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80" r:id="rId24"/>
    <p:sldId id="281" r:id="rId25"/>
    <p:sldId id="277" r:id="rId26"/>
    <p:sldId id="278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33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9F83C-E934-4212-ACD6-B13E9BC2ABA2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24D72-F542-46D3-99D7-A458C5901D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89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Rectangle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24D72-F542-46D3-99D7-A458C5901D0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1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2E361-CC76-408D-8D93-7F28A20A947E}" type="datetime1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5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1AFC1-69CB-4A0D-AFE1-BBA39BE2D7AD}" type="datetime1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88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42256-4DEF-47B0-9658-DED4171687CD}" type="datetime1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8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36300-7113-49F3-9BA9-226569CD5280}" type="datetime1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9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F7AAE-AEDD-49E6-9170-D312F9DCC1E4}" type="datetime1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DA54-E969-46F6-95B0-884CFB7B1E2B}" type="datetime1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85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D6A00-3BB5-45C4-B994-A31F313465D1}" type="datetime1">
              <a:rPr lang="en-US" smtClean="0"/>
              <a:t>3/30/2021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46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1FB75-5C90-4A3E-8093-E732209DB8F3}" type="datetime1">
              <a:rPr lang="en-US" smtClean="0"/>
              <a:t>3/30/2021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F2994-39E3-46DC-9DCE-C7657078AB44}" type="datetime1">
              <a:rPr lang="en-US" smtClean="0"/>
              <a:t>3/30/2021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8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921CD-9E88-4F24-800E-C1CDEBAF2A09}" type="datetime1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0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30A8E-3192-41FE-8CF3-532EE7F4C03C}" type="datetime1">
              <a:rPr lang="en-US" smtClean="0"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5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3953E-3B3D-42EC-B47E-A7E4D1FAD495}" type="datetime1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CS1 Lesson 14 -- More Classes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7B776-13F3-4934-A731-D50B2D142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Lesson 14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Classes, Continued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CS1 Lesson 14 -- More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87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Memberwise</a:t>
            </a:r>
            <a:r>
              <a:rPr lang="en-US" dirty="0"/>
              <a:t>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You can use </a:t>
            </a:r>
            <a:r>
              <a:rPr lang="en-US" sz="2800" dirty="0">
                <a:latin typeface="Courier New" pitchFamily="112" charset="0"/>
              </a:rPr>
              <a:t>=</a:t>
            </a:r>
            <a:r>
              <a:rPr lang="en-US" sz="2800" dirty="0"/>
              <a:t> to assign one object to another, or to initialize an object with an object’s data</a:t>
            </a:r>
          </a:p>
          <a:p>
            <a:r>
              <a:rPr lang="en-US" sz="2800" dirty="0"/>
              <a:t>Copies member to member.  </a:t>
            </a:r>
            <a:r>
              <a:rPr lang="en-US" sz="2800" i="1" dirty="0"/>
              <a:t>e.g.</a:t>
            </a:r>
            <a:r>
              <a:rPr lang="en-US" sz="2800" dirty="0"/>
              <a:t>,</a:t>
            </a:r>
          </a:p>
          <a:p>
            <a:pPr lvl="1">
              <a:buClr>
                <a:srgbClr val="3333CC"/>
              </a:buClr>
              <a:buFontTx/>
              <a:buNone/>
            </a:pPr>
            <a:r>
              <a:rPr lang="en-US" sz="2400" dirty="0"/>
              <a:t>	</a:t>
            </a:r>
            <a:r>
              <a:rPr lang="en-US" sz="2400" dirty="0">
                <a:latin typeface="Courier New" pitchFamily="112" charset="0"/>
              </a:rPr>
              <a:t>instance2 = instance1;</a:t>
            </a:r>
            <a:r>
              <a:rPr lang="en-US" sz="2400" dirty="0"/>
              <a:t> 	means: </a:t>
            </a:r>
          </a:p>
          <a:p>
            <a:pPr lvl="1">
              <a:buClr>
                <a:srgbClr val="3333CC"/>
              </a:buClr>
              <a:buFontTx/>
              <a:buNone/>
            </a:pPr>
            <a:r>
              <a:rPr lang="en-US" sz="2400" dirty="0"/>
              <a:t>	copy all member values from </a:t>
            </a:r>
            <a:r>
              <a:rPr lang="en-US" sz="2400" dirty="0">
                <a:latin typeface="Courier New" pitchFamily="112" charset="0"/>
              </a:rPr>
              <a:t>instance1</a:t>
            </a:r>
            <a:r>
              <a:rPr lang="en-US" sz="2400" dirty="0"/>
              <a:t> and assign to the corresponding member variables of </a:t>
            </a:r>
            <a:r>
              <a:rPr lang="en-US" sz="2400" dirty="0">
                <a:latin typeface="Courier New" pitchFamily="112" charset="0"/>
              </a:rPr>
              <a:t>instance2</a:t>
            </a:r>
          </a:p>
          <a:p>
            <a:r>
              <a:rPr lang="en-US" sz="2800" dirty="0"/>
              <a:t>Use at initialization:</a:t>
            </a:r>
          </a:p>
          <a:p>
            <a:pPr lvl="1">
              <a:buClr>
                <a:srgbClr val="3333CC"/>
              </a:buClr>
              <a:buFontTx/>
              <a:buNone/>
            </a:pPr>
            <a:r>
              <a:rPr lang="en-US" sz="2400" dirty="0"/>
              <a:t>	</a:t>
            </a:r>
            <a:r>
              <a:rPr lang="en-US" sz="2400" dirty="0">
                <a:latin typeface="Courier New" pitchFamily="112" charset="0"/>
              </a:rPr>
              <a:t>Rectangle r2 = r1;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87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Special constructor used when a newly created object is initialized to the data of another object of same class</a:t>
            </a:r>
            <a:br>
              <a:rPr lang="en-US" dirty="0"/>
            </a:b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Default copy constructor copies field-to-field</a:t>
            </a:r>
            <a:br>
              <a:rPr lang="en-US" dirty="0"/>
            </a:b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Default copy constructor works fine in many cases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27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Problem: what if object contains a pointer?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800" kern="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2400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SomeClass</a:t>
            </a:r>
            <a:endParaRPr lang="en-US" sz="2400" kern="0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8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public: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  </a:t>
            </a:r>
            <a:r>
              <a:rPr lang="en-US" sz="2400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SomeClass</a:t>
            </a: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0)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{value=new </a:t>
            </a:r>
            <a:r>
              <a:rPr lang="en-US" sz="2400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*value = </a:t>
            </a:r>
            <a:r>
              <a:rPr lang="en-US" sz="2400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val</a:t>
            </a: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;} 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  </a:t>
            </a:r>
            <a:r>
              <a:rPr lang="en-US" sz="2400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getVal</a:t>
            </a: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  void </a:t>
            </a:r>
            <a:r>
              <a:rPr lang="en-US" sz="2400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setVal</a:t>
            </a: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 private: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  </a:t>
            </a:r>
            <a:r>
              <a:rPr lang="en-US" sz="2400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*value;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8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sz="2800" kern="0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89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Constructors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/>
        </p:nvSpPr>
        <p:spPr bwMode="auto">
          <a:xfrm>
            <a:off x="381000" y="1371600"/>
            <a:ext cx="8382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85000"/>
              </a:lnSpc>
              <a:buFont typeface="Times" pitchFamily="112" charset="0"/>
              <a:buNone/>
            </a:pPr>
            <a:r>
              <a:rPr lang="en-US" dirty="0"/>
              <a:t>	What we get using </a:t>
            </a:r>
            <a:r>
              <a:rPr lang="en-US" dirty="0" err="1"/>
              <a:t>memberwise</a:t>
            </a:r>
            <a:r>
              <a:rPr lang="en-US" dirty="0"/>
              <a:t> copy with objects containing dynamic memory:</a:t>
            </a:r>
          </a:p>
          <a:p>
            <a:pPr lvl="2">
              <a:lnSpc>
                <a:spcPct val="85000"/>
              </a:lnSpc>
              <a:buFontTx/>
              <a:buNone/>
            </a:pPr>
            <a:r>
              <a:rPr lang="en-US" dirty="0" err="1">
                <a:latin typeface="Courier New" pitchFamily="112" charset="0"/>
              </a:rPr>
              <a:t>SomeClass</a:t>
            </a:r>
            <a:r>
              <a:rPr lang="en-US" dirty="0">
                <a:latin typeface="Courier New" pitchFamily="112" charset="0"/>
              </a:rPr>
              <a:t> object1(5);</a:t>
            </a:r>
          </a:p>
          <a:p>
            <a:pPr lvl="2">
              <a:lnSpc>
                <a:spcPct val="85000"/>
              </a:lnSpc>
              <a:buFontTx/>
              <a:buNone/>
            </a:pPr>
            <a:r>
              <a:rPr lang="en-US" dirty="0" err="1">
                <a:latin typeface="Courier New" pitchFamily="112" charset="0"/>
              </a:rPr>
              <a:t>SomeClass</a:t>
            </a:r>
            <a:r>
              <a:rPr lang="en-US" dirty="0">
                <a:latin typeface="Courier New" pitchFamily="112" charset="0"/>
              </a:rPr>
              <a:t> object2 = object1;</a:t>
            </a:r>
          </a:p>
          <a:p>
            <a:pPr lvl="2">
              <a:lnSpc>
                <a:spcPct val="85000"/>
              </a:lnSpc>
              <a:buFontTx/>
              <a:buNone/>
            </a:pPr>
            <a:r>
              <a:rPr lang="en-US" dirty="0">
                <a:latin typeface="Courier New" pitchFamily="112" charset="0"/>
              </a:rPr>
              <a:t>object2.setVal(13);</a:t>
            </a:r>
          </a:p>
          <a:p>
            <a:pPr lvl="2">
              <a:lnSpc>
                <a:spcPct val="85000"/>
              </a:lnSpc>
              <a:buFontTx/>
              <a:buNone/>
            </a:pPr>
            <a:r>
              <a:rPr lang="en-US" dirty="0" err="1">
                <a:latin typeface="Courier New" pitchFamily="112" charset="0"/>
              </a:rPr>
              <a:t>cout</a:t>
            </a:r>
            <a:r>
              <a:rPr lang="en-US" dirty="0">
                <a:latin typeface="Courier New" pitchFamily="112" charset="0"/>
              </a:rPr>
              <a:t> &lt;&lt; object1.getVal(); // also 13</a:t>
            </a:r>
          </a:p>
          <a:p>
            <a:pPr>
              <a:lnSpc>
                <a:spcPct val="80000"/>
              </a:lnSpc>
              <a:buFont typeface="Times" pitchFamily="112" charset="0"/>
              <a:buNone/>
            </a:pPr>
            <a:r>
              <a:rPr lang="en-US" dirty="0"/>
              <a:t>	</a:t>
            </a:r>
            <a:r>
              <a:rPr lang="en-US" dirty="0">
                <a:latin typeface="Courier New" pitchFamily="112" charset="0"/>
              </a:rPr>
              <a:t>	</a:t>
            </a: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33600" y="4793385"/>
            <a:ext cx="1371600" cy="914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334000" y="4793385"/>
            <a:ext cx="1371600" cy="914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819400" y="5402985"/>
            <a:ext cx="609600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019800" y="5402985"/>
            <a:ext cx="609600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117725" y="4447310"/>
            <a:ext cx="1250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latin typeface="Courier New" pitchFamily="112" charset="0"/>
              </a:rPr>
              <a:t>object1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5334000" y="4488585"/>
            <a:ext cx="1250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latin typeface="Courier New" pitchFamily="112" charset="0"/>
              </a:rPr>
              <a:t>object2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2667000" y="5021985"/>
            <a:ext cx="946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latin typeface="Courier New" pitchFamily="112" charset="0"/>
              </a:rPr>
              <a:t>value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5867400" y="5021985"/>
            <a:ext cx="946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latin typeface="Courier New" pitchFamily="112" charset="0"/>
              </a:rPr>
              <a:t>value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4327525" y="4218710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latin typeface="Courier New" pitchFamily="112" charset="0"/>
              </a:rPr>
              <a:t>13</a:t>
            </a: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 flipV="1">
            <a:off x="3429000" y="4564785"/>
            <a:ext cx="914400" cy="990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H="1" flipV="1">
            <a:off x="4648200" y="4564785"/>
            <a:ext cx="1371600" cy="990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216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Programmer-Defined </a:t>
            </a:r>
            <a:br>
              <a:rPr lang="en-US" dirty="0"/>
            </a:br>
            <a:r>
              <a:rPr lang="en-US" dirty="0"/>
              <a:t>Copy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Allows us to solve problem with objects containing pointers:</a:t>
            </a:r>
          </a:p>
          <a:p>
            <a:pPr lvl="1">
              <a:lnSpc>
                <a:spcPct val="85000"/>
              </a:lnSpc>
              <a:buClr>
                <a:srgbClr val="3333CC"/>
              </a:buClr>
              <a:buFontTx/>
              <a:buNone/>
            </a:pPr>
            <a:r>
              <a:rPr lang="en-US" sz="2400" dirty="0"/>
              <a:t>	</a:t>
            </a:r>
            <a:r>
              <a:rPr lang="en-US" sz="2400" dirty="0" err="1">
                <a:latin typeface="Courier New" pitchFamily="112" charset="0"/>
              </a:rPr>
              <a:t>SomeClass</a:t>
            </a:r>
            <a:r>
              <a:rPr lang="en-US" sz="2400" dirty="0">
                <a:latin typeface="Courier New" pitchFamily="112" charset="0"/>
              </a:rPr>
              <a:t>::</a:t>
            </a:r>
            <a:r>
              <a:rPr lang="en-US" sz="2400" dirty="0" err="1">
                <a:latin typeface="Courier New" pitchFamily="112" charset="0"/>
              </a:rPr>
              <a:t>SomeClass</a:t>
            </a:r>
            <a:r>
              <a:rPr lang="en-US" sz="2400" dirty="0">
                <a:latin typeface="Courier New" pitchFamily="112" charset="0"/>
              </a:rPr>
              <a:t>(</a:t>
            </a:r>
            <a:r>
              <a:rPr lang="en-US" sz="2400" dirty="0" err="1">
                <a:latin typeface="Courier New" pitchFamily="112" charset="0"/>
              </a:rPr>
              <a:t>const</a:t>
            </a:r>
            <a:r>
              <a:rPr lang="en-US" sz="2400" dirty="0">
                <a:latin typeface="Courier New" pitchFamily="112" charset="0"/>
              </a:rPr>
              <a:t> </a:t>
            </a:r>
            <a:r>
              <a:rPr lang="en-US" sz="2400" dirty="0" err="1">
                <a:latin typeface="Courier New" pitchFamily="112" charset="0"/>
              </a:rPr>
              <a:t>SomeClass</a:t>
            </a:r>
            <a:r>
              <a:rPr lang="en-US" sz="2400" dirty="0">
                <a:latin typeface="Courier New" pitchFamily="112" charset="0"/>
              </a:rPr>
              <a:t> &amp;from)</a:t>
            </a:r>
          </a:p>
          <a:p>
            <a:pPr lvl="1">
              <a:lnSpc>
                <a:spcPct val="85000"/>
              </a:lnSpc>
              <a:buClr>
                <a:srgbClr val="3333CC"/>
              </a:buClr>
              <a:buFontTx/>
              <a:buNone/>
            </a:pPr>
            <a:r>
              <a:rPr lang="en-US" sz="2400" dirty="0">
                <a:latin typeface="Courier New" pitchFamily="112" charset="0"/>
              </a:rPr>
              <a:t>	{</a:t>
            </a:r>
          </a:p>
          <a:p>
            <a:pPr lvl="1">
              <a:lnSpc>
                <a:spcPct val="85000"/>
              </a:lnSpc>
              <a:buClr>
                <a:srgbClr val="3333CC"/>
              </a:buClr>
              <a:buFontTx/>
              <a:buNone/>
            </a:pPr>
            <a:r>
              <a:rPr lang="en-US" sz="2400" dirty="0">
                <a:latin typeface="Courier New" pitchFamily="112" charset="0"/>
              </a:rPr>
              <a:t>		  value = new </a:t>
            </a:r>
            <a:r>
              <a:rPr lang="en-US" sz="2400" dirty="0" err="1">
                <a:latin typeface="Courier New" pitchFamily="112" charset="0"/>
              </a:rPr>
              <a:t>int</a:t>
            </a:r>
            <a:r>
              <a:rPr lang="en-US" sz="2400" dirty="0">
                <a:latin typeface="Courier New" pitchFamily="112" charset="0"/>
              </a:rPr>
              <a:t>;</a:t>
            </a:r>
          </a:p>
          <a:p>
            <a:pPr lvl="1">
              <a:lnSpc>
                <a:spcPct val="85000"/>
              </a:lnSpc>
              <a:buClr>
                <a:srgbClr val="3333CC"/>
              </a:buClr>
              <a:buFontTx/>
              <a:buNone/>
            </a:pPr>
            <a:r>
              <a:rPr lang="en-US" sz="2400" dirty="0">
                <a:latin typeface="Courier New" pitchFamily="112" charset="0"/>
              </a:rPr>
              <a:t>		  *value = *</a:t>
            </a:r>
            <a:r>
              <a:rPr lang="en-US" sz="2400" dirty="0" err="1">
                <a:latin typeface="Courier New" pitchFamily="112" charset="0"/>
              </a:rPr>
              <a:t>from.value</a:t>
            </a:r>
            <a:r>
              <a:rPr lang="en-US" sz="2400" dirty="0">
                <a:latin typeface="Courier New" pitchFamily="112" charset="0"/>
              </a:rPr>
              <a:t>;</a:t>
            </a:r>
          </a:p>
          <a:p>
            <a:pPr lvl="1">
              <a:lnSpc>
                <a:spcPct val="85000"/>
              </a:lnSpc>
              <a:buClr>
                <a:srgbClr val="3333CC"/>
              </a:buClr>
              <a:buFontTx/>
              <a:buNone/>
            </a:pPr>
            <a:r>
              <a:rPr lang="en-US" sz="2400" dirty="0">
                <a:latin typeface="Courier New" pitchFamily="112" charset="0"/>
              </a:rPr>
              <a:t>	}</a:t>
            </a:r>
          </a:p>
          <a:p>
            <a:pPr>
              <a:lnSpc>
                <a:spcPct val="85000"/>
              </a:lnSpc>
            </a:pPr>
            <a:r>
              <a:rPr lang="en-US" dirty="0"/>
              <a:t>Copy constructor takes a reference parameter to an object of the class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27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Programmer-Defined </a:t>
            </a:r>
            <a:br>
              <a:rPr lang="en-US" dirty="0"/>
            </a:br>
            <a:r>
              <a:rPr lang="en-US" dirty="0"/>
              <a:t>Copy Constructor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15</a:t>
            </a:fld>
            <a:endParaRPr lang="en-US"/>
          </a:p>
        </p:txBody>
      </p:sp>
      <p:sp>
        <p:nvSpPr>
          <p:cNvPr id="21" name="Rectangle 20"/>
          <p:cNvSpPr>
            <a:spLocks noGrp="1" noChangeArrowheads="1"/>
          </p:cNvSpPr>
          <p:nvPr/>
        </p:nvSpPr>
        <p:spPr bwMode="auto">
          <a:xfrm>
            <a:off x="412750" y="1824832"/>
            <a:ext cx="8305800" cy="374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85000"/>
              </a:lnSpc>
            </a:pPr>
            <a:r>
              <a:rPr lang="en-US" dirty="0"/>
              <a:t>Each object now points to separate dynamic memory:</a:t>
            </a:r>
          </a:p>
          <a:p>
            <a:pPr lvl="2">
              <a:lnSpc>
                <a:spcPct val="85000"/>
              </a:lnSpc>
              <a:buFontTx/>
              <a:buNone/>
            </a:pPr>
            <a:r>
              <a:rPr lang="en-US" dirty="0" err="1">
                <a:latin typeface="Courier New" pitchFamily="112" charset="0"/>
              </a:rPr>
              <a:t>SomeClass</a:t>
            </a:r>
            <a:r>
              <a:rPr lang="en-US" dirty="0">
                <a:latin typeface="Courier New" pitchFamily="112" charset="0"/>
              </a:rPr>
              <a:t> object1(5);</a:t>
            </a:r>
          </a:p>
          <a:p>
            <a:pPr lvl="2">
              <a:lnSpc>
                <a:spcPct val="85000"/>
              </a:lnSpc>
              <a:buFontTx/>
              <a:buNone/>
            </a:pPr>
            <a:r>
              <a:rPr lang="en-US" dirty="0" err="1">
                <a:latin typeface="Courier New" pitchFamily="112" charset="0"/>
              </a:rPr>
              <a:t>SomeClass</a:t>
            </a:r>
            <a:r>
              <a:rPr lang="en-US" dirty="0">
                <a:latin typeface="Courier New" pitchFamily="112" charset="0"/>
              </a:rPr>
              <a:t> object2 = object1;</a:t>
            </a:r>
          </a:p>
          <a:p>
            <a:pPr lvl="2">
              <a:lnSpc>
                <a:spcPct val="85000"/>
              </a:lnSpc>
              <a:buFontTx/>
              <a:buNone/>
            </a:pPr>
            <a:r>
              <a:rPr lang="en-US" dirty="0">
                <a:latin typeface="Courier New" pitchFamily="112" charset="0"/>
              </a:rPr>
              <a:t>object2.setVal(13);</a:t>
            </a:r>
          </a:p>
          <a:p>
            <a:pPr lvl="2">
              <a:lnSpc>
                <a:spcPct val="85000"/>
              </a:lnSpc>
              <a:buFontTx/>
              <a:buNone/>
            </a:pPr>
            <a:r>
              <a:rPr lang="en-US" dirty="0" err="1">
                <a:latin typeface="Courier New" pitchFamily="112" charset="0"/>
              </a:rPr>
              <a:t>cout</a:t>
            </a:r>
            <a:r>
              <a:rPr lang="en-US" dirty="0">
                <a:latin typeface="Courier New" pitchFamily="112" charset="0"/>
              </a:rPr>
              <a:t> &lt;&lt; object1.getVal(); // still 5</a:t>
            </a:r>
          </a:p>
          <a:p>
            <a:pPr>
              <a:lnSpc>
                <a:spcPct val="85000"/>
              </a:lnSpc>
              <a:buFont typeface="Times" pitchFamily="112" charset="0"/>
              <a:buNone/>
            </a:pPr>
            <a:endParaRPr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2012950" y="5337969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5213350" y="5337969"/>
            <a:ext cx="1371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3994150" y="4728369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2698750" y="5947569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899150" y="5947569"/>
            <a:ext cx="609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1997075" y="4991894"/>
            <a:ext cx="1250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latin typeface="Courier New" pitchFamily="112" charset="0"/>
              </a:rPr>
              <a:t>object1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5213350" y="5033169"/>
            <a:ext cx="1250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latin typeface="Courier New" pitchFamily="112" charset="0"/>
              </a:rPr>
              <a:t>object2</a:t>
            </a: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2546350" y="5566569"/>
            <a:ext cx="946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latin typeface="Courier New" pitchFamily="112" charset="0"/>
              </a:rPr>
              <a:t>value</a:t>
            </a:r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5746750" y="5566569"/>
            <a:ext cx="946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latin typeface="Courier New" pitchFamily="112" charset="0"/>
              </a:rPr>
              <a:t>value</a:t>
            </a: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7270750" y="4728369"/>
            <a:ext cx="488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latin typeface="Courier New" pitchFamily="112" charset="0"/>
              </a:rPr>
              <a:t>13</a:t>
            </a:r>
          </a:p>
        </p:txBody>
      </p:sp>
      <p:sp>
        <p:nvSpPr>
          <p:cNvPr id="32" name="Line 14"/>
          <p:cNvSpPr>
            <a:spLocks noChangeShapeType="1"/>
          </p:cNvSpPr>
          <p:nvPr/>
        </p:nvSpPr>
        <p:spPr bwMode="auto">
          <a:xfrm flipV="1">
            <a:off x="3308350" y="5109369"/>
            <a:ext cx="914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33" name="Line 15"/>
          <p:cNvSpPr>
            <a:spLocks noChangeShapeType="1"/>
          </p:cNvSpPr>
          <p:nvPr/>
        </p:nvSpPr>
        <p:spPr bwMode="auto">
          <a:xfrm flipV="1">
            <a:off x="6508750" y="5109369"/>
            <a:ext cx="9906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7042150" y="4728369"/>
            <a:ext cx="838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4222750" y="4728369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latin typeface="Courier New" pitchFamily="112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75072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Programmer-Defined </a:t>
            </a:r>
            <a:br>
              <a:rPr lang="en-US" dirty="0"/>
            </a:br>
            <a:r>
              <a:rPr lang="en-US" dirty="0"/>
              <a:t>Copy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base">
              <a:lnSpc>
                <a:spcPct val="85000"/>
              </a:lnSpc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Since copy constructor has a reference to the object it is copying from,</a:t>
            </a:r>
          </a:p>
          <a:p>
            <a:pPr lvl="1" fontAlgn="base">
              <a:lnSpc>
                <a:spcPct val="85000"/>
              </a:lnSpc>
              <a:spcAft>
                <a:spcPct val="0"/>
              </a:spcAft>
              <a:buClr>
                <a:srgbClr val="3333CC"/>
              </a:buClr>
              <a:buNone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SomeClass</a:t>
            </a: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::</a:t>
            </a:r>
            <a:r>
              <a:rPr lang="en-US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SomeClass</a:t>
            </a: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(</a:t>
            </a:r>
            <a:r>
              <a:rPr lang="en-US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SomeClass</a:t>
            </a: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&amp;from)</a:t>
            </a:r>
          </a:p>
          <a:p>
            <a:pPr lvl="0" fontAlgn="base">
              <a:lnSpc>
                <a:spcPct val="85000"/>
              </a:lnSpc>
              <a:spcAft>
                <a:spcPct val="0"/>
              </a:spcAft>
              <a:buNone/>
            </a:pP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	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it can modify that object. </a:t>
            </a:r>
          </a:p>
          <a:p>
            <a:pPr lvl="0" fontAlgn="base">
              <a:lnSpc>
                <a:spcPct val="85000"/>
              </a:lnSpc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To prevent this from happening, make the object parameter </a:t>
            </a:r>
            <a:r>
              <a:rPr lang="en-US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const</a:t>
            </a: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:</a:t>
            </a:r>
          </a:p>
          <a:p>
            <a:pPr lvl="1" fontAlgn="base">
              <a:lnSpc>
                <a:spcPct val="85000"/>
              </a:lnSpc>
              <a:spcAft>
                <a:spcPct val="0"/>
              </a:spcAft>
              <a:buClr>
                <a:srgbClr val="3333CC"/>
              </a:buClr>
              <a:buNone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SomeClass</a:t>
            </a: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::</a:t>
            </a:r>
            <a:r>
              <a:rPr lang="en-US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SomeClass</a:t>
            </a:r>
            <a:endParaRPr lang="en-US" kern="0" dirty="0">
              <a:solidFill>
                <a:srgbClr val="000000"/>
              </a:solidFill>
              <a:latin typeface="Courier New" pitchFamily="112" charset="0"/>
              <a:cs typeface="Arial"/>
            </a:endParaRPr>
          </a:p>
          <a:p>
            <a:pPr lvl="1" fontAlgn="base">
              <a:lnSpc>
                <a:spcPct val="85000"/>
              </a:lnSpc>
              <a:spcAft>
                <a:spcPct val="0"/>
              </a:spcAft>
              <a:buClr>
                <a:srgbClr val="3333CC"/>
              </a:buClr>
              <a:buNone/>
            </a:pP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					(</a:t>
            </a:r>
            <a:r>
              <a:rPr lang="en-US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const</a:t>
            </a: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SomeClass</a:t>
            </a: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&amp;from</a:t>
            </a:r>
          </a:p>
          <a:p>
            <a:pPr lvl="1" fontAlgn="base">
              <a:lnSpc>
                <a:spcPct val="85000"/>
              </a:lnSpc>
              <a:spcAft>
                <a:spcPct val="0"/>
              </a:spcAft>
              <a:buClr>
                <a:srgbClr val="3333CC"/>
              </a:buClr>
              <a:buNone/>
            </a:pP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24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Overloading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lnSpc>
                <a:spcPct val="85000"/>
              </a:lnSpc>
              <a:spcAft>
                <a:spcPct val="0"/>
              </a:spcAft>
              <a:buFontTx/>
              <a:buChar char="•"/>
            </a:pPr>
            <a:r>
              <a:rPr lang="en-US" sz="2800" kern="0" dirty="0">
                <a:solidFill>
                  <a:srgbClr val="000000"/>
                </a:solidFill>
                <a:latin typeface="Arial"/>
                <a:cs typeface="Arial"/>
              </a:rPr>
              <a:t>Operators such as </a:t>
            </a:r>
            <a:r>
              <a:rPr lang="en-US" sz="28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=</a:t>
            </a:r>
            <a:r>
              <a:rPr lang="en-US" sz="2800" kern="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28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+</a:t>
            </a:r>
            <a:r>
              <a:rPr lang="en-US" sz="2800" kern="0" dirty="0">
                <a:solidFill>
                  <a:srgbClr val="000000"/>
                </a:solidFill>
                <a:latin typeface="Arial"/>
                <a:cs typeface="Arial"/>
              </a:rPr>
              <a:t>, and others can be redefined when used with objects of a class</a:t>
            </a:r>
          </a:p>
          <a:p>
            <a:pPr lvl="0" fontAlgn="base">
              <a:lnSpc>
                <a:spcPct val="85000"/>
              </a:lnSpc>
              <a:spcAft>
                <a:spcPct val="0"/>
              </a:spcAft>
              <a:buFontTx/>
              <a:buChar char="•"/>
            </a:pPr>
            <a:r>
              <a:rPr lang="en-US" sz="2800" kern="0" dirty="0">
                <a:solidFill>
                  <a:srgbClr val="000000"/>
                </a:solidFill>
                <a:latin typeface="Arial"/>
                <a:cs typeface="Arial"/>
              </a:rPr>
              <a:t>The name of the function for the overloaded operator is </a:t>
            </a:r>
            <a:r>
              <a:rPr lang="en-US" sz="28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operator</a:t>
            </a:r>
            <a:r>
              <a:rPr lang="en-US" sz="2800" kern="0" dirty="0">
                <a:solidFill>
                  <a:srgbClr val="000000"/>
                </a:solidFill>
                <a:latin typeface="Arial"/>
                <a:cs typeface="Arial"/>
              </a:rPr>
              <a:t> followed by the operator symbol, </a:t>
            </a:r>
            <a:r>
              <a:rPr lang="en-US" sz="2800" i="1" kern="0" dirty="0">
                <a:solidFill>
                  <a:srgbClr val="000000"/>
                </a:solidFill>
                <a:latin typeface="Arial"/>
                <a:cs typeface="Arial"/>
              </a:rPr>
              <a:t>e.g.</a:t>
            </a:r>
            <a:r>
              <a:rPr lang="en-US" sz="2800" kern="0" dirty="0">
                <a:solidFill>
                  <a:srgbClr val="000000"/>
                </a:solidFill>
                <a:latin typeface="Arial"/>
                <a:cs typeface="Arial"/>
              </a:rPr>
              <a:t>,</a:t>
            </a:r>
          </a:p>
          <a:p>
            <a:pPr lvl="1" fontAlgn="base">
              <a:lnSpc>
                <a:spcPct val="85000"/>
              </a:lnSpc>
              <a:spcAft>
                <a:spcPct val="0"/>
              </a:spcAft>
              <a:buClr>
                <a:srgbClr val="3333CC"/>
              </a:buClr>
              <a:buNone/>
            </a:pP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	operator+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 to overload the </a:t>
            </a: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+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 operator, and</a:t>
            </a:r>
          </a:p>
          <a:p>
            <a:pPr lvl="1" fontAlgn="base">
              <a:lnSpc>
                <a:spcPct val="85000"/>
              </a:lnSpc>
              <a:spcAft>
                <a:spcPct val="0"/>
              </a:spcAft>
              <a:buClr>
                <a:srgbClr val="3333CC"/>
              </a:buClr>
              <a:buNone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operator=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 to overload the </a:t>
            </a: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=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 operator</a:t>
            </a:r>
          </a:p>
          <a:p>
            <a:pPr lvl="0" fontAlgn="base">
              <a:lnSpc>
                <a:spcPct val="85000"/>
              </a:lnSpc>
              <a:spcAft>
                <a:spcPct val="0"/>
              </a:spcAft>
              <a:buFontTx/>
              <a:buChar char="•"/>
            </a:pPr>
            <a:r>
              <a:rPr lang="en-US" sz="2800" kern="0" dirty="0">
                <a:solidFill>
                  <a:srgbClr val="000000"/>
                </a:solidFill>
                <a:latin typeface="Arial"/>
                <a:cs typeface="Arial"/>
              </a:rPr>
              <a:t>Prototype for the overloaded operator goes in the declaration of the class that is overloading it</a:t>
            </a:r>
          </a:p>
          <a:p>
            <a:pPr lvl="0" fontAlgn="base">
              <a:lnSpc>
                <a:spcPct val="85000"/>
              </a:lnSpc>
              <a:spcAft>
                <a:spcPct val="0"/>
              </a:spcAft>
              <a:buFontTx/>
              <a:buChar char="•"/>
            </a:pPr>
            <a:r>
              <a:rPr lang="en-US" sz="2800" kern="0" dirty="0">
                <a:solidFill>
                  <a:srgbClr val="000000"/>
                </a:solidFill>
                <a:latin typeface="Arial"/>
                <a:cs typeface="Arial"/>
              </a:rPr>
              <a:t>Overloaded operator function definition goes with other member functions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23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 Overloading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18</a:t>
            </a:fld>
            <a:endParaRPr lang="en-US"/>
          </a:p>
        </p:txBody>
      </p:sp>
      <p:sp>
        <p:nvSpPr>
          <p:cNvPr id="16" name="Rectangle 15"/>
          <p:cNvSpPr>
            <a:spLocks noGrp="1" noChangeArrowheads="1"/>
          </p:cNvSpPr>
          <p:nvPr/>
        </p:nvSpPr>
        <p:spPr bwMode="auto">
          <a:xfrm>
            <a:off x="419100" y="1752600"/>
            <a:ext cx="8305800" cy="374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800" dirty="0"/>
              <a:t>Prototype:</a:t>
            </a:r>
          </a:p>
          <a:p>
            <a:pPr>
              <a:lnSpc>
                <a:spcPct val="90000"/>
              </a:lnSpc>
              <a:buFont typeface="Times" pitchFamily="112" charset="0"/>
              <a:buNone/>
            </a:pPr>
            <a:r>
              <a:rPr lang="en-US" sz="2400" dirty="0">
                <a:latin typeface="Courier New" pitchFamily="112" charset="0"/>
              </a:rPr>
              <a:t>  </a:t>
            </a:r>
            <a:r>
              <a:rPr lang="en-US" sz="2600" dirty="0">
                <a:latin typeface="Courier New" pitchFamily="112" charset="0"/>
              </a:rPr>
              <a:t>void operator=(</a:t>
            </a:r>
            <a:r>
              <a:rPr lang="en-US" sz="2600" dirty="0" err="1">
                <a:latin typeface="Courier New" pitchFamily="112" charset="0"/>
              </a:rPr>
              <a:t>const</a:t>
            </a:r>
            <a:r>
              <a:rPr lang="en-US" sz="2600" dirty="0">
                <a:latin typeface="Courier New" pitchFamily="112" charset="0"/>
              </a:rPr>
              <a:t> </a:t>
            </a:r>
            <a:r>
              <a:rPr lang="en-US" sz="2600" dirty="0" err="1">
                <a:latin typeface="Courier New" pitchFamily="112" charset="0"/>
              </a:rPr>
              <a:t>SomeClass</a:t>
            </a:r>
            <a:r>
              <a:rPr lang="en-US" sz="2600" dirty="0">
                <a:latin typeface="Courier New" pitchFamily="112" charset="0"/>
              </a:rPr>
              <a:t> &amp;</a:t>
            </a:r>
            <a:r>
              <a:rPr lang="en-US" sz="2600" dirty="0" err="1">
                <a:latin typeface="Courier New" pitchFamily="112" charset="0"/>
              </a:rPr>
              <a:t>rval</a:t>
            </a:r>
            <a:r>
              <a:rPr lang="en-US" sz="2600" dirty="0">
                <a:latin typeface="Courier New" pitchFamily="112" charset="0"/>
              </a:rPr>
              <a:t>)</a:t>
            </a:r>
          </a:p>
          <a:p>
            <a:pPr>
              <a:lnSpc>
                <a:spcPct val="90000"/>
              </a:lnSpc>
              <a:buFont typeface="Times" pitchFamily="112" charset="0"/>
              <a:buNone/>
            </a:pPr>
            <a:endParaRPr lang="en-US" sz="2400" dirty="0">
              <a:latin typeface="Courier New" pitchFamily="112" charset="0"/>
            </a:endParaRPr>
          </a:p>
          <a:p>
            <a:pPr>
              <a:lnSpc>
                <a:spcPct val="90000"/>
              </a:lnSpc>
              <a:buFont typeface="Times" pitchFamily="112" charset="0"/>
              <a:buNone/>
            </a:pPr>
            <a:endParaRPr lang="en-US" sz="2400" dirty="0">
              <a:latin typeface="Courier New" pitchFamily="112" charset="0"/>
            </a:endParaRPr>
          </a:p>
          <a:p>
            <a:pPr>
              <a:lnSpc>
                <a:spcPct val="90000"/>
              </a:lnSpc>
              <a:buFont typeface="Times" pitchFamily="112" charset="0"/>
              <a:buNone/>
            </a:pPr>
            <a:endParaRPr lang="en-US" sz="2400" dirty="0">
              <a:latin typeface="Courier New" pitchFamily="112" charset="0"/>
            </a:endParaRPr>
          </a:p>
          <a:p>
            <a:pPr>
              <a:lnSpc>
                <a:spcPct val="90000"/>
              </a:lnSpc>
              <a:buFont typeface="Times" pitchFamily="112" charset="0"/>
              <a:buNone/>
            </a:pPr>
            <a:endParaRPr lang="en-US" sz="2400" dirty="0">
              <a:latin typeface="Courier New" pitchFamily="112" charset="0"/>
            </a:endParaRP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Operator is called via object on left side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563563" y="4221162"/>
            <a:ext cx="847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hangingPunct="1"/>
            <a:r>
              <a:rPr lang="en-US" sz="2000"/>
              <a:t>return</a:t>
            </a:r>
          </a:p>
          <a:p>
            <a:pPr algn="ctr" eaLnBrk="1" hangingPunct="1"/>
            <a:r>
              <a:rPr lang="en-US" sz="2000"/>
              <a:t>type</a:t>
            </a:r>
          </a:p>
        </p:txBody>
      </p:sp>
      <p:sp>
        <p:nvSpPr>
          <p:cNvPr id="18" name="AutoShape 5"/>
          <p:cNvSpPr>
            <a:spLocks/>
          </p:cNvSpPr>
          <p:nvPr/>
        </p:nvSpPr>
        <p:spPr bwMode="auto">
          <a:xfrm rot="5411607">
            <a:off x="2399506" y="2164556"/>
            <a:ext cx="230188" cy="1600200"/>
          </a:xfrm>
          <a:prstGeom prst="rightBrace">
            <a:avLst>
              <a:gd name="adj1" fmla="val 5793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1943100" y="4221162"/>
            <a:ext cx="10731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hangingPunct="1"/>
            <a:r>
              <a:rPr lang="en-US" sz="2000"/>
              <a:t>function</a:t>
            </a:r>
          </a:p>
          <a:p>
            <a:pPr algn="ctr" eaLnBrk="1" hangingPunct="1"/>
            <a:r>
              <a:rPr lang="en-US" sz="2000"/>
              <a:t>name</a:t>
            </a:r>
          </a:p>
        </p:txBody>
      </p:sp>
      <p:sp>
        <p:nvSpPr>
          <p:cNvPr id="20" name="AutoShape 7"/>
          <p:cNvSpPr>
            <a:spLocks/>
          </p:cNvSpPr>
          <p:nvPr/>
        </p:nvSpPr>
        <p:spPr bwMode="auto">
          <a:xfrm rot="5411607">
            <a:off x="5752306" y="792956"/>
            <a:ext cx="227013" cy="4340225"/>
          </a:xfrm>
          <a:prstGeom prst="rightBrace">
            <a:avLst>
              <a:gd name="adj1" fmla="val 15932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endParaRPr lang="en-US">
              <a:latin typeface="Times New Roman" pitchFamily="18" charset="0"/>
            </a:endParaRP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4913313" y="3992562"/>
            <a:ext cx="19494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 eaLnBrk="1" hangingPunct="1"/>
            <a:r>
              <a:rPr lang="en-US" sz="2000"/>
              <a:t>parameter for</a:t>
            </a:r>
          </a:p>
          <a:p>
            <a:pPr algn="ctr" eaLnBrk="1" hangingPunct="1"/>
            <a:r>
              <a:rPr lang="en-US" sz="2000"/>
              <a:t>object on right</a:t>
            </a:r>
          </a:p>
          <a:p>
            <a:pPr algn="ctr" eaLnBrk="1" hangingPunct="1"/>
            <a:r>
              <a:rPr lang="en-US" sz="2000"/>
              <a:t>side of operator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V="1">
            <a:off x="944563" y="2849562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V="1">
            <a:off x="2476500" y="3230562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V="1">
            <a:off x="5905500" y="3154362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694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Invoking an Overloaded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Operator can be invoked as a member function:</a:t>
            </a:r>
          </a:p>
          <a:p>
            <a:pPr lvl="1" fontAlgn="base">
              <a:spcAft>
                <a:spcPct val="0"/>
              </a:spcAft>
              <a:buClr>
                <a:srgbClr val="3333CC"/>
              </a:buClr>
              <a:buNone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object1.operator=(object2);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It can also be used in more conventional manner:</a:t>
            </a:r>
          </a:p>
          <a:p>
            <a:pPr lvl="1" fontAlgn="base">
              <a:spcAft>
                <a:spcPct val="0"/>
              </a:spcAft>
              <a:buClr>
                <a:srgbClr val="3333CC"/>
              </a:buClr>
              <a:buNone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object1 = object2;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460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Instance and Static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u="sng" dirty="0"/>
              <a:t>instance variable</a:t>
            </a:r>
            <a:r>
              <a:rPr lang="en-US" dirty="0"/>
              <a:t>: a member variable in a class.  Each object has its own copy.</a:t>
            </a:r>
            <a:br>
              <a:rPr lang="en-US" dirty="0"/>
            </a:br>
            <a:endParaRPr lang="en-US" u="sng" dirty="0"/>
          </a:p>
          <a:p>
            <a:pPr>
              <a:lnSpc>
                <a:spcPct val="90000"/>
              </a:lnSpc>
            </a:pPr>
            <a:r>
              <a:rPr lang="en-US" u="sng" dirty="0">
                <a:latin typeface="Courier New" pitchFamily="112" charset="0"/>
              </a:rPr>
              <a:t>static</a:t>
            </a:r>
            <a:r>
              <a:rPr lang="en-US" u="sng" dirty="0"/>
              <a:t> variable</a:t>
            </a:r>
            <a:r>
              <a:rPr lang="en-US" dirty="0"/>
              <a:t>: one variable shared among all objects of a class</a:t>
            </a:r>
            <a:br>
              <a:rPr lang="en-US" dirty="0"/>
            </a:br>
            <a:endParaRPr lang="en-US" dirty="0"/>
          </a:p>
          <a:p>
            <a:pPr>
              <a:lnSpc>
                <a:spcPct val="90000"/>
              </a:lnSpc>
            </a:pPr>
            <a:r>
              <a:rPr lang="en-US" u="sng" dirty="0">
                <a:latin typeface="Courier New" pitchFamily="112" charset="0"/>
              </a:rPr>
              <a:t>static</a:t>
            </a:r>
            <a:r>
              <a:rPr lang="en-US" u="sng" dirty="0"/>
              <a:t> member function</a:t>
            </a:r>
            <a:r>
              <a:rPr lang="en-US" dirty="0"/>
              <a:t>: can be used to access </a:t>
            </a:r>
            <a:r>
              <a:rPr lang="en-US" dirty="0">
                <a:latin typeface="Courier New" pitchFamily="112" charset="0"/>
              </a:rPr>
              <a:t>static</a:t>
            </a:r>
            <a:r>
              <a:rPr lang="en-US" dirty="0"/>
              <a:t> member variables; can be called before any objects are defined</a:t>
            </a:r>
            <a:endParaRPr lang="en-US" u="sng" dirty="0">
              <a:latin typeface="Courier New" pitchFamily="112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05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a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en-US" sz="2800" kern="0" dirty="0">
                <a:solidFill>
                  <a:srgbClr val="000000"/>
                </a:solidFill>
                <a:latin typeface="Arial"/>
                <a:cs typeface="Arial"/>
              </a:rPr>
              <a:t>Overloaded operator can return a value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class Point2d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{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	public: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	  double operator-(</a:t>
            </a:r>
            <a:r>
              <a:rPr lang="en-US" sz="20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const</a:t>
            </a:r>
            <a:r>
              <a:rPr lang="en-US" sz="2000" kern="0">
                <a:solidFill>
                  <a:srgbClr val="000000"/>
                </a:solidFill>
                <a:latin typeface="Courier New" pitchFamily="112" charset="0"/>
                <a:cs typeface="Arial"/>
              </a:rPr>
              <a:t> Point2d </a:t>
            </a:r>
            <a: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&amp;right)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	  { return </a:t>
            </a:r>
            <a:r>
              <a:rPr lang="en-US" sz="20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sqrt</a:t>
            </a:r>
            <a: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(</a:t>
            </a:r>
            <a:r>
              <a:rPr lang="en-US" sz="20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pow</a:t>
            </a:r>
            <a: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((x-</a:t>
            </a:r>
            <a:r>
              <a:rPr lang="en-US" sz="20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right.x</a:t>
            </a:r>
            <a: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),2)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				 + </a:t>
            </a:r>
            <a:r>
              <a:rPr lang="en-US" sz="20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pow</a:t>
            </a:r>
            <a: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((y-</a:t>
            </a:r>
            <a:r>
              <a:rPr lang="en-US" sz="20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right.y</a:t>
            </a:r>
            <a: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),2)); }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...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	private: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	  </a:t>
            </a:r>
            <a:r>
              <a:rPr lang="en-US" sz="20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int</a:t>
            </a:r>
            <a: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x, y;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};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Point2d point1(2,2), point2(4,4);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// Compute and display distance between 2 points.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0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cout</a:t>
            </a:r>
            <a: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&lt;&lt; point2 </a:t>
            </a: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–</a:t>
            </a:r>
            <a: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point1 &lt;&lt; </a:t>
            </a:r>
            <a:r>
              <a:rPr lang="en-US" sz="20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endl</a:t>
            </a:r>
            <a: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; // displays 2.82843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202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a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Return type the same as the left operand supports notation like:</a:t>
            </a:r>
          </a:p>
          <a:p>
            <a:pPr lvl="1" fontAlgn="base">
              <a:spcAft>
                <a:spcPct val="0"/>
              </a:spcAft>
              <a:buClr>
                <a:srgbClr val="3333CC"/>
              </a:buClr>
              <a:buNone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object1 = object2 = object3;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Function declared as follows:</a:t>
            </a:r>
          </a:p>
          <a:p>
            <a:pPr lvl="1" fontAlgn="base">
              <a:spcAft>
                <a:spcPct val="0"/>
              </a:spcAft>
              <a:buClr>
                <a:srgbClr val="3333CC"/>
              </a:buClr>
              <a:buNone/>
            </a:pPr>
            <a:r>
              <a:rPr lang="en-US" sz="21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const</a:t>
            </a:r>
            <a:r>
              <a:rPr lang="en-US" sz="21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</a:t>
            </a:r>
            <a:r>
              <a:rPr lang="en-US" sz="21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SomeClass</a:t>
            </a:r>
            <a:r>
              <a:rPr lang="en-US" sz="21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operator=(</a:t>
            </a:r>
            <a:r>
              <a:rPr lang="en-US" sz="21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const</a:t>
            </a:r>
            <a:r>
              <a:rPr lang="en-US" sz="21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</a:t>
            </a:r>
            <a:r>
              <a:rPr lang="en-US" sz="21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someClass</a:t>
            </a:r>
            <a:r>
              <a:rPr lang="en-US" sz="21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&amp;</a:t>
            </a:r>
            <a:r>
              <a:rPr lang="en-US" sz="21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rval</a:t>
            </a:r>
            <a:r>
              <a:rPr lang="en-US" sz="21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)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In function, include as last statement:</a:t>
            </a:r>
          </a:p>
          <a:p>
            <a:pPr lvl="1" fontAlgn="base">
              <a:spcAft>
                <a:spcPct val="0"/>
              </a:spcAft>
              <a:buClr>
                <a:srgbClr val="3333CC"/>
              </a:buClr>
              <a:buNone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	 </a:t>
            </a: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return *this;</a:t>
            </a:r>
            <a:endParaRPr lang="en-US" kern="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23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Notes on </a:t>
            </a:r>
            <a:br>
              <a:rPr lang="en-US" dirty="0"/>
            </a:br>
            <a:r>
              <a:rPr lang="en-US" dirty="0"/>
              <a:t>Overloaded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Can change meaning of an operator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Cannot change the number of operands of the operator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Only certain operators can be overloaded.  Cannot overload the following operators:</a:t>
            </a:r>
          </a:p>
          <a:p>
            <a:pPr lvl="1" fontAlgn="base">
              <a:spcAft>
                <a:spcPct val="0"/>
              </a:spcAft>
              <a:buNone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?:  .  .*  :: </a:t>
            </a:r>
            <a:r>
              <a:rPr lang="en-US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sizeof</a:t>
            </a:r>
            <a:endParaRPr lang="en-US" kern="0" dirty="0">
              <a:solidFill>
                <a:srgbClr val="000000"/>
              </a:solidFill>
              <a:latin typeface="Courier New" pitchFamily="112" charset="0"/>
              <a:cs typeface="Arial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886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Overloading Types of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++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--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 operators overloaded differently for prefix vs. postfix notation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Overloaded relational operators should return a </a:t>
            </a:r>
            <a:r>
              <a:rPr lang="en-US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bool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 value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Overloaded stream operators </a:t>
            </a: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&gt;&gt;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&lt;&lt;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 must return reference to </a:t>
            </a:r>
            <a:r>
              <a:rPr lang="en-US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istream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ostream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 objects and take </a:t>
            </a:r>
            <a:r>
              <a:rPr lang="en-US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istream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ostream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 objects as parameters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864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Overloaded </a:t>
            </a:r>
            <a:r>
              <a:rPr lang="en-US" dirty="0">
                <a:latin typeface="Courier New" pitchFamily="112" charset="0"/>
              </a:rPr>
              <a:t>[]</a:t>
            </a:r>
            <a:r>
              <a:rPr lang="en-US" dirty="0"/>
              <a:t>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create classes that behave like arrays, provide bounds-checking on subscripts</a:t>
            </a:r>
          </a:p>
          <a:p>
            <a:r>
              <a:rPr lang="en-US" dirty="0"/>
              <a:t>Must consider constructor, destructor</a:t>
            </a:r>
          </a:p>
          <a:p>
            <a:r>
              <a:rPr lang="en-US" dirty="0"/>
              <a:t>Overloaded </a:t>
            </a:r>
            <a:r>
              <a:rPr lang="en-US" dirty="0">
                <a:latin typeface="Courier New" pitchFamily="112" charset="0"/>
              </a:rPr>
              <a:t>[]</a:t>
            </a:r>
            <a:r>
              <a:rPr lang="en-US" dirty="0"/>
              <a:t> returns a reference to object, not an object itself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98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112" charset="0"/>
              </a:rPr>
              <a:t>this</a:t>
            </a:r>
            <a:r>
              <a:rPr lang="en-US" dirty="0"/>
              <a:t> Pointer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lnSpc>
                <a:spcPct val="85000"/>
              </a:lnSpc>
              <a:spcAft>
                <a:spcPct val="0"/>
              </a:spcAft>
              <a:buFontTx/>
              <a:buChar char="•"/>
            </a:pPr>
            <a:r>
              <a:rPr lang="en-US" u="sng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this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: predefined pointer available to a class’s member functions</a:t>
            </a:r>
          </a:p>
          <a:p>
            <a:pPr lvl="0" fontAlgn="base">
              <a:lnSpc>
                <a:spcPct val="85000"/>
              </a:lnSpc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Always points to the instance (object) of the class whose function is being called</a:t>
            </a:r>
          </a:p>
          <a:p>
            <a:pPr lvl="0" fontAlgn="base">
              <a:lnSpc>
                <a:spcPct val="85000"/>
              </a:lnSpc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Is passed as a hidden argument to all non-static member functions</a:t>
            </a:r>
          </a:p>
          <a:p>
            <a:pPr lvl="0" fontAlgn="base">
              <a:lnSpc>
                <a:spcPct val="85000"/>
              </a:lnSpc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Can be used to access members that may be hidden by parameters with same name</a:t>
            </a:r>
            <a:endParaRPr lang="en-US" u="sng" kern="0" dirty="0">
              <a:solidFill>
                <a:srgbClr val="000000"/>
              </a:solidFill>
              <a:latin typeface="Courier New" pitchFamily="112" charset="0"/>
              <a:cs typeface="Arial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434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112" charset="0"/>
              </a:rPr>
              <a:t>this</a:t>
            </a:r>
            <a:r>
              <a:rPr lang="en-US" dirty="0"/>
              <a:t> Pointer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fontAlgn="base"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2400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SomeClass</a:t>
            </a:r>
            <a:endParaRPr lang="en-US" sz="2400" kern="0" dirty="0">
              <a:solidFill>
                <a:srgbClr val="00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fontAlgn="base"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lvl="1" fontAlgn="base"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private:</a:t>
            </a:r>
          </a:p>
          <a:p>
            <a:pPr lvl="1" fontAlgn="base"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</a:t>
            </a:r>
            <a:r>
              <a:rPr lang="en-US" sz="2400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 fontAlgn="base"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public:</a:t>
            </a:r>
          </a:p>
          <a:p>
            <a:pPr lvl="1" fontAlgn="base"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void </a:t>
            </a:r>
            <a:r>
              <a:rPr lang="en-US" sz="2400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setNum</a:t>
            </a: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 fontAlgn="base"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{ this-&gt;</a:t>
            </a:r>
            <a:r>
              <a:rPr lang="en-US" sz="2400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400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 }</a:t>
            </a:r>
          </a:p>
          <a:p>
            <a:pPr lvl="1" fontAlgn="base"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...</a:t>
            </a:r>
          </a:p>
          <a:p>
            <a:pPr lvl="1" fontAlgn="base"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5080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Conversion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</a:rPr>
              <a:t>Type of an object can be converted to another type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</a:rPr>
              <a:t>Automatically done for built-in data types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</a:rPr>
              <a:t>Must write an operator function to perform conversion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</a:rPr>
              <a:t>To convert a 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FeetInches</a:t>
            </a: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</a:rPr>
              <a:t> object to an 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int</a:t>
            </a: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None/>
            </a:pP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20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FeetInches</a:t>
            </a:r>
            <a: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::operator </a:t>
            </a:r>
            <a:r>
              <a:rPr lang="en-US" sz="20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int</a:t>
            </a:r>
            <a: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() </a:t>
            </a:r>
            <a:b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</a:br>
            <a: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{return feet;}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</a:rPr>
              <a:t>Assuming distance is a </a:t>
            </a:r>
            <a:r>
              <a:rPr lang="en-US" sz="24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FeetInches</a:t>
            </a:r>
            <a:r>
              <a:rPr lang="en-US" sz="2400" kern="0" dirty="0">
                <a:solidFill>
                  <a:srgbClr val="000000"/>
                </a:solidFill>
                <a:latin typeface="Arial"/>
                <a:cs typeface="Arial"/>
              </a:rPr>
              <a:t> object, allows statements like: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Clr>
                <a:srgbClr val="3333CC"/>
              </a:buClr>
              <a:buNone/>
            </a:pPr>
            <a:r>
              <a:rPr lang="en-US" sz="2000" kern="0" dirty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US" sz="2000" kern="0" dirty="0" err="1">
                <a:solidFill>
                  <a:srgbClr val="000000"/>
                </a:solidFill>
                <a:latin typeface="Courier New" pitchFamily="112" charset="0"/>
                <a:cs typeface="Arial"/>
              </a:rPr>
              <a:t>int</a:t>
            </a:r>
            <a:r>
              <a:rPr lang="en-US" sz="2000" kern="0" dirty="0">
                <a:solidFill>
                  <a:srgbClr val="000000"/>
                </a:solidFill>
                <a:latin typeface="Courier New" pitchFamily="112" charset="0"/>
                <a:cs typeface="Arial"/>
              </a:rPr>
              <a:t> d = distance;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1169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u="sng" kern="0" dirty="0">
                <a:solidFill>
                  <a:srgbClr val="000000"/>
                </a:solidFill>
                <a:latin typeface="Arial"/>
                <a:cs typeface="Arial"/>
              </a:rPr>
              <a:t>Aggregation</a:t>
            </a: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: a class is a member of a class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Supports the modeling of ‘has a’ relationship between classes – enclosing class ‘has a’ enclosed class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Same notation as for structures within structures</a:t>
            </a:r>
            <a:endParaRPr lang="en-US" u="sng" kern="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326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 lnSpcReduction="10000"/>
          </a:bodyPr>
          <a:lstStyle/>
          <a:p>
            <a:pPr marL="457200" lvl="1" indent="-342900" fontAlgn="base">
              <a:lnSpc>
                <a:spcPct val="85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2400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StudentInfo</a:t>
            </a: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457200" lvl="1" indent="-342900" fontAlgn="base">
              <a:lnSpc>
                <a:spcPct val="85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457200" lvl="1" indent="-342900" fontAlgn="base">
              <a:lnSpc>
                <a:spcPct val="85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private:</a:t>
            </a:r>
          </a:p>
          <a:p>
            <a:pPr marL="457200" lvl="1" indent="-342900" fontAlgn="base">
              <a:lnSpc>
                <a:spcPct val="85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string </a:t>
            </a:r>
            <a:r>
              <a:rPr lang="en-US" sz="2400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firstName</a:t>
            </a: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400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LastName</a:t>
            </a: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457200" lvl="1" indent="-342900" fontAlgn="base">
              <a:lnSpc>
                <a:spcPct val="85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string address, city, state, zip;</a:t>
            </a:r>
          </a:p>
          <a:p>
            <a:pPr marL="457200" lvl="1" indent="-342900" fontAlgn="base">
              <a:lnSpc>
                <a:spcPct val="85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...</a:t>
            </a:r>
          </a:p>
          <a:p>
            <a:pPr marL="457200" lvl="1" indent="-342900" fontAlgn="base">
              <a:lnSpc>
                <a:spcPct val="85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marL="457200" lvl="1" indent="-342900" fontAlgn="base">
              <a:lnSpc>
                <a:spcPct val="85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class Student</a:t>
            </a:r>
          </a:p>
          <a:p>
            <a:pPr marL="457200" lvl="1" indent="-342900" fontAlgn="base">
              <a:lnSpc>
                <a:spcPct val="85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457200" lvl="1" indent="-342900" fontAlgn="base">
              <a:lnSpc>
                <a:spcPct val="85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 private:</a:t>
            </a:r>
          </a:p>
          <a:p>
            <a:pPr marL="457200" lvl="1" indent="-342900" fontAlgn="base">
              <a:lnSpc>
                <a:spcPct val="85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	</a:t>
            </a:r>
            <a:r>
              <a:rPr lang="en-US" sz="2400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StudentInfo</a:t>
            </a: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personalData</a:t>
            </a: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457200" lvl="1" indent="-342900" fontAlgn="base">
              <a:lnSpc>
                <a:spcPct val="85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...</a:t>
            </a:r>
          </a:p>
          <a:p>
            <a:pPr marL="457200" lvl="1" indent="-342900" fontAlgn="base">
              <a:lnSpc>
                <a:spcPct val="85000"/>
              </a:lnSpc>
              <a:spcAft>
                <a:spcPct val="0"/>
              </a:spcAft>
              <a:buNone/>
            </a:pPr>
            <a:r>
              <a:rPr lang="en-US" sz="2400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51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112" charset="0"/>
              </a:rPr>
              <a:t>static</a:t>
            </a:r>
            <a:r>
              <a:rPr lang="en-US" dirty="0"/>
              <a:t> member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private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double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length;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double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width;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 // Declare the static variable in the class.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count;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: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 Rectangle(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double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len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,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double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wid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double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getLength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()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const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double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getWidth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()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const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setLength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double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len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setWidth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double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wid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double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getArea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()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const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getCount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();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75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Static Member Variable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// Define the variable outside the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// class in </a:t>
            </a:r>
            <a:r>
              <a:rPr lang="en-US">
                <a:solidFill>
                  <a:srgbClr val="0000FF"/>
                </a:solidFill>
                <a:latin typeface="Consolas"/>
              </a:rPr>
              <a:t>the implementation file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.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Rectangle::count = 0;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Rectangle::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getCount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return count;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90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itchFamily="112" charset="0"/>
              </a:rPr>
              <a:t>static</a:t>
            </a:r>
            <a:r>
              <a:rPr lang="en-US" dirty="0"/>
              <a:t> member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Declared with </a:t>
            </a:r>
            <a:r>
              <a:rPr lang="en-US" sz="2800" dirty="0">
                <a:latin typeface="Courier New" pitchFamily="112" charset="0"/>
              </a:rPr>
              <a:t>static</a:t>
            </a:r>
            <a:r>
              <a:rPr lang="en-US" sz="2800" dirty="0"/>
              <a:t> before return type:</a:t>
            </a:r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None/>
            </a:pPr>
            <a:r>
              <a:rPr lang="en-US" sz="2400" dirty="0"/>
              <a:t>	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static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getCount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lnSpc>
                <a:spcPct val="90000"/>
              </a:lnSpc>
              <a:buClr>
                <a:srgbClr val="3333CC"/>
              </a:buClr>
              <a:buFontTx/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{ return count; }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Static member functions can only access static member data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Can be called independent of objects:</a:t>
            </a:r>
            <a:br>
              <a:rPr lang="en-US" sz="2800" dirty="0"/>
            </a:br>
            <a:br>
              <a:rPr lang="en-US" sz="2800" dirty="0"/>
            </a:b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= Rectangle::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getCount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40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Friends of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u="sng" dirty="0"/>
              <a:t>Friend</a:t>
            </a:r>
            <a:r>
              <a:rPr lang="en-US" dirty="0"/>
              <a:t>: a function or class that is not a member of a class, but has access to private members of the class</a:t>
            </a:r>
          </a:p>
          <a:p>
            <a:pPr>
              <a:lnSpc>
                <a:spcPct val="90000"/>
              </a:lnSpc>
            </a:pPr>
            <a:r>
              <a:rPr lang="en-US" dirty="0"/>
              <a:t>A friend function can be a stand-alone function or a member function of another class</a:t>
            </a:r>
          </a:p>
          <a:p>
            <a:pPr>
              <a:lnSpc>
                <a:spcPct val="90000"/>
              </a:lnSpc>
            </a:pPr>
            <a:r>
              <a:rPr lang="en-US" dirty="0"/>
              <a:t>It is declared a friend of a class with </a:t>
            </a:r>
            <a:r>
              <a:rPr lang="en-US" dirty="0">
                <a:latin typeface="Courier New" pitchFamily="112" charset="0"/>
              </a:rPr>
              <a:t>friend</a:t>
            </a:r>
            <a:r>
              <a:rPr lang="en-US" dirty="0"/>
              <a:t> keyword in the function prototype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95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latin typeface="Courier New" pitchFamily="112" charset="0"/>
              </a:rPr>
              <a:t>friend</a:t>
            </a:r>
            <a:r>
              <a:rPr lang="en-US" dirty="0"/>
              <a:t> Function Declarations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Stand-alone function: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en-US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friend void </a:t>
            </a:r>
            <a:r>
              <a:rPr lang="en-US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setAVal</a:t>
            </a:r>
            <a:r>
              <a:rPr lang="en-US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intVal</a:t>
            </a:r>
            <a:r>
              <a:rPr lang="en-US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&amp;, </a:t>
            </a:r>
            <a:r>
              <a:rPr lang="en-US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en-US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declares </a:t>
            </a:r>
            <a:r>
              <a:rPr lang="en-US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setAVal</a:t>
            </a:r>
            <a:r>
              <a:rPr lang="en-US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function to be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lang="en-US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a friend of this class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FontTx/>
              <a:buChar char="•"/>
            </a:pPr>
            <a:r>
              <a:rPr lang="en-US" kern="0" dirty="0">
                <a:solidFill>
                  <a:srgbClr val="000000"/>
                </a:solidFill>
                <a:latin typeface="Arial"/>
                <a:cs typeface="Arial"/>
              </a:rPr>
              <a:t>Member function of another class: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Clr>
                <a:srgbClr val="000000"/>
              </a:buClr>
              <a:buNone/>
            </a:pPr>
            <a:r>
              <a:rPr lang="en-US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function from </a:t>
            </a:r>
            <a:r>
              <a:rPr lang="en-US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SomeClass</a:t>
            </a:r>
            <a:r>
              <a:rPr lang="en-US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Clr>
                <a:srgbClr val="000000"/>
              </a:buClr>
              <a:buNone/>
            </a:pPr>
            <a:r>
              <a:rPr lang="en-US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class is a friend of this friend void </a:t>
            </a:r>
            <a:r>
              <a:rPr lang="en-US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SomeClass</a:t>
            </a:r>
            <a:r>
              <a:rPr lang="en-US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setNum</a:t>
            </a:r>
            <a:r>
              <a:rPr lang="en-US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num</a:t>
            </a:r>
            <a:r>
              <a:rPr lang="en-US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lvl="1" fontAlgn="base">
              <a:lnSpc>
                <a:spcPct val="90000"/>
              </a:lnSpc>
              <a:spcAft>
                <a:spcPct val="0"/>
              </a:spcAft>
              <a:buClr>
                <a:srgbClr val="000000"/>
              </a:buClr>
              <a:buNone/>
            </a:pPr>
            <a:r>
              <a:rPr lang="en-US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</a:t>
            </a:r>
            <a:r>
              <a:rPr lang="en-US" kern="0" dirty="0" err="1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setNum</a:t>
            </a:r>
            <a:r>
              <a:rPr lang="en-US" kern="0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class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33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>
                <a:latin typeface="Courier New" pitchFamily="112" charset="0"/>
              </a:rPr>
              <a:t>friend</a:t>
            </a:r>
            <a:r>
              <a:rPr lang="en-US" dirty="0"/>
              <a:t> Class Declarations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75000"/>
              </a:lnSpc>
              <a:buNone/>
            </a:pPr>
            <a:r>
              <a:rPr lang="en-US" sz="2400" dirty="0"/>
              <a:t>Class as a friend of a class:</a:t>
            </a:r>
          </a:p>
          <a:p>
            <a:pPr marL="0" indent="0">
              <a:lnSpc>
                <a:spcPct val="75000"/>
              </a:lnSpc>
              <a:buNone/>
            </a:pPr>
            <a:endParaRPr lang="en-US" sz="2400" dirty="0"/>
          </a:p>
          <a:p>
            <a:pPr lvl="1">
              <a:lnSpc>
                <a:spcPct val="75000"/>
              </a:lnSpc>
              <a:buClr>
                <a:srgbClr val="3333CC"/>
              </a:buClr>
              <a:buFontTx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FriendClass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lnSpc>
                <a:spcPct val="75000"/>
              </a:lnSpc>
              <a:buClr>
                <a:srgbClr val="3333CC"/>
              </a:buClr>
              <a:buFontTx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lvl="1">
              <a:lnSpc>
                <a:spcPct val="75000"/>
              </a:lnSpc>
              <a:buClr>
                <a:srgbClr val="3333CC"/>
              </a:buClr>
              <a:buFontTx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...</a:t>
            </a:r>
          </a:p>
          <a:p>
            <a:pPr lvl="1">
              <a:lnSpc>
                <a:spcPct val="75000"/>
              </a:lnSpc>
              <a:buClr>
                <a:srgbClr val="3333CC"/>
              </a:buClr>
              <a:buFontTx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  <a:p>
            <a:pPr lvl="1">
              <a:lnSpc>
                <a:spcPct val="75000"/>
              </a:lnSpc>
              <a:buClr>
                <a:srgbClr val="3333CC"/>
              </a:buClr>
              <a:buFontTx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NewClass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lnSpc>
                <a:spcPct val="75000"/>
              </a:lnSpc>
              <a:buClr>
                <a:srgbClr val="3333CC"/>
              </a:buClr>
              <a:buFontTx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lvl="1">
              <a:lnSpc>
                <a:spcPct val="75000"/>
              </a:lnSpc>
              <a:buClr>
                <a:srgbClr val="3333CC"/>
              </a:buClr>
              <a:buFontTx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public:</a:t>
            </a:r>
          </a:p>
          <a:p>
            <a:pPr lvl="1">
              <a:lnSpc>
                <a:spcPct val="75000"/>
              </a:lnSpc>
              <a:buClr>
                <a:srgbClr val="3333CC"/>
              </a:buClr>
              <a:buFontTx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  friend class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FriendClass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 // declares</a:t>
            </a:r>
          </a:p>
          <a:p>
            <a:pPr lvl="1">
              <a:lnSpc>
                <a:spcPct val="75000"/>
              </a:lnSpc>
              <a:buClr>
                <a:srgbClr val="3333CC"/>
              </a:buClr>
              <a:buFontTx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// entire class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FriendClass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as a friend</a:t>
            </a:r>
          </a:p>
          <a:p>
            <a:pPr lvl="1">
              <a:lnSpc>
                <a:spcPct val="75000"/>
              </a:lnSpc>
              <a:buClr>
                <a:srgbClr val="3333CC"/>
              </a:buClr>
              <a:buFontTx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// of this class</a:t>
            </a:r>
          </a:p>
          <a:p>
            <a:pPr lvl="1">
              <a:lnSpc>
                <a:spcPct val="75000"/>
              </a:lnSpc>
              <a:buClr>
                <a:srgbClr val="3333CC"/>
              </a:buClr>
              <a:buFontTx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	…</a:t>
            </a:r>
          </a:p>
          <a:p>
            <a:pPr lvl="1">
              <a:lnSpc>
                <a:spcPct val="75000"/>
              </a:lnSpc>
              <a:buClr>
                <a:srgbClr val="3333CC"/>
              </a:buClr>
              <a:buFontTx/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};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84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 Need Friends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use of friend classes is forward references.  For example, if class A references class B and class B references class A, one of them needs to be a “friend” class to the other so you don’t get compiler errors.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CS1 Lesson 14 -- More Classes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7B776-13F3-4934-A731-D50B2D1421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0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1674</Words>
  <Application>Microsoft Office PowerPoint</Application>
  <PresentationFormat>On-screen Show (4:3)</PresentationFormat>
  <Paragraphs>293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Consolas</vt:lpstr>
      <vt:lpstr>Courier New</vt:lpstr>
      <vt:lpstr>Times</vt:lpstr>
      <vt:lpstr>Times New Roman</vt:lpstr>
      <vt:lpstr>Office Theme</vt:lpstr>
      <vt:lpstr>Lesson 14</vt:lpstr>
      <vt:lpstr>Instance and Static Members</vt:lpstr>
      <vt:lpstr>static member variable</vt:lpstr>
      <vt:lpstr>Accessing Static Member Variable</vt:lpstr>
      <vt:lpstr>static member function</vt:lpstr>
      <vt:lpstr>Friends of Classes</vt:lpstr>
      <vt:lpstr> friend Function Declarations</vt:lpstr>
      <vt:lpstr> friend Class Declarations</vt:lpstr>
      <vt:lpstr>Why We Need Friends</vt:lpstr>
      <vt:lpstr>Memberwise Assignment</vt:lpstr>
      <vt:lpstr>Copy Constructors</vt:lpstr>
      <vt:lpstr>Copy Constructors</vt:lpstr>
      <vt:lpstr>Copy Constructors</vt:lpstr>
      <vt:lpstr>Programmer-Defined  Copy Constructor</vt:lpstr>
      <vt:lpstr>Programmer-Defined  Copy Constructor</vt:lpstr>
      <vt:lpstr>Programmer-Defined  Copy Constructor</vt:lpstr>
      <vt:lpstr>Operator Overloading</vt:lpstr>
      <vt:lpstr>Operator Overloading</vt:lpstr>
      <vt:lpstr>Invoking an Overloaded Operator</vt:lpstr>
      <vt:lpstr>Returning a Value</vt:lpstr>
      <vt:lpstr>Returning a Value</vt:lpstr>
      <vt:lpstr>Notes on  Overloaded Operators</vt:lpstr>
      <vt:lpstr>Overloading Types of Operators</vt:lpstr>
      <vt:lpstr>Overloaded [] Operator</vt:lpstr>
      <vt:lpstr>The this Pointer</vt:lpstr>
      <vt:lpstr>this Pointer Example</vt:lpstr>
      <vt:lpstr>Object Conversion</vt:lpstr>
      <vt:lpstr>Aggregation</vt:lpstr>
      <vt:lpstr>Aggregation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14</dc:title>
  <dc:creator>jcole</dc:creator>
  <cp:lastModifiedBy>Cole, John</cp:lastModifiedBy>
  <cp:revision>38</cp:revision>
  <dcterms:created xsi:type="dcterms:W3CDTF">2013-03-12T14:17:43Z</dcterms:created>
  <dcterms:modified xsi:type="dcterms:W3CDTF">2021-03-30T20:49:30Z</dcterms:modified>
</cp:coreProperties>
</file>