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8" r:id="rId3"/>
    <p:sldId id="316" r:id="rId4"/>
    <p:sldId id="306" r:id="rId5"/>
    <p:sldId id="257" r:id="rId6"/>
    <p:sldId id="269" r:id="rId7"/>
    <p:sldId id="259" r:id="rId8"/>
    <p:sldId id="260" r:id="rId9"/>
    <p:sldId id="261" r:id="rId10"/>
    <p:sldId id="307" r:id="rId11"/>
    <p:sldId id="262" r:id="rId12"/>
    <p:sldId id="267" r:id="rId13"/>
    <p:sldId id="286" r:id="rId14"/>
    <p:sldId id="263" r:id="rId15"/>
    <p:sldId id="270" r:id="rId16"/>
    <p:sldId id="291" r:id="rId17"/>
    <p:sldId id="312" r:id="rId18"/>
    <p:sldId id="313" r:id="rId19"/>
    <p:sldId id="271" r:id="rId20"/>
    <p:sldId id="314" r:id="rId21"/>
    <p:sldId id="276" r:id="rId22"/>
    <p:sldId id="288" r:id="rId23"/>
    <p:sldId id="303" r:id="rId24"/>
    <p:sldId id="301" r:id="rId25"/>
    <p:sldId id="302" r:id="rId26"/>
    <p:sldId id="277" r:id="rId27"/>
    <p:sldId id="272" r:id="rId28"/>
    <p:sldId id="292" r:id="rId29"/>
    <p:sldId id="273" r:id="rId30"/>
    <p:sldId id="274" r:id="rId31"/>
    <p:sldId id="315" r:id="rId32"/>
    <p:sldId id="265" r:id="rId33"/>
    <p:sldId id="264" r:id="rId34"/>
    <p:sldId id="266" r:id="rId35"/>
    <p:sldId id="268" r:id="rId36"/>
    <p:sldId id="281" r:id="rId37"/>
    <p:sldId id="290" r:id="rId38"/>
    <p:sldId id="287" r:id="rId39"/>
    <p:sldId id="275" r:id="rId40"/>
    <p:sldId id="282" r:id="rId41"/>
    <p:sldId id="289" r:id="rId42"/>
    <p:sldId id="283" r:id="rId43"/>
    <p:sldId id="284" r:id="rId44"/>
    <p:sldId id="295" r:id="rId45"/>
    <p:sldId id="278" r:id="rId46"/>
    <p:sldId id="280" r:id="rId47"/>
    <p:sldId id="285" r:id="rId48"/>
    <p:sldId id="296" r:id="rId49"/>
    <p:sldId id="298" r:id="rId50"/>
    <p:sldId id="299" r:id="rId51"/>
    <p:sldId id="297" r:id="rId52"/>
    <p:sldId id="304" r:id="rId53"/>
    <p:sldId id="300" r:id="rId54"/>
    <p:sldId id="308" r:id="rId55"/>
    <p:sldId id="310" r:id="rId56"/>
    <p:sldId id="311" r:id="rId57"/>
    <p:sldId id="309" r:id="rId58"/>
    <p:sldId id="30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107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60D29-6D41-482D-92CA-99B88C913F9A}" type="datetimeFigureOut">
              <a:rPr lang="en-US" smtClean="0"/>
              <a:t>5/21/2015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341F3-7FF5-4DE5-BC33-6AB1BA1E8E28}" type="slidenum">
              <a:rPr lang="en-US" smtClean="0"/>
              <a:t>‹#›</a:t>
            </a:fld>
            <a:endParaRPr lang="en-US"/>
          </a:p>
        </p:txBody>
      </p:sp>
    </p:spTree>
    <p:extLst>
      <p:ext uri="{BB962C8B-B14F-4D97-AF65-F5344CB8AC3E}">
        <p14:creationId xmlns:p14="http://schemas.microsoft.com/office/powerpoint/2010/main" val="69734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difference between a cat and a comma?</a:t>
            </a:r>
            <a:endParaRPr lang="en-US" dirty="0"/>
          </a:p>
        </p:txBody>
      </p:sp>
      <p:sp>
        <p:nvSpPr>
          <p:cNvPr id="4" name="Slide Number Placeholder 3"/>
          <p:cNvSpPr>
            <a:spLocks noGrp="1"/>
          </p:cNvSpPr>
          <p:nvPr>
            <p:ph type="sldNum" sz="quarter" idx="10"/>
          </p:nvPr>
        </p:nvSpPr>
        <p:spPr/>
        <p:txBody>
          <a:bodyPr/>
          <a:lstStyle/>
          <a:p>
            <a:fld id="{69A341F3-7FF5-4DE5-BC33-6AB1BA1E8E28}" type="slidenum">
              <a:rPr lang="en-US" smtClean="0"/>
              <a:t>22</a:t>
            </a:fld>
            <a:endParaRPr lang="en-US"/>
          </a:p>
        </p:txBody>
      </p:sp>
    </p:spTree>
    <p:extLst>
      <p:ext uri="{BB962C8B-B14F-4D97-AF65-F5344CB8AC3E}">
        <p14:creationId xmlns:p14="http://schemas.microsoft.com/office/powerpoint/2010/main" val="3344004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a:t>
            </a:r>
            <a:r>
              <a:rPr lang="en-US" baseline="0" dirty="0" smtClean="0"/>
              <a:t> </a:t>
            </a:r>
            <a:r>
              <a:rPr lang="en-US" baseline="0" dirty="0" smtClean="0"/>
              <a:t>a Java </a:t>
            </a:r>
            <a:r>
              <a:rPr lang="en-US" baseline="0" dirty="0" smtClean="0"/>
              <a:t>program to find prime numbers.  The program should request an integer from the user, then find all primes less than or equal to that integer.  If the number entered is less than 3, the program should exit with a message.  Primes are to be displayed one per line.</a:t>
            </a:r>
            <a:endParaRPr lang="en-US" dirty="0"/>
          </a:p>
        </p:txBody>
      </p:sp>
      <p:sp>
        <p:nvSpPr>
          <p:cNvPr id="4" name="Slide Number Placeholder 3"/>
          <p:cNvSpPr>
            <a:spLocks noGrp="1"/>
          </p:cNvSpPr>
          <p:nvPr>
            <p:ph type="sldNum" sz="quarter" idx="10"/>
          </p:nvPr>
        </p:nvSpPr>
        <p:spPr/>
        <p:txBody>
          <a:bodyPr/>
          <a:lstStyle/>
          <a:p>
            <a:fld id="{69A341F3-7FF5-4DE5-BC33-6AB1BA1E8E28}" type="slidenum">
              <a:rPr lang="en-US" smtClean="0"/>
              <a:t>34</a:t>
            </a:fld>
            <a:endParaRPr lang="en-US"/>
          </a:p>
        </p:txBody>
      </p:sp>
    </p:spTree>
    <p:extLst>
      <p:ext uri="{BB962C8B-B14F-4D97-AF65-F5344CB8AC3E}">
        <p14:creationId xmlns:p14="http://schemas.microsoft.com/office/powerpoint/2010/main" val="51469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the</a:t>
            </a:r>
            <a:r>
              <a:rPr lang="en-US" baseline="0" dirty="0" smtClean="0"/>
              <a:t> eggs with the sugar and milk.  Milk cartons make handy bludgeons.</a:t>
            </a:r>
            <a:endParaRPr lang="en-US" dirty="0"/>
          </a:p>
        </p:txBody>
      </p:sp>
      <p:sp>
        <p:nvSpPr>
          <p:cNvPr id="4" name="Slide Number Placeholder 3"/>
          <p:cNvSpPr>
            <a:spLocks noGrp="1"/>
          </p:cNvSpPr>
          <p:nvPr>
            <p:ph type="sldNum" sz="quarter" idx="10"/>
          </p:nvPr>
        </p:nvSpPr>
        <p:spPr/>
        <p:txBody>
          <a:bodyPr/>
          <a:lstStyle/>
          <a:p>
            <a:fld id="{69A341F3-7FF5-4DE5-BC33-6AB1BA1E8E28}" type="slidenum">
              <a:rPr lang="en-US" smtClean="0"/>
              <a:t>38</a:t>
            </a:fld>
            <a:endParaRPr lang="en-US"/>
          </a:p>
        </p:txBody>
      </p:sp>
    </p:spTree>
    <p:extLst>
      <p:ext uri="{BB962C8B-B14F-4D97-AF65-F5344CB8AC3E}">
        <p14:creationId xmlns:p14="http://schemas.microsoft.com/office/powerpoint/2010/main" val="2382231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“high</a:t>
            </a:r>
            <a:r>
              <a:rPr lang="en-US" baseline="0" dirty="0" smtClean="0"/>
              <a:t> rate?” 1 millisecond?  Half an hour?</a:t>
            </a:r>
            <a:endParaRPr lang="en-US" dirty="0"/>
          </a:p>
        </p:txBody>
      </p:sp>
      <p:sp>
        <p:nvSpPr>
          <p:cNvPr id="4" name="Slide Number Placeholder 3"/>
          <p:cNvSpPr>
            <a:spLocks noGrp="1"/>
          </p:cNvSpPr>
          <p:nvPr>
            <p:ph type="sldNum" sz="quarter" idx="10"/>
          </p:nvPr>
        </p:nvSpPr>
        <p:spPr/>
        <p:txBody>
          <a:bodyPr/>
          <a:lstStyle/>
          <a:p>
            <a:fld id="{69A341F3-7FF5-4DE5-BC33-6AB1BA1E8E28}" type="slidenum">
              <a:rPr lang="en-US" smtClean="0"/>
              <a:t>44</a:t>
            </a:fld>
            <a:endParaRPr lang="en-US"/>
          </a:p>
        </p:txBody>
      </p:sp>
    </p:spTree>
    <p:extLst>
      <p:ext uri="{BB962C8B-B14F-4D97-AF65-F5344CB8AC3E}">
        <p14:creationId xmlns:p14="http://schemas.microsoft.com/office/powerpoint/2010/main" val="282816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21DF2-8F16-4A02-AFB5-59E1678A90EE}" type="datetime1">
              <a:rPr lang="en-US" smtClean="0"/>
              <a:t>5/21/2015</a:t>
            </a:fld>
            <a:endParaRPr lang="en-US"/>
          </a:p>
        </p:txBody>
      </p:sp>
      <p:sp>
        <p:nvSpPr>
          <p:cNvPr id="5" name="Footer Placeholder 4"/>
          <p:cNvSpPr>
            <a:spLocks noGrp="1"/>
          </p:cNvSpPr>
          <p:nvPr>
            <p:ph type="ftr" sz="quarter" idx="11"/>
          </p:nvPr>
        </p:nvSpPr>
        <p:spPr/>
        <p:txBody>
          <a:bodyPr/>
          <a:lstStyle/>
          <a:p>
            <a:r>
              <a:rPr lang="en-US" smtClean="0"/>
              <a:t>Technical Writing</a:t>
            </a:r>
            <a:endParaRPr lang="en-US"/>
          </a:p>
        </p:txBody>
      </p:sp>
      <p:sp>
        <p:nvSpPr>
          <p:cNvPr id="6" name="Slide Number Placeholder 5"/>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12998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F62DC-ADDC-42E7-801F-6603FD251CA2}" type="datetime1">
              <a:rPr lang="en-US" smtClean="0"/>
              <a:t>5/21/2015</a:t>
            </a:fld>
            <a:endParaRPr lang="en-US"/>
          </a:p>
        </p:txBody>
      </p:sp>
      <p:sp>
        <p:nvSpPr>
          <p:cNvPr id="5" name="Footer Placeholder 4"/>
          <p:cNvSpPr>
            <a:spLocks noGrp="1"/>
          </p:cNvSpPr>
          <p:nvPr>
            <p:ph type="ftr" sz="quarter" idx="11"/>
          </p:nvPr>
        </p:nvSpPr>
        <p:spPr/>
        <p:txBody>
          <a:bodyPr/>
          <a:lstStyle/>
          <a:p>
            <a:r>
              <a:rPr lang="en-US" smtClean="0"/>
              <a:t>Technical Writing</a:t>
            </a:r>
            <a:endParaRPr lang="en-US"/>
          </a:p>
        </p:txBody>
      </p:sp>
      <p:sp>
        <p:nvSpPr>
          <p:cNvPr id="6" name="Slide Number Placeholder 5"/>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735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D8BDD-8216-4B36-BB92-C06A601CD73C}" type="datetime1">
              <a:rPr lang="en-US" smtClean="0"/>
              <a:t>5/21/2015</a:t>
            </a:fld>
            <a:endParaRPr lang="en-US"/>
          </a:p>
        </p:txBody>
      </p:sp>
      <p:sp>
        <p:nvSpPr>
          <p:cNvPr id="5" name="Footer Placeholder 4"/>
          <p:cNvSpPr>
            <a:spLocks noGrp="1"/>
          </p:cNvSpPr>
          <p:nvPr>
            <p:ph type="ftr" sz="quarter" idx="11"/>
          </p:nvPr>
        </p:nvSpPr>
        <p:spPr/>
        <p:txBody>
          <a:bodyPr/>
          <a:lstStyle/>
          <a:p>
            <a:r>
              <a:rPr lang="en-US" smtClean="0"/>
              <a:t>Technical Writing</a:t>
            </a:r>
            <a:endParaRPr lang="en-US"/>
          </a:p>
        </p:txBody>
      </p:sp>
      <p:sp>
        <p:nvSpPr>
          <p:cNvPr id="6" name="Slide Number Placeholder 5"/>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48575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FF4D5-F35B-420F-948D-069E8587321A}" type="datetime1">
              <a:rPr lang="en-US" smtClean="0"/>
              <a:t>5/21/2015</a:t>
            </a:fld>
            <a:endParaRPr lang="en-US"/>
          </a:p>
        </p:txBody>
      </p:sp>
      <p:sp>
        <p:nvSpPr>
          <p:cNvPr id="5" name="Footer Placeholder 4"/>
          <p:cNvSpPr>
            <a:spLocks noGrp="1"/>
          </p:cNvSpPr>
          <p:nvPr>
            <p:ph type="ftr" sz="quarter" idx="11"/>
          </p:nvPr>
        </p:nvSpPr>
        <p:spPr/>
        <p:txBody>
          <a:bodyPr/>
          <a:lstStyle/>
          <a:p>
            <a:r>
              <a:rPr lang="en-US" smtClean="0"/>
              <a:t>Technical Writing</a:t>
            </a:r>
            <a:endParaRPr lang="en-US"/>
          </a:p>
        </p:txBody>
      </p:sp>
      <p:sp>
        <p:nvSpPr>
          <p:cNvPr id="6" name="Slide Number Placeholder 5"/>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53601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AED94-D601-4C89-AA7E-899AF3FA3093}" type="datetime1">
              <a:rPr lang="en-US" smtClean="0"/>
              <a:t>5/21/2015</a:t>
            </a:fld>
            <a:endParaRPr lang="en-US"/>
          </a:p>
        </p:txBody>
      </p:sp>
      <p:sp>
        <p:nvSpPr>
          <p:cNvPr id="5" name="Footer Placeholder 4"/>
          <p:cNvSpPr>
            <a:spLocks noGrp="1"/>
          </p:cNvSpPr>
          <p:nvPr>
            <p:ph type="ftr" sz="quarter" idx="11"/>
          </p:nvPr>
        </p:nvSpPr>
        <p:spPr/>
        <p:txBody>
          <a:bodyPr/>
          <a:lstStyle/>
          <a:p>
            <a:r>
              <a:rPr lang="en-US" smtClean="0"/>
              <a:t>Technical Writing</a:t>
            </a:r>
            <a:endParaRPr lang="en-US"/>
          </a:p>
        </p:txBody>
      </p:sp>
      <p:sp>
        <p:nvSpPr>
          <p:cNvPr id="6" name="Slide Number Placeholder 5"/>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286120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736FA-20DD-427F-955D-002D7DCF5A50}" type="datetime1">
              <a:rPr lang="en-US" smtClean="0"/>
              <a:t>5/21/2015</a:t>
            </a:fld>
            <a:endParaRPr lang="en-US"/>
          </a:p>
        </p:txBody>
      </p:sp>
      <p:sp>
        <p:nvSpPr>
          <p:cNvPr id="6" name="Footer Placeholder 5"/>
          <p:cNvSpPr>
            <a:spLocks noGrp="1"/>
          </p:cNvSpPr>
          <p:nvPr>
            <p:ph type="ftr" sz="quarter" idx="11"/>
          </p:nvPr>
        </p:nvSpPr>
        <p:spPr/>
        <p:txBody>
          <a:bodyPr/>
          <a:lstStyle/>
          <a:p>
            <a:r>
              <a:rPr lang="en-US" smtClean="0"/>
              <a:t>Technical Writing</a:t>
            </a:r>
            <a:endParaRPr lang="en-US"/>
          </a:p>
        </p:txBody>
      </p:sp>
      <p:sp>
        <p:nvSpPr>
          <p:cNvPr id="7" name="Slide Number Placeholder 6"/>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121189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D3AA3-9604-4452-BBB7-03EAB4899636}" type="datetime1">
              <a:rPr lang="en-US" smtClean="0"/>
              <a:t>5/21/2015</a:t>
            </a:fld>
            <a:endParaRPr lang="en-US"/>
          </a:p>
        </p:txBody>
      </p:sp>
      <p:sp>
        <p:nvSpPr>
          <p:cNvPr id="8" name="Footer Placeholder 7"/>
          <p:cNvSpPr>
            <a:spLocks noGrp="1"/>
          </p:cNvSpPr>
          <p:nvPr>
            <p:ph type="ftr" sz="quarter" idx="11"/>
          </p:nvPr>
        </p:nvSpPr>
        <p:spPr/>
        <p:txBody>
          <a:bodyPr/>
          <a:lstStyle/>
          <a:p>
            <a:r>
              <a:rPr lang="en-US" smtClean="0"/>
              <a:t>Technical Writing</a:t>
            </a:r>
            <a:endParaRPr lang="en-US"/>
          </a:p>
        </p:txBody>
      </p:sp>
      <p:sp>
        <p:nvSpPr>
          <p:cNvPr id="9" name="Slide Number Placeholder 8"/>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138529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64677-3A75-423F-9C2B-E486DB9E0959}" type="datetime1">
              <a:rPr lang="en-US" smtClean="0"/>
              <a:t>5/21/2015</a:t>
            </a:fld>
            <a:endParaRPr lang="en-US"/>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54363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1E4F2-870C-4ED6-84A5-CE24570D94A1}" type="datetime1">
              <a:rPr lang="en-US" smtClean="0"/>
              <a:t>5/21/2015</a:t>
            </a:fld>
            <a:endParaRPr lang="en-US"/>
          </a:p>
        </p:txBody>
      </p:sp>
      <p:sp>
        <p:nvSpPr>
          <p:cNvPr id="3" name="Footer Placeholder 2"/>
          <p:cNvSpPr>
            <a:spLocks noGrp="1"/>
          </p:cNvSpPr>
          <p:nvPr>
            <p:ph type="ftr" sz="quarter" idx="11"/>
          </p:nvPr>
        </p:nvSpPr>
        <p:spPr/>
        <p:txBody>
          <a:bodyPr/>
          <a:lstStyle/>
          <a:p>
            <a:r>
              <a:rPr lang="en-US" smtClean="0"/>
              <a:t>Technical Writing</a:t>
            </a:r>
            <a:endParaRPr lang="en-US"/>
          </a:p>
        </p:txBody>
      </p:sp>
      <p:sp>
        <p:nvSpPr>
          <p:cNvPr id="4" name="Slide Number Placeholder 3"/>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47779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D9CC2-9FA0-4ADA-8F34-008174DC722F}" type="datetime1">
              <a:rPr lang="en-US" smtClean="0"/>
              <a:t>5/21/2015</a:t>
            </a:fld>
            <a:endParaRPr lang="en-US"/>
          </a:p>
        </p:txBody>
      </p:sp>
      <p:sp>
        <p:nvSpPr>
          <p:cNvPr id="6" name="Footer Placeholder 5"/>
          <p:cNvSpPr>
            <a:spLocks noGrp="1"/>
          </p:cNvSpPr>
          <p:nvPr>
            <p:ph type="ftr" sz="quarter" idx="11"/>
          </p:nvPr>
        </p:nvSpPr>
        <p:spPr/>
        <p:txBody>
          <a:bodyPr/>
          <a:lstStyle/>
          <a:p>
            <a:r>
              <a:rPr lang="en-US" smtClean="0"/>
              <a:t>Technical Writing</a:t>
            </a:r>
            <a:endParaRPr lang="en-US"/>
          </a:p>
        </p:txBody>
      </p:sp>
      <p:sp>
        <p:nvSpPr>
          <p:cNvPr id="7" name="Slide Number Placeholder 6"/>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47342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A37F6-6D40-4E22-81D5-2946F28F5791}" type="datetime1">
              <a:rPr lang="en-US" smtClean="0"/>
              <a:t>5/21/2015</a:t>
            </a:fld>
            <a:endParaRPr lang="en-US"/>
          </a:p>
        </p:txBody>
      </p:sp>
      <p:sp>
        <p:nvSpPr>
          <p:cNvPr id="6" name="Footer Placeholder 5"/>
          <p:cNvSpPr>
            <a:spLocks noGrp="1"/>
          </p:cNvSpPr>
          <p:nvPr>
            <p:ph type="ftr" sz="quarter" idx="11"/>
          </p:nvPr>
        </p:nvSpPr>
        <p:spPr/>
        <p:txBody>
          <a:bodyPr/>
          <a:lstStyle/>
          <a:p>
            <a:r>
              <a:rPr lang="en-US" smtClean="0"/>
              <a:t>Technical Writing</a:t>
            </a:r>
            <a:endParaRPr lang="en-US"/>
          </a:p>
        </p:txBody>
      </p:sp>
      <p:sp>
        <p:nvSpPr>
          <p:cNvPr id="7" name="Slide Number Placeholder 6"/>
          <p:cNvSpPr>
            <a:spLocks noGrp="1"/>
          </p:cNvSpPr>
          <p:nvPr>
            <p:ph type="sldNum" sz="quarter" idx="12"/>
          </p:nvPr>
        </p:nvSpPr>
        <p:spPr/>
        <p:txBody>
          <a:bodyPr/>
          <a:lstStyle/>
          <a:p>
            <a:fld id="{CE9A8198-B36E-4E8C-B56F-5CE897E27388}" type="slidenum">
              <a:rPr lang="en-US" smtClean="0"/>
              <a:t>‹#›</a:t>
            </a:fld>
            <a:endParaRPr lang="en-US"/>
          </a:p>
        </p:txBody>
      </p:sp>
    </p:spTree>
    <p:extLst>
      <p:ext uri="{BB962C8B-B14F-4D97-AF65-F5344CB8AC3E}">
        <p14:creationId xmlns:p14="http://schemas.microsoft.com/office/powerpoint/2010/main" val="3632192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B5D2-EA52-4703-ACA5-6080B5091DE8}" type="datetime1">
              <a:rPr lang="en-US" smtClean="0"/>
              <a:t>5/21/2015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Technical Writing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A8198-B36E-4E8C-B56F-5CE897E27388}" type="slidenum">
              <a:rPr lang="en-US" smtClean="0"/>
              <a:t>‹#›</a:t>
            </a:fld>
            <a:endParaRPr lang="en-US"/>
          </a:p>
        </p:txBody>
      </p:sp>
    </p:spTree>
    <p:extLst>
      <p:ext uri="{BB962C8B-B14F-4D97-AF65-F5344CB8AC3E}">
        <p14:creationId xmlns:p14="http://schemas.microsoft.com/office/powerpoint/2010/main" val="4189811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lstStyle/>
          <a:p>
            <a:r>
              <a:rPr lang="en-US" dirty="0" smtClean="0"/>
              <a:t>Technical Writing Workshop</a:t>
            </a:r>
            <a:endParaRPr lang="en-US" dirty="0"/>
          </a:p>
        </p:txBody>
      </p:sp>
      <p:sp>
        <p:nvSpPr>
          <p:cNvPr id="3" name="Subtitle 2"/>
          <p:cNvSpPr>
            <a:spLocks noGrp="1"/>
          </p:cNvSpPr>
          <p:nvPr>
            <p:ph type="subTitle" idx="1"/>
          </p:nvPr>
        </p:nvSpPr>
        <p:spPr>
          <a:xfrm>
            <a:off x="1371600" y="3581400"/>
            <a:ext cx="6400800" cy="2057400"/>
          </a:xfrm>
        </p:spPr>
        <p:txBody>
          <a:bodyPr>
            <a:normAutofit fontScale="92500" lnSpcReduction="10000"/>
          </a:bodyPr>
          <a:lstStyle/>
          <a:p>
            <a:r>
              <a:rPr lang="en-US" dirty="0" smtClean="0"/>
              <a:t>Presented by</a:t>
            </a:r>
          </a:p>
          <a:p>
            <a:r>
              <a:rPr lang="en-US" dirty="0" smtClean="0"/>
              <a:t>John Cole</a:t>
            </a:r>
          </a:p>
          <a:p>
            <a:r>
              <a:rPr lang="en-US" dirty="0" smtClean="0"/>
              <a:t>The University of Texas at Dallas</a:t>
            </a:r>
          </a:p>
          <a:p>
            <a:r>
              <a:rPr lang="en-US" dirty="0" smtClean="0"/>
              <a:t>May 21, </a:t>
            </a:r>
            <a:r>
              <a:rPr lang="en-US" dirty="0" smtClean="0"/>
              <a:t>2015</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a:t>
            </a:fld>
            <a:endParaRPr lang="en-US"/>
          </a:p>
        </p:txBody>
      </p:sp>
    </p:spTree>
    <p:extLst>
      <p:ext uri="{BB962C8B-B14F-4D97-AF65-F5344CB8AC3E}">
        <p14:creationId xmlns:p14="http://schemas.microsoft.com/office/powerpoint/2010/main" val="1260528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Exercise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Take 5 to 10 minutes to write a paragraph explaining why you decided to take this workshop</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10</a:t>
            </a:fld>
            <a:endParaRPr lang="en-US"/>
          </a:p>
        </p:txBody>
      </p:sp>
    </p:spTree>
    <p:extLst>
      <p:ext uri="{BB962C8B-B14F-4D97-AF65-F5344CB8AC3E}">
        <p14:creationId xmlns:p14="http://schemas.microsoft.com/office/powerpoint/2010/main" val="3959176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Learn it?</a:t>
            </a:r>
            <a:endParaRPr lang="en-US" dirty="0"/>
          </a:p>
        </p:txBody>
      </p:sp>
      <p:sp>
        <p:nvSpPr>
          <p:cNvPr id="3" name="Content Placeholder 2"/>
          <p:cNvSpPr>
            <a:spLocks noGrp="1"/>
          </p:cNvSpPr>
          <p:nvPr>
            <p:ph idx="1"/>
          </p:nvPr>
        </p:nvSpPr>
        <p:spPr/>
        <p:txBody>
          <a:bodyPr/>
          <a:lstStyle/>
          <a:p>
            <a:r>
              <a:rPr lang="en-US" dirty="0" smtClean="0"/>
              <a:t>Communication skills are essential.  The best idea in the world is worthless unless you can communicate it</a:t>
            </a:r>
          </a:p>
          <a:p>
            <a:r>
              <a:rPr lang="en-US" dirty="0" smtClean="0"/>
              <a:t>Written communication is how ideas are preserved</a:t>
            </a:r>
          </a:p>
          <a:p>
            <a:r>
              <a:rPr lang="en-US" dirty="0" smtClean="0"/>
              <a:t>Nearly any job you get, no matter how technical, will require writing</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11</a:t>
            </a:fld>
            <a:endParaRPr lang="en-US"/>
          </a:p>
        </p:txBody>
      </p:sp>
    </p:spTree>
    <p:extLst>
      <p:ext uri="{BB962C8B-B14F-4D97-AF65-F5344CB8AC3E}">
        <p14:creationId xmlns:p14="http://schemas.microsoft.com/office/powerpoint/2010/main" val="212319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Technical Documents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Software manuals</a:t>
            </a:r>
          </a:p>
          <a:p>
            <a:r>
              <a:rPr lang="en-US" dirty="0" smtClean="0"/>
              <a:t>Company Web sites</a:t>
            </a:r>
          </a:p>
          <a:p>
            <a:r>
              <a:rPr lang="en-US" dirty="0" smtClean="0"/>
              <a:t>Your resume</a:t>
            </a:r>
          </a:p>
          <a:p>
            <a:r>
              <a:rPr lang="en-US" dirty="0" smtClean="0"/>
              <a:t>Instructions that come with a device</a:t>
            </a:r>
          </a:p>
          <a:p>
            <a:r>
              <a:rPr lang="en-US" dirty="0" smtClean="0"/>
              <a:t>A description of how you built something</a:t>
            </a:r>
          </a:p>
          <a:p>
            <a:r>
              <a:rPr lang="en-US" dirty="0" smtClean="0"/>
              <a:t>A bread recipe</a:t>
            </a:r>
          </a:p>
          <a:p>
            <a:r>
              <a:rPr lang="en-US" dirty="0" smtClean="0"/>
              <a:t>Help files</a:t>
            </a:r>
          </a:p>
          <a:p>
            <a:r>
              <a:rPr lang="en-US" dirty="0" smtClean="0"/>
              <a:t>This presentation</a:t>
            </a:r>
          </a:p>
          <a:p>
            <a:r>
              <a:rPr lang="en-US" dirty="0" smtClean="0"/>
              <a:t>Some e-mails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12</a:t>
            </a:fld>
            <a:endParaRPr lang="en-US"/>
          </a:p>
        </p:txBody>
      </p:sp>
    </p:spTree>
    <p:extLst>
      <p:ext uri="{BB962C8B-B14F-4D97-AF65-F5344CB8AC3E}">
        <p14:creationId xmlns:p14="http://schemas.microsoft.com/office/powerpoint/2010/main" val="3260342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in Computer Science</a:t>
            </a:r>
            <a:endParaRPr lang="en-US" dirty="0"/>
          </a:p>
        </p:txBody>
      </p:sp>
      <p:sp>
        <p:nvSpPr>
          <p:cNvPr id="3" name="Content Placeholder 2"/>
          <p:cNvSpPr>
            <a:spLocks noGrp="1"/>
          </p:cNvSpPr>
          <p:nvPr>
            <p:ph idx="1"/>
          </p:nvPr>
        </p:nvSpPr>
        <p:spPr/>
        <p:txBody>
          <a:bodyPr/>
          <a:lstStyle/>
          <a:p>
            <a:r>
              <a:rPr lang="en-US" dirty="0" smtClean="0"/>
              <a:t>Program specifications</a:t>
            </a:r>
          </a:p>
          <a:p>
            <a:r>
              <a:rPr lang="en-US" dirty="0" smtClean="0"/>
              <a:t>Project plans</a:t>
            </a:r>
          </a:p>
          <a:p>
            <a:r>
              <a:rPr lang="en-US" dirty="0" smtClean="0"/>
              <a:t>Use cases</a:t>
            </a:r>
          </a:p>
          <a:p>
            <a:r>
              <a:rPr lang="en-US" dirty="0" smtClean="0"/>
              <a:t>Comments in the code</a:t>
            </a:r>
          </a:p>
          <a:p>
            <a:r>
              <a:rPr lang="en-US" dirty="0" smtClean="0"/>
              <a:t>Research papers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13</a:t>
            </a:fld>
            <a:endParaRPr lang="en-US"/>
          </a:p>
        </p:txBody>
      </p:sp>
    </p:spTree>
    <p:extLst>
      <p:ext uri="{BB962C8B-B14F-4D97-AF65-F5344CB8AC3E}">
        <p14:creationId xmlns:p14="http://schemas.microsoft.com/office/powerpoint/2010/main" val="3103129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Components of Writing</a:t>
            </a:r>
            <a:endParaRPr lang="en-US" dirty="0"/>
          </a:p>
        </p:txBody>
      </p:sp>
      <p:sp>
        <p:nvSpPr>
          <p:cNvPr id="3" name="Content Placeholder 2"/>
          <p:cNvSpPr>
            <a:spLocks noGrp="1"/>
          </p:cNvSpPr>
          <p:nvPr>
            <p:ph idx="1"/>
          </p:nvPr>
        </p:nvSpPr>
        <p:spPr/>
        <p:txBody>
          <a:bodyPr/>
          <a:lstStyle/>
          <a:p>
            <a:r>
              <a:rPr lang="en-US" dirty="0" smtClean="0"/>
              <a:t>Development</a:t>
            </a:r>
          </a:p>
          <a:p>
            <a:r>
              <a:rPr lang="en-US" dirty="0" smtClean="0"/>
              <a:t>Grammar</a:t>
            </a:r>
          </a:p>
          <a:p>
            <a:r>
              <a:rPr lang="en-US" dirty="0" smtClean="0"/>
              <a:t>Organization</a:t>
            </a:r>
          </a:p>
          <a:p>
            <a:r>
              <a:rPr lang="en-US" dirty="0" smtClean="0"/>
              <a:t>Style</a:t>
            </a:r>
          </a:p>
          <a:p>
            <a:r>
              <a:rPr lang="en-US" dirty="0" smtClean="0"/>
              <a:t>Document Design</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14</a:t>
            </a:fld>
            <a:endParaRPr lang="en-US"/>
          </a:p>
        </p:txBody>
      </p:sp>
    </p:spTree>
    <p:extLst>
      <p:ext uri="{BB962C8B-B14F-4D97-AF65-F5344CB8AC3E}">
        <p14:creationId xmlns:p14="http://schemas.microsoft.com/office/powerpoint/2010/main" val="1514372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lstStyle/>
          <a:p>
            <a:r>
              <a:rPr lang="en-US" dirty="0"/>
              <a:t>Uses examples, anecdotes</a:t>
            </a:r>
            <a:r>
              <a:rPr lang="en-US" dirty="0" smtClean="0"/>
              <a:t>, testimony</a:t>
            </a:r>
            <a:r>
              <a:rPr lang="en-US" dirty="0"/>
              <a:t>, data, </a:t>
            </a:r>
            <a:r>
              <a:rPr lang="en-US" dirty="0" smtClean="0"/>
              <a:t>research</a:t>
            </a:r>
          </a:p>
          <a:p>
            <a:r>
              <a:rPr lang="en-US" dirty="0" smtClean="0"/>
              <a:t>Start with overall objectives, then get into details</a:t>
            </a:r>
          </a:p>
          <a:p>
            <a:r>
              <a:rPr lang="en-US" dirty="0" smtClean="0"/>
              <a:t>Logical progression</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15</a:t>
            </a:fld>
            <a:endParaRPr lang="en-US"/>
          </a:p>
        </p:txBody>
      </p:sp>
    </p:spTree>
    <p:extLst>
      <p:ext uri="{BB962C8B-B14F-4D97-AF65-F5344CB8AC3E}">
        <p14:creationId xmlns:p14="http://schemas.microsoft.com/office/powerpoint/2010/main" val="1346651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lstStyle/>
          <a:p>
            <a:r>
              <a:rPr lang="en-US" dirty="0" smtClean="0"/>
              <a:t>For example, this is your overall objective:</a:t>
            </a:r>
          </a:p>
          <a:p>
            <a:pPr marL="0" indent="0">
              <a:buNone/>
            </a:pPr>
            <a:r>
              <a:rPr lang="en-US" i="1" dirty="0" smtClean="0"/>
              <a:t>To assemble your robot chassis, you will need a Phillips screwdriver.  Remove the parts from the package and make sure you have the following items: (the items are listed.)</a:t>
            </a:r>
          </a:p>
          <a:p>
            <a:r>
              <a:rPr lang="en-US" dirty="0" smtClean="0"/>
              <a:t>Now you can get to specifics, such as:</a:t>
            </a:r>
          </a:p>
          <a:p>
            <a:pPr marL="0" indent="0">
              <a:buNone/>
            </a:pPr>
            <a:r>
              <a:rPr lang="en-US" i="1" dirty="0" smtClean="0"/>
              <a:t>Attach the motor to the motor mount using the machine screws, as shown in the diagram</a:t>
            </a:r>
            <a:endParaRPr lang="en-US" i="1"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16</a:t>
            </a:fld>
            <a:endParaRPr lang="en-US"/>
          </a:p>
        </p:txBody>
      </p:sp>
    </p:spTree>
    <p:extLst>
      <p:ext uri="{BB962C8B-B14F-4D97-AF65-F5344CB8AC3E}">
        <p14:creationId xmlns:p14="http://schemas.microsoft.com/office/powerpoint/2010/main" val="3142173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lstStyle/>
          <a:p>
            <a:r>
              <a:rPr lang="en-US" dirty="0" smtClean="0"/>
              <a:t>Research often includes looking up information from various sources</a:t>
            </a:r>
          </a:p>
          <a:p>
            <a:r>
              <a:rPr lang="en-US" dirty="0" smtClean="0"/>
              <a:t>In computer science, it can involve looking at source code to determine what it really does</a:t>
            </a:r>
          </a:p>
          <a:p>
            <a:r>
              <a:rPr lang="en-US" dirty="0" smtClean="0"/>
              <a:t>Always keep track of your sources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17</a:t>
            </a:fld>
            <a:endParaRPr lang="en-US"/>
          </a:p>
        </p:txBody>
      </p:sp>
    </p:spTree>
    <p:extLst>
      <p:ext uri="{BB962C8B-B14F-4D97-AF65-F5344CB8AC3E}">
        <p14:creationId xmlns:p14="http://schemas.microsoft.com/office/powerpoint/2010/main" val="2717827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lstStyle/>
          <a:p>
            <a:r>
              <a:rPr lang="en-US" dirty="0" smtClean="0"/>
              <a:t>Presentation of data is crucial</a:t>
            </a:r>
          </a:p>
          <a:p>
            <a:r>
              <a:rPr lang="en-US" dirty="0" smtClean="0"/>
              <a:t>Use paragraphs, but also charts, graphs, and tables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18</a:t>
            </a:fld>
            <a:endParaRPr lang="en-US"/>
          </a:p>
        </p:txBody>
      </p:sp>
    </p:spTree>
    <p:extLst>
      <p:ext uri="{BB962C8B-B14F-4D97-AF65-F5344CB8AC3E}">
        <p14:creationId xmlns:p14="http://schemas.microsoft.com/office/powerpoint/2010/main" val="842710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Content Placeholder 2"/>
          <p:cNvSpPr>
            <a:spLocks noGrp="1"/>
          </p:cNvSpPr>
          <p:nvPr>
            <p:ph idx="1"/>
          </p:nvPr>
        </p:nvSpPr>
        <p:spPr/>
        <p:txBody>
          <a:bodyPr>
            <a:normAutofit/>
          </a:bodyPr>
          <a:lstStyle/>
          <a:p>
            <a:r>
              <a:rPr lang="en-US" dirty="0" smtClean="0"/>
              <a:t>Always use correct grammar and spelling</a:t>
            </a:r>
          </a:p>
          <a:p>
            <a:r>
              <a:rPr lang="en-US" dirty="0" smtClean="0"/>
              <a:t>If you’re not sure, look it up or get help from someone who knows.</a:t>
            </a:r>
          </a:p>
          <a:p>
            <a:r>
              <a:rPr lang="en-US" dirty="0" smtClean="0"/>
              <a:t>UTD has a writing center staffed with people who will be glad to help</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19</a:t>
            </a:fld>
            <a:endParaRPr lang="en-US"/>
          </a:p>
        </p:txBody>
      </p:sp>
    </p:spTree>
    <p:extLst>
      <p:ext uri="{BB962C8B-B14F-4D97-AF65-F5344CB8AC3E}">
        <p14:creationId xmlns:p14="http://schemas.microsoft.com/office/powerpoint/2010/main" val="2022316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John Cole</a:t>
            </a:r>
            <a:endParaRPr lang="en-US" dirty="0"/>
          </a:p>
        </p:txBody>
      </p:sp>
      <p:sp>
        <p:nvSpPr>
          <p:cNvPr id="3" name="Content Placeholder 2"/>
          <p:cNvSpPr>
            <a:spLocks noGrp="1"/>
          </p:cNvSpPr>
          <p:nvPr>
            <p:ph idx="1"/>
          </p:nvPr>
        </p:nvSpPr>
        <p:spPr>
          <a:xfrm>
            <a:off x="228600" y="1600200"/>
            <a:ext cx="8458200" cy="4525963"/>
          </a:xfrm>
        </p:spPr>
        <p:txBody>
          <a:bodyPr>
            <a:normAutofit fontScale="92500" lnSpcReduction="20000"/>
          </a:bodyPr>
          <a:lstStyle/>
          <a:p>
            <a:r>
              <a:rPr lang="en-US" dirty="0" smtClean="0"/>
              <a:t>Completed MS in Computer Science from Illinois Institute of Technology</a:t>
            </a:r>
          </a:p>
          <a:p>
            <a:r>
              <a:rPr lang="en-US" dirty="0" smtClean="0"/>
              <a:t>40 years of writing software in a large variety of industries</a:t>
            </a:r>
          </a:p>
          <a:p>
            <a:r>
              <a:rPr lang="en-US" dirty="0" smtClean="0"/>
              <a:t>Wrote my own software documentation</a:t>
            </a:r>
          </a:p>
          <a:p>
            <a:r>
              <a:rPr lang="en-US" dirty="0" smtClean="0"/>
              <a:t>Technical editor for </a:t>
            </a:r>
            <a:r>
              <a:rPr lang="en-US" i="1" dirty="0" smtClean="0"/>
              <a:t>Discover Visual Cafe</a:t>
            </a:r>
          </a:p>
          <a:p>
            <a:r>
              <a:rPr lang="en-US" dirty="0" smtClean="0"/>
              <a:t>6 years as an adjunct (part-time) faculty member at UTD from January 2006 through May 2012, full time since then.  Also taught at Collin College and, long ago, IIT</a:t>
            </a:r>
          </a:p>
        </p:txBody>
      </p:sp>
      <p:sp>
        <p:nvSpPr>
          <p:cNvPr id="4" name="Slide Number Placeholder 3"/>
          <p:cNvSpPr>
            <a:spLocks noGrp="1"/>
          </p:cNvSpPr>
          <p:nvPr>
            <p:ph type="sldNum" sz="quarter" idx="12"/>
          </p:nvPr>
        </p:nvSpPr>
        <p:spPr/>
        <p:txBody>
          <a:bodyPr/>
          <a:lstStyle/>
          <a:p>
            <a:fld id="{CA2DEB22-47F4-42F8-A5B9-DCB7FBA02218}" type="slidenum">
              <a:rPr lang="en-US" smtClean="0"/>
              <a:t>2</a:t>
            </a:fld>
            <a:endParaRPr lang="en-US" dirty="0"/>
          </a:p>
        </p:txBody>
      </p:sp>
      <p:sp>
        <p:nvSpPr>
          <p:cNvPr id="5" name="Footer Placeholder 4"/>
          <p:cNvSpPr>
            <a:spLocks noGrp="1"/>
          </p:cNvSpPr>
          <p:nvPr>
            <p:ph type="ftr" sz="quarter" idx="11"/>
          </p:nvPr>
        </p:nvSpPr>
        <p:spPr/>
        <p:txBody>
          <a:bodyPr/>
          <a:lstStyle/>
          <a:p>
            <a:r>
              <a:rPr lang="en-US" smtClean="0"/>
              <a:t>Technical Writing</a:t>
            </a:r>
            <a:endParaRPr lang="en-US"/>
          </a:p>
        </p:txBody>
      </p:sp>
    </p:spTree>
    <p:extLst>
      <p:ext uri="{BB962C8B-B14F-4D97-AF65-F5344CB8AC3E}">
        <p14:creationId xmlns:p14="http://schemas.microsoft.com/office/powerpoint/2010/main" val="2249009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a:t>
            </a:r>
          </a:p>
        </p:txBody>
      </p:sp>
      <p:sp>
        <p:nvSpPr>
          <p:cNvPr id="3" name="Content Placeholder 2"/>
          <p:cNvSpPr>
            <a:spLocks noGrp="1"/>
          </p:cNvSpPr>
          <p:nvPr>
            <p:ph idx="1"/>
          </p:nvPr>
        </p:nvSpPr>
        <p:spPr/>
        <p:txBody>
          <a:bodyPr/>
          <a:lstStyle/>
          <a:p>
            <a:r>
              <a:rPr lang="en-US" dirty="0"/>
              <a:t>Use second person; talk directly to your reader</a:t>
            </a:r>
          </a:p>
          <a:p>
            <a:r>
              <a:rPr lang="en-US" dirty="0"/>
              <a:t>Avoid slang</a:t>
            </a:r>
          </a:p>
          <a:p>
            <a:r>
              <a:rPr lang="en-US" dirty="0"/>
              <a:t>Don’t be, like, real informal</a:t>
            </a:r>
          </a:p>
          <a:p>
            <a:r>
              <a:rPr lang="en-US" dirty="0"/>
              <a:t>Explain acronyms.  What is a CCN?  There are many possible meanings for most TLAs.</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20</a:t>
            </a:fld>
            <a:endParaRPr lang="en-US"/>
          </a:p>
        </p:txBody>
      </p:sp>
    </p:spTree>
    <p:extLst>
      <p:ext uri="{BB962C8B-B14F-4D97-AF65-F5344CB8AC3E}">
        <p14:creationId xmlns:p14="http://schemas.microsoft.com/office/powerpoint/2010/main" val="4101391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Content Placeholder 2"/>
          <p:cNvSpPr>
            <a:spLocks noGrp="1"/>
          </p:cNvSpPr>
          <p:nvPr>
            <p:ph idx="1"/>
          </p:nvPr>
        </p:nvSpPr>
        <p:spPr/>
        <p:txBody>
          <a:bodyPr/>
          <a:lstStyle/>
          <a:p>
            <a:r>
              <a:rPr lang="en-US" dirty="0" smtClean="0"/>
              <a:t>If your word processor puts a wavy red line under a word, there is probably something wrong</a:t>
            </a:r>
          </a:p>
          <a:p>
            <a:r>
              <a:rPr lang="en-US" dirty="0" smtClean="0"/>
              <a:t>Don’t shift tenses in the middle of a sentence</a:t>
            </a:r>
          </a:p>
          <a:p>
            <a:r>
              <a:rPr lang="en-US" dirty="0" smtClean="0"/>
              <a:t>A sentence has a subject and a predicate</a:t>
            </a:r>
          </a:p>
          <a:p>
            <a:r>
              <a:rPr lang="en-US" dirty="0" smtClean="0"/>
              <a:t>Don’t run your sentences together this makes them hard to understand</a:t>
            </a:r>
          </a:p>
          <a:p>
            <a:r>
              <a:rPr lang="en-US" dirty="0" smtClean="0"/>
              <a:t>Make the antecedents of your pronouns clear</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21</a:t>
            </a:fld>
            <a:endParaRPr lang="en-US"/>
          </a:p>
        </p:txBody>
      </p:sp>
    </p:spTree>
    <p:extLst>
      <p:ext uri="{BB962C8B-B14F-4D97-AF65-F5344CB8AC3E}">
        <p14:creationId xmlns:p14="http://schemas.microsoft.com/office/powerpoint/2010/main" val="1685665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Content Placeholder 2"/>
          <p:cNvSpPr>
            <a:spLocks noGrp="1"/>
          </p:cNvSpPr>
          <p:nvPr>
            <p:ph idx="1"/>
          </p:nvPr>
        </p:nvSpPr>
        <p:spPr/>
        <p:txBody>
          <a:bodyPr/>
          <a:lstStyle/>
          <a:p>
            <a:r>
              <a:rPr lang="en-US" dirty="0"/>
              <a:t>Use correct </a:t>
            </a:r>
            <a:r>
              <a:rPr lang="en-US" dirty="0" smtClean="0"/>
              <a:t>punctuation: Periods end sentences and commas separate dependent clauses</a:t>
            </a:r>
          </a:p>
          <a:p>
            <a:r>
              <a:rPr lang="en-US" dirty="0" smtClean="0"/>
              <a:t>Periods go inside quotation marks and parentheses</a:t>
            </a:r>
          </a:p>
          <a:p>
            <a:r>
              <a:rPr lang="en-US" dirty="0" smtClean="0"/>
              <a:t>Avoid semicolons in technical writing; they can make it too complex</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22</a:t>
            </a:fld>
            <a:endParaRPr lang="en-US"/>
          </a:p>
        </p:txBody>
      </p:sp>
    </p:spTree>
    <p:extLst>
      <p:ext uri="{BB962C8B-B14F-4D97-AF65-F5344CB8AC3E}">
        <p14:creationId xmlns:p14="http://schemas.microsoft.com/office/powerpoint/2010/main" val="291275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Content Placeholder 2"/>
          <p:cNvSpPr>
            <a:spLocks noGrp="1"/>
          </p:cNvSpPr>
          <p:nvPr>
            <p:ph idx="1"/>
          </p:nvPr>
        </p:nvSpPr>
        <p:spPr/>
        <p:txBody>
          <a:bodyPr/>
          <a:lstStyle/>
          <a:p>
            <a:r>
              <a:rPr lang="en-US" dirty="0"/>
              <a:t>Apostrophes </a:t>
            </a:r>
            <a:r>
              <a:rPr lang="en-US" dirty="0" smtClean="0"/>
              <a:t>are not used to form a plural:</a:t>
            </a:r>
          </a:p>
          <a:p>
            <a:pPr marL="0" indent="0">
              <a:buNone/>
            </a:pPr>
            <a:r>
              <a:rPr lang="en-US" dirty="0" smtClean="0"/>
              <a:t>“You will need four 2N3909 transistor’s.”</a:t>
            </a:r>
          </a:p>
          <a:p>
            <a:pPr marL="0" indent="0">
              <a:buNone/>
            </a:pPr>
            <a:r>
              <a:rPr lang="en-US" dirty="0" smtClean="0"/>
              <a:t>Worst example: “</a:t>
            </a:r>
            <a:r>
              <a:rPr lang="en-US" dirty="0" err="1" smtClean="0"/>
              <a:t>Altex</a:t>
            </a:r>
            <a:r>
              <a:rPr lang="en-US" dirty="0" smtClean="0"/>
              <a:t> </a:t>
            </a:r>
            <a:r>
              <a:rPr lang="en-US" dirty="0" err="1" smtClean="0"/>
              <a:t>Electronic’s</a:t>
            </a:r>
            <a:r>
              <a:rPr lang="en-US" dirty="0" smtClean="0"/>
              <a:t>”</a:t>
            </a:r>
          </a:p>
          <a:p>
            <a:r>
              <a:rPr lang="en-US" dirty="0" smtClean="0"/>
              <a:t>Apostrophes are used for contractions and possessives:</a:t>
            </a:r>
          </a:p>
          <a:p>
            <a:r>
              <a:rPr lang="en-US" dirty="0" smtClean="0"/>
              <a:t>Difficult case: its and it’s</a:t>
            </a:r>
          </a:p>
          <a:p>
            <a:r>
              <a:rPr lang="en-US" dirty="0" smtClean="0"/>
              <a:t>U r not </a:t>
            </a:r>
            <a:r>
              <a:rPr lang="en-US" dirty="0" err="1" smtClean="0"/>
              <a:t>txting</a:t>
            </a:r>
            <a:r>
              <a:rPr lang="en-US" dirty="0" smtClean="0"/>
              <a:t> </a:t>
            </a:r>
            <a:r>
              <a:rPr lang="en-US" dirty="0" err="1" smtClean="0"/>
              <a:t>lol</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23</a:t>
            </a:fld>
            <a:endParaRPr lang="en-US"/>
          </a:p>
        </p:txBody>
      </p:sp>
    </p:spTree>
    <p:extLst>
      <p:ext uri="{BB962C8B-B14F-4D97-AF65-F5344CB8AC3E}">
        <p14:creationId xmlns:p14="http://schemas.microsoft.com/office/powerpoint/2010/main" val="23768096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Eye halve </a:t>
            </a:r>
            <a:r>
              <a:rPr lang="en-US" dirty="0"/>
              <a:t>a spelling checker.</a:t>
            </a:r>
          </a:p>
          <a:p>
            <a:pPr marL="0" indent="0">
              <a:buNone/>
            </a:pPr>
            <a:r>
              <a:rPr lang="en-US" dirty="0"/>
              <a:t>It came with my PC.</a:t>
            </a:r>
          </a:p>
          <a:p>
            <a:pPr marL="0" indent="0">
              <a:buNone/>
            </a:pPr>
            <a:r>
              <a:rPr lang="en-US" dirty="0"/>
              <a:t>It plainly marks four my revue</a:t>
            </a:r>
          </a:p>
          <a:p>
            <a:pPr marL="0" indent="0">
              <a:buNone/>
            </a:pPr>
            <a:r>
              <a:rPr lang="en-US" dirty="0"/>
              <a:t>Mistakes I cannot sea.</a:t>
            </a:r>
          </a:p>
          <a:p>
            <a:pPr marL="0" indent="0">
              <a:buNone/>
            </a:pPr>
            <a:r>
              <a:rPr lang="en-US" dirty="0"/>
              <a:t>I’ve run this poem threw it.</a:t>
            </a:r>
          </a:p>
          <a:p>
            <a:pPr marL="0" indent="0">
              <a:buNone/>
            </a:pPr>
            <a:r>
              <a:rPr lang="en-US" dirty="0"/>
              <a:t>I’m sure your pleased </a:t>
            </a:r>
            <a:r>
              <a:rPr lang="en-US" dirty="0" smtClean="0"/>
              <a:t>two </a:t>
            </a:r>
            <a:r>
              <a:rPr lang="en-US" dirty="0"/>
              <a:t>no,</a:t>
            </a:r>
          </a:p>
          <a:p>
            <a:pPr marL="0" indent="0">
              <a:buNone/>
            </a:pPr>
            <a:r>
              <a:rPr lang="en-US" dirty="0"/>
              <a:t>Its letter perfect in it’s weigh</a:t>
            </a:r>
          </a:p>
          <a:p>
            <a:pPr marL="0" indent="0">
              <a:buNone/>
            </a:pPr>
            <a:r>
              <a:rPr lang="en-US" dirty="0"/>
              <a:t>My checker tolled me sew.</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24</a:t>
            </a:fld>
            <a:endParaRPr lang="en-US"/>
          </a:p>
        </p:txBody>
      </p:sp>
    </p:spTree>
    <p:extLst>
      <p:ext uri="{BB962C8B-B14F-4D97-AF65-F5344CB8AC3E}">
        <p14:creationId xmlns:p14="http://schemas.microsoft.com/office/powerpoint/2010/main" val="1826695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Group Exercise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Fix the poem to be grammatically correct.</a:t>
            </a:r>
          </a:p>
          <a:p>
            <a:r>
              <a:rPr lang="en-US" dirty="0" smtClean="0"/>
              <a:t>Further exercise: Make the above sentence concise</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25</a:t>
            </a:fld>
            <a:endParaRPr lang="en-US"/>
          </a:p>
        </p:txBody>
      </p:sp>
    </p:spTree>
    <p:extLst>
      <p:ext uri="{BB962C8B-B14F-4D97-AF65-F5344CB8AC3E}">
        <p14:creationId xmlns:p14="http://schemas.microsoft.com/office/powerpoint/2010/main" val="401431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Paragraph?</a:t>
            </a:r>
            <a:endParaRPr lang="en-US" dirty="0"/>
          </a:p>
        </p:txBody>
      </p:sp>
      <p:sp>
        <p:nvSpPr>
          <p:cNvPr id="3" name="Content Placeholder 2"/>
          <p:cNvSpPr>
            <a:spLocks noGrp="1"/>
          </p:cNvSpPr>
          <p:nvPr>
            <p:ph idx="1"/>
          </p:nvPr>
        </p:nvSpPr>
        <p:spPr/>
        <p:txBody>
          <a:bodyPr/>
          <a:lstStyle/>
          <a:p>
            <a:r>
              <a:rPr lang="en-US" dirty="0" smtClean="0"/>
              <a:t>It is a sentence or group of sentences that expresses a single idea</a:t>
            </a:r>
          </a:p>
          <a:p>
            <a:r>
              <a:rPr lang="en-US" dirty="0" smtClean="0"/>
              <a:t>It often contains a statement, support for that statement, and a summary</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26</a:t>
            </a:fld>
            <a:endParaRPr lang="en-US"/>
          </a:p>
        </p:txBody>
      </p:sp>
    </p:spTree>
    <p:extLst>
      <p:ext uri="{BB962C8B-B14F-4D97-AF65-F5344CB8AC3E}">
        <p14:creationId xmlns:p14="http://schemas.microsoft.com/office/powerpoint/2010/main" val="215310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Organization</a:t>
            </a:r>
            <a:endParaRPr lang="en-US" dirty="0"/>
          </a:p>
        </p:txBody>
      </p:sp>
      <p:sp>
        <p:nvSpPr>
          <p:cNvPr id="3" name="Content Placeholder 2"/>
          <p:cNvSpPr>
            <a:spLocks noGrp="1"/>
          </p:cNvSpPr>
          <p:nvPr>
            <p:ph idx="1"/>
          </p:nvPr>
        </p:nvSpPr>
        <p:spPr/>
        <p:txBody>
          <a:bodyPr>
            <a:normAutofit/>
          </a:bodyPr>
          <a:lstStyle/>
          <a:p>
            <a:r>
              <a:rPr lang="en-US" dirty="0" smtClean="0"/>
              <a:t>Provide an introduction, a body, and a conclusion</a:t>
            </a:r>
          </a:p>
          <a:p>
            <a:r>
              <a:rPr lang="en-US" dirty="0" smtClean="0"/>
              <a:t>Use </a:t>
            </a:r>
            <a:r>
              <a:rPr lang="en-US" dirty="0"/>
              <a:t>a subject </a:t>
            </a:r>
            <a:r>
              <a:rPr lang="en-US" dirty="0" smtClean="0"/>
              <a:t>line and </a:t>
            </a:r>
            <a:r>
              <a:rPr lang="en-US" dirty="0"/>
              <a:t>itemization of </a:t>
            </a:r>
            <a:r>
              <a:rPr lang="en-US" dirty="0" smtClean="0"/>
              <a:t>points rather than transitional words</a:t>
            </a:r>
          </a:p>
          <a:p>
            <a:r>
              <a:rPr lang="en-US" dirty="0"/>
              <a:t>Uses topic sentences </a:t>
            </a:r>
            <a:r>
              <a:rPr lang="en-US" dirty="0" smtClean="0"/>
              <a:t>only when </a:t>
            </a:r>
            <a:r>
              <a:rPr lang="en-US" dirty="0"/>
              <a:t>needed</a:t>
            </a:r>
            <a:endParaRPr lang="en-US" dirty="0" smtClean="0"/>
          </a:p>
          <a:p>
            <a:r>
              <a:rPr lang="en-US" dirty="0" smtClean="0"/>
              <a:t>For some documents, alphabetize certain sections</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27</a:t>
            </a:fld>
            <a:endParaRPr lang="en-US"/>
          </a:p>
        </p:txBody>
      </p:sp>
    </p:spTree>
    <p:extLst>
      <p:ext uri="{BB962C8B-B14F-4D97-AF65-F5344CB8AC3E}">
        <p14:creationId xmlns:p14="http://schemas.microsoft.com/office/powerpoint/2010/main" val="533668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Organization</a:t>
            </a:r>
          </a:p>
        </p:txBody>
      </p:sp>
      <p:sp>
        <p:nvSpPr>
          <p:cNvPr id="3" name="Content Placeholder 2"/>
          <p:cNvSpPr>
            <a:spLocks noGrp="1"/>
          </p:cNvSpPr>
          <p:nvPr>
            <p:ph idx="1"/>
          </p:nvPr>
        </p:nvSpPr>
        <p:spPr/>
        <p:txBody>
          <a:bodyPr/>
          <a:lstStyle/>
          <a:p>
            <a:r>
              <a:rPr lang="en-US" dirty="0" smtClean="0"/>
              <a:t>Put the most useful, general information first</a:t>
            </a:r>
          </a:p>
          <a:p>
            <a:r>
              <a:rPr lang="en-US" dirty="0" smtClean="0"/>
              <a:t>Follow it with detail</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28</a:t>
            </a:fld>
            <a:endParaRPr lang="en-US"/>
          </a:p>
        </p:txBody>
      </p:sp>
    </p:spTree>
    <p:extLst>
      <p:ext uri="{BB962C8B-B14F-4D97-AF65-F5344CB8AC3E}">
        <p14:creationId xmlns:p14="http://schemas.microsoft.com/office/powerpoint/2010/main" val="1273514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lstStyle/>
          <a:p>
            <a:r>
              <a:rPr lang="en-US" dirty="0" smtClean="0"/>
              <a:t>Use </a:t>
            </a:r>
            <a:r>
              <a:rPr lang="en-US" dirty="0"/>
              <a:t>short, denotative </a:t>
            </a:r>
            <a:r>
              <a:rPr lang="en-US" dirty="0" smtClean="0"/>
              <a:t>words, short sentences, and short paragraphs</a:t>
            </a:r>
          </a:p>
          <a:p>
            <a:r>
              <a:rPr lang="en-US" dirty="0" smtClean="0"/>
              <a:t>Use diagrams and graphics if necessary</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29</a:t>
            </a:fld>
            <a:endParaRPr lang="en-US"/>
          </a:p>
        </p:txBody>
      </p:sp>
    </p:spTree>
    <p:extLst>
      <p:ext uri="{BB962C8B-B14F-4D97-AF65-F5344CB8AC3E}">
        <p14:creationId xmlns:p14="http://schemas.microsoft.com/office/powerpoint/2010/main" val="3729035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lstStyle/>
          <a:p>
            <a:r>
              <a:rPr lang="en-US" dirty="0" smtClean="0"/>
              <a:t>To introduce you to technical writing</a:t>
            </a:r>
          </a:p>
          <a:p>
            <a:r>
              <a:rPr lang="en-US" dirty="0" smtClean="0"/>
              <a:t>To make you a better writer in all areas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a:t>
            </a:fld>
            <a:endParaRPr lang="en-US"/>
          </a:p>
        </p:txBody>
      </p:sp>
    </p:spTree>
    <p:extLst>
      <p:ext uri="{BB962C8B-B14F-4D97-AF65-F5344CB8AC3E}">
        <p14:creationId xmlns:p14="http://schemas.microsoft.com/office/powerpoint/2010/main" val="21529641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Design</a:t>
            </a:r>
            <a:endParaRPr lang="en-US" dirty="0"/>
          </a:p>
        </p:txBody>
      </p:sp>
      <p:sp>
        <p:nvSpPr>
          <p:cNvPr id="3" name="Content Placeholder 2"/>
          <p:cNvSpPr>
            <a:spLocks noGrp="1"/>
          </p:cNvSpPr>
          <p:nvPr>
            <p:ph idx="1"/>
          </p:nvPr>
        </p:nvSpPr>
        <p:spPr/>
        <p:txBody>
          <a:bodyPr/>
          <a:lstStyle/>
          <a:p>
            <a:r>
              <a:rPr lang="en-US" dirty="0" smtClean="0"/>
              <a:t>Use </a:t>
            </a:r>
            <a:r>
              <a:rPr lang="en-US" b="1" dirty="0"/>
              <a:t>highlighting techniques</a:t>
            </a:r>
            <a:r>
              <a:rPr lang="en-US" b="1" dirty="0" smtClean="0"/>
              <a:t>, </a:t>
            </a:r>
            <a:r>
              <a:rPr lang="en-US" dirty="0" smtClean="0"/>
              <a:t>such </a:t>
            </a:r>
            <a:r>
              <a:rPr lang="en-US" dirty="0"/>
              <a:t>as graphics, headings</a:t>
            </a:r>
            <a:r>
              <a:rPr lang="en-US" dirty="0" smtClean="0"/>
              <a:t>, subheadings</a:t>
            </a:r>
            <a:r>
              <a:rPr lang="en-US" dirty="0"/>
              <a:t>, various </a:t>
            </a:r>
            <a:r>
              <a:rPr lang="en-US" dirty="0" smtClean="0"/>
              <a:t>fonts (but not too many), white </a:t>
            </a:r>
            <a:r>
              <a:rPr lang="en-US" dirty="0"/>
              <a:t>space, bullets, etc</a:t>
            </a:r>
            <a:r>
              <a:rPr lang="en-US" dirty="0" smtClean="0"/>
              <a:t>.</a:t>
            </a:r>
          </a:p>
          <a:p>
            <a:r>
              <a:rPr lang="en-US" dirty="0" smtClean="0"/>
              <a:t>For sequential instructions, use numbered lists</a:t>
            </a:r>
          </a:p>
          <a:p>
            <a:r>
              <a:rPr lang="en-US" dirty="0" smtClean="0"/>
              <a:t>For longer documents, include a table of contents and an index</a:t>
            </a:r>
          </a:p>
          <a:p>
            <a:r>
              <a:rPr lang="en-US" dirty="0" smtClean="0"/>
              <a:t>For online documents, use hyperlinks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30</a:t>
            </a:fld>
            <a:endParaRPr lang="en-US"/>
          </a:p>
        </p:txBody>
      </p:sp>
    </p:spTree>
    <p:extLst>
      <p:ext uri="{BB962C8B-B14F-4D97-AF65-F5344CB8AC3E}">
        <p14:creationId xmlns:p14="http://schemas.microsoft.com/office/powerpoint/2010/main" val="2187617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Design</a:t>
            </a:r>
          </a:p>
        </p:txBody>
      </p:sp>
      <p:sp>
        <p:nvSpPr>
          <p:cNvPr id="3" name="Content Placeholder 2"/>
          <p:cNvSpPr>
            <a:spLocks noGrp="1"/>
          </p:cNvSpPr>
          <p:nvPr>
            <p:ph idx="1"/>
          </p:nvPr>
        </p:nvSpPr>
        <p:spPr/>
        <p:txBody>
          <a:bodyPr/>
          <a:lstStyle/>
          <a:p>
            <a:r>
              <a:rPr lang="en-US" dirty="0" smtClean="0"/>
              <a:t>What is a font?</a:t>
            </a:r>
          </a:p>
          <a:p>
            <a:r>
              <a:rPr lang="en-US" dirty="0" smtClean="0"/>
              <a:t>How many are on this slide?</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31</a:t>
            </a:fld>
            <a:endParaRPr lang="en-US"/>
          </a:p>
        </p:txBody>
      </p:sp>
    </p:spTree>
    <p:extLst>
      <p:ext uri="{BB962C8B-B14F-4D97-AF65-F5344CB8AC3E}">
        <p14:creationId xmlns:p14="http://schemas.microsoft.com/office/powerpoint/2010/main" val="2141089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Exercise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Write a single paragraph about the shirt (blouse, top, etc.) you’re wearing </a:t>
            </a:r>
            <a:r>
              <a:rPr lang="en-US" dirty="0" smtClean="0"/>
              <a:t>right now.  Be precise and descriptive.  There is no length limit.</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32</a:t>
            </a:fld>
            <a:endParaRPr lang="en-US"/>
          </a:p>
        </p:txBody>
      </p:sp>
    </p:spTree>
    <p:extLst>
      <p:ext uri="{BB962C8B-B14F-4D97-AF65-F5344CB8AC3E}">
        <p14:creationId xmlns:p14="http://schemas.microsoft.com/office/powerpoint/2010/main" val="963402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Traits of Technical Writing</a:t>
            </a:r>
            <a:endParaRPr lang="en-US" dirty="0"/>
          </a:p>
        </p:txBody>
      </p:sp>
      <p:sp>
        <p:nvSpPr>
          <p:cNvPr id="3" name="Content Placeholder 2"/>
          <p:cNvSpPr>
            <a:spLocks noGrp="1"/>
          </p:cNvSpPr>
          <p:nvPr>
            <p:ph idx="1"/>
          </p:nvPr>
        </p:nvSpPr>
        <p:spPr/>
        <p:txBody>
          <a:bodyPr/>
          <a:lstStyle/>
          <a:p>
            <a:r>
              <a:rPr lang="en-US" dirty="0" smtClean="0"/>
              <a:t>Clarity</a:t>
            </a:r>
          </a:p>
          <a:p>
            <a:r>
              <a:rPr lang="en-US" dirty="0" smtClean="0"/>
              <a:t>Conciseness</a:t>
            </a:r>
          </a:p>
          <a:p>
            <a:r>
              <a:rPr lang="en-US" dirty="0" smtClean="0"/>
              <a:t>Accessible document design</a:t>
            </a:r>
          </a:p>
          <a:p>
            <a:r>
              <a:rPr lang="en-US" dirty="0" smtClean="0"/>
              <a:t>Audience recognition</a:t>
            </a:r>
          </a:p>
          <a:p>
            <a:r>
              <a:rPr lang="en-US" dirty="0" smtClean="0"/>
              <a:t>Accuracy</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33</a:t>
            </a:fld>
            <a:endParaRPr lang="en-US"/>
          </a:p>
        </p:txBody>
      </p:sp>
    </p:spTree>
    <p:extLst>
      <p:ext uri="{BB962C8B-B14F-4D97-AF65-F5344CB8AC3E}">
        <p14:creationId xmlns:p14="http://schemas.microsoft.com/office/powerpoint/2010/main" val="1239590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lstStyle/>
          <a:p>
            <a:r>
              <a:rPr lang="en-US" dirty="0" smtClean="0"/>
              <a:t>Technical writing must be clear, easy to understand</a:t>
            </a:r>
          </a:p>
          <a:p>
            <a:r>
              <a:rPr lang="en-US" dirty="0" smtClean="0"/>
              <a:t>Who has ever gotten unclear instructions?</a:t>
            </a:r>
          </a:p>
          <a:p>
            <a:r>
              <a:rPr lang="en-US" dirty="0" smtClean="0"/>
              <a:t>“Put that thing over there.”</a:t>
            </a:r>
          </a:p>
          <a:p>
            <a:r>
              <a:rPr lang="en-US" dirty="0" smtClean="0"/>
              <a:t>“The program didn’t work.”</a:t>
            </a:r>
          </a:p>
          <a:p>
            <a:r>
              <a:rPr lang="en-US" dirty="0" smtClean="0"/>
              <a:t>Or this homework assignment: “Write a program that finds prime numbers.”</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34</a:t>
            </a:fld>
            <a:endParaRPr lang="en-US"/>
          </a:p>
        </p:txBody>
      </p:sp>
    </p:spTree>
    <p:extLst>
      <p:ext uri="{BB962C8B-B14F-4D97-AF65-F5344CB8AC3E}">
        <p14:creationId xmlns:p14="http://schemas.microsoft.com/office/powerpoint/2010/main" val="4764251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 – Reporter’s Questions</a:t>
            </a:r>
            <a:endParaRPr lang="en-US" dirty="0"/>
          </a:p>
        </p:txBody>
      </p:sp>
      <p:sp>
        <p:nvSpPr>
          <p:cNvPr id="3" name="Content Placeholder 2"/>
          <p:cNvSpPr>
            <a:spLocks noGrp="1"/>
          </p:cNvSpPr>
          <p:nvPr>
            <p:ph idx="1"/>
          </p:nvPr>
        </p:nvSpPr>
        <p:spPr/>
        <p:txBody>
          <a:bodyPr/>
          <a:lstStyle/>
          <a:p>
            <a:r>
              <a:rPr lang="en-US" b="1" dirty="0" smtClean="0"/>
              <a:t>Who?  </a:t>
            </a:r>
            <a:r>
              <a:rPr lang="en-US" dirty="0" smtClean="0"/>
              <a:t>Who is your audience?  Are they beginners or experts?</a:t>
            </a:r>
          </a:p>
          <a:p>
            <a:r>
              <a:rPr lang="en-US" b="1" dirty="0" smtClean="0"/>
              <a:t>What?</a:t>
            </a:r>
            <a:r>
              <a:rPr lang="en-US" dirty="0" smtClean="0"/>
              <a:t>  What do you want your audience to know?  What do you want them to do?</a:t>
            </a:r>
          </a:p>
          <a:p>
            <a:r>
              <a:rPr lang="en-US" b="1" dirty="0" smtClean="0"/>
              <a:t>When?</a:t>
            </a:r>
            <a:r>
              <a:rPr lang="en-US" dirty="0" smtClean="0"/>
              <a:t>  In many kinds of technical writing, things happen in a sequence.</a:t>
            </a:r>
          </a:p>
          <a:p>
            <a:r>
              <a:rPr lang="en-US" b="1" dirty="0" smtClean="0"/>
              <a:t>Where?</a:t>
            </a:r>
            <a:r>
              <a:rPr lang="en-US" dirty="0" smtClean="0"/>
              <a:t>  Where will the work take place?</a:t>
            </a:r>
          </a:p>
          <a:p>
            <a:r>
              <a:rPr lang="en-US" b="1" dirty="0" smtClean="0"/>
              <a:t>How?</a:t>
            </a:r>
            <a:r>
              <a:rPr lang="en-US" dirty="0" smtClean="0"/>
              <a:t>  How should the task be performed?  </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35</a:t>
            </a:fld>
            <a:endParaRPr lang="en-US"/>
          </a:p>
        </p:txBody>
      </p:sp>
    </p:spTree>
    <p:extLst>
      <p:ext uri="{BB962C8B-B14F-4D97-AF65-F5344CB8AC3E}">
        <p14:creationId xmlns:p14="http://schemas.microsoft.com/office/powerpoint/2010/main" val="27977234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lstStyle/>
          <a:p>
            <a:r>
              <a:rPr lang="en-US" dirty="0" smtClean="0"/>
              <a:t>Avoid imprecise words: </a:t>
            </a:r>
            <a:r>
              <a:rPr lang="en-US" i="1" dirty="0" smtClean="0"/>
              <a:t>many, few, short, often, recently, thin, </a:t>
            </a:r>
            <a:r>
              <a:rPr lang="en-US" dirty="0" smtClean="0"/>
              <a:t>etc.</a:t>
            </a:r>
          </a:p>
          <a:p>
            <a:r>
              <a:rPr lang="en-US" dirty="0" smtClean="0"/>
              <a:t>Use precise words and terminology:</a:t>
            </a:r>
          </a:p>
          <a:p>
            <a:pPr lvl="1"/>
            <a:r>
              <a:rPr lang="en-US" dirty="0" smtClean="0"/>
              <a:t>Connect a 20K-ohm, ¼-watt resistor in series with the light sensor</a:t>
            </a:r>
          </a:p>
          <a:p>
            <a:pPr lvl="1"/>
            <a:r>
              <a:rPr lang="en-US" dirty="0" smtClean="0"/>
              <a:t>Don’t block the user interface thread for more than 2 seconds</a:t>
            </a:r>
          </a:p>
          <a:p>
            <a:pPr lvl="1"/>
            <a:r>
              <a:rPr lang="en-US" dirty="0" smtClean="0"/>
              <a:t>Use four inches of 26-gauge black wire</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36</a:t>
            </a:fld>
            <a:endParaRPr lang="en-US"/>
          </a:p>
        </p:txBody>
      </p:sp>
    </p:spTree>
    <p:extLst>
      <p:ext uri="{BB962C8B-B14F-4D97-AF65-F5344CB8AC3E}">
        <p14:creationId xmlns:p14="http://schemas.microsoft.com/office/powerpoint/2010/main" val="31877297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lstStyle/>
          <a:p>
            <a:r>
              <a:rPr lang="en-US" dirty="0" smtClean="0"/>
              <a:t>Front-load your sentences with important information:</a:t>
            </a:r>
          </a:p>
          <a:p>
            <a:r>
              <a:rPr lang="en-US" dirty="0" smtClean="0"/>
              <a:t>“Unfortunately, your program has timed out.”</a:t>
            </a:r>
          </a:p>
          <a:p>
            <a:r>
              <a:rPr lang="en-US" dirty="0" smtClean="0"/>
              <a:t>“Network connection unavailable.  Call 5555 for technical support.”</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37</a:t>
            </a:fld>
            <a:endParaRPr lang="en-US"/>
          </a:p>
        </p:txBody>
      </p:sp>
    </p:spTree>
    <p:extLst>
      <p:ext uri="{BB962C8B-B14F-4D97-AF65-F5344CB8AC3E}">
        <p14:creationId xmlns:p14="http://schemas.microsoft.com/office/powerpoint/2010/main" val="3853015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lstStyle/>
          <a:p>
            <a:r>
              <a:rPr lang="en-US" dirty="0" smtClean="0"/>
              <a:t>“I had eggs scrambled with cheddar cheese and toast for breakfast this morning.”</a:t>
            </a:r>
          </a:p>
          <a:p>
            <a:r>
              <a:rPr lang="en-US" dirty="0" smtClean="0"/>
              <a:t>Were the eggs scrambled with cheese and toast?</a:t>
            </a:r>
          </a:p>
          <a:p>
            <a:r>
              <a:rPr lang="en-US" dirty="0" smtClean="0"/>
              <a:t>Keep terms consistent.  For example, I often use </a:t>
            </a:r>
            <a:r>
              <a:rPr lang="en-US" i="1" dirty="0" smtClean="0"/>
              <a:t>method</a:t>
            </a:r>
            <a:r>
              <a:rPr lang="en-US" dirty="0" smtClean="0"/>
              <a:t> and </a:t>
            </a:r>
            <a:r>
              <a:rPr lang="en-US" i="1" dirty="0" smtClean="0"/>
              <a:t>function</a:t>
            </a:r>
            <a:r>
              <a:rPr lang="en-US" dirty="0" smtClean="0"/>
              <a:t> interchangeably, but there really is a difference.</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38</a:t>
            </a:fld>
            <a:endParaRPr lang="en-US"/>
          </a:p>
        </p:txBody>
      </p:sp>
    </p:spTree>
    <p:extLst>
      <p:ext uri="{BB962C8B-B14F-4D97-AF65-F5344CB8AC3E}">
        <p14:creationId xmlns:p14="http://schemas.microsoft.com/office/powerpoint/2010/main" val="36122179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Conciseness</a:t>
            </a:r>
            <a:endParaRPr lang="en-US" dirty="0"/>
          </a:p>
        </p:txBody>
      </p:sp>
      <p:sp>
        <p:nvSpPr>
          <p:cNvPr id="3" name="Content Placeholder 2"/>
          <p:cNvSpPr>
            <a:spLocks noGrp="1"/>
          </p:cNvSpPr>
          <p:nvPr>
            <p:ph idx="1"/>
          </p:nvPr>
        </p:nvSpPr>
        <p:spPr/>
        <p:txBody>
          <a:bodyPr/>
          <a:lstStyle/>
          <a:p>
            <a:r>
              <a:rPr lang="en-US" dirty="0" smtClean="0"/>
              <a:t>Concise means expressing much in few words</a:t>
            </a:r>
          </a:p>
          <a:p>
            <a:r>
              <a:rPr lang="en-US" dirty="0" smtClean="0"/>
              <a:t>Keep it short and to the point</a:t>
            </a:r>
          </a:p>
          <a:p>
            <a:r>
              <a:rPr lang="en-US" dirty="0" smtClean="0"/>
              <a:t>Its opposite is pleonasm, which is using many words where few will do</a:t>
            </a:r>
          </a:p>
          <a:p>
            <a:r>
              <a:rPr lang="en-US" dirty="0" smtClean="0"/>
              <a:t>Documents must often fit in a specific physical space</a:t>
            </a:r>
          </a:p>
          <a:p>
            <a:pPr lvl="1"/>
            <a:r>
              <a:rPr lang="en-US" dirty="0" smtClean="0"/>
              <a:t>Resume must be one page</a:t>
            </a:r>
          </a:p>
          <a:p>
            <a:pPr lvl="1"/>
            <a:r>
              <a:rPr lang="en-US" dirty="0" smtClean="0"/>
              <a:t>Car owner’s manual must fit in </a:t>
            </a:r>
            <a:r>
              <a:rPr lang="en-US" smtClean="0"/>
              <a:t>glovebox</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39</a:t>
            </a:fld>
            <a:endParaRPr lang="en-US"/>
          </a:p>
        </p:txBody>
      </p:sp>
    </p:spTree>
    <p:extLst>
      <p:ext uri="{BB962C8B-B14F-4D97-AF65-F5344CB8AC3E}">
        <p14:creationId xmlns:p14="http://schemas.microsoft.com/office/powerpoint/2010/main" val="4220015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and Writing</a:t>
            </a:r>
            <a:endParaRPr lang="en-US" dirty="0"/>
          </a:p>
        </p:txBody>
      </p:sp>
      <p:sp>
        <p:nvSpPr>
          <p:cNvPr id="3" name="Content Placeholder 2"/>
          <p:cNvSpPr>
            <a:spLocks noGrp="1"/>
          </p:cNvSpPr>
          <p:nvPr>
            <p:ph idx="1"/>
          </p:nvPr>
        </p:nvSpPr>
        <p:spPr/>
        <p:txBody>
          <a:bodyPr/>
          <a:lstStyle/>
          <a:p>
            <a:r>
              <a:rPr lang="en-US" dirty="0" smtClean="0"/>
              <a:t>“Everyone in this country should learn how to program a computer… because it teaches you how to think.”  -Steve Jobs</a:t>
            </a:r>
          </a:p>
          <a:p>
            <a:r>
              <a:rPr lang="en-US" dirty="0" smtClean="0"/>
              <a:t>Programming is necessarily precise, clear, and accurate.  So is good technical writing.</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a:t>
            </a:fld>
            <a:endParaRPr lang="en-US"/>
          </a:p>
        </p:txBody>
      </p:sp>
    </p:spTree>
    <p:extLst>
      <p:ext uri="{BB962C8B-B14F-4D97-AF65-F5344CB8AC3E}">
        <p14:creationId xmlns:p14="http://schemas.microsoft.com/office/powerpoint/2010/main" val="1004952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Conciseness Counterexample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order to facilitate an efficient meeting </a:t>
            </a:r>
            <a:r>
              <a:rPr lang="en-US" dirty="0" smtClean="0"/>
              <a:t>and fuel </a:t>
            </a:r>
            <a:r>
              <a:rPr lang="en-US" dirty="0"/>
              <a:t>thought processes prior to June 25, I </a:t>
            </a:r>
            <a:r>
              <a:rPr lang="en-US" dirty="0" smtClean="0"/>
              <a:t>want to </a:t>
            </a:r>
            <a:r>
              <a:rPr lang="en-US" dirty="0"/>
              <a:t>provide you with a brief overview </a:t>
            </a:r>
            <a:r>
              <a:rPr lang="en-US" dirty="0" smtClean="0"/>
              <a:t>of discussions </a:t>
            </a:r>
            <a:r>
              <a:rPr lang="en-US" dirty="0"/>
              <a:t>recently carried out at the </a:t>
            </a:r>
            <a:r>
              <a:rPr lang="en-US" dirty="0" smtClean="0"/>
              <a:t>director and </a:t>
            </a:r>
            <a:r>
              <a:rPr lang="en-US" dirty="0"/>
              <a:t>manager level within the process. </a:t>
            </a:r>
            <a:r>
              <a:rPr lang="en-US" dirty="0" smtClean="0"/>
              <a:t>These discussions </a:t>
            </a:r>
            <a:r>
              <a:rPr lang="en-US" dirty="0"/>
              <a:t>involved personnel from </a:t>
            </a:r>
            <a:r>
              <a:rPr lang="en-US" dirty="0" smtClean="0"/>
              <a:t>Accounts Payable</a:t>
            </a:r>
            <a:r>
              <a:rPr lang="en-US" dirty="0"/>
              <a:t>, Information Services, </a:t>
            </a:r>
            <a:r>
              <a:rPr lang="en-US" dirty="0" smtClean="0"/>
              <a:t>Procurement/Materials </a:t>
            </a:r>
            <a:r>
              <a:rPr lang="en-US" dirty="0"/>
              <a:t>Management, Financial Systems</a:t>
            </a:r>
            <a:r>
              <a:rPr lang="en-US" dirty="0" smtClean="0"/>
              <a:t>, and </a:t>
            </a:r>
            <a:r>
              <a:rPr lang="en-US" dirty="0"/>
              <a:t>Property Accounting, centering on </a:t>
            </a:r>
            <a:r>
              <a:rPr lang="en-US" dirty="0" smtClean="0"/>
              <a:t>a proposed </a:t>
            </a:r>
            <a:r>
              <a:rPr lang="en-US" dirty="0"/>
              <a:t>framework for managing </a:t>
            </a:r>
            <a:r>
              <a:rPr lang="en-US" dirty="0" smtClean="0"/>
              <a:t>process improvement </a:t>
            </a:r>
            <a:r>
              <a:rPr lang="en-US" dirty="0"/>
              <a:t>moving forward.”</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40</a:t>
            </a:fld>
            <a:endParaRPr lang="en-US"/>
          </a:p>
        </p:txBody>
      </p:sp>
    </p:spTree>
    <p:extLst>
      <p:ext uri="{BB962C8B-B14F-4D97-AF65-F5344CB8AC3E}">
        <p14:creationId xmlns:p14="http://schemas.microsoft.com/office/powerpoint/2010/main" val="1060170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Exercise</a:t>
            </a:r>
            <a:endParaRPr lang="en-US" dirty="0">
              <a:solidFill>
                <a:schemeClr val="accent1">
                  <a:lumMod val="60000"/>
                  <a:lumOff val="40000"/>
                </a:schemeClr>
              </a:solidFill>
            </a:endParaRPr>
          </a:p>
        </p:txBody>
      </p:sp>
      <p:sp>
        <p:nvSpPr>
          <p:cNvPr id="3" name="Content Placeholder 2"/>
          <p:cNvSpPr>
            <a:spLocks noGrp="1"/>
          </p:cNvSpPr>
          <p:nvPr>
            <p:ph idx="1"/>
          </p:nvPr>
        </p:nvSpPr>
        <p:spPr/>
        <p:txBody>
          <a:bodyPr/>
          <a:lstStyle/>
          <a:p>
            <a:r>
              <a:rPr lang="en-US" dirty="0" smtClean="0"/>
              <a:t>Rewrite the previous slide to be concise and clear.</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41</a:t>
            </a:fld>
            <a:endParaRPr lang="en-US"/>
          </a:p>
        </p:txBody>
      </p:sp>
    </p:spTree>
    <p:extLst>
      <p:ext uri="{BB962C8B-B14F-4D97-AF65-F5344CB8AC3E}">
        <p14:creationId xmlns:p14="http://schemas.microsoft.com/office/powerpoint/2010/main" val="14244281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Conciseness</a:t>
            </a:r>
            <a:endParaRPr lang="en-US" dirty="0"/>
          </a:p>
        </p:txBody>
      </p:sp>
      <p:sp>
        <p:nvSpPr>
          <p:cNvPr id="3" name="Content Placeholder 2"/>
          <p:cNvSpPr>
            <a:spLocks noGrp="1"/>
          </p:cNvSpPr>
          <p:nvPr>
            <p:ph idx="1"/>
          </p:nvPr>
        </p:nvSpPr>
        <p:spPr/>
        <p:txBody>
          <a:bodyPr/>
          <a:lstStyle/>
          <a:p>
            <a:r>
              <a:rPr lang="en-US" dirty="0" smtClean="0"/>
              <a:t>Use short words instead of </a:t>
            </a:r>
            <a:r>
              <a:rPr lang="en-US" dirty="0" err="1" smtClean="0"/>
              <a:t>sesquipedalianisms</a:t>
            </a:r>
            <a:endParaRPr lang="en-US"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99770732"/>
              </p:ext>
            </p:extLst>
          </p:nvPr>
        </p:nvGraphicFramePr>
        <p:xfrm>
          <a:off x="990600" y="2438400"/>
          <a:ext cx="6096000" cy="3235960"/>
        </p:xfrm>
        <a:graphic>
          <a:graphicData uri="http://schemas.openxmlformats.org/drawingml/2006/table">
            <a:tbl>
              <a:tblPr firstRow="1" bandRow="1">
                <a:tableStyleId>{7E9639D4-E3E2-4D34-9284-5A2195B3D0D7}</a:tableStyleId>
              </a:tblPr>
              <a:tblGrid>
                <a:gridCol w="3048000"/>
                <a:gridCol w="3048000"/>
              </a:tblGrid>
              <a:tr h="370840">
                <a:tc>
                  <a:txBody>
                    <a:bodyPr/>
                    <a:lstStyle/>
                    <a:p>
                      <a:r>
                        <a:rPr lang="en-US" dirty="0" smtClean="0"/>
                        <a:t>Use this</a:t>
                      </a:r>
                      <a:endParaRPr lang="en-US" dirty="0"/>
                    </a:p>
                  </a:txBody>
                  <a:tcPr/>
                </a:tc>
                <a:tc>
                  <a:txBody>
                    <a:bodyPr/>
                    <a:lstStyle/>
                    <a:p>
                      <a:r>
                        <a:rPr lang="en-US" dirty="0" smtClean="0"/>
                        <a:t>Rather than this</a:t>
                      </a:r>
                      <a:endParaRPr lang="en-US" dirty="0"/>
                    </a:p>
                  </a:txBody>
                  <a:tcPr/>
                </a:tc>
              </a:tr>
              <a:tr h="370840">
                <a:tc>
                  <a:txBody>
                    <a:bodyPr/>
                    <a:lstStyle/>
                    <a:p>
                      <a:r>
                        <a:rPr lang="en-US" dirty="0" smtClean="0"/>
                        <a:t>Use</a:t>
                      </a:r>
                      <a:endParaRPr lang="en-US" dirty="0"/>
                    </a:p>
                  </a:txBody>
                  <a:tcPr/>
                </a:tc>
                <a:tc>
                  <a:txBody>
                    <a:bodyPr/>
                    <a:lstStyle/>
                    <a:p>
                      <a:r>
                        <a:rPr lang="en-US" dirty="0" smtClean="0"/>
                        <a:t>Utilize</a:t>
                      </a:r>
                      <a:endParaRPr lang="en-US" dirty="0"/>
                    </a:p>
                  </a:txBody>
                  <a:tcPr/>
                </a:tc>
              </a:tr>
              <a:tr h="370840">
                <a:tc>
                  <a:txBody>
                    <a:bodyPr/>
                    <a:lstStyle/>
                    <a:p>
                      <a:r>
                        <a:rPr lang="en-US" dirty="0" smtClean="0"/>
                        <a:t>Try</a:t>
                      </a:r>
                      <a:endParaRPr lang="en-US" dirty="0"/>
                    </a:p>
                  </a:txBody>
                  <a:tcPr/>
                </a:tc>
                <a:tc>
                  <a:txBody>
                    <a:bodyPr/>
                    <a:lstStyle/>
                    <a:p>
                      <a:r>
                        <a:rPr lang="en-US" dirty="0" smtClean="0"/>
                        <a:t>Endeavor</a:t>
                      </a:r>
                      <a:endParaRPr lang="en-US" dirty="0"/>
                    </a:p>
                  </a:txBody>
                  <a:tcPr/>
                </a:tc>
              </a:tr>
              <a:tr h="370840">
                <a:tc>
                  <a:txBody>
                    <a:bodyPr/>
                    <a:lstStyle/>
                    <a:p>
                      <a:r>
                        <a:rPr lang="en-US" dirty="0" smtClean="0"/>
                        <a:t>End</a:t>
                      </a:r>
                      <a:endParaRPr lang="en-US" dirty="0"/>
                    </a:p>
                  </a:txBody>
                  <a:tcPr/>
                </a:tc>
                <a:tc>
                  <a:txBody>
                    <a:bodyPr/>
                    <a:lstStyle/>
                    <a:p>
                      <a:r>
                        <a:rPr lang="en-US" dirty="0" smtClean="0"/>
                        <a:t>Terminate</a:t>
                      </a:r>
                      <a:endParaRPr lang="en-US" dirty="0"/>
                    </a:p>
                  </a:txBody>
                  <a:tcPr/>
                </a:tc>
              </a:tr>
              <a:tr h="370840">
                <a:tc>
                  <a:txBody>
                    <a:bodyPr/>
                    <a:lstStyle/>
                    <a:p>
                      <a:r>
                        <a:rPr lang="en-US" dirty="0" smtClean="0"/>
                        <a:t>Do</a:t>
                      </a:r>
                      <a:r>
                        <a:rPr lang="en-US" baseline="0" dirty="0" smtClean="0"/>
                        <a:t> </a:t>
                      </a:r>
                      <a:r>
                        <a:rPr lang="en-US" i="1" baseline="0" dirty="0" smtClean="0"/>
                        <a:t>or</a:t>
                      </a:r>
                      <a:r>
                        <a:rPr lang="en-US" baseline="0" dirty="0" smtClean="0"/>
                        <a:t> perform</a:t>
                      </a:r>
                      <a:endParaRPr lang="en-US" dirty="0"/>
                    </a:p>
                  </a:txBody>
                  <a:tcPr/>
                </a:tc>
                <a:tc>
                  <a:txBody>
                    <a:bodyPr/>
                    <a:lstStyle/>
                    <a:p>
                      <a:r>
                        <a:rPr lang="en-US" dirty="0" smtClean="0"/>
                        <a:t>Accomplish</a:t>
                      </a:r>
                      <a:endParaRPr lang="en-US" dirty="0"/>
                    </a:p>
                  </a:txBody>
                  <a:tcPr/>
                </a:tc>
              </a:tr>
              <a:tr h="370840">
                <a:tc>
                  <a:txBody>
                    <a:bodyPr/>
                    <a:lstStyle/>
                    <a:p>
                      <a:r>
                        <a:rPr lang="en-US" dirty="0" smtClean="0"/>
                        <a:t>Work</a:t>
                      </a:r>
                      <a:endParaRPr lang="en-US" dirty="0"/>
                    </a:p>
                  </a:txBody>
                  <a:tcPr/>
                </a:tc>
                <a:tc>
                  <a:txBody>
                    <a:bodyPr/>
                    <a:lstStyle/>
                    <a:p>
                      <a:r>
                        <a:rPr lang="en-US" dirty="0" smtClean="0"/>
                        <a:t>Collaborate</a:t>
                      </a:r>
                      <a:endParaRPr lang="en-US" dirty="0"/>
                    </a:p>
                  </a:txBody>
                  <a:tcPr/>
                </a:tc>
              </a:tr>
              <a:tr h="370840">
                <a:tc>
                  <a:txBody>
                    <a:bodyPr/>
                    <a:lstStyle/>
                    <a:p>
                      <a:r>
                        <a:rPr lang="en-US" dirty="0" smtClean="0"/>
                        <a:t>Soon</a:t>
                      </a:r>
                      <a:endParaRPr lang="en-US" dirty="0"/>
                    </a:p>
                  </a:txBody>
                  <a:tcPr/>
                </a:tc>
                <a:tc>
                  <a:txBody>
                    <a:bodyPr/>
                    <a:lstStyle/>
                    <a:p>
                      <a:r>
                        <a:rPr lang="en-US" dirty="0" smtClean="0"/>
                        <a:t>Presently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Job</a:t>
                      </a:r>
                    </a:p>
                    <a:p>
                      <a:endParaRPr lang="en-US" dirty="0"/>
                    </a:p>
                  </a:txBody>
                  <a:tcPr/>
                </a:tc>
                <a:tc>
                  <a:txBody>
                    <a:bodyPr/>
                    <a:lstStyle/>
                    <a:p>
                      <a:r>
                        <a:rPr lang="en-US" dirty="0" smtClean="0"/>
                        <a:t>Employment</a:t>
                      </a:r>
                      <a:endParaRPr lang="en-US" dirty="0"/>
                    </a:p>
                  </a:txBody>
                  <a:tcPr/>
                </a:tc>
              </a:tr>
            </a:tbl>
          </a:graphicData>
        </a:graphic>
      </p:graphicFrame>
    </p:spTree>
    <p:extLst>
      <p:ext uri="{BB962C8B-B14F-4D97-AF65-F5344CB8AC3E}">
        <p14:creationId xmlns:p14="http://schemas.microsoft.com/office/powerpoint/2010/main" val="28329133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Conciseness</a:t>
            </a:r>
            <a:endParaRPr lang="en-US" dirty="0"/>
          </a:p>
        </p:txBody>
      </p:sp>
      <p:sp>
        <p:nvSpPr>
          <p:cNvPr id="3" name="Content Placeholder 2"/>
          <p:cNvSpPr>
            <a:spLocks noGrp="1"/>
          </p:cNvSpPr>
          <p:nvPr>
            <p:ph idx="1"/>
          </p:nvPr>
        </p:nvSpPr>
        <p:spPr/>
        <p:txBody>
          <a:bodyPr/>
          <a:lstStyle/>
          <a:p>
            <a:r>
              <a:rPr lang="en-US" dirty="0" smtClean="0"/>
              <a:t>From the department of redundancy department:</a:t>
            </a:r>
          </a:p>
          <a:p>
            <a:r>
              <a:rPr lang="en-US" dirty="0" smtClean="0"/>
              <a:t>We collaborated together on the project.</a:t>
            </a:r>
          </a:p>
          <a:p>
            <a:r>
              <a:rPr lang="en-US" dirty="0" smtClean="0"/>
              <a:t>The system will cost the sum of $30,000.</a:t>
            </a:r>
          </a:p>
          <a:p>
            <a:r>
              <a:rPr lang="en-US" dirty="0" smtClean="0"/>
              <a:t>The other alternative menu item is fish.</a:t>
            </a:r>
          </a:p>
          <a:p>
            <a:r>
              <a:rPr lang="en-US" dirty="0" smtClean="0"/>
              <a:t>We </a:t>
            </a:r>
            <a:r>
              <a:rPr lang="en-US" dirty="0"/>
              <a:t>could not find the file you </a:t>
            </a:r>
            <a:r>
              <a:rPr lang="en-US" dirty="0" smtClean="0"/>
              <a:t>requested.</a:t>
            </a:r>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43</a:t>
            </a:fld>
            <a:endParaRPr lang="en-US"/>
          </a:p>
        </p:txBody>
      </p:sp>
    </p:spTree>
    <p:extLst>
      <p:ext uri="{BB962C8B-B14F-4D97-AF65-F5344CB8AC3E}">
        <p14:creationId xmlns:p14="http://schemas.microsoft.com/office/powerpoint/2010/main" val="28708356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Conciseness</a:t>
            </a:r>
          </a:p>
        </p:txBody>
      </p:sp>
      <p:sp>
        <p:nvSpPr>
          <p:cNvPr id="3" name="Content Placeholder 2"/>
          <p:cNvSpPr>
            <a:spLocks noGrp="1"/>
          </p:cNvSpPr>
          <p:nvPr>
            <p:ph idx="1"/>
          </p:nvPr>
        </p:nvSpPr>
        <p:spPr/>
        <p:txBody>
          <a:bodyPr/>
          <a:lstStyle/>
          <a:p>
            <a:r>
              <a:rPr lang="en-US" dirty="0" smtClean="0"/>
              <a:t>Avoid prepositional phrases: “Switches modes quickly” not “Switches modes at a high rate of speed.” (What else should you do with this?)</a:t>
            </a:r>
          </a:p>
          <a:p>
            <a:r>
              <a:rPr lang="en-US" dirty="0" smtClean="0"/>
              <a:t>Avoid passive voice: “The system processes approximately 2000 records per minute” not “Approximately 2000 records per minute are processed by the system.”</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44</a:t>
            </a:fld>
            <a:endParaRPr lang="en-US"/>
          </a:p>
        </p:txBody>
      </p:sp>
    </p:spTree>
    <p:extLst>
      <p:ext uri="{BB962C8B-B14F-4D97-AF65-F5344CB8AC3E}">
        <p14:creationId xmlns:p14="http://schemas.microsoft.com/office/powerpoint/2010/main" val="22725231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Spend a minute or so looking at your computer.  Then write instructions for disassembling it.  </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45</a:t>
            </a:fld>
            <a:endParaRPr lang="en-US"/>
          </a:p>
        </p:txBody>
      </p:sp>
    </p:spTree>
    <p:extLst>
      <p:ext uri="{BB962C8B-B14F-4D97-AF65-F5344CB8AC3E}">
        <p14:creationId xmlns:p14="http://schemas.microsoft.com/office/powerpoint/2010/main" val="34755763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Document Design</a:t>
            </a:r>
            <a:endParaRPr lang="en-US" dirty="0"/>
          </a:p>
        </p:txBody>
      </p:sp>
      <p:sp>
        <p:nvSpPr>
          <p:cNvPr id="3" name="Content Placeholder 2"/>
          <p:cNvSpPr>
            <a:spLocks noGrp="1"/>
          </p:cNvSpPr>
          <p:nvPr>
            <p:ph idx="1"/>
          </p:nvPr>
        </p:nvSpPr>
        <p:spPr/>
        <p:txBody>
          <a:bodyPr>
            <a:normAutofit/>
          </a:bodyPr>
          <a:lstStyle/>
          <a:p>
            <a:r>
              <a:rPr lang="en-US" dirty="0" smtClean="0"/>
              <a:t>Document design refers to the physical layout</a:t>
            </a:r>
          </a:p>
          <a:p>
            <a:r>
              <a:rPr lang="en-US" dirty="0" smtClean="0"/>
              <a:t>Often, technical documents are used for reference, not meant to be read in their entirety</a:t>
            </a:r>
          </a:p>
          <a:p>
            <a:r>
              <a:rPr lang="en-US" dirty="0" smtClean="0"/>
              <a:t>Your </a:t>
            </a:r>
            <a:r>
              <a:rPr lang="en-US" dirty="0"/>
              <a:t>reader may not even be interested in the subject</a:t>
            </a:r>
          </a:p>
          <a:p>
            <a:endParaRPr lang="en-US" dirty="0" smtClean="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46</a:t>
            </a:fld>
            <a:endParaRPr lang="en-US"/>
          </a:p>
        </p:txBody>
      </p:sp>
    </p:spTree>
    <p:extLst>
      <p:ext uri="{BB962C8B-B14F-4D97-AF65-F5344CB8AC3E}">
        <p14:creationId xmlns:p14="http://schemas.microsoft.com/office/powerpoint/2010/main" val="14522866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Design</a:t>
            </a:r>
            <a:endParaRPr lang="en-US" dirty="0"/>
          </a:p>
        </p:txBody>
      </p:sp>
      <p:sp>
        <p:nvSpPr>
          <p:cNvPr id="3" name="Content Placeholder 2"/>
          <p:cNvSpPr>
            <a:spLocks noGrp="1"/>
          </p:cNvSpPr>
          <p:nvPr>
            <p:ph idx="1"/>
          </p:nvPr>
        </p:nvSpPr>
        <p:spPr/>
        <p:txBody>
          <a:bodyPr/>
          <a:lstStyle/>
          <a:p>
            <a:r>
              <a:rPr lang="en-US" dirty="0"/>
              <a:t>Long documents require a table of contents and an </a:t>
            </a:r>
            <a:r>
              <a:rPr lang="en-US" dirty="0" smtClean="0"/>
              <a:t>index.</a:t>
            </a:r>
          </a:p>
          <a:p>
            <a:r>
              <a:rPr lang="en-US" dirty="0" smtClean="0"/>
              <a:t>For </a:t>
            </a:r>
            <a:r>
              <a:rPr lang="en-US" dirty="0"/>
              <a:t>example, programming </a:t>
            </a:r>
            <a:r>
              <a:rPr lang="en-US" dirty="0" smtClean="0"/>
              <a:t>manuals, patents, etc.</a:t>
            </a:r>
          </a:p>
          <a:p>
            <a:r>
              <a:rPr lang="en-US" dirty="0" smtClean="0"/>
              <a:t>Use hyperlinks in online documents</a:t>
            </a:r>
          </a:p>
          <a:p>
            <a:r>
              <a:rPr lang="en-US" dirty="0" smtClean="0"/>
              <a:t>Use bookmarks in PDFs</a:t>
            </a:r>
            <a:endParaRPr lang="en-US" dirty="0"/>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47</a:t>
            </a:fld>
            <a:endParaRPr lang="en-US"/>
          </a:p>
        </p:txBody>
      </p:sp>
    </p:spTree>
    <p:extLst>
      <p:ext uri="{BB962C8B-B14F-4D97-AF65-F5344CB8AC3E}">
        <p14:creationId xmlns:p14="http://schemas.microsoft.com/office/powerpoint/2010/main" val="1669655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Design</a:t>
            </a:r>
            <a:endParaRPr lang="en-US" dirty="0"/>
          </a:p>
        </p:txBody>
      </p:sp>
      <p:sp>
        <p:nvSpPr>
          <p:cNvPr id="3" name="Content Placeholder 2"/>
          <p:cNvSpPr>
            <a:spLocks noGrp="1"/>
          </p:cNvSpPr>
          <p:nvPr>
            <p:ph idx="1"/>
          </p:nvPr>
        </p:nvSpPr>
        <p:spPr/>
        <p:txBody>
          <a:bodyPr/>
          <a:lstStyle/>
          <a:p>
            <a:r>
              <a:rPr lang="en-US" dirty="0" smtClean="0"/>
              <a:t>Don’t use paragraphs that look like a “wall of words.”</a:t>
            </a:r>
          </a:p>
          <a:p>
            <a:r>
              <a:rPr lang="en-US" dirty="0" smtClean="0"/>
              <a:t>Use tables to present information clearly:</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834736754"/>
              </p:ext>
            </p:extLst>
          </p:nvPr>
        </p:nvGraphicFramePr>
        <p:xfrm>
          <a:off x="838200" y="3527898"/>
          <a:ext cx="7467600" cy="2158913"/>
        </p:xfrm>
        <a:graphic>
          <a:graphicData uri="http://schemas.openxmlformats.org/drawingml/2006/table">
            <a:tbl>
              <a:tblPr firstRow="1" firstCol="1" bandRow="1">
                <a:tableStyleId>{5C22544A-7EE6-4342-B048-85BDC9FD1C3A}</a:tableStyleId>
              </a:tblPr>
              <a:tblGrid>
                <a:gridCol w="6049880"/>
                <a:gridCol w="1417720"/>
              </a:tblGrid>
              <a:tr h="348228">
                <a:tc gridSpan="2">
                  <a:txBody>
                    <a:bodyPr/>
                    <a:lstStyle/>
                    <a:p>
                      <a:pPr marL="0" marR="0" algn="ctr">
                        <a:spcBef>
                          <a:spcPts val="0"/>
                        </a:spcBef>
                        <a:spcAft>
                          <a:spcPts val="0"/>
                        </a:spcAft>
                      </a:pPr>
                      <a:r>
                        <a:rPr lang="en-US" sz="1800" dirty="0" smtClean="0">
                          <a:effectLst/>
                          <a:latin typeface="Calibri"/>
                          <a:ea typeface="Calibri"/>
                          <a:cs typeface="Times New Roman"/>
                        </a:rPr>
                        <a:t>Grading Criteria</a:t>
                      </a:r>
                      <a:endParaRPr lang="en-US" sz="1800" dirty="0">
                        <a:effectLst/>
                        <a:latin typeface="Calibri"/>
                        <a:ea typeface="Calibri"/>
                        <a:cs typeface="Times New Roman"/>
                      </a:endParaRPr>
                    </a:p>
                  </a:txBody>
                  <a:tcPr marL="68580" marR="68580" marT="0" marB="0"/>
                </a:tc>
                <a:tc hMerge="1">
                  <a:txBody>
                    <a:bodyPr/>
                    <a:lstStyle/>
                    <a:p>
                      <a:pPr marL="0" marR="0">
                        <a:spcBef>
                          <a:spcPts val="0"/>
                        </a:spcBef>
                        <a:spcAft>
                          <a:spcPts val="0"/>
                        </a:spcAft>
                      </a:pPr>
                      <a:endParaRPr lang="en-US" sz="1100" dirty="0">
                        <a:effectLst/>
                        <a:latin typeface="Calibri"/>
                        <a:ea typeface="Calibri"/>
                        <a:cs typeface="Times New Roman"/>
                      </a:endParaRPr>
                    </a:p>
                  </a:txBody>
                  <a:tcPr marL="68580" marR="68580" marT="0" marB="0"/>
                </a:tc>
              </a:tr>
              <a:tr h="565589">
                <a:tc>
                  <a:txBody>
                    <a:bodyPr/>
                    <a:lstStyle/>
                    <a:p>
                      <a:pPr marL="0" marR="0">
                        <a:spcBef>
                          <a:spcPts val="0"/>
                        </a:spcBef>
                        <a:spcAft>
                          <a:spcPts val="0"/>
                        </a:spcAft>
                      </a:pPr>
                      <a:r>
                        <a:rPr lang="en-US" sz="1800" dirty="0">
                          <a:effectLst/>
                        </a:rPr>
                        <a:t>Program works according to your specification and does not crash under testing.</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50 points</a:t>
                      </a:r>
                      <a:endParaRPr lang="en-US" sz="1800">
                        <a:effectLst/>
                        <a:latin typeface="Calibri"/>
                        <a:ea typeface="Calibri"/>
                        <a:cs typeface="Times New Roman"/>
                      </a:endParaRPr>
                    </a:p>
                  </a:txBody>
                  <a:tcPr marL="68580" marR="68580" marT="0" marB="0"/>
                </a:tc>
              </a:tr>
              <a:tr h="348228">
                <a:tc>
                  <a:txBody>
                    <a:bodyPr/>
                    <a:lstStyle/>
                    <a:p>
                      <a:pPr marL="0" marR="0">
                        <a:spcBef>
                          <a:spcPts val="0"/>
                        </a:spcBef>
                        <a:spcAft>
                          <a:spcPts val="0"/>
                        </a:spcAft>
                      </a:pPr>
                      <a:r>
                        <a:rPr lang="en-US" sz="1800" dirty="0">
                          <a:effectLst/>
                        </a:rPr>
                        <a:t>Program uses the two principles you outlined in your </a:t>
                      </a:r>
                      <a:r>
                        <a:rPr lang="en-US" sz="1800" dirty="0" smtClean="0">
                          <a:effectLst/>
                        </a:rPr>
                        <a:t>description.</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30 points</a:t>
                      </a:r>
                      <a:endParaRPr lang="en-US" sz="1800">
                        <a:effectLst/>
                        <a:latin typeface="Calibri"/>
                        <a:ea typeface="Calibri"/>
                        <a:cs typeface="Times New Roman"/>
                      </a:endParaRPr>
                    </a:p>
                  </a:txBody>
                  <a:tcPr marL="68580" marR="68580" marT="0" marB="0"/>
                </a:tc>
              </a:tr>
              <a:tr h="348228">
                <a:tc>
                  <a:txBody>
                    <a:bodyPr/>
                    <a:lstStyle/>
                    <a:p>
                      <a:pPr marL="0" marR="0">
                        <a:spcBef>
                          <a:spcPts val="0"/>
                        </a:spcBef>
                        <a:spcAft>
                          <a:spcPts val="0"/>
                        </a:spcAft>
                      </a:pPr>
                      <a:r>
                        <a:rPr lang="en-US" sz="1800">
                          <a:effectLst/>
                        </a:rPr>
                        <a:t>Clean object-oriented design</a:t>
                      </a:r>
                      <a:endParaRPr lang="en-US" sz="18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10 points</a:t>
                      </a:r>
                      <a:endParaRPr lang="en-US" sz="1800">
                        <a:effectLst/>
                        <a:latin typeface="Calibri"/>
                        <a:ea typeface="Calibri"/>
                        <a:cs typeface="Times New Roman"/>
                      </a:endParaRPr>
                    </a:p>
                  </a:txBody>
                  <a:tcPr marL="68580" marR="68580" marT="0" marB="0"/>
                </a:tc>
              </a:tr>
              <a:tr h="348228">
                <a:tc>
                  <a:txBody>
                    <a:bodyPr/>
                    <a:lstStyle/>
                    <a:p>
                      <a:pPr marL="0" marR="0">
                        <a:spcBef>
                          <a:spcPts val="0"/>
                        </a:spcBef>
                        <a:spcAft>
                          <a:spcPts val="0"/>
                        </a:spcAft>
                      </a:pPr>
                      <a:r>
                        <a:rPr lang="en-US" sz="1800" dirty="0">
                          <a:effectLst/>
                        </a:rPr>
                        <a:t>Program comments and naming conventions</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10 points</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132280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Audience</a:t>
            </a:r>
            <a:endParaRPr lang="en-US" dirty="0"/>
          </a:p>
        </p:txBody>
      </p:sp>
      <p:sp>
        <p:nvSpPr>
          <p:cNvPr id="3" name="Content Placeholder 2"/>
          <p:cNvSpPr>
            <a:spLocks noGrp="1"/>
          </p:cNvSpPr>
          <p:nvPr>
            <p:ph idx="1"/>
          </p:nvPr>
        </p:nvSpPr>
        <p:spPr/>
        <p:txBody>
          <a:bodyPr>
            <a:normAutofit fontScale="92500"/>
          </a:bodyPr>
          <a:lstStyle/>
          <a:p>
            <a:r>
              <a:rPr lang="en-US" dirty="0" smtClean="0"/>
              <a:t>There are three different kinds of audiences:</a:t>
            </a:r>
          </a:p>
          <a:p>
            <a:r>
              <a:rPr lang="en-US" dirty="0" smtClean="0"/>
              <a:t>High-tech peers – these are people in the same profession at roughly the same level as the writer.  The PCBUS manual is written at this level.</a:t>
            </a:r>
          </a:p>
          <a:p>
            <a:r>
              <a:rPr lang="en-US" dirty="0" smtClean="0"/>
              <a:t>Low-tech peers – These are people who may not have the same level of expertise as you but they need to understand the subject.  The summary of a software design document written for a manager is an example.</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49</a:t>
            </a:fld>
            <a:endParaRPr lang="en-US"/>
          </a:p>
        </p:txBody>
      </p:sp>
    </p:spTree>
    <p:extLst>
      <p:ext uri="{BB962C8B-B14F-4D97-AF65-F5344CB8AC3E}">
        <p14:creationId xmlns:p14="http://schemas.microsoft.com/office/powerpoint/2010/main" val="2906636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a:bodyPr>
          <a:lstStyle/>
          <a:p>
            <a:r>
              <a:rPr lang="en-US" dirty="0" smtClean="0"/>
              <a:t>What is technical writing?</a:t>
            </a:r>
          </a:p>
          <a:p>
            <a:r>
              <a:rPr lang="en-US" dirty="0" smtClean="0"/>
              <a:t>Components of writing.</a:t>
            </a:r>
          </a:p>
          <a:p>
            <a:pPr lvl="1"/>
            <a:r>
              <a:rPr lang="en-US" dirty="0" smtClean="0"/>
              <a:t>Development</a:t>
            </a:r>
          </a:p>
          <a:p>
            <a:pPr lvl="1"/>
            <a:r>
              <a:rPr lang="en-US" dirty="0" smtClean="0"/>
              <a:t>Grammar</a:t>
            </a:r>
          </a:p>
          <a:p>
            <a:pPr lvl="1"/>
            <a:r>
              <a:rPr lang="en-US" dirty="0" smtClean="0"/>
              <a:t>Organization</a:t>
            </a:r>
          </a:p>
          <a:p>
            <a:pPr lvl="1"/>
            <a:r>
              <a:rPr lang="en-US" dirty="0" smtClean="0"/>
              <a:t>Style</a:t>
            </a:r>
          </a:p>
          <a:p>
            <a:pPr lvl="1"/>
            <a:r>
              <a:rPr lang="en-US" dirty="0" smtClean="0"/>
              <a:t>Document Design</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a:t>
            </a:fld>
            <a:endParaRPr lang="en-US"/>
          </a:p>
        </p:txBody>
      </p:sp>
    </p:spTree>
    <p:extLst>
      <p:ext uri="{BB962C8B-B14F-4D97-AF65-F5344CB8AC3E}">
        <p14:creationId xmlns:p14="http://schemas.microsoft.com/office/powerpoint/2010/main" val="1529493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Audience</a:t>
            </a:r>
          </a:p>
        </p:txBody>
      </p:sp>
      <p:sp>
        <p:nvSpPr>
          <p:cNvPr id="3" name="Content Placeholder 2"/>
          <p:cNvSpPr>
            <a:spLocks noGrp="1"/>
          </p:cNvSpPr>
          <p:nvPr>
            <p:ph idx="1"/>
          </p:nvPr>
        </p:nvSpPr>
        <p:spPr/>
        <p:txBody>
          <a:bodyPr/>
          <a:lstStyle/>
          <a:p>
            <a:r>
              <a:rPr lang="en-US" dirty="0"/>
              <a:t>Everyone </a:t>
            </a:r>
            <a:r>
              <a:rPr lang="en-US" dirty="0" smtClean="0"/>
              <a:t>else – The person setting up a TV set or video recorder, the person who just wants to use her computer to send e-mail or play games, and the person assembling a bicycle are all in this category.</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50</a:t>
            </a:fld>
            <a:endParaRPr lang="en-US"/>
          </a:p>
        </p:txBody>
      </p:sp>
    </p:spTree>
    <p:extLst>
      <p:ext uri="{BB962C8B-B14F-4D97-AF65-F5344CB8AC3E}">
        <p14:creationId xmlns:p14="http://schemas.microsoft.com/office/powerpoint/2010/main" val="6205300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a:t>
            </a:r>
            <a:endParaRPr lang="en-US" dirty="0"/>
          </a:p>
        </p:txBody>
      </p:sp>
      <p:sp>
        <p:nvSpPr>
          <p:cNvPr id="3" name="Content Placeholder 2"/>
          <p:cNvSpPr>
            <a:spLocks noGrp="1"/>
          </p:cNvSpPr>
          <p:nvPr>
            <p:ph idx="1"/>
          </p:nvPr>
        </p:nvSpPr>
        <p:spPr/>
        <p:txBody>
          <a:bodyPr/>
          <a:lstStyle/>
          <a:p>
            <a:r>
              <a:rPr lang="en-US" dirty="0" smtClean="0"/>
              <a:t>Technical writing must be accurate</a:t>
            </a:r>
          </a:p>
          <a:p>
            <a:r>
              <a:rPr lang="en-US" dirty="0" smtClean="0"/>
              <a:t>It must exactly represent the function of the program, the steps to make bread, the directions to your house</a:t>
            </a:r>
          </a:p>
          <a:p>
            <a:r>
              <a:rPr lang="en-US" dirty="0" smtClean="0"/>
              <a:t>Inaccuracies can cause the document to be anything from annoying to dangerous</a:t>
            </a:r>
          </a:p>
          <a:p>
            <a:r>
              <a:rPr lang="en-US" dirty="0" smtClean="0"/>
              <a:t>Accuracy often involves counting and measuring</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51</a:t>
            </a:fld>
            <a:endParaRPr lang="en-US"/>
          </a:p>
        </p:txBody>
      </p:sp>
    </p:spTree>
    <p:extLst>
      <p:ext uri="{BB962C8B-B14F-4D97-AF65-F5344CB8AC3E}">
        <p14:creationId xmlns:p14="http://schemas.microsoft.com/office/powerpoint/2010/main" val="20917558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a:t>
            </a:r>
            <a:endParaRPr lang="en-US" dirty="0"/>
          </a:p>
        </p:txBody>
      </p:sp>
      <p:sp>
        <p:nvSpPr>
          <p:cNvPr id="3" name="Content Placeholder 2"/>
          <p:cNvSpPr>
            <a:spLocks noGrp="1"/>
          </p:cNvSpPr>
          <p:nvPr>
            <p:ph idx="1"/>
          </p:nvPr>
        </p:nvSpPr>
        <p:spPr/>
        <p:txBody>
          <a:bodyPr/>
          <a:lstStyle/>
          <a:p>
            <a:r>
              <a:rPr lang="en-US" dirty="0" smtClean="0"/>
              <a:t>Missing information can be as dangerous as wrong information</a:t>
            </a:r>
          </a:p>
          <a:p>
            <a:r>
              <a:rPr lang="en-US" dirty="0" smtClean="0"/>
              <a:t>For example, in PCBUS the KEYIN verb does not usually affect the flags.  However, it can under certain circumstances, and this must be carefully documented.  Otherwise the reader will assume they are never affected.</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52</a:t>
            </a:fld>
            <a:endParaRPr lang="en-US"/>
          </a:p>
        </p:txBody>
      </p:sp>
    </p:spTree>
    <p:extLst>
      <p:ext uri="{BB962C8B-B14F-4D97-AF65-F5344CB8AC3E}">
        <p14:creationId xmlns:p14="http://schemas.microsoft.com/office/powerpoint/2010/main" val="594026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a:t>
            </a:r>
            <a:endParaRPr lang="en-US" dirty="0"/>
          </a:p>
        </p:txBody>
      </p:sp>
      <p:sp>
        <p:nvSpPr>
          <p:cNvPr id="3" name="Content Placeholder 2"/>
          <p:cNvSpPr>
            <a:spLocks noGrp="1"/>
          </p:cNvSpPr>
          <p:nvPr>
            <p:ph idx="1"/>
          </p:nvPr>
        </p:nvSpPr>
        <p:spPr/>
        <p:txBody>
          <a:bodyPr/>
          <a:lstStyle/>
          <a:p>
            <a:r>
              <a:rPr lang="en-US" dirty="0" smtClean="0"/>
              <a:t>Finish writing, wait a day or so, then re-read and see what you might have left out or gotten wrong</a:t>
            </a:r>
          </a:p>
          <a:p>
            <a:r>
              <a:rPr lang="en-US" dirty="0" smtClean="0"/>
              <a:t>Have someone else read it</a:t>
            </a:r>
          </a:p>
          <a:p>
            <a:r>
              <a:rPr lang="en-US" dirty="0" smtClean="0"/>
              <a:t>Read it aloud</a:t>
            </a:r>
          </a:p>
          <a:p>
            <a:r>
              <a:rPr lang="en-US" dirty="0" smtClean="0"/>
              <a:t>Read it backwards or upside-down</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53</a:t>
            </a:fld>
            <a:endParaRPr lang="en-US"/>
          </a:p>
        </p:txBody>
      </p:sp>
    </p:spTree>
    <p:extLst>
      <p:ext uri="{BB962C8B-B14F-4D97-AF65-F5344CB8AC3E}">
        <p14:creationId xmlns:p14="http://schemas.microsoft.com/office/powerpoint/2010/main" val="71089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a:t>
            </a:r>
            <a:endParaRPr lang="en-US" dirty="0"/>
          </a:p>
        </p:txBody>
      </p:sp>
      <p:sp>
        <p:nvSpPr>
          <p:cNvPr id="3" name="Content Placeholder 2"/>
          <p:cNvSpPr>
            <a:spLocks noGrp="1"/>
          </p:cNvSpPr>
          <p:nvPr>
            <p:ph idx="1"/>
          </p:nvPr>
        </p:nvSpPr>
        <p:spPr/>
        <p:txBody>
          <a:bodyPr/>
          <a:lstStyle/>
          <a:p>
            <a:r>
              <a:rPr lang="en-US" dirty="0" smtClean="0"/>
              <a:t>Difference between accuracy and incompleteness or imprecision:</a:t>
            </a:r>
          </a:p>
          <a:p>
            <a:r>
              <a:rPr lang="en-US" dirty="0" smtClean="0"/>
              <a:t>“Use 4 feet of 3/8-inch rebar” when the real requirement is for ½-inch rebar.</a:t>
            </a:r>
          </a:p>
          <a:p>
            <a:r>
              <a:rPr lang="en-US" dirty="0" smtClean="0"/>
              <a:t>“Use 4 feet of rebar.”  Does  not specify diameter, so the builder isn’t sure.</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54</a:t>
            </a:fld>
            <a:endParaRPr lang="en-US"/>
          </a:p>
        </p:txBody>
      </p:sp>
    </p:spTree>
    <p:extLst>
      <p:ext uri="{BB962C8B-B14F-4D97-AF65-F5344CB8AC3E}">
        <p14:creationId xmlns:p14="http://schemas.microsoft.com/office/powerpoint/2010/main" val="9275147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Exercise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Describe, as accurately as possible, the same pen or pencil you described previously.  Do not look at your previous </a:t>
            </a:r>
            <a:r>
              <a:rPr lang="en-US" smtClean="0"/>
              <a:t>work.</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55</a:t>
            </a:fld>
            <a:endParaRPr lang="en-US"/>
          </a:p>
        </p:txBody>
      </p:sp>
    </p:spTree>
    <p:extLst>
      <p:ext uri="{BB962C8B-B14F-4D97-AF65-F5344CB8AC3E}">
        <p14:creationId xmlns:p14="http://schemas.microsoft.com/office/powerpoint/2010/main" val="38086152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Letters – Sales, inquiry, cover letter, etc.</a:t>
            </a:r>
          </a:p>
          <a:p>
            <a:r>
              <a:rPr lang="en-US" dirty="0" smtClean="0"/>
              <a:t>Memos</a:t>
            </a:r>
          </a:p>
          <a:p>
            <a:r>
              <a:rPr lang="en-US" dirty="0" smtClean="0"/>
              <a:t>E-mail</a:t>
            </a:r>
          </a:p>
          <a:p>
            <a:r>
              <a:rPr lang="en-US" dirty="0" smtClean="0"/>
              <a:t>Reports – Proposals, trips, lab reports, etc.</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56</a:t>
            </a:fld>
            <a:endParaRPr lang="en-US"/>
          </a:p>
        </p:txBody>
      </p:sp>
    </p:spTree>
    <p:extLst>
      <p:ext uri="{BB962C8B-B14F-4D97-AF65-F5344CB8AC3E}">
        <p14:creationId xmlns:p14="http://schemas.microsoft.com/office/powerpoint/2010/main" val="2218584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Technical writing is an extremely important skill</a:t>
            </a:r>
          </a:p>
          <a:p>
            <a:r>
              <a:rPr lang="en-US" dirty="0" smtClean="0"/>
              <a:t>There is a good market for technical writers and technical editors, and it can be a rewarding job</a:t>
            </a:r>
          </a:p>
          <a:p>
            <a:r>
              <a:rPr lang="en-US" dirty="0" smtClean="0"/>
              <a:t>With practice and attention, you can become a much better writer</a:t>
            </a:r>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57</a:t>
            </a:fld>
            <a:endParaRPr lang="en-US"/>
          </a:p>
        </p:txBody>
      </p:sp>
    </p:spTree>
    <p:extLst>
      <p:ext uri="{BB962C8B-B14F-4D97-AF65-F5344CB8AC3E}">
        <p14:creationId xmlns:p14="http://schemas.microsoft.com/office/powerpoint/2010/main" val="31872771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i="1" dirty="0"/>
              <a:t>A Teacher’s Guide </a:t>
            </a:r>
            <a:r>
              <a:rPr lang="en-US" i="1" dirty="0" smtClean="0"/>
              <a:t>to Technical Writing </a:t>
            </a:r>
            <a:r>
              <a:rPr lang="en-US" dirty="0"/>
              <a:t>by Dr. Steven M. </a:t>
            </a:r>
            <a:r>
              <a:rPr lang="en-US" dirty="0" smtClean="0"/>
              <a:t>Gerson</a:t>
            </a:r>
          </a:p>
          <a:p>
            <a:r>
              <a:rPr lang="en-US" i="1" dirty="0" smtClean="0"/>
              <a:t>The Elements of Programming Style </a:t>
            </a:r>
            <a:r>
              <a:rPr lang="en-US" dirty="0" smtClean="0"/>
              <a:t>by Kernighan and </a:t>
            </a:r>
            <a:r>
              <a:rPr lang="en-US" dirty="0" err="1" smtClean="0"/>
              <a:t>Plauger</a:t>
            </a:r>
            <a:endParaRPr lang="en-US" dirty="0" smtClean="0"/>
          </a:p>
          <a:p>
            <a:r>
              <a:rPr lang="en-US" i="1" dirty="0" smtClean="0"/>
              <a:t>The Elements of Style </a:t>
            </a:r>
            <a:r>
              <a:rPr lang="en-US" dirty="0" smtClean="0"/>
              <a:t>by Strunk and White</a:t>
            </a:r>
          </a:p>
          <a:p>
            <a:endParaRPr lang="en-US" i="1"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58</a:t>
            </a:fld>
            <a:endParaRPr lang="en-US"/>
          </a:p>
        </p:txBody>
      </p:sp>
    </p:spTree>
    <p:extLst>
      <p:ext uri="{BB962C8B-B14F-4D97-AF65-F5344CB8AC3E}">
        <p14:creationId xmlns:p14="http://schemas.microsoft.com/office/powerpoint/2010/main" val="2982202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 Continued</a:t>
            </a:r>
            <a:endParaRPr lang="en-US" dirty="0"/>
          </a:p>
        </p:txBody>
      </p:sp>
      <p:sp>
        <p:nvSpPr>
          <p:cNvPr id="3" name="Content Placeholder 2"/>
          <p:cNvSpPr>
            <a:spLocks noGrp="1"/>
          </p:cNvSpPr>
          <p:nvPr>
            <p:ph idx="1"/>
          </p:nvPr>
        </p:nvSpPr>
        <p:spPr/>
        <p:txBody>
          <a:bodyPr>
            <a:normAutofit/>
          </a:bodyPr>
          <a:lstStyle/>
          <a:p>
            <a:r>
              <a:rPr lang="en-US" dirty="0" smtClean="0"/>
              <a:t>Traits of technical writing:</a:t>
            </a:r>
          </a:p>
          <a:p>
            <a:pPr lvl="1"/>
            <a:r>
              <a:rPr lang="en-US" dirty="0" smtClean="0"/>
              <a:t>Clarity</a:t>
            </a:r>
          </a:p>
          <a:p>
            <a:pPr lvl="1"/>
            <a:r>
              <a:rPr lang="en-US" dirty="0" smtClean="0"/>
              <a:t>Conciseness</a:t>
            </a:r>
          </a:p>
          <a:p>
            <a:pPr lvl="1"/>
            <a:r>
              <a:rPr lang="en-US" dirty="0" smtClean="0"/>
              <a:t>Accessible document design</a:t>
            </a:r>
          </a:p>
          <a:p>
            <a:pPr lvl="1"/>
            <a:r>
              <a:rPr lang="en-US" dirty="0" smtClean="0"/>
              <a:t>Audience recognition</a:t>
            </a:r>
          </a:p>
          <a:p>
            <a:pPr lvl="1"/>
            <a:r>
              <a:rPr lang="en-US" dirty="0" smtClean="0"/>
              <a:t>Accuracy</a:t>
            </a:r>
          </a:p>
          <a:p>
            <a:r>
              <a:rPr lang="en-US" dirty="0" smtClean="0"/>
              <a:t>Applications</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6</a:t>
            </a:fld>
            <a:endParaRPr lang="en-US"/>
          </a:p>
        </p:txBody>
      </p:sp>
    </p:spTree>
    <p:extLst>
      <p:ext uri="{BB962C8B-B14F-4D97-AF65-F5344CB8AC3E}">
        <p14:creationId xmlns:p14="http://schemas.microsoft.com/office/powerpoint/2010/main" val="229054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Technical Writing?</a:t>
            </a:r>
            <a:endParaRPr lang="en-US" dirty="0"/>
          </a:p>
        </p:txBody>
      </p:sp>
      <p:sp>
        <p:nvSpPr>
          <p:cNvPr id="3" name="Content Placeholder 2"/>
          <p:cNvSpPr>
            <a:spLocks noGrp="1"/>
          </p:cNvSpPr>
          <p:nvPr>
            <p:ph idx="1"/>
          </p:nvPr>
        </p:nvSpPr>
        <p:spPr/>
        <p:txBody>
          <a:bodyPr>
            <a:normAutofit/>
          </a:bodyPr>
          <a:lstStyle/>
          <a:p>
            <a:r>
              <a:rPr lang="en-US" dirty="0" smtClean="0"/>
              <a:t>Technical </a:t>
            </a:r>
            <a:r>
              <a:rPr lang="en-US" dirty="0"/>
              <a:t>writing is </a:t>
            </a:r>
            <a:r>
              <a:rPr lang="en-US" dirty="0" smtClean="0"/>
              <a:t>communication </a:t>
            </a:r>
            <a:r>
              <a:rPr lang="en-US" dirty="0"/>
              <a:t>written for and </a:t>
            </a:r>
            <a:r>
              <a:rPr lang="en-US" dirty="0" smtClean="0"/>
              <a:t>about </a:t>
            </a:r>
            <a:r>
              <a:rPr lang="en-US" dirty="0"/>
              <a:t>business and industry, </a:t>
            </a:r>
            <a:r>
              <a:rPr lang="en-US" dirty="0" smtClean="0"/>
              <a:t>focusing </a:t>
            </a:r>
            <a:r>
              <a:rPr lang="en-US" dirty="0"/>
              <a:t>on products and </a:t>
            </a:r>
            <a:r>
              <a:rPr lang="en-US" dirty="0" smtClean="0"/>
              <a:t>services</a:t>
            </a:r>
            <a:r>
              <a:rPr lang="en-US" dirty="0"/>
              <a:t>: how to </a:t>
            </a:r>
            <a:r>
              <a:rPr lang="en-US" dirty="0" smtClean="0"/>
              <a:t>manufacture </a:t>
            </a:r>
            <a:r>
              <a:rPr lang="en-US" dirty="0"/>
              <a:t>them, market them, </a:t>
            </a:r>
            <a:r>
              <a:rPr lang="en-US" dirty="0" smtClean="0"/>
              <a:t>manage </a:t>
            </a:r>
            <a:r>
              <a:rPr lang="en-US" dirty="0"/>
              <a:t>them, deliver them, </a:t>
            </a:r>
            <a:r>
              <a:rPr lang="en-US" dirty="0" smtClean="0"/>
              <a:t>and </a:t>
            </a:r>
            <a:r>
              <a:rPr lang="en-US" dirty="0"/>
              <a:t>use them. </a:t>
            </a:r>
            <a:endParaRPr lang="en-US" dirty="0" smtClean="0"/>
          </a:p>
          <a:p>
            <a:r>
              <a:rPr lang="en-US" dirty="0" smtClean="0"/>
              <a:t>It is denotative, not connotative.  That is, it conveys precise information.  “Just the facts, ma’am.”</a:t>
            </a:r>
            <a:endParaRPr lang="en-US" dirty="0"/>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7</a:t>
            </a:fld>
            <a:endParaRPr lang="en-US"/>
          </a:p>
        </p:txBody>
      </p:sp>
    </p:spTree>
    <p:extLst>
      <p:ext uri="{BB962C8B-B14F-4D97-AF65-F5344CB8AC3E}">
        <p14:creationId xmlns:p14="http://schemas.microsoft.com/office/powerpoint/2010/main" val="107404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Technical Writing Is Not</a:t>
            </a:r>
            <a:endParaRPr lang="en-US" dirty="0"/>
          </a:p>
        </p:txBody>
      </p:sp>
      <p:sp>
        <p:nvSpPr>
          <p:cNvPr id="3" name="Content Placeholder 2"/>
          <p:cNvSpPr>
            <a:spLocks noGrp="1"/>
          </p:cNvSpPr>
          <p:nvPr>
            <p:ph idx="1"/>
          </p:nvPr>
        </p:nvSpPr>
        <p:spPr/>
        <p:txBody>
          <a:bodyPr/>
          <a:lstStyle/>
          <a:p>
            <a:r>
              <a:rPr lang="en-US" dirty="0" smtClean="0"/>
              <a:t>Literature.  It is not a story nor poetry.</a:t>
            </a:r>
          </a:p>
          <a:p>
            <a:r>
              <a:rPr lang="en-US" dirty="0" smtClean="0"/>
              <a:t>Journalism.  It does not narrate an event</a:t>
            </a:r>
            <a:r>
              <a:rPr lang="en-US" dirty="0"/>
              <a:t> </a:t>
            </a:r>
            <a:r>
              <a:rPr lang="en-US" dirty="0" smtClean="0"/>
              <a:t>nor report news.</a:t>
            </a:r>
          </a:p>
          <a:p>
            <a:r>
              <a:rPr lang="en-US" dirty="0" smtClean="0"/>
              <a:t>An essay.  It does not express an opinion.</a:t>
            </a:r>
          </a:p>
          <a:p>
            <a:r>
              <a:rPr lang="en-US" dirty="0" smtClean="0"/>
              <a:t>Personal.  While it may relate to the reader, it is not about your experiences.</a:t>
            </a:r>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8</a:t>
            </a:fld>
            <a:endParaRPr lang="en-US"/>
          </a:p>
        </p:txBody>
      </p:sp>
    </p:spTree>
    <p:extLst>
      <p:ext uri="{BB962C8B-B14F-4D97-AF65-F5344CB8AC3E}">
        <p14:creationId xmlns:p14="http://schemas.microsoft.com/office/powerpoint/2010/main" val="3227719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Writing</a:t>
            </a:r>
            <a:endParaRPr lang="en-US" dirty="0"/>
          </a:p>
        </p:txBody>
      </p:sp>
      <p:sp>
        <p:nvSpPr>
          <p:cNvPr id="3" name="Content Placeholder 2"/>
          <p:cNvSpPr>
            <a:spLocks noGrp="1"/>
          </p:cNvSpPr>
          <p:nvPr>
            <p:ph idx="1"/>
          </p:nvPr>
        </p:nvSpPr>
        <p:spPr/>
        <p:txBody>
          <a:bodyPr/>
          <a:lstStyle/>
          <a:p>
            <a:r>
              <a:rPr lang="en-US" dirty="0" smtClean="0"/>
              <a:t>None of this means it cannot be creative and sometimes even fun, but that is not its purpose</a:t>
            </a:r>
          </a:p>
          <a:p>
            <a:r>
              <a:rPr lang="en-US" dirty="0" smtClean="0"/>
              <a:t>Consider: “Imagine a container that can hold a mixture of solid, liquid, and gas, and can let the gas out through a hole in the bottom.”</a:t>
            </a:r>
          </a:p>
          <a:p>
            <a:endParaRPr lang="en-US" dirty="0"/>
          </a:p>
        </p:txBody>
      </p:sp>
      <p:sp>
        <p:nvSpPr>
          <p:cNvPr id="4" name="Footer Placeholder 3"/>
          <p:cNvSpPr>
            <a:spLocks noGrp="1"/>
          </p:cNvSpPr>
          <p:nvPr>
            <p:ph type="ftr" sz="quarter" idx="11"/>
          </p:nvPr>
        </p:nvSpPr>
        <p:spPr/>
        <p:txBody>
          <a:bodyPr/>
          <a:lstStyle/>
          <a:p>
            <a:r>
              <a:rPr lang="en-US" smtClean="0"/>
              <a:t>Technical Writing</a:t>
            </a:r>
            <a:endParaRPr lang="en-US"/>
          </a:p>
        </p:txBody>
      </p:sp>
      <p:sp>
        <p:nvSpPr>
          <p:cNvPr id="5" name="Slide Number Placeholder 4"/>
          <p:cNvSpPr>
            <a:spLocks noGrp="1"/>
          </p:cNvSpPr>
          <p:nvPr>
            <p:ph type="sldNum" sz="quarter" idx="12"/>
          </p:nvPr>
        </p:nvSpPr>
        <p:spPr/>
        <p:txBody>
          <a:bodyPr/>
          <a:lstStyle/>
          <a:p>
            <a:fld id="{CE9A8198-B36E-4E8C-B56F-5CE897E27388}" type="slidenum">
              <a:rPr lang="en-US" smtClean="0"/>
              <a:t>9</a:t>
            </a:fld>
            <a:endParaRPr lang="en-US"/>
          </a:p>
        </p:txBody>
      </p:sp>
    </p:spTree>
    <p:extLst>
      <p:ext uri="{BB962C8B-B14F-4D97-AF65-F5344CB8AC3E}">
        <p14:creationId xmlns:p14="http://schemas.microsoft.com/office/powerpoint/2010/main" val="3605445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1865</TotalTime>
  <Words>2454</Words>
  <Application>Microsoft Office PowerPoint</Application>
  <PresentationFormat>On-screen Show (4:3)</PresentationFormat>
  <Paragraphs>405</Paragraphs>
  <Slides>58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Times New Roman</vt:lpstr>
      <vt:lpstr>Office Theme</vt:lpstr>
      <vt:lpstr>Technical Writing Workshop</vt:lpstr>
      <vt:lpstr>Instructor: John Cole</vt:lpstr>
      <vt:lpstr>Course Objectives</vt:lpstr>
      <vt:lpstr>Programming and Writing</vt:lpstr>
      <vt:lpstr>Course Outline</vt:lpstr>
      <vt:lpstr>Course Outline, Continued</vt:lpstr>
      <vt:lpstr>What is Technical Writing?</vt:lpstr>
      <vt:lpstr>What Technical Writing Is Not</vt:lpstr>
      <vt:lpstr>Technical Writing</vt:lpstr>
      <vt:lpstr>Exercise</vt:lpstr>
      <vt:lpstr>Why Learn it?</vt:lpstr>
      <vt:lpstr>Examples of Technical Documents</vt:lpstr>
      <vt:lpstr>Writing in Computer Science</vt:lpstr>
      <vt:lpstr>Five Components of Writing</vt:lpstr>
      <vt:lpstr>Development</vt:lpstr>
      <vt:lpstr>Development</vt:lpstr>
      <vt:lpstr>Development</vt:lpstr>
      <vt:lpstr>Development</vt:lpstr>
      <vt:lpstr>Grammar</vt:lpstr>
      <vt:lpstr>Grammar</vt:lpstr>
      <vt:lpstr>Grammar</vt:lpstr>
      <vt:lpstr>Grammar</vt:lpstr>
      <vt:lpstr>Grammar</vt:lpstr>
      <vt:lpstr>Grammar</vt:lpstr>
      <vt:lpstr>Group Exercise</vt:lpstr>
      <vt:lpstr>What is a Paragraph?</vt:lpstr>
      <vt:lpstr>Document Organization</vt:lpstr>
      <vt:lpstr>Document Organization</vt:lpstr>
      <vt:lpstr>Style</vt:lpstr>
      <vt:lpstr>Document Design</vt:lpstr>
      <vt:lpstr>Document Design</vt:lpstr>
      <vt:lpstr>Exercise</vt:lpstr>
      <vt:lpstr>Five Traits of Technical Writing</vt:lpstr>
      <vt:lpstr>Clarity</vt:lpstr>
      <vt:lpstr>Clarity – Reporter’s Questions</vt:lpstr>
      <vt:lpstr>Clarity</vt:lpstr>
      <vt:lpstr>Clarity</vt:lpstr>
      <vt:lpstr>Clarity</vt:lpstr>
      <vt:lpstr>Conciseness</vt:lpstr>
      <vt:lpstr>Conciseness Counterexample</vt:lpstr>
      <vt:lpstr>Exercise</vt:lpstr>
      <vt:lpstr>Conciseness</vt:lpstr>
      <vt:lpstr>Conciseness</vt:lpstr>
      <vt:lpstr>Conciseness</vt:lpstr>
      <vt:lpstr>Exercise</vt:lpstr>
      <vt:lpstr>Accessible Document Design</vt:lpstr>
      <vt:lpstr>Document Design</vt:lpstr>
      <vt:lpstr>Document Design</vt:lpstr>
      <vt:lpstr>Know Your Audience</vt:lpstr>
      <vt:lpstr>Know Your Audience</vt:lpstr>
      <vt:lpstr>Accuracy</vt:lpstr>
      <vt:lpstr>Accuracy</vt:lpstr>
      <vt:lpstr>Accuracy</vt:lpstr>
      <vt:lpstr>Accuracy</vt:lpstr>
      <vt:lpstr>Exercise</vt:lpstr>
      <vt:lpstr>Applications</vt:lpstr>
      <vt:lpstr>Conclusion</vt:lpstr>
      <vt:lpstr>References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Writing Workshop</dc:title>
  <dc:creator>jcole</dc:creator>
  <cp:lastModifiedBy>Cole, John</cp:lastModifiedBy>
  <cp:revision>99</cp:revision>
  <dcterms:created xsi:type="dcterms:W3CDTF">2015-04-15T17:44:41Z</dcterms:created>
  <dcterms:modified xsi:type="dcterms:W3CDTF">2015-05-21T19:23:23Z</dcterms:modified>
</cp:coreProperties>
</file>