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7" r:id="rId2"/>
    <p:sldId id="290" r:id="rId3"/>
    <p:sldId id="263" r:id="rId4"/>
    <p:sldId id="281" r:id="rId5"/>
    <p:sldId id="282" r:id="rId6"/>
    <p:sldId id="283" r:id="rId7"/>
    <p:sldId id="279" r:id="rId8"/>
    <p:sldId id="289" r:id="rId9"/>
    <p:sldId id="265" r:id="rId10"/>
    <p:sldId id="292" r:id="rId11"/>
    <p:sldId id="258" r:id="rId12"/>
    <p:sldId id="260" r:id="rId13"/>
    <p:sldId id="266" r:id="rId14"/>
    <p:sldId id="291" r:id="rId15"/>
    <p:sldId id="294" r:id="rId16"/>
    <p:sldId id="269" r:id="rId17"/>
    <p:sldId id="271" r:id="rId18"/>
    <p:sldId id="272" r:id="rId19"/>
    <p:sldId id="288" r:id="rId20"/>
    <p:sldId id="328" r:id="rId21"/>
    <p:sldId id="295" r:id="rId22"/>
    <p:sldId id="297" r:id="rId23"/>
    <p:sldId id="298" r:id="rId24"/>
    <p:sldId id="296" r:id="rId25"/>
    <p:sldId id="299" r:id="rId26"/>
    <p:sldId id="301" r:id="rId27"/>
    <p:sldId id="302" r:id="rId28"/>
    <p:sldId id="303" r:id="rId29"/>
    <p:sldId id="304" r:id="rId30"/>
    <p:sldId id="300" r:id="rId31"/>
    <p:sldId id="305" r:id="rId32"/>
    <p:sldId id="306" r:id="rId33"/>
    <p:sldId id="307" r:id="rId34"/>
    <p:sldId id="308" r:id="rId35"/>
    <p:sldId id="309" r:id="rId36"/>
    <p:sldId id="314" r:id="rId37"/>
    <p:sldId id="310" r:id="rId38"/>
    <p:sldId id="311" r:id="rId39"/>
    <p:sldId id="312" r:id="rId40"/>
    <p:sldId id="318" r:id="rId41"/>
    <p:sldId id="322" r:id="rId42"/>
    <p:sldId id="323" r:id="rId43"/>
    <p:sldId id="324" r:id="rId44"/>
    <p:sldId id="329" r:id="rId45"/>
    <p:sldId id="325" r:id="rId46"/>
    <p:sldId id="326" r:id="rId47"/>
    <p:sldId id="327" r:id="rId48"/>
    <p:sldId id="330" r:id="rId49"/>
    <p:sldId id="316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9A465-91E0-4061-875D-56B3A949C7FB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4C85-5EB4-4B61-A97B-531AAD32C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FD7B75-372C-4439-88B9-466D8E912C84}" type="slidenum">
              <a:rPr lang="en-US" altLang="en-US" sz="1000" smtClean="0"/>
              <a:pPr/>
              <a:t>1</a:t>
            </a:fld>
            <a:endParaRPr lang="en-US" alt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BDD2D2-EDAB-4378-8270-331804FF9255}" type="slidenum">
              <a:rPr lang="en-US" altLang="en-US" sz="1000"/>
              <a:pPr/>
              <a:t>13</a:t>
            </a:fld>
            <a:endParaRPr lang="en-US" altLang="en-US" sz="10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36F6B9-E000-4C39-A31A-072E1BC54185}" type="slidenum">
              <a:rPr lang="en-US" altLang="en-US" sz="1000">
                <a:solidFill>
                  <a:prstClr val="black"/>
                </a:solidFill>
              </a:rPr>
              <a:pPr/>
              <a:t>14</a:t>
            </a:fld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36F6B9-E000-4C39-A31A-072E1BC54185}" type="slidenum">
              <a:rPr lang="en-US" altLang="en-US" sz="1000">
                <a:solidFill>
                  <a:prstClr val="black"/>
                </a:solidFill>
              </a:rPr>
              <a:pPr/>
              <a:t>15</a:t>
            </a:fld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36F6B9-E000-4C39-A31A-072E1BC54185}" type="slidenum">
              <a:rPr lang="en-US" altLang="en-US" sz="1000">
                <a:solidFill>
                  <a:prstClr val="black"/>
                </a:solidFill>
              </a:rPr>
              <a:pPr/>
              <a:t>16</a:t>
            </a:fld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F528B8-F533-4C45-BADA-7F88CE71C57D}" type="slidenum">
              <a:rPr lang="en-US" altLang="en-US" sz="1000"/>
              <a:pPr/>
              <a:t>17</a:t>
            </a:fld>
            <a:endParaRPr lang="en-US" altLang="en-US" sz="10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42BFFC-91D8-4CEF-A22F-B3EC9721205D}" type="slidenum">
              <a:rPr lang="en-US" altLang="en-US" sz="1000"/>
              <a:pPr/>
              <a:t>18</a:t>
            </a:fld>
            <a:endParaRPr lang="en-US" altLang="en-US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A5C8C1-A43C-4803-A9DA-CBB39D478243}" type="slidenum">
              <a:rPr lang="en-US" altLang="en-US" sz="1000"/>
              <a:pPr/>
              <a:t>19</a:t>
            </a:fld>
            <a:endParaRPr lang="en-US" altLang="en-US" sz="10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9C9F8F-BDE6-4E81-AFC6-9A8FCC9D1F9D}" type="slidenum">
              <a:rPr lang="en-US" altLang="en-US" sz="1000"/>
              <a:pPr/>
              <a:t>3</a:t>
            </a:fld>
            <a:endParaRPr lang="en-US" altLang="en-US" sz="10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9C9F8F-BDE6-4E81-AFC6-9A8FCC9D1F9D}" type="slidenum">
              <a:rPr lang="en-US" altLang="en-US" sz="1000"/>
              <a:pPr/>
              <a:t>4</a:t>
            </a:fld>
            <a:endParaRPr lang="en-US" altLang="en-US" sz="10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9C9F8F-BDE6-4E81-AFC6-9A8FCC9D1F9D}" type="slidenum">
              <a:rPr lang="en-US" altLang="en-US" sz="1000"/>
              <a:pPr/>
              <a:t>5</a:t>
            </a:fld>
            <a:endParaRPr lang="en-US" altLang="en-US" sz="10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9C9F8F-BDE6-4E81-AFC6-9A8FCC9D1F9D}" type="slidenum">
              <a:rPr lang="en-US" altLang="en-US" sz="1000"/>
              <a:pPr/>
              <a:t>6</a:t>
            </a:fld>
            <a:endParaRPr lang="en-US" altLang="en-US" sz="10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3FCC0C-FE0E-444C-AD44-E9152A91327B}" type="slidenum">
              <a:rPr lang="en-US" altLang="en-US" sz="1000">
                <a:solidFill>
                  <a:prstClr val="black"/>
                </a:solidFill>
              </a:rPr>
              <a:pPr/>
              <a:t>7</a:t>
            </a:fld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AB4020-1AAC-4B41-8179-5B2026FDB670}" type="slidenum">
              <a:rPr lang="en-US" altLang="en-US" sz="1000"/>
              <a:pPr/>
              <a:t>9</a:t>
            </a:fld>
            <a:endParaRPr lang="en-US" altLang="en-US" sz="10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CA43F4-CBC7-4B8E-9612-0E4A0B042417}" type="slidenum">
              <a:rPr lang="en-US" altLang="en-US" sz="1000" smtClean="0"/>
              <a:pPr/>
              <a:t>11</a:t>
            </a:fld>
            <a:endParaRPr lang="en-US" alt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3349A4-8872-4052-BA4F-1D4A4D8ECD43}" type="slidenum">
              <a:rPr lang="en-US" altLang="en-US" sz="1000" smtClean="0"/>
              <a:pPr/>
              <a:t>12</a:t>
            </a:fld>
            <a:endParaRPr lang="en-US" altLang="en-US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28FA-B656-420E-9FEF-1DC02F99D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2BE5-97E8-4A48-AFC5-4A14CB6E95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1A11-1BB6-4B9E-B0BB-9B4A507953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9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5735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598F-8C82-47EB-B8C7-FC77EC2D78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3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931C-B7BD-4217-B6F3-344E1D8A9C2A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A79A-772B-4C3E-8026-D7B737F8E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8610-A1A1-4E6E-B6DF-ABDA0F5714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5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170A-1CB8-4E4E-847F-0B4870437A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CB3B0-8CB9-4AAE-B33E-11F16F1B13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7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05E4-36B3-4C03-BF41-952716479E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44AB-61FA-45EA-B770-3AFA8A1AF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424C-87F3-4A25-87C8-044B4A194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9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FF62-D5B6-4450-98B6-13595AD45E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5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79A6-41F4-4FDC-9686-3267B040FE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7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9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FFFFFF"/>
                </a:solidFill>
              </a:endParaRPr>
            </a:p>
          </p:txBody>
        </p:sp>
        <p:grpSp>
          <p:nvGrpSpPr>
            <p:cNvPr id="3081" name="Group 28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027" name="Freeform 3"/>
              <p:cNvSpPr>
                <a:spLocks/>
              </p:cNvSpPr>
              <p:nvPr/>
            </p:nvSpPr>
            <p:spPr bwMode="ltGray">
              <a:xfrm>
                <a:off x="4614" y="2790"/>
                <a:ext cx="1034" cy="1273"/>
              </a:xfrm>
              <a:custGeom>
                <a:avLst/>
                <a:gdLst/>
                <a:ahLst/>
                <a:cxnLst>
                  <a:cxn ang="0">
                    <a:pos x="646" y="23"/>
                  </a:cxn>
                  <a:cxn ang="0">
                    <a:pos x="765" y="92"/>
                  </a:cxn>
                  <a:cxn ang="0">
                    <a:pos x="866" y="184"/>
                  </a:cxn>
                  <a:cxn ang="0">
                    <a:pos x="944" y="294"/>
                  </a:cxn>
                  <a:cxn ang="0">
                    <a:pos x="1000" y="417"/>
                  </a:cxn>
                  <a:cxn ang="0">
                    <a:pos x="1030" y="550"/>
                  </a:cxn>
                  <a:cxn ang="0">
                    <a:pos x="1030" y="688"/>
                  </a:cxn>
                  <a:cxn ang="0">
                    <a:pos x="1000" y="821"/>
                  </a:cxn>
                  <a:cxn ang="0">
                    <a:pos x="944" y="944"/>
                  </a:cxn>
                  <a:cxn ang="0">
                    <a:pos x="866" y="1055"/>
                  </a:cxn>
                  <a:cxn ang="0">
                    <a:pos x="765" y="1148"/>
                  </a:cxn>
                  <a:cxn ang="0">
                    <a:pos x="646" y="1215"/>
                  </a:cxn>
                  <a:cxn ang="0">
                    <a:pos x="517" y="1257"/>
                  </a:cxn>
                  <a:cxn ang="0">
                    <a:pos x="382" y="1272"/>
                  </a:cxn>
                  <a:cxn ang="0">
                    <a:pos x="246" y="1257"/>
                  </a:cxn>
                  <a:cxn ang="0">
                    <a:pos x="118" y="1215"/>
                  </a:cxn>
                  <a:cxn ang="0">
                    <a:pos x="0" y="1148"/>
                  </a:cxn>
                  <a:cxn ang="0">
                    <a:pos x="89" y="1129"/>
                  </a:cxn>
                  <a:cxn ang="0">
                    <a:pos x="201" y="1179"/>
                  </a:cxn>
                  <a:cxn ang="0">
                    <a:pos x="320" y="1204"/>
                  </a:cxn>
                  <a:cxn ang="0">
                    <a:pos x="443" y="1204"/>
                  </a:cxn>
                  <a:cxn ang="0">
                    <a:pos x="563" y="1179"/>
                  </a:cxn>
                  <a:cxn ang="0">
                    <a:pos x="675" y="1129"/>
                  </a:cxn>
                  <a:cxn ang="0">
                    <a:pos x="775" y="1057"/>
                  </a:cxn>
                  <a:cxn ang="0">
                    <a:pos x="857" y="965"/>
                  </a:cxn>
                  <a:cxn ang="0">
                    <a:pos x="919" y="858"/>
                  </a:cxn>
                  <a:cxn ang="0">
                    <a:pos x="956" y="742"/>
                  </a:cxn>
                  <a:cxn ang="0">
                    <a:pos x="969" y="619"/>
                  </a:cxn>
                  <a:cxn ang="0">
                    <a:pos x="956" y="496"/>
                  </a:cxn>
                  <a:cxn ang="0">
                    <a:pos x="919" y="381"/>
                  </a:cxn>
                  <a:cxn ang="0">
                    <a:pos x="857" y="273"/>
                  </a:cxn>
                  <a:cxn ang="0">
                    <a:pos x="775" y="182"/>
                  </a:cxn>
                  <a:cxn ang="0">
                    <a:pos x="675" y="110"/>
                  </a:cxn>
                  <a:cxn ang="0">
                    <a:pos x="563" y="61"/>
                  </a:cxn>
                  <a:cxn ang="0">
                    <a:pos x="582" y="0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ltGray">
              <a:xfrm flipV="1">
                <a:off x="4639" y="3863"/>
                <a:ext cx="103" cy="18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ltGray">
              <a:xfrm flipV="1">
                <a:off x="5210" y="2874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ltGray">
              <a:xfrm flipV="1">
                <a:off x="5270" y="2751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4753" y="4067"/>
                <a:ext cx="604" cy="110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4" y="57"/>
                  </a:cxn>
                  <a:cxn ang="0">
                    <a:pos x="31" y="46"/>
                  </a:cxn>
                  <a:cxn ang="0">
                    <a:pos x="63" y="30"/>
                  </a:cxn>
                  <a:cxn ang="0">
                    <a:pos x="100" y="21"/>
                  </a:cxn>
                  <a:cxn ang="0">
                    <a:pos x="134" y="13"/>
                  </a:cxn>
                  <a:cxn ang="0">
                    <a:pos x="181" y="6"/>
                  </a:cxn>
                  <a:cxn ang="0">
                    <a:pos x="225" y="2"/>
                  </a:cxn>
                  <a:cxn ang="0">
                    <a:pos x="277" y="0"/>
                  </a:cxn>
                  <a:cxn ang="0">
                    <a:pos x="340" y="0"/>
                  </a:cxn>
                  <a:cxn ang="0">
                    <a:pos x="407" y="4"/>
                  </a:cxn>
                  <a:cxn ang="0">
                    <a:pos x="453" y="10"/>
                  </a:cxn>
                  <a:cxn ang="0">
                    <a:pos x="502" y="19"/>
                  </a:cxn>
                  <a:cxn ang="0">
                    <a:pos x="549" y="33"/>
                  </a:cxn>
                  <a:cxn ang="0">
                    <a:pos x="573" y="47"/>
                  </a:cxn>
                  <a:cxn ang="0">
                    <a:pos x="588" y="58"/>
                  </a:cxn>
                  <a:cxn ang="0">
                    <a:pos x="603" y="77"/>
                  </a:cxn>
                  <a:cxn ang="0">
                    <a:pos x="578" y="87"/>
                  </a:cxn>
                  <a:cxn ang="0">
                    <a:pos x="536" y="95"/>
                  </a:cxn>
                  <a:cxn ang="0">
                    <a:pos x="485" y="101"/>
                  </a:cxn>
                  <a:cxn ang="0">
                    <a:pos x="436" y="106"/>
                  </a:cxn>
                  <a:cxn ang="0">
                    <a:pos x="377" y="108"/>
                  </a:cxn>
                  <a:cxn ang="0">
                    <a:pos x="313" y="109"/>
                  </a:cxn>
                  <a:cxn ang="0">
                    <a:pos x="252" y="109"/>
                  </a:cxn>
                  <a:cxn ang="0">
                    <a:pos x="188" y="108"/>
                  </a:cxn>
                  <a:cxn ang="0">
                    <a:pos x="117" y="102"/>
                  </a:cxn>
                  <a:cxn ang="0">
                    <a:pos x="61" y="96"/>
                  </a:cxn>
                  <a:cxn ang="0">
                    <a:pos x="14" y="86"/>
                  </a:cxn>
                  <a:cxn ang="0">
                    <a:pos x="0" y="78"/>
                  </a:cxn>
                  <a:cxn ang="0">
                    <a:pos x="2" y="70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grayWhite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88" name="Group 27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033" name="Freeform 9"/>
                <p:cNvSpPr>
                  <a:spLocks/>
                </p:cNvSpPr>
                <p:nvPr/>
              </p:nvSpPr>
              <p:spPr bwMode="grayWhite">
                <a:xfrm>
                  <a:off x="4599" y="3283"/>
                  <a:ext cx="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grayWhite">
                <a:xfrm>
                  <a:off x="4616" y="330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grayWhite">
                <a:xfrm>
                  <a:off x="4674" y="3275"/>
                  <a:ext cx="37" cy="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14" y="9"/>
                    </a:cxn>
                    <a:cxn ang="0">
                      <a:pos x="9" y="9"/>
                    </a:cxn>
                    <a:cxn ang="0">
                      <a:pos x="5" y="13"/>
                    </a:cxn>
                    <a:cxn ang="0">
                      <a:pos x="0" y="13"/>
                    </a:cxn>
                    <a:cxn ang="0">
                      <a:pos x="0" y="25"/>
                    </a:cxn>
                    <a:cxn ang="0">
                      <a:pos x="8" y="34"/>
                    </a:cxn>
                    <a:cxn ang="0">
                      <a:pos x="29" y="34"/>
                    </a:cxn>
                    <a:cxn ang="0">
                      <a:pos x="36" y="25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grayWhite">
                <a:xfrm>
                  <a:off x="4458" y="3303"/>
                  <a:ext cx="324" cy="422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1" y="11"/>
                    </a:cxn>
                    <a:cxn ang="0">
                      <a:pos x="45" y="33"/>
                    </a:cxn>
                    <a:cxn ang="0">
                      <a:pos x="40" y="53"/>
                    </a:cxn>
                    <a:cxn ang="0">
                      <a:pos x="21" y="68"/>
                    </a:cxn>
                    <a:cxn ang="0">
                      <a:pos x="8" y="96"/>
                    </a:cxn>
                    <a:cxn ang="0">
                      <a:pos x="8" y="114"/>
                    </a:cxn>
                    <a:cxn ang="0">
                      <a:pos x="0" y="144"/>
                    </a:cxn>
                    <a:cxn ang="0">
                      <a:pos x="11" y="157"/>
                    </a:cxn>
                    <a:cxn ang="0">
                      <a:pos x="40" y="195"/>
                    </a:cxn>
                    <a:cxn ang="0">
                      <a:pos x="48" y="190"/>
                    </a:cxn>
                    <a:cxn ang="0">
                      <a:pos x="99" y="190"/>
                    </a:cxn>
                    <a:cxn ang="0">
                      <a:pos x="123" y="199"/>
                    </a:cxn>
                    <a:cxn ang="0">
                      <a:pos x="121" y="229"/>
                    </a:cxn>
                    <a:cxn ang="0">
                      <a:pos x="138" y="268"/>
                    </a:cxn>
                    <a:cxn ang="0">
                      <a:pos x="137" y="279"/>
                    </a:cxn>
                    <a:cxn ang="0">
                      <a:pos x="144" y="291"/>
                    </a:cxn>
                    <a:cxn ang="0">
                      <a:pos x="133" y="319"/>
                    </a:cxn>
                    <a:cxn ang="0">
                      <a:pos x="146" y="354"/>
                    </a:cxn>
                    <a:cxn ang="0">
                      <a:pos x="153" y="382"/>
                    </a:cxn>
                    <a:cxn ang="0">
                      <a:pos x="162" y="399"/>
                    </a:cxn>
                    <a:cxn ang="0">
                      <a:pos x="171" y="421"/>
                    </a:cxn>
                    <a:cxn ang="0">
                      <a:pos x="188" y="418"/>
                    </a:cxn>
                    <a:cxn ang="0">
                      <a:pos x="216" y="402"/>
                    </a:cxn>
                    <a:cxn ang="0">
                      <a:pos x="229" y="382"/>
                    </a:cxn>
                    <a:cxn ang="0">
                      <a:pos x="228" y="369"/>
                    </a:cxn>
                    <a:cxn ang="0">
                      <a:pos x="245" y="359"/>
                    </a:cxn>
                    <a:cxn ang="0">
                      <a:pos x="242" y="340"/>
                    </a:cxn>
                    <a:cxn ang="0">
                      <a:pos x="267" y="310"/>
                    </a:cxn>
                    <a:cxn ang="0">
                      <a:pos x="271" y="285"/>
                    </a:cxn>
                    <a:cxn ang="0">
                      <a:pos x="264" y="277"/>
                    </a:cxn>
                    <a:cxn ang="0">
                      <a:pos x="267" y="267"/>
                    </a:cxn>
                    <a:cxn ang="0">
                      <a:pos x="261" y="258"/>
                    </a:cxn>
                    <a:cxn ang="0">
                      <a:pos x="280" y="234"/>
                    </a:cxn>
                    <a:cxn ang="0">
                      <a:pos x="280" y="222"/>
                    </a:cxn>
                    <a:cxn ang="0">
                      <a:pos x="306" y="202"/>
                    </a:cxn>
                    <a:cxn ang="0">
                      <a:pos x="323" y="148"/>
                    </a:cxn>
                    <a:cxn ang="0">
                      <a:pos x="299" y="162"/>
                    </a:cxn>
                    <a:cxn ang="0">
                      <a:pos x="278" y="156"/>
                    </a:cxn>
                    <a:cxn ang="0">
                      <a:pos x="281" y="143"/>
                    </a:cxn>
                    <a:cxn ang="0">
                      <a:pos x="260" y="129"/>
                    </a:cxn>
                    <a:cxn ang="0">
                      <a:pos x="250" y="94"/>
                    </a:cxn>
                    <a:cxn ang="0">
                      <a:pos x="230" y="66"/>
                    </a:cxn>
                    <a:cxn ang="0">
                      <a:pos x="230" y="47"/>
                    </a:cxn>
                    <a:cxn ang="0">
                      <a:pos x="219" y="46"/>
                    </a:cxn>
                    <a:cxn ang="0">
                      <a:pos x="212" y="49"/>
                    </a:cxn>
                    <a:cxn ang="0">
                      <a:pos x="182" y="38"/>
                    </a:cxn>
                    <a:cxn ang="0">
                      <a:pos x="174" y="46"/>
                    </a:cxn>
                    <a:cxn ang="0">
                      <a:pos x="167" y="56"/>
                    </a:cxn>
                    <a:cxn ang="0">
                      <a:pos x="151" y="38"/>
                    </a:cxn>
                    <a:cxn ang="0">
                      <a:pos x="135" y="33"/>
                    </a:cxn>
                    <a:cxn ang="0">
                      <a:pos x="134" y="10"/>
                    </a:cxn>
                    <a:cxn ang="0">
                      <a:pos x="111" y="14"/>
                    </a:cxn>
                    <a:cxn ang="0">
                      <a:pos x="96" y="9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grayWhite">
                <a:xfrm>
                  <a:off x="5205" y="3408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9" y="5"/>
                    </a:cxn>
                    <a:cxn ang="0">
                      <a:pos x="7" y="10"/>
                    </a:cxn>
                    <a:cxn ang="0">
                      <a:pos x="7" y="14"/>
                    </a:cxn>
                    <a:cxn ang="0">
                      <a:pos x="16" y="17"/>
                    </a:cxn>
                    <a:cxn ang="0">
                      <a:pos x="16" y="20"/>
                    </a:cxn>
                    <a:cxn ang="0">
                      <a:pos x="9" y="17"/>
                    </a:cxn>
                    <a:cxn ang="0">
                      <a:pos x="3" y="20"/>
                    </a:cxn>
                    <a:cxn ang="0">
                      <a:pos x="0" y="17"/>
                    </a:cxn>
                    <a:cxn ang="0">
                      <a:pos x="3" y="14"/>
                    </a:cxn>
                    <a:cxn ang="0">
                      <a:pos x="0" y="10"/>
                    </a:cxn>
                    <a:cxn ang="0">
                      <a:pos x="3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grayWhite">
                <a:xfrm>
                  <a:off x="5144" y="3496"/>
                  <a:ext cx="49" cy="7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7" y="34"/>
                    </a:cxn>
                    <a:cxn ang="0">
                      <a:pos x="37" y="0"/>
                    </a:cxn>
                    <a:cxn ang="0">
                      <a:pos x="48" y="20"/>
                    </a:cxn>
                    <a:cxn ang="0">
                      <a:pos x="39" y="69"/>
                    </a:cxn>
                    <a:cxn ang="0">
                      <a:pos x="3" y="57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grayWhite">
                <a:xfrm>
                  <a:off x="5241" y="3523"/>
                  <a:ext cx="84" cy="67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0"/>
                    </a:cxn>
                    <a:cxn ang="0">
                      <a:pos x="27" y="6"/>
                    </a:cxn>
                    <a:cxn ang="0">
                      <a:pos x="67" y="22"/>
                    </a:cxn>
                    <a:cxn ang="0">
                      <a:pos x="67" y="34"/>
                    </a:cxn>
                    <a:cxn ang="0">
                      <a:pos x="83" y="66"/>
                    </a:cxn>
                    <a:cxn ang="0">
                      <a:pos x="52" y="36"/>
                    </a:cxn>
                    <a:cxn ang="0">
                      <a:pos x="31" y="38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grayWhite">
                <a:xfrm>
                  <a:off x="5400" y="3660"/>
                  <a:ext cx="57" cy="7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56" y="21"/>
                    </a:cxn>
                    <a:cxn ang="0">
                      <a:pos x="11" y="72"/>
                    </a:cxn>
                    <a:cxn ang="0">
                      <a:pos x="0" y="60"/>
                    </a:cxn>
                    <a:cxn ang="0">
                      <a:pos x="32" y="28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grayWhite">
                <a:xfrm>
                  <a:off x="4558" y="3167"/>
                  <a:ext cx="29" cy="48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0" y="31"/>
                    </a:cxn>
                    <a:cxn ang="0">
                      <a:pos x="20" y="10"/>
                    </a:cxn>
                    <a:cxn ang="0">
                      <a:pos x="24" y="5"/>
                    </a:cxn>
                    <a:cxn ang="0">
                      <a:pos x="17" y="5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10" y="19"/>
                    </a:cxn>
                    <a:cxn ang="0">
                      <a:pos x="13" y="22"/>
                    </a:cxn>
                    <a:cxn ang="0">
                      <a:pos x="13" y="28"/>
                    </a:cxn>
                    <a:cxn ang="0">
                      <a:pos x="11" y="28"/>
                    </a:cxn>
                    <a:cxn ang="0">
                      <a:pos x="6" y="33"/>
                    </a:cxn>
                    <a:cxn ang="0">
                      <a:pos x="6" y="38"/>
                    </a:cxn>
                    <a:cxn ang="0">
                      <a:pos x="0" y="47"/>
                    </a:cxn>
                    <a:cxn ang="0">
                      <a:pos x="21" y="47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grayWhite">
                <a:xfrm>
                  <a:off x="4549" y="318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6" y="5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9" y="16"/>
                    </a:cxn>
                    <a:cxn ang="0">
                      <a:pos x="13" y="11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grayWhite">
                <a:xfrm>
                  <a:off x="4527" y="3155"/>
                  <a:ext cx="184" cy="155"/>
                </a:xfrm>
                <a:custGeom>
                  <a:avLst/>
                  <a:gdLst/>
                  <a:ahLst/>
                  <a:cxnLst>
                    <a:cxn ang="0">
                      <a:pos x="120" y="10"/>
                    </a:cxn>
                    <a:cxn ang="0">
                      <a:pos x="144" y="14"/>
                    </a:cxn>
                    <a:cxn ang="0">
                      <a:pos x="129" y="20"/>
                    </a:cxn>
                    <a:cxn ang="0">
                      <a:pos x="123" y="29"/>
                    </a:cxn>
                    <a:cxn ang="0">
                      <a:pos x="114" y="50"/>
                    </a:cxn>
                    <a:cxn ang="0">
                      <a:pos x="100" y="51"/>
                    </a:cxn>
                    <a:cxn ang="0">
                      <a:pos x="88" y="49"/>
                    </a:cxn>
                    <a:cxn ang="0">
                      <a:pos x="94" y="39"/>
                    </a:cxn>
                    <a:cxn ang="0">
                      <a:pos x="88" y="26"/>
                    </a:cxn>
                    <a:cxn ang="0">
                      <a:pos x="81" y="49"/>
                    </a:cxn>
                    <a:cxn ang="0">
                      <a:pos x="62" y="60"/>
                    </a:cxn>
                    <a:cxn ang="0">
                      <a:pos x="52" y="67"/>
                    </a:cxn>
                    <a:cxn ang="0">
                      <a:pos x="38" y="77"/>
                    </a:cxn>
                    <a:cxn ang="0">
                      <a:pos x="30" y="102"/>
                    </a:cxn>
                    <a:cxn ang="0">
                      <a:pos x="5" y="93"/>
                    </a:cxn>
                    <a:cxn ang="0">
                      <a:pos x="0" y="111"/>
                    </a:cxn>
                    <a:cxn ang="0">
                      <a:pos x="10" y="138"/>
                    </a:cxn>
                    <a:cxn ang="0">
                      <a:pos x="50" y="109"/>
                    </a:cxn>
                    <a:cxn ang="0">
                      <a:pos x="75" y="103"/>
                    </a:cxn>
                    <a:cxn ang="0">
                      <a:pos x="79" y="115"/>
                    </a:cxn>
                    <a:cxn ang="0">
                      <a:pos x="99" y="143"/>
                    </a:cxn>
                    <a:cxn ang="0">
                      <a:pos x="101" y="135"/>
                    </a:cxn>
                    <a:cxn ang="0">
                      <a:pos x="107" y="135"/>
                    </a:cxn>
                    <a:cxn ang="0">
                      <a:pos x="88" y="108"/>
                    </a:cxn>
                    <a:cxn ang="0">
                      <a:pos x="94" y="99"/>
                    </a:cxn>
                    <a:cxn ang="0">
                      <a:pos x="114" y="127"/>
                    </a:cxn>
                    <a:cxn ang="0">
                      <a:pos x="123" y="144"/>
                    </a:cxn>
                    <a:cxn ang="0">
                      <a:pos x="127" y="154"/>
                    </a:cxn>
                    <a:cxn ang="0">
                      <a:pos x="131" y="136"/>
                    </a:cxn>
                    <a:cxn ang="0">
                      <a:pos x="144" y="130"/>
                    </a:cxn>
                    <a:cxn ang="0">
                      <a:pos x="153" y="126"/>
                    </a:cxn>
                    <a:cxn ang="0">
                      <a:pos x="150" y="113"/>
                    </a:cxn>
                    <a:cxn ang="0">
                      <a:pos x="157" y="90"/>
                    </a:cxn>
                    <a:cxn ang="0">
                      <a:pos x="166" y="93"/>
                    </a:cxn>
                    <a:cxn ang="0">
                      <a:pos x="169" y="103"/>
                    </a:cxn>
                    <a:cxn ang="0">
                      <a:pos x="177" y="98"/>
                    </a:cxn>
                    <a:cxn ang="0">
                      <a:pos x="175" y="95"/>
                    </a:cxn>
                    <a:cxn ang="0">
                      <a:pos x="180" y="81"/>
                    </a:cxn>
                    <a:cxn ang="0">
                      <a:pos x="183" y="98"/>
                    </a:cxn>
                    <a:cxn ang="0">
                      <a:pos x="120" y="0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grayWhite">
                <a:xfrm>
                  <a:off x="4605" y="2991"/>
                  <a:ext cx="782" cy="553"/>
                </a:xfrm>
                <a:custGeom>
                  <a:avLst/>
                  <a:gdLst/>
                  <a:ahLst/>
                  <a:cxnLst>
                    <a:cxn ang="0">
                      <a:pos x="22" y="145"/>
                    </a:cxn>
                    <a:cxn ang="0">
                      <a:pos x="71" y="96"/>
                    </a:cxn>
                    <a:cxn ang="0">
                      <a:pos x="101" y="130"/>
                    </a:cxn>
                    <a:cxn ang="0">
                      <a:pos x="84" y="128"/>
                    </a:cxn>
                    <a:cxn ang="0">
                      <a:pos x="155" y="123"/>
                    </a:cxn>
                    <a:cxn ang="0">
                      <a:pos x="172" y="79"/>
                    </a:cxn>
                    <a:cxn ang="0">
                      <a:pos x="172" y="89"/>
                    </a:cxn>
                    <a:cxn ang="0">
                      <a:pos x="160" y="123"/>
                    </a:cxn>
                    <a:cxn ang="0">
                      <a:pos x="216" y="95"/>
                    </a:cxn>
                    <a:cxn ang="0">
                      <a:pos x="330" y="16"/>
                    </a:cxn>
                    <a:cxn ang="0">
                      <a:pos x="412" y="20"/>
                    </a:cxn>
                    <a:cxn ang="0">
                      <a:pos x="503" y="10"/>
                    </a:cxn>
                    <a:cxn ang="0">
                      <a:pos x="602" y="51"/>
                    </a:cxn>
                    <a:cxn ang="0">
                      <a:pos x="718" y="65"/>
                    </a:cxn>
                    <a:cxn ang="0">
                      <a:pos x="775" y="112"/>
                    </a:cxn>
                    <a:cxn ang="0">
                      <a:pos x="731" y="148"/>
                    </a:cxn>
                    <a:cxn ang="0">
                      <a:pos x="707" y="194"/>
                    </a:cxn>
                    <a:cxn ang="0">
                      <a:pos x="678" y="196"/>
                    </a:cxn>
                    <a:cxn ang="0">
                      <a:pos x="687" y="132"/>
                    </a:cxn>
                    <a:cxn ang="0">
                      <a:pos x="650" y="166"/>
                    </a:cxn>
                    <a:cxn ang="0">
                      <a:pos x="623" y="196"/>
                    </a:cxn>
                    <a:cxn ang="0">
                      <a:pos x="632" y="228"/>
                    </a:cxn>
                    <a:cxn ang="0">
                      <a:pos x="600" y="276"/>
                    </a:cxn>
                    <a:cxn ang="0">
                      <a:pos x="605" y="315"/>
                    </a:cxn>
                    <a:cxn ang="0">
                      <a:pos x="602" y="296"/>
                    </a:cxn>
                    <a:cxn ang="0">
                      <a:pos x="572" y="299"/>
                    </a:cxn>
                    <a:cxn ang="0">
                      <a:pos x="594" y="356"/>
                    </a:cxn>
                    <a:cxn ang="0">
                      <a:pos x="539" y="423"/>
                    </a:cxn>
                    <a:cxn ang="0">
                      <a:pos x="524" y="442"/>
                    </a:cxn>
                    <a:cxn ang="0">
                      <a:pos x="504" y="507"/>
                    </a:cxn>
                    <a:cxn ang="0">
                      <a:pos x="477" y="508"/>
                    </a:cxn>
                    <a:cxn ang="0">
                      <a:pos x="510" y="552"/>
                    </a:cxn>
                    <a:cxn ang="0">
                      <a:pos x="455" y="449"/>
                    </a:cxn>
                    <a:cxn ang="0">
                      <a:pos x="391" y="428"/>
                    </a:cxn>
                    <a:cxn ang="0">
                      <a:pos x="361" y="495"/>
                    </a:cxn>
                    <a:cxn ang="0">
                      <a:pos x="338" y="530"/>
                    </a:cxn>
                    <a:cxn ang="0">
                      <a:pos x="298" y="425"/>
                    </a:cxn>
                    <a:cxn ang="0">
                      <a:pos x="267" y="436"/>
                    </a:cxn>
                    <a:cxn ang="0">
                      <a:pos x="241" y="391"/>
                    </a:cxn>
                    <a:cxn ang="0">
                      <a:pos x="160" y="366"/>
                    </a:cxn>
                    <a:cxn ang="0">
                      <a:pos x="188" y="414"/>
                    </a:cxn>
                    <a:cxn ang="0">
                      <a:pos x="167" y="445"/>
                    </a:cxn>
                    <a:cxn ang="0">
                      <a:pos x="136" y="434"/>
                    </a:cxn>
                    <a:cxn ang="0">
                      <a:pos x="85" y="355"/>
                    </a:cxn>
                    <a:cxn ang="0">
                      <a:pos x="106" y="310"/>
                    </a:cxn>
                    <a:cxn ang="0">
                      <a:pos x="119" y="276"/>
                    </a:cxn>
                    <a:cxn ang="0">
                      <a:pos x="106" y="162"/>
                    </a:cxn>
                    <a:cxn ang="0">
                      <a:pos x="61" y="138"/>
                    </a:cxn>
                    <a:cxn ang="0">
                      <a:pos x="39" y="150"/>
                    </a:cxn>
                    <a:cxn ang="0">
                      <a:pos x="0" y="162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grayWhite">
                <a:xfrm>
                  <a:off x="5221" y="3217"/>
                  <a:ext cx="68" cy="1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14"/>
                    </a:cxn>
                    <a:cxn ang="0">
                      <a:pos x="39" y="23"/>
                    </a:cxn>
                    <a:cxn ang="0">
                      <a:pos x="41" y="38"/>
                    </a:cxn>
                    <a:cxn ang="0">
                      <a:pos x="33" y="58"/>
                    </a:cxn>
                    <a:cxn ang="0">
                      <a:pos x="22" y="77"/>
                    </a:cxn>
                    <a:cxn ang="0">
                      <a:pos x="5" y="89"/>
                    </a:cxn>
                    <a:cxn ang="0">
                      <a:pos x="0" y="110"/>
                    </a:cxn>
                    <a:cxn ang="0">
                      <a:pos x="7" y="112"/>
                    </a:cxn>
                    <a:cxn ang="0">
                      <a:pos x="7" y="92"/>
                    </a:cxn>
                    <a:cxn ang="0">
                      <a:pos x="31" y="91"/>
                    </a:cxn>
                    <a:cxn ang="0">
                      <a:pos x="49" y="78"/>
                    </a:cxn>
                    <a:cxn ang="0">
                      <a:pos x="49" y="51"/>
                    </a:cxn>
                    <a:cxn ang="0">
                      <a:pos x="55" y="41"/>
                    </a:cxn>
                    <a:cxn ang="0">
                      <a:pos x="46" y="24"/>
                    </a:cxn>
                    <a:cxn ang="0">
                      <a:pos x="59" y="19"/>
                    </a:cxn>
                    <a:cxn ang="0">
                      <a:pos x="67" y="5"/>
                    </a:cxn>
                    <a:cxn ang="0">
                      <a:pos x="49" y="7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grayWhite">
                <a:xfrm>
                  <a:off x="4967" y="3518"/>
                  <a:ext cx="17" cy="2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11"/>
                    </a:cxn>
                    <a:cxn ang="0">
                      <a:pos x="5" y="25"/>
                    </a:cxn>
                    <a:cxn ang="0">
                      <a:pos x="16" y="15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grayWhite">
                <a:xfrm>
                  <a:off x="5069" y="3545"/>
                  <a:ext cx="158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3" y="5"/>
                    </a:cxn>
                    <a:cxn ang="0">
                      <a:pos x="58" y="29"/>
                    </a:cxn>
                    <a:cxn ang="0">
                      <a:pos x="53" y="43"/>
                    </a:cxn>
                    <a:cxn ang="0">
                      <a:pos x="82" y="55"/>
                    </a:cxn>
                    <a:cxn ang="0">
                      <a:pos x="157" y="55"/>
                    </a:cxn>
                    <a:cxn ang="0">
                      <a:pos x="75" y="67"/>
                    </a:cxn>
                    <a:cxn ang="0">
                      <a:pos x="53" y="43"/>
                    </a:cxn>
                    <a:cxn ang="0">
                      <a:pos x="32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grayWhite">
                <a:xfrm>
                  <a:off x="5195" y="3601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135" y="155"/>
                    </a:cxn>
                    <a:cxn ang="0">
                      <a:pos x="127" y="152"/>
                    </a:cxn>
                    <a:cxn ang="0">
                      <a:pos x="110" y="134"/>
                    </a:cxn>
                    <a:cxn ang="0">
                      <a:pos x="92" y="130"/>
                    </a:cxn>
                    <a:cxn ang="0">
                      <a:pos x="88" y="119"/>
                    </a:cxn>
                    <a:cxn ang="0">
                      <a:pos x="78" y="111"/>
                    </a:cxn>
                    <a:cxn ang="0">
                      <a:pos x="62" y="111"/>
                    </a:cxn>
                    <a:cxn ang="0">
                      <a:pos x="44" y="118"/>
                    </a:cxn>
                    <a:cxn ang="0">
                      <a:pos x="28" y="121"/>
                    </a:cxn>
                    <a:cxn ang="0">
                      <a:pos x="10" y="121"/>
                    </a:cxn>
                    <a:cxn ang="0">
                      <a:pos x="10" y="109"/>
                    </a:cxn>
                    <a:cxn ang="0">
                      <a:pos x="3" y="91"/>
                    </a:cxn>
                    <a:cxn ang="0">
                      <a:pos x="2" y="81"/>
                    </a:cxn>
                    <a:cxn ang="0">
                      <a:pos x="2" y="56"/>
                    </a:cxn>
                    <a:cxn ang="0">
                      <a:pos x="31" y="43"/>
                    </a:cxn>
                    <a:cxn ang="0">
                      <a:pos x="34" y="29"/>
                    </a:cxn>
                    <a:cxn ang="0">
                      <a:pos x="40" y="30"/>
                    </a:cxn>
                    <a:cxn ang="0">
                      <a:pos x="55" y="15"/>
                    </a:cxn>
                    <a:cxn ang="0">
                      <a:pos x="70" y="17"/>
                    </a:cxn>
                    <a:cxn ang="0">
                      <a:pos x="80" y="7"/>
                    </a:cxn>
                    <a:cxn ang="0">
                      <a:pos x="89" y="5"/>
                    </a:cxn>
                    <a:cxn ang="0">
                      <a:pos x="103" y="24"/>
                    </a:cxn>
                    <a:cxn ang="0">
                      <a:pos x="116" y="30"/>
                    </a:cxn>
                    <a:cxn ang="0">
                      <a:pos x="117" y="11"/>
                    </a:cxn>
                    <a:cxn ang="0">
                      <a:pos x="122" y="0"/>
                    </a:cxn>
                    <a:cxn ang="0">
                      <a:pos x="132" y="15"/>
                    </a:cxn>
                    <a:cxn ang="0">
                      <a:pos x="140" y="43"/>
                    </a:cxn>
                    <a:cxn ang="0">
                      <a:pos x="156" y="59"/>
                    </a:cxn>
                    <a:cxn ang="0">
                      <a:pos x="165" y="72"/>
                    </a:cxn>
                    <a:cxn ang="0">
                      <a:pos x="168" y="95"/>
                    </a:cxn>
                    <a:cxn ang="0">
                      <a:pos x="157" y="121"/>
                    </a:cxn>
                    <a:cxn ang="0">
                      <a:pos x="155" y="145"/>
                    </a:cxn>
                    <a:cxn ang="0">
                      <a:pos x="140" y="154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grayWhite">
                <a:xfrm>
                  <a:off x="5330" y="3768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2" y="8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2" y="2"/>
                    </a:cxn>
                    <a:cxn ang="0">
                      <a:pos x="16" y="0"/>
                    </a:cxn>
                    <a:cxn ang="0">
                      <a:pos x="16" y="8"/>
                    </a:cxn>
                    <a:cxn ang="0">
                      <a:pos x="14" y="10"/>
                    </a:cxn>
                    <a:cxn ang="0">
                      <a:pos x="12" y="13"/>
                    </a:cxn>
                    <a:cxn ang="0">
                      <a:pos x="12" y="16"/>
                    </a:cxn>
                    <a:cxn ang="0">
                      <a:pos x="11" y="16"/>
                    </a:cxn>
                    <a:cxn ang="0">
                      <a:pos x="11" y="19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grayWhite">
                <a:xfrm>
                  <a:off x="4739" y="3587"/>
                  <a:ext cx="19" cy="76"/>
                </a:xfrm>
                <a:custGeom>
                  <a:avLst/>
                  <a:gdLst/>
                  <a:ahLst/>
                  <a:cxnLst>
                    <a:cxn ang="0">
                      <a:pos x="2" y="26"/>
                    </a:cxn>
                    <a:cxn ang="0">
                      <a:pos x="9" y="20"/>
                    </a:cxn>
                    <a:cxn ang="0">
                      <a:pos x="14" y="0"/>
                    </a:cxn>
                    <a:cxn ang="0">
                      <a:pos x="18" y="30"/>
                    </a:cxn>
                    <a:cxn ang="0">
                      <a:pos x="12" y="67"/>
                    </a:cxn>
                    <a:cxn ang="0">
                      <a:pos x="0" y="75"/>
                    </a:cxn>
                    <a:cxn ang="0">
                      <a:pos x="0" y="57"/>
                    </a:cxn>
                    <a:cxn ang="0">
                      <a:pos x="3" y="45"/>
                    </a:cxn>
                    <a:cxn ang="0">
                      <a:pos x="2" y="26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0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075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0669F3-976D-46AB-8BFE-8D12C47B6E7B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279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s.smumn.edu/GradProjects/RingoL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295400"/>
            <a:ext cx="8534400" cy="28194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8000" i="1" dirty="0" smtClean="0"/>
              <a:t>GIS</a:t>
            </a:r>
            <a:br>
              <a:rPr lang="en-US" altLang="en-US" sz="8000" i="1" dirty="0" smtClean="0"/>
            </a:br>
            <a:r>
              <a:rPr lang="en-US" altLang="en-US" sz="4900" i="1" dirty="0" smtClean="0"/>
              <a:t>(Geographic Information Systems)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sz="5400" dirty="0" smtClean="0"/>
              <a:t>Applications in marketing</a:t>
            </a:r>
            <a:br>
              <a:rPr lang="en-US" altLang="en-US" sz="5400" dirty="0" smtClean="0"/>
            </a:br>
            <a:r>
              <a:rPr lang="en-US" altLang="en-US" sz="3100" dirty="0" smtClean="0"/>
              <a:t>Austin College</a:t>
            </a:r>
            <a:br>
              <a:rPr lang="en-US" altLang="en-US" sz="3100" dirty="0" smtClean="0"/>
            </a:br>
            <a:r>
              <a:rPr lang="en-US" altLang="en-US" sz="3100" dirty="0" smtClean="0"/>
              <a:t>April 2014</a:t>
            </a:r>
            <a:endParaRPr lang="en-US" altLang="en-US" sz="8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67569" y="5257800"/>
            <a:ext cx="7408862" cy="1406525"/>
          </a:xfrm>
          <a:noFill/>
        </p:spPr>
        <p:txBody>
          <a:bodyPr anchor="ctr">
            <a:normAutofit fontScale="70000" lnSpcReduction="20000"/>
          </a:bodyPr>
          <a:lstStyle/>
          <a:p>
            <a:pPr marL="0" indent="0" algn="ctr">
              <a:buFont typeface="Monotype Sorts" pitchFamily="2" charset="2"/>
              <a:buNone/>
            </a:pPr>
            <a:r>
              <a:rPr lang="en-US" altLang="en-US" dirty="0" smtClean="0"/>
              <a:t>Dr. Ronald Briggs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en-US" altLang="en-US" sz="2000" dirty="0" smtClean="0"/>
              <a:t>Professor Emeritus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en-US" altLang="en-US" sz="1800" dirty="0" smtClean="0"/>
              <a:t>The University of Texas at Dallas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en-US" altLang="en-US" sz="1800" dirty="0" smtClean="0"/>
              <a:t>Program in Geospatial Information Sciences</a:t>
            </a:r>
          </a:p>
          <a:p>
            <a:pPr marL="0" indent="0" algn="ctr">
              <a:buFont typeface="Monotype Sorts" pitchFamily="2" charset="2"/>
              <a:buNone/>
            </a:pPr>
            <a:r>
              <a:rPr lang="en-US" altLang="en-US" sz="3600" dirty="0" smtClean="0"/>
              <a:t>briggs@utdallas.edu</a:t>
            </a:r>
          </a:p>
        </p:txBody>
      </p:sp>
    </p:spTree>
    <p:extLst>
      <p:ext uri="{BB962C8B-B14F-4D97-AF65-F5344CB8AC3E}">
        <p14:creationId xmlns:p14="http://schemas.microsoft.com/office/powerpoint/2010/main" val="267625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Management Information Systems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pPr marL="0" indent="0" algn="ctr">
              <a:buNone/>
            </a:pPr>
            <a:r>
              <a:rPr lang="en-US" dirty="0" smtClean="0"/>
              <a:t>Geographic Information Systems</a:t>
            </a:r>
          </a:p>
          <a:p>
            <a:pPr marL="0" indent="0" algn="ctr">
              <a:buNone/>
            </a:pPr>
            <a:r>
              <a:rPr lang="en-US" dirty="0" smtClean="0"/>
              <a:t>What’s the difference?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practice, they are becoming more and more the same, but lets look at the classic </a:t>
            </a:r>
            <a:r>
              <a:rPr lang="en-US" dirty="0" err="1" smtClean="0"/>
              <a:t>differnece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436563"/>
            <a:ext cx="8447088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The Uniqueness of GIS</a:t>
            </a:r>
            <a:br>
              <a:rPr lang="en-US" altLang="en-US" smtClean="0"/>
            </a:br>
            <a:r>
              <a:rPr lang="en-US" altLang="en-US" sz="2800" i="1" smtClean="0"/>
              <a:t>uses explicit location on earth’s surface to relate data</a:t>
            </a:r>
            <a:r>
              <a:rPr lang="en-US" altLang="en-US" i="1" smtClean="0"/>
              <a:t/>
            </a:r>
            <a:br>
              <a:rPr lang="en-US" altLang="en-US" i="1" smtClean="0"/>
            </a:br>
            <a:endParaRPr lang="en-US" altLang="en-US" i="1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8050" y="1998663"/>
            <a:ext cx="3000375" cy="1406525"/>
            <a:chOff x="587375" y="2828925"/>
            <a:chExt cx="3000375" cy="1406525"/>
          </a:xfrm>
        </p:grpSpPr>
        <p:pic>
          <p:nvPicPr>
            <p:cNvPr id="5133" name="Picture 5" descr="MCj0424166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75" y="2828925"/>
              <a:ext cx="728663" cy="140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6" descr="MCBD09513_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50" y="2946400"/>
              <a:ext cx="673100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1331913" y="3343275"/>
              <a:ext cx="1384300" cy="463550"/>
            </a:xfrm>
            <a:prstGeom prst="leftRightArrow">
              <a:avLst>
                <a:gd name="adj1" fmla="val 50000"/>
                <a:gd name="adj2" fmla="val 5972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F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2070100" y="1682750"/>
            <a:ext cx="75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SS #</a:t>
            </a:r>
          </a:p>
        </p:txBody>
      </p:sp>
      <p:sp>
        <p:nvSpPr>
          <p:cNvPr id="17417" name="Text Box 18"/>
          <p:cNvSpPr txBox="1">
            <a:spLocks noChangeArrowheads="1"/>
          </p:cNvSpPr>
          <p:nvPr/>
        </p:nvSpPr>
        <p:spPr bwMode="auto">
          <a:xfrm>
            <a:off x="2322513" y="3455988"/>
            <a:ext cx="4160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We all have Latitude and Longtitude !!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19638" y="1641475"/>
            <a:ext cx="3332162" cy="1738313"/>
            <a:chOff x="5143500" y="2160588"/>
            <a:chExt cx="3332163" cy="1738312"/>
          </a:xfrm>
        </p:grpSpPr>
        <p:pic>
          <p:nvPicPr>
            <p:cNvPr id="5129" name="Picture 12" descr="MCj0417458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2514600"/>
              <a:ext cx="995363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4" descr="MCj0231569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213" y="2578100"/>
              <a:ext cx="933450" cy="123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AutoShape 17"/>
            <p:cNvSpPr>
              <a:spLocks noChangeArrowheads="1"/>
            </p:cNvSpPr>
            <p:nvPr/>
          </p:nvSpPr>
          <p:spPr bwMode="auto">
            <a:xfrm>
              <a:off x="6288088" y="2836863"/>
              <a:ext cx="1214437" cy="48577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F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5132" name="Text Box 19"/>
            <p:cNvSpPr txBox="1">
              <a:spLocks noChangeArrowheads="1"/>
            </p:cNvSpPr>
            <p:nvPr/>
          </p:nvSpPr>
          <p:spPr bwMode="auto">
            <a:xfrm>
              <a:off x="5484813" y="2160588"/>
              <a:ext cx="2962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F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But I don’t have a SS # !!</a:t>
              </a:r>
            </a:p>
          </p:txBody>
        </p:sp>
      </p:grp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2743" y="4038600"/>
            <a:ext cx="85788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Everything happens </a:t>
            </a:r>
            <a:r>
              <a:rPr lang="en-US" altLang="en-US" sz="2400" i="1" dirty="0"/>
              <a:t>some</a:t>
            </a:r>
            <a:r>
              <a:rPr lang="en-US" altLang="en-US" sz="2400" i="1" u="sng" dirty="0"/>
              <a:t>place</a:t>
            </a:r>
            <a:r>
              <a:rPr lang="en-US" altLang="en-US" sz="2400" i="1" dirty="0"/>
              <a:t>. </a:t>
            </a:r>
            <a:r>
              <a:rPr lang="en-US" altLang="en-US" sz="2400" dirty="0"/>
              <a:t>Is there anything more </a:t>
            </a:r>
            <a:r>
              <a:rPr lang="en-US" altLang="en-US" sz="2400" i="1" dirty="0"/>
              <a:t>in common</a:t>
            </a:r>
            <a:r>
              <a:rPr lang="en-US" altLang="en-US" sz="2400" dirty="0"/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/>
              <a:t>  </a:t>
            </a:r>
            <a:r>
              <a:rPr lang="en-US" altLang="en-US" dirty="0"/>
              <a:t>“</a:t>
            </a:r>
            <a:r>
              <a:rPr lang="en-US" altLang="en-US" i="1" dirty="0"/>
              <a:t>Allows the integration of disparate data hitherto confined to separate domains</a:t>
            </a:r>
            <a:r>
              <a:rPr lang="en-US" altLang="en-US" dirty="0" smtClean="0"/>
              <a:t>”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--allows you to bring stuff together that you couldn’t before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--customer’s homes  and store locations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--polluted rivers and factory locations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60338" y="1273175"/>
            <a:ext cx="8521700" cy="26114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402905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7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67" y="1277940"/>
            <a:ext cx="32716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362200" y="200722"/>
            <a:ext cx="47183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/>
              <a:t>The GIS Data Model: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 smtClean="0"/>
              <a:t>A </a:t>
            </a:r>
            <a:r>
              <a:rPr lang="en-US" altLang="en-US" i="1" dirty="0"/>
              <a:t>layer-cake of information</a:t>
            </a:r>
          </a:p>
        </p:txBody>
      </p:sp>
      <p:graphicFrame>
        <p:nvGraphicFramePr>
          <p:cNvPr id="717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184105"/>
              </p:ext>
            </p:extLst>
          </p:nvPr>
        </p:nvGraphicFramePr>
        <p:xfrm>
          <a:off x="5410200" y="1307677"/>
          <a:ext cx="2551113" cy="268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5" imgW="7502525" imgH="5840413" progId="Paint.Picture">
                  <p:embed/>
                </p:oleObj>
              </mc:Choice>
              <mc:Fallback>
                <p:oleObj name="Bitmap Image" r:id="rId5" imgW="7502525" imgH="584041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307677"/>
                        <a:ext cx="2551113" cy="2682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44671" y="4240447"/>
            <a:ext cx="8153400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Each layer is a different phenomena</a:t>
            </a:r>
          </a:p>
          <a:p>
            <a:pPr lvl="1"/>
            <a:r>
              <a:rPr lang="en-US" sz="2400" kern="0" dirty="0" smtClean="0"/>
              <a:t>elevation, streets, ownership parcels, land use</a:t>
            </a:r>
          </a:p>
          <a:p>
            <a:r>
              <a:rPr lang="en-US" sz="2800" kern="0" dirty="0" smtClean="0"/>
              <a:t>Layer are related based on </a:t>
            </a:r>
            <a:r>
              <a:rPr lang="en-US" sz="2800" u="sng" kern="0" dirty="0" smtClean="0"/>
              <a:t>common geographic coordinates</a:t>
            </a:r>
          </a:p>
          <a:p>
            <a:pPr lvl="1"/>
            <a:r>
              <a:rPr lang="en-US" sz="2400" kern="0" dirty="0" smtClean="0"/>
              <a:t>Latitude &amp; longitude or projected X,Y coordinates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6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92550" y="457200"/>
            <a:ext cx="3263900" cy="1928813"/>
            <a:chOff x="3892550" y="457200"/>
            <a:chExt cx="3263900" cy="1928813"/>
          </a:xfrm>
        </p:grpSpPr>
        <p:sp>
          <p:nvSpPr>
            <p:cNvPr id="1027" name="AutoShape 1026"/>
            <p:cNvSpPr>
              <a:spLocks noChangeArrowheads="1"/>
            </p:cNvSpPr>
            <p:nvPr/>
          </p:nvSpPr>
          <p:spPr bwMode="auto">
            <a:xfrm>
              <a:off x="3892550" y="463550"/>
              <a:ext cx="3263900" cy="1892300"/>
            </a:xfrm>
            <a:prstGeom prst="parallelogram">
              <a:avLst>
                <a:gd name="adj" fmla="val 4311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" name="Freeform 1027"/>
            <p:cNvSpPr>
              <a:spLocks/>
            </p:cNvSpPr>
            <p:nvPr/>
          </p:nvSpPr>
          <p:spPr bwMode="auto">
            <a:xfrm>
              <a:off x="4325938" y="457200"/>
              <a:ext cx="2000250" cy="1898650"/>
            </a:xfrm>
            <a:custGeom>
              <a:avLst/>
              <a:gdLst>
                <a:gd name="T0" fmla="*/ 1259 w 1260"/>
                <a:gd name="T1" fmla="*/ 0 h 1196"/>
                <a:gd name="T2" fmla="*/ 1239 w 1260"/>
                <a:gd name="T3" fmla="*/ 33 h 1196"/>
                <a:gd name="T4" fmla="*/ 1210 w 1260"/>
                <a:gd name="T5" fmla="*/ 53 h 1196"/>
                <a:gd name="T6" fmla="*/ 1181 w 1260"/>
                <a:gd name="T7" fmla="*/ 82 h 1196"/>
                <a:gd name="T8" fmla="*/ 1152 w 1260"/>
                <a:gd name="T9" fmla="*/ 120 h 1196"/>
                <a:gd name="T10" fmla="*/ 1113 w 1260"/>
                <a:gd name="T11" fmla="*/ 149 h 1196"/>
                <a:gd name="T12" fmla="*/ 1084 w 1260"/>
                <a:gd name="T13" fmla="*/ 178 h 1196"/>
                <a:gd name="T14" fmla="*/ 1065 w 1260"/>
                <a:gd name="T15" fmla="*/ 207 h 1196"/>
                <a:gd name="T16" fmla="*/ 1036 w 1260"/>
                <a:gd name="T17" fmla="*/ 237 h 1196"/>
                <a:gd name="T18" fmla="*/ 1016 w 1260"/>
                <a:gd name="T19" fmla="*/ 266 h 1196"/>
                <a:gd name="T20" fmla="*/ 997 w 1260"/>
                <a:gd name="T21" fmla="*/ 295 h 1196"/>
                <a:gd name="T22" fmla="*/ 997 w 1260"/>
                <a:gd name="T23" fmla="*/ 324 h 1196"/>
                <a:gd name="T24" fmla="*/ 987 w 1260"/>
                <a:gd name="T25" fmla="*/ 353 h 1196"/>
                <a:gd name="T26" fmla="*/ 910 w 1260"/>
                <a:gd name="T27" fmla="*/ 362 h 1196"/>
                <a:gd name="T28" fmla="*/ 852 w 1260"/>
                <a:gd name="T29" fmla="*/ 372 h 1196"/>
                <a:gd name="T30" fmla="*/ 794 w 1260"/>
                <a:gd name="T31" fmla="*/ 382 h 1196"/>
                <a:gd name="T32" fmla="*/ 755 w 1260"/>
                <a:gd name="T33" fmla="*/ 391 h 1196"/>
                <a:gd name="T34" fmla="*/ 716 w 1260"/>
                <a:gd name="T35" fmla="*/ 401 h 1196"/>
                <a:gd name="T36" fmla="*/ 687 w 1260"/>
                <a:gd name="T37" fmla="*/ 411 h 1196"/>
                <a:gd name="T38" fmla="*/ 658 w 1260"/>
                <a:gd name="T39" fmla="*/ 411 h 1196"/>
                <a:gd name="T40" fmla="*/ 629 w 1260"/>
                <a:gd name="T41" fmla="*/ 430 h 1196"/>
                <a:gd name="T42" fmla="*/ 600 w 1260"/>
                <a:gd name="T43" fmla="*/ 449 h 1196"/>
                <a:gd name="T44" fmla="*/ 581 w 1260"/>
                <a:gd name="T45" fmla="*/ 478 h 1196"/>
                <a:gd name="T46" fmla="*/ 552 w 1260"/>
                <a:gd name="T47" fmla="*/ 488 h 1196"/>
                <a:gd name="T48" fmla="*/ 532 w 1260"/>
                <a:gd name="T49" fmla="*/ 517 h 1196"/>
                <a:gd name="T50" fmla="*/ 503 w 1260"/>
                <a:gd name="T51" fmla="*/ 537 h 1196"/>
                <a:gd name="T52" fmla="*/ 474 w 1260"/>
                <a:gd name="T53" fmla="*/ 566 h 1196"/>
                <a:gd name="T54" fmla="*/ 455 w 1260"/>
                <a:gd name="T55" fmla="*/ 595 h 1196"/>
                <a:gd name="T56" fmla="*/ 426 w 1260"/>
                <a:gd name="T57" fmla="*/ 624 h 1196"/>
                <a:gd name="T58" fmla="*/ 397 w 1260"/>
                <a:gd name="T59" fmla="*/ 653 h 1196"/>
                <a:gd name="T60" fmla="*/ 368 w 1260"/>
                <a:gd name="T61" fmla="*/ 672 h 1196"/>
                <a:gd name="T62" fmla="*/ 339 w 1260"/>
                <a:gd name="T63" fmla="*/ 691 h 1196"/>
                <a:gd name="T64" fmla="*/ 310 w 1260"/>
                <a:gd name="T65" fmla="*/ 711 h 1196"/>
                <a:gd name="T66" fmla="*/ 290 w 1260"/>
                <a:gd name="T67" fmla="*/ 740 h 1196"/>
                <a:gd name="T68" fmla="*/ 261 w 1260"/>
                <a:gd name="T69" fmla="*/ 769 h 1196"/>
                <a:gd name="T70" fmla="*/ 242 w 1260"/>
                <a:gd name="T71" fmla="*/ 798 h 1196"/>
                <a:gd name="T72" fmla="*/ 223 w 1260"/>
                <a:gd name="T73" fmla="*/ 827 h 1196"/>
                <a:gd name="T74" fmla="*/ 203 w 1260"/>
                <a:gd name="T75" fmla="*/ 856 h 1196"/>
                <a:gd name="T76" fmla="*/ 184 w 1260"/>
                <a:gd name="T77" fmla="*/ 885 h 1196"/>
                <a:gd name="T78" fmla="*/ 165 w 1260"/>
                <a:gd name="T79" fmla="*/ 914 h 1196"/>
                <a:gd name="T80" fmla="*/ 145 w 1260"/>
                <a:gd name="T81" fmla="*/ 943 h 1196"/>
                <a:gd name="T82" fmla="*/ 116 w 1260"/>
                <a:gd name="T83" fmla="*/ 972 h 1196"/>
                <a:gd name="T84" fmla="*/ 87 w 1260"/>
                <a:gd name="T85" fmla="*/ 1001 h 1196"/>
                <a:gd name="T86" fmla="*/ 58 w 1260"/>
                <a:gd name="T87" fmla="*/ 1020 h 1196"/>
                <a:gd name="T88" fmla="*/ 29 w 1260"/>
                <a:gd name="T89" fmla="*/ 1049 h 1196"/>
                <a:gd name="T90" fmla="*/ 20 w 1260"/>
                <a:gd name="T91" fmla="*/ 1078 h 1196"/>
                <a:gd name="T92" fmla="*/ 10 w 1260"/>
                <a:gd name="T93" fmla="*/ 1107 h 1196"/>
                <a:gd name="T94" fmla="*/ 10 w 1260"/>
                <a:gd name="T95" fmla="*/ 1137 h 1196"/>
                <a:gd name="T96" fmla="*/ 0 w 1260"/>
                <a:gd name="T97" fmla="*/ 1166 h 1196"/>
                <a:gd name="T98" fmla="*/ 0 w 1260"/>
                <a:gd name="T99" fmla="*/ 1195 h 1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0"/>
                <a:gd name="T151" fmla="*/ 0 h 1196"/>
                <a:gd name="T152" fmla="*/ 1260 w 1260"/>
                <a:gd name="T153" fmla="*/ 1196 h 1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0" h="1196">
                  <a:moveTo>
                    <a:pt x="1259" y="0"/>
                  </a:moveTo>
                  <a:lnTo>
                    <a:pt x="1239" y="33"/>
                  </a:lnTo>
                  <a:lnTo>
                    <a:pt x="1210" y="53"/>
                  </a:lnTo>
                  <a:lnTo>
                    <a:pt x="1181" y="82"/>
                  </a:lnTo>
                  <a:lnTo>
                    <a:pt x="1152" y="120"/>
                  </a:lnTo>
                  <a:lnTo>
                    <a:pt x="1113" y="149"/>
                  </a:lnTo>
                  <a:lnTo>
                    <a:pt x="1084" y="178"/>
                  </a:lnTo>
                  <a:lnTo>
                    <a:pt x="1065" y="207"/>
                  </a:lnTo>
                  <a:lnTo>
                    <a:pt x="1036" y="237"/>
                  </a:lnTo>
                  <a:lnTo>
                    <a:pt x="1016" y="266"/>
                  </a:lnTo>
                  <a:lnTo>
                    <a:pt x="997" y="295"/>
                  </a:lnTo>
                  <a:lnTo>
                    <a:pt x="997" y="324"/>
                  </a:lnTo>
                  <a:lnTo>
                    <a:pt x="987" y="353"/>
                  </a:lnTo>
                  <a:lnTo>
                    <a:pt x="910" y="362"/>
                  </a:lnTo>
                  <a:lnTo>
                    <a:pt x="852" y="372"/>
                  </a:lnTo>
                  <a:lnTo>
                    <a:pt x="794" y="382"/>
                  </a:lnTo>
                  <a:lnTo>
                    <a:pt x="755" y="391"/>
                  </a:lnTo>
                  <a:lnTo>
                    <a:pt x="716" y="401"/>
                  </a:lnTo>
                  <a:lnTo>
                    <a:pt x="687" y="411"/>
                  </a:lnTo>
                  <a:lnTo>
                    <a:pt x="658" y="411"/>
                  </a:lnTo>
                  <a:lnTo>
                    <a:pt x="629" y="430"/>
                  </a:lnTo>
                  <a:lnTo>
                    <a:pt x="600" y="449"/>
                  </a:lnTo>
                  <a:lnTo>
                    <a:pt x="581" y="478"/>
                  </a:lnTo>
                  <a:lnTo>
                    <a:pt x="552" y="488"/>
                  </a:lnTo>
                  <a:lnTo>
                    <a:pt x="532" y="517"/>
                  </a:lnTo>
                  <a:lnTo>
                    <a:pt x="503" y="537"/>
                  </a:lnTo>
                  <a:lnTo>
                    <a:pt x="474" y="566"/>
                  </a:lnTo>
                  <a:lnTo>
                    <a:pt x="455" y="595"/>
                  </a:lnTo>
                  <a:lnTo>
                    <a:pt x="426" y="624"/>
                  </a:lnTo>
                  <a:lnTo>
                    <a:pt x="397" y="653"/>
                  </a:lnTo>
                  <a:lnTo>
                    <a:pt x="368" y="672"/>
                  </a:lnTo>
                  <a:lnTo>
                    <a:pt x="339" y="691"/>
                  </a:lnTo>
                  <a:lnTo>
                    <a:pt x="310" y="711"/>
                  </a:lnTo>
                  <a:lnTo>
                    <a:pt x="290" y="740"/>
                  </a:lnTo>
                  <a:lnTo>
                    <a:pt x="261" y="769"/>
                  </a:lnTo>
                  <a:lnTo>
                    <a:pt x="242" y="798"/>
                  </a:lnTo>
                  <a:lnTo>
                    <a:pt x="223" y="827"/>
                  </a:lnTo>
                  <a:lnTo>
                    <a:pt x="203" y="856"/>
                  </a:lnTo>
                  <a:lnTo>
                    <a:pt x="184" y="885"/>
                  </a:lnTo>
                  <a:lnTo>
                    <a:pt x="165" y="914"/>
                  </a:lnTo>
                  <a:lnTo>
                    <a:pt x="145" y="943"/>
                  </a:lnTo>
                  <a:lnTo>
                    <a:pt x="116" y="972"/>
                  </a:lnTo>
                  <a:lnTo>
                    <a:pt x="87" y="1001"/>
                  </a:lnTo>
                  <a:lnTo>
                    <a:pt x="58" y="1020"/>
                  </a:lnTo>
                  <a:lnTo>
                    <a:pt x="29" y="1049"/>
                  </a:lnTo>
                  <a:lnTo>
                    <a:pt x="20" y="1078"/>
                  </a:lnTo>
                  <a:lnTo>
                    <a:pt x="10" y="1107"/>
                  </a:lnTo>
                  <a:lnTo>
                    <a:pt x="10" y="1137"/>
                  </a:lnTo>
                  <a:lnTo>
                    <a:pt x="0" y="1166"/>
                  </a:lnTo>
                  <a:lnTo>
                    <a:pt x="0" y="119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1028"/>
            <p:cNvSpPr>
              <a:spLocks/>
            </p:cNvSpPr>
            <p:nvPr/>
          </p:nvSpPr>
          <p:spPr bwMode="auto">
            <a:xfrm>
              <a:off x="4403725" y="457200"/>
              <a:ext cx="1998663" cy="1928813"/>
            </a:xfrm>
            <a:custGeom>
              <a:avLst/>
              <a:gdLst>
                <a:gd name="T0" fmla="*/ 1258 w 1259"/>
                <a:gd name="T1" fmla="*/ 0 h 1215"/>
                <a:gd name="T2" fmla="*/ 1248 w 1259"/>
                <a:gd name="T3" fmla="*/ 33 h 1215"/>
                <a:gd name="T4" fmla="*/ 1229 w 1259"/>
                <a:gd name="T5" fmla="*/ 62 h 1215"/>
                <a:gd name="T6" fmla="*/ 1219 w 1259"/>
                <a:gd name="T7" fmla="*/ 91 h 1215"/>
                <a:gd name="T8" fmla="*/ 1209 w 1259"/>
                <a:gd name="T9" fmla="*/ 120 h 1215"/>
                <a:gd name="T10" fmla="*/ 1190 w 1259"/>
                <a:gd name="T11" fmla="*/ 149 h 1215"/>
                <a:gd name="T12" fmla="*/ 1180 w 1259"/>
                <a:gd name="T13" fmla="*/ 178 h 1215"/>
                <a:gd name="T14" fmla="*/ 1171 w 1259"/>
                <a:gd name="T15" fmla="*/ 207 h 1215"/>
                <a:gd name="T16" fmla="*/ 1141 w 1259"/>
                <a:gd name="T17" fmla="*/ 227 h 1215"/>
                <a:gd name="T18" fmla="*/ 1112 w 1259"/>
                <a:gd name="T19" fmla="*/ 256 h 1215"/>
                <a:gd name="T20" fmla="*/ 1083 w 1259"/>
                <a:gd name="T21" fmla="*/ 285 h 1215"/>
                <a:gd name="T22" fmla="*/ 1054 w 1259"/>
                <a:gd name="T23" fmla="*/ 304 h 1215"/>
                <a:gd name="T24" fmla="*/ 1035 w 1259"/>
                <a:gd name="T25" fmla="*/ 333 h 1215"/>
                <a:gd name="T26" fmla="*/ 1016 w 1259"/>
                <a:gd name="T27" fmla="*/ 362 h 1215"/>
                <a:gd name="T28" fmla="*/ 987 w 1259"/>
                <a:gd name="T29" fmla="*/ 382 h 1215"/>
                <a:gd name="T30" fmla="*/ 967 w 1259"/>
                <a:gd name="T31" fmla="*/ 411 h 1215"/>
                <a:gd name="T32" fmla="*/ 938 w 1259"/>
                <a:gd name="T33" fmla="*/ 430 h 1215"/>
                <a:gd name="T34" fmla="*/ 909 w 1259"/>
                <a:gd name="T35" fmla="*/ 440 h 1215"/>
                <a:gd name="T36" fmla="*/ 880 w 1259"/>
                <a:gd name="T37" fmla="*/ 459 h 1215"/>
                <a:gd name="T38" fmla="*/ 851 w 1259"/>
                <a:gd name="T39" fmla="*/ 478 h 1215"/>
                <a:gd name="T40" fmla="*/ 822 w 1259"/>
                <a:gd name="T41" fmla="*/ 488 h 1215"/>
                <a:gd name="T42" fmla="*/ 793 w 1259"/>
                <a:gd name="T43" fmla="*/ 488 h 1215"/>
                <a:gd name="T44" fmla="*/ 764 w 1259"/>
                <a:gd name="T45" fmla="*/ 498 h 1215"/>
                <a:gd name="T46" fmla="*/ 735 w 1259"/>
                <a:gd name="T47" fmla="*/ 507 h 1215"/>
                <a:gd name="T48" fmla="*/ 706 w 1259"/>
                <a:gd name="T49" fmla="*/ 517 h 1215"/>
                <a:gd name="T50" fmla="*/ 677 w 1259"/>
                <a:gd name="T51" fmla="*/ 517 h 1215"/>
                <a:gd name="T52" fmla="*/ 648 w 1259"/>
                <a:gd name="T53" fmla="*/ 527 h 1215"/>
                <a:gd name="T54" fmla="*/ 619 w 1259"/>
                <a:gd name="T55" fmla="*/ 527 h 1215"/>
                <a:gd name="T56" fmla="*/ 590 w 1259"/>
                <a:gd name="T57" fmla="*/ 537 h 1215"/>
                <a:gd name="T58" fmla="*/ 561 w 1259"/>
                <a:gd name="T59" fmla="*/ 546 h 1215"/>
                <a:gd name="T60" fmla="*/ 532 w 1259"/>
                <a:gd name="T61" fmla="*/ 556 h 1215"/>
                <a:gd name="T62" fmla="*/ 503 w 1259"/>
                <a:gd name="T63" fmla="*/ 566 h 1215"/>
                <a:gd name="T64" fmla="*/ 474 w 1259"/>
                <a:gd name="T65" fmla="*/ 585 h 1215"/>
                <a:gd name="T66" fmla="*/ 445 w 1259"/>
                <a:gd name="T67" fmla="*/ 604 h 1215"/>
                <a:gd name="T68" fmla="*/ 416 w 1259"/>
                <a:gd name="T69" fmla="*/ 624 h 1215"/>
                <a:gd name="T70" fmla="*/ 387 w 1259"/>
                <a:gd name="T71" fmla="*/ 643 h 1215"/>
                <a:gd name="T72" fmla="*/ 377 w 1259"/>
                <a:gd name="T73" fmla="*/ 672 h 1215"/>
                <a:gd name="T74" fmla="*/ 348 w 1259"/>
                <a:gd name="T75" fmla="*/ 701 h 1215"/>
                <a:gd name="T76" fmla="*/ 329 w 1259"/>
                <a:gd name="T77" fmla="*/ 730 h 1215"/>
                <a:gd name="T78" fmla="*/ 309 w 1259"/>
                <a:gd name="T79" fmla="*/ 759 h 1215"/>
                <a:gd name="T80" fmla="*/ 290 w 1259"/>
                <a:gd name="T81" fmla="*/ 788 h 1215"/>
                <a:gd name="T82" fmla="*/ 271 w 1259"/>
                <a:gd name="T83" fmla="*/ 817 h 1215"/>
                <a:gd name="T84" fmla="*/ 241 w 1259"/>
                <a:gd name="T85" fmla="*/ 837 h 1215"/>
                <a:gd name="T86" fmla="*/ 222 w 1259"/>
                <a:gd name="T87" fmla="*/ 866 h 1215"/>
                <a:gd name="T88" fmla="*/ 193 w 1259"/>
                <a:gd name="T89" fmla="*/ 885 h 1215"/>
                <a:gd name="T90" fmla="*/ 164 w 1259"/>
                <a:gd name="T91" fmla="*/ 914 h 1215"/>
                <a:gd name="T92" fmla="*/ 135 w 1259"/>
                <a:gd name="T93" fmla="*/ 933 h 1215"/>
                <a:gd name="T94" fmla="*/ 125 w 1259"/>
                <a:gd name="T95" fmla="*/ 962 h 1215"/>
                <a:gd name="T96" fmla="*/ 116 w 1259"/>
                <a:gd name="T97" fmla="*/ 991 h 1215"/>
                <a:gd name="T98" fmla="*/ 87 w 1259"/>
                <a:gd name="T99" fmla="*/ 1011 h 1215"/>
                <a:gd name="T100" fmla="*/ 77 w 1259"/>
                <a:gd name="T101" fmla="*/ 1040 h 1215"/>
                <a:gd name="T102" fmla="*/ 67 w 1259"/>
                <a:gd name="T103" fmla="*/ 1069 h 1215"/>
                <a:gd name="T104" fmla="*/ 48 w 1259"/>
                <a:gd name="T105" fmla="*/ 1098 h 1215"/>
                <a:gd name="T106" fmla="*/ 38 w 1259"/>
                <a:gd name="T107" fmla="*/ 1127 h 1215"/>
                <a:gd name="T108" fmla="*/ 19 w 1259"/>
                <a:gd name="T109" fmla="*/ 1156 h 1215"/>
                <a:gd name="T110" fmla="*/ 9 w 1259"/>
                <a:gd name="T111" fmla="*/ 1185 h 1215"/>
                <a:gd name="T112" fmla="*/ 0 w 1259"/>
                <a:gd name="T113" fmla="*/ 1214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59"/>
                <a:gd name="T172" fmla="*/ 0 h 1215"/>
                <a:gd name="T173" fmla="*/ 1259 w 1259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59" h="1215">
                  <a:moveTo>
                    <a:pt x="1258" y="0"/>
                  </a:moveTo>
                  <a:lnTo>
                    <a:pt x="1248" y="33"/>
                  </a:lnTo>
                  <a:lnTo>
                    <a:pt x="1229" y="62"/>
                  </a:lnTo>
                  <a:lnTo>
                    <a:pt x="1219" y="91"/>
                  </a:lnTo>
                  <a:lnTo>
                    <a:pt x="1209" y="120"/>
                  </a:lnTo>
                  <a:lnTo>
                    <a:pt x="1190" y="149"/>
                  </a:lnTo>
                  <a:lnTo>
                    <a:pt x="1180" y="178"/>
                  </a:lnTo>
                  <a:lnTo>
                    <a:pt x="1171" y="207"/>
                  </a:lnTo>
                  <a:lnTo>
                    <a:pt x="1141" y="227"/>
                  </a:lnTo>
                  <a:lnTo>
                    <a:pt x="1112" y="256"/>
                  </a:lnTo>
                  <a:lnTo>
                    <a:pt x="1083" y="285"/>
                  </a:lnTo>
                  <a:lnTo>
                    <a:pt x="1054" y="304"/>
                  </a:lnTo>
                  <a:lnTo>
                    <a:pt x="1035" y="333"/>
                  </a:lnTo>
                  <a:lnTo>
                    <a:pt x="1016" y="362"/>
                  </a:lnTo>
                  <a:lnTo>
                    <a:pt x="987" y="382"/>
                  </a:lnTo>
                  <a:lnTo>
                    <a:pt x="967" y="411"/>
                  </a:lnTo>
                  <a:lnTo>
                    <a:pt x="938" y="430"/>
                  </a:lnTo>
                  <a:lnTo>
                    <a:pt x="909" y="440"/>
                  </a:lnTo>
                  <a:lnTo>
                    <a:pt x="880" y="459"/>
                  </a:lnTo>
                  <a:lnTo>
                    <a:pt x="851" y="478"/>
                  </a:lnTo>
                  <a:lnTo>
                    <a:pt x="822" y="488"/>
                  </a:lnTo>
                  <a:lnTo>
                    <a:pt x="793" y="488"/>
                  </a:lnTo>
                  <a:lnTo>
                    <a:pt x="764" y="498"/>
                  </a:lnTo>
                  <a:lnTo>
                    <a:pt x="735" y="507"/>
                  </a:lnTo>
                  <a:lnTo>
                    <a:pt x="706" y="517"/>
                  </a:lnTo>
                  <a:lnTo>
                    <a:pt x="677" y="517"/>
                  </a:lnTo>
                  <a:lnTo>
                    <a:pt x="648" y="527"/>
                  </a:lnTo>
                  <a:lnTo>
                    <a:pt x="619" y="527"/>
                  </a:lnTo>
                  <a:lnTo>
                    <a:pt x="590" y="537"/>
                  </a:lnTo>
                  <a:lnTo>
                    <a:pt x="561" y="546"/>
                  </a:lnTo>
                  <a:lnTo>
                    <a:pt x="532" y="556"/>
                  </a:lnTo>
                  <a:lnTo>
                    <a:pt x="503" y="566"/>
                  </a:lnTo>
                  <a:lnTo>
                    <a:pt x="474" y="585"/>
                  </a:lnTo>
                  <a:lnTo>
                    <a:pt x="445" y="604"/>
                  </a:lnTo>
                  <a:lnTo>
                    <a:pt x="416" y="624"/>
                  </a:lnTo>
                  <a:lnTo>
                    <a:pt x="387" y="643"/>
                  </a:lnTo>
                  <a:lnTo>
                    <a:pt x="377" y="672"/>
                  </a:lnTo>
                  <a:lnTo>
                    <a:pt x="348" y="701"/>
                  </a:lnTo>
                  <a:lnTo>
                    <a:pt x="329" y="730"/>
                  </a:lnTo>
                  <a:lnTo>
                    <a:pt x="309" y="759"/>
                  </a:lnTo>
                  <a:lnTo>
                    <a:pt x="290" y="788"/>
                  </a:lnTo>
                  <a:lnTo>
                    <a:pt x="271" y="817"/>
                  </a:lnTo>
                  <a:lnTo>
                    <a:pt x="241" y="837"/>
                  </a:lnTo>
                  <a:lnTo>
                    <a:pt x="222" y="866"/>
                  </a:lnTo>
                  <a:lnTo>
                    <a:pt x="193" y="885"/>
                  </a:lnTo>
                  <a:lnTo>
                    <a:pt x="164" y="914"/>
                  </a:lnTo>
                  <a:lnTo>
                    <a:pt x="135" y="933"/>
                  </a:lnTo>
                  <a:lnTo>
                    <a:pt x="125" y="962"/>
                  </a:lnTo>
                  <a:lnTo>
                    <a:pt x="116" y="991"/>
                  </a:lnTo>
                  <a:lnTo>
                    <a:pt x="87" y="1011"/>
                  </a:lnTo>
                  <a:lnTo>
                    <a:pt x="77" y="1040"/>
                  </a:lnTo>
                  <a:lnTo>
                    <a:pt x="67" y="1069"/>
                  </a:lnTo>
                  <a:lnTo>
                    <a:pt x="48" y="1098"/>
                  </a:lnTo>
                  <a:lnTo>
                    <a:pt x="38" y="1127"/>
                  </a:lnTo>
                  <a:lnTo>
                    <a:pt x="19" y="1156"/>
                  </a:lnTo>
                  <a:lnTo>
                    <a:pt x="9" y="1185"/>
                  </a:lnTo>
                  <a:lnTo>
                    <a:pt x="0" y="121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0" name="Group 1029"/>
            <p:cNvGrpSpPr>
              <a:grpSpLocks/>
            </p:cNvGrpSpPr>
            <p:nvPr/>
          </p:nvGrpSpPr>
          <p:grpSpPr bwMode="auto">
            <a:xfrm>
              <a:off x="5949950" y="1377950"/>
              <a:ext cx="292100" cy="292100"/>
              <a:chOff x="3748" y="868"/>
              <a:chExt cx="184" cy="184"/>
            </a:xfrm>
          </p:grpSpPr>
          <p:grpSp>
            <p:nvGrpSpPr>
              <p:cNvPr id="1065" name="Group 1030"/>
              <p:cNvGrpSpPr>
                <a:grpSpLocks/>
              </p:cNvGrpSpPr>
              <p:nvPr/>
            </p:nvGrpSpPr>
            <p:grpSpPr bwMode="auto">
              <a:xfrm>
                <a:off x="3748" y="868"/>
                <a:ext cx="184" cy="184"/>
                <a:chOff x="3748" y="868"/>
                <a:chExt cx="184" cy="184"/>
              </a:xfrm>
            </p:grpSpPr>
            <p:sp>
              <p:nvSpPr>
                <p:cNvPr id="1067" name="Rectangle 1031"/>
                <p:cNvSpPr>
                  <a:spLocks noChangeArrowheads="1"/>
                </p:cNvSpPr>
                <p:nvPr/>
              </p:nvSpPr>
              <p:spPr bwMode="auto">
                <a:xfrm>
                  <a:off x="3796" y="964"/>
                  <a:ext cx="88" cy="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8" name="AutoShape 1032"/>
                <p:cNvSpPr>
                  <a:spLocks noChangeArrowheads="1"/>
                </p:cNvSpPr>
                <p:nvPr/>
              </p:nvSpPr>
              <p:spPr bwMode="auto">
                <a:xfrm>
                  <a:off x="3748" y="868"/>
                  <a:ext cx="184" cy="88"/>
                </a:xfrm>
                <a:prstGeom prst="triangle">
                  <a:avLst>
                    <a:gd name="adj" fmla="val 49995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66" name="Rectangle 1033"/>
              <p:cNvSpPr>
                <a:spLocks noChangeArrowheads="1"/>
              </p:cNvSpPr>
              <p:nvPr/>
            </p:nvSpPr>
            <p:spPr bwMode="auto">
              <a:xfrm>
                <a:off x="3796" y="1012"/>
                <a:ext cx="40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1" name="Group 1034"/>
            <p:cNvGrpSpPr>
              <a:grpSpLocks/>
            </p:cNvGrpSpPr>
            <p:nvPr/>
          </p:nvGrpSpPr>
          <p:grpSpPr bwMode="auto">
            <a:xfrm>
              <a:off x="4806950" y="692150"/>
              <a:ext cx="292100" cy="292100"/>
              <a:chOff x="3028" y="436"/>
              <a:chExt cx="184" cy="184"/>
            </a:xfrm>
          </p:grpSpPr>
          <p:grpSp>
            <p:nvGrpSpPr>
              <p:cNvPr id="1061" name="Group 1035"/>
              <p:cNvGrpSpPr>
                <a:grpSpLocks/>
              </p:cNvGrpSpPr>
              <p:nvPr/>
            </p:nvGrpSpPr>
            <p:grpSpPr bwMode="auto">
              <a:xfrm>
                <a:off x="3028" y="436"/>
                <a:ext cx="184" cy="184"/>
                <a:chOff x="3028" y="436"/>
                <a:chExt cx="184" cy="184"/>
              </a:xfrm>
            </p:grpSpPr>
            <p:sp>
              <p:nvSpPr>
                <p:cNvPr id="1063" name="Rectangle 1036"/>
                <p:cNvSpPr>
                  <a:spLocks noChangeArrowheads="1"/>
                </p:cNvSpPr>
                <p:nvPr/>
              </p:nvSpPr>
              <p:spPr bwMode="auto">
                <a:xfrm>
                  <a:off x="3076" y="532"/>
                  <a:ext cx="88" cy="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4" name="AutoShape 1037"/>
                <p:cNvSpPr>
                  <a:spLocks noChangeArrowheads="1"/>
                </p:cNvSpPr>
                <p:nvPr/>
              </p:nvSpPr>
              <p:spPr bwMode="auto">
                <a:xfrm>
                  <a:off x="3028" y="436"/>
                  <a:ext cx="184" cy="88"/>
                </a:xfrm>
                <a:prstGeom prst="triangle">
                  <a:avLst>
                    <a:gd name="adj" fmla="val 49995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62" name="Rectangle 1038"/>
              <p:cNvSpPr>
                <a:spLocks noChangeArrowheads="1"/>
              </p:cNvSpPr>
              <p:nvPr/>
            </p:nvSpPr>
            <p:spPr bwMode="auto">
              <a:xfrm>
                <a:off x="3076" y="580"/>
                <a:ext cx="40" cy="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2" name="Group 1039"/>
            <p:cNvGrpSpPr>
              <a:grpSpLocks/>
            </p:cNvGrpSpPr>
            <p:nvPr/>
          </p:nvGrpSpPr>
          <p:grpSpPr bwMode="auto">
            <a:xfrm>
              <a:off x="6559550" y="463550"/>
              <a:ext cx="215900" cy="368300"/>
              <a:chOff x="4132" y="292"/>
              <a:chExt cx="136" cy="232"/>
            </a:xfrm>
          </p:grpSpPr>
          <p:sp>
            <p:nvSpPr>
              <p:cNvPr id="1059" name="AutoShape 1040"/>
              <p:cNvSpPr>
                <a:spLocks noChangeArrowheads="1"/>
              </p:cNvSpPr>
              <p:nvPr/>
            </p:nvSpPr>
            <p:spPr bwMode="auto">
              <a:xfrm>
                <a:off x="4132" y="292"/>
                <a:ext cx="136" cy="88"/>
              </a:xfrm>
              <a:prstGeom prst="star16">
                <a:avLst>
                  <a:gd name="adj" fmla="val 375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0" name="Rectangle 1041"/>
              <p:cNvSpPr>
                <a:spLocks noChangeArrowheads="1"/>
              </p:cNvSpPr>
              <p:nvPr/>
            </p:nvSpPr>
            <p:spPr bwMode="auto">
              <a:xfrm>
                <a:off x="4180" y="388"/>
                <a:ext cx="40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3" name="Group 1042"/>
            <p:cNvGrpSpPr>
              <a:grpSpLocks/>
            </p:cNvGrpSpPr>
            <p:nvPr/>
          </p:nvGrpSpPr>
          <p:grpSpPr bwMode="auto">
            <a:xfrm>
              <a:off x="6711950" y="615950"/>
              <a:ext cx="215900" cy="368300"/>
              <a:chOff x="4228" y="388"/>
              <a:chExt cx="136" cy="232"/>
            </a:xfrm>
          </p:grpSpPr>
          <p:sp>
            <p:nvSpPr>
              <p:cNvPr id="1057" name="AutoShape 1043"/>
              <p:cNvSpPr>
                <a:spLocks noChangeArrowheads="1"/>
              </p:cNvSpPr>
              <p:nvPr/>
            </p:nvSpPr>
            <p:spPr bwMode="auto">
              <a:xfrm>
                <a:off x="4228" y="388"/>
                <a:ext cx="136" cy="88"/>
              </a:xfrm>
              <a:prstGeom prst="star16">
                <a:avLst>
                  <a:gd name="adj" fmla="val 375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8" name="Rectangle 1044"/>
              <p:cNvSpPr>
                <a:spLocks noChangeArrowheads="1"/>
              </p:cNvSpPr>
              <p:nvPr/>
            </p:nvSpPr>
            <p:spPr bwMode="auto">
              <a:xfrm>
                <a:off x="4276" y="484"/>
                <a:ext cx="40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4" name="Group 1045"/>
            <p:cNvGrpSpPr>
              <a:grpSpLocks/>
            </p:cNvGrpSpPr>
            <p:nvPr/>
          </p:nvGrpSpPr>
          <p:grpSpPr bwMode="auto">
            <a:xfrm>
              <a:off x="5264150" y="1301750"/>
              <a:ext cx="215900" cy="368300"/>
              <a:chOff x="3316" y="820"/>
              <a:chExt cx="136" cy="232"/>
            </a:xfrm>
          </p:grpSpPr>
          <p:sp>
            <p:nvSpPr>
              <p:cNvPr id="1055" name="AutoShape 1046"/>
              <p:cNvSpPr>
                <a:spLocks noChangeArrowheads="1"/>
              </p:cNvSpPr>
              <p:nvPr/>
            </p:nvSpPr>
            <p:spPr bwMode="auto">
              <a:xfrm>
                <a:off x="3316" y="820"/>
                <a:ext cx="136" cy="88"/>
              </a:xfrm>
              <a:prstGeom prst="star16">
                <a:avLst>
                  <a:gd name="adj" fmla="val 375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" name="Rectangle 1047"/>
              <p:cNvSpPr>
                <a:spLocks noChangeArrowheads="1"/>
              </p:cNvSpPr>
              <p:nvPr/>
            </p:nvSpPr>
            <p:spPr bwMode="auto">
              <a:xfrm>
                <a:off x="3364" y="916"/>
                <a:ext cx="40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5" name="Group 1048"/>
            <p:cNvGrpSpPr>
              <a:grpSpLocks/>
            </p:cNvGrpSpPr>
            <p:nvPr/>
          </p:nvGrpSpPr>
          <p:grpSpPr bwMode="auto">
            <a:xfrm>
              <a:off x="5416550" y="1454150"/>
              <a:ext cx="215900" cy="368300"/>
              <a:chOff x="3412" y="916"/>
              <a:chExt cx="136" cy="232"/>
            </a:xfrm>
          </p:grpSpPr>
          <p:sp>
            <p:nvSpPr>
              <p:cNvPr id="1053" name="AutoShape 1049"/>
              <p:cNvSpPr>
                <a:spLocks noChangeArrowheads="1"/>
              </p:cNvSpPr>
              <p:nvPr/>
            </p:nvSpPr>
            <p:spPr bwMode="auto">
              <a:xfrm>
                <a:off x="3412" y="916"/>
                <a:ext cx="136" cy="88"/>
              </a:xfrm>
              <a:prstGeom prst="star16">
                <a:avLst>
                  <a:gd name="adj" fmla="val 375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" name="Rectangle 1050"/>
              <p:cNvSpPr>
                <a:spLocks noChangeArrowheads="1"/>
              </p:cNvSpPr>
              <p:nvPr/>
            </p:nvSpPr>
            <p:spPr bwMode="auto">
              <a:xfrm>
                <a:off x="3460" y="1012"/>
                <a:ext cx="40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6" name="Group 1051"/>
            <p:cNvGrpSpPr>
              <a:grpSpLocks/>
            </p:cNvGrpSpPr>
            <p:nvPr/>
          </p:nvGrpSpPr>
          <p:grpSpPr bwMode="auto">
            <a:xfrm>
              <a:off x="5111750" y="1377950"/>
              <a:ext cx="215900" cy="368300"/>
              <a:chOff x="3220" y="868"/>
              <a:chExt cx="136" cy="232"/>
            </a:xfrm>
          </p:grpSpPr>
          <p:sp>
            <p:nvSpPr>
              <p:cNvPr id="1051" name="AutoShape 1052"/>
              <p:cNvSpPr>
                <a:spLocks noChangeArrowheads="1"/>
              </p:cNvSpPr>
              <p:nvPr/>
            </p:nvSpPr>
            <p:spPr bwMode="auto">
              <a:xfrm>
                <a:off x="3220" y="868"/>
                <a:ext cx="136" cy="88"/>
              </a:xfrm>
              <a:prstGeom prst="star16">
                <a:avLst>
                  <a:gd name="adj" fmla="val 375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" name="Rectangle 1053"/>
              <p:cNvSpPr>
                <a:spLocks noChangeArrowheads="1"/>
              </p:cNvSpPr>
              <p:nvPr/>
            </p:nvSpPr>
            <p:spPr bwMode="auto">
              <a:xfrm>
                <a:off x="3268" y="964"/>
                <a:ext cx="40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37" name="Group 1054"/>
          <p:cNvGrpSpPr>
            <a:grpSpLocks/>
          </p:cNvGrpSpPr>
          <p:nvPr/>
        </p:nvGrpSpPr>
        <p:grpSpPr bwMode="auto">
          <a:xfrm>
            <a:off x="5035550" y="3200400"/>
            <a:ext cx="3263900" cy="3125788"/>
            <a:chOff x="3172" y="2016"/>
            <a:chExt cx="2056" cy="1969"/>
          </a:xfrm>
        </p:grpSpPr>
        <p:sp>
          <p:nvSpPr>
            <p:cNvPr id="1045" name="Rectangle 1055"/>
            <p:cNvSpPr>
              <a:spLocks noChangeArrowheads="1"/>
            </p:cNvSpPr>
            <p:nvPr/>
          </p:nvSpPr>
          <p:spPr bwMode="auto">
            <a:xfrm>
              <a:off x="3172" y="2020"/>
              <a:ext cx="2056" cy="1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Freeform 1056"/>
            <p:cNvSpPr>
              <a:spLocks/>
            </p:cNvSpPr>
            <p:nvPr/>
          </p:nvSpPr>
          <p:spPr bwMode="auto">
            <a:xfrm>
              <a:off x="3360" y="2016"/>
              <a:ext cx="1489" cy="1969"/>
            </a:xfrm>
            <a:custGeom>
              <a:avLst/>
              <a:gdLst>
                <a:gd name="T0" fmla="*/ 1488 w 1489"/>
                <a:gd name="T1" fmla="*/ 0 h 1969"/>
                <a:gd name="T2" fmla="*/ 1476 w 1489"/>
                <a:gd name="T3" fmla="*/ 53 h 1969"/>
                <a:gd name="T4" fmla="*/ 1454 w 1489"/>
                <a:gd name="T5" fmla="*/ 101 h 1969"/>
                <a:gd name="T6" fmla="*/ 1442 w 1489"/>
                <a:gd name="T7" fmla="*/ 148 h 1969"/>
                <a:gd name="T8" fmla="*/ 1430 w 1489"/>
                <a:gd name="T9" fmla="*/ 195 h 1969"/>
                <a:gd name="T10" fmla="*/ 1408 w 1489"/>
                <a:gd name="T11" fmla="*/ 242 h 1969"/>
                <a:gd name="T12" fmla="*/ 1396 w 1489"/>
                <a:gd name="T13" fmla="*/ 289 h 1969"/>
                <a:gd name="T14" fmla="*/ 1385 w 1489"/>
                <a:gd name="T15" fmla="*/ 336 h 1969"/>
                <a:gd name="T16" fmla="*/ 1350 w 1489"/>
                <a:gd name="T17" fmla="*/ 368 h 1969"/>
                <a:gd name="T18" fmla="*/ 1315 w 1489"/>
                <a:gd name="T19" fmla="*/ 415 h 1969"/>
                <a:gd name="T20" fmla="*/ 1281 w 1489"/>
                <a:gd name="T21" fmla="*/ 462 h 1969"/>
                <a:gd name="T22" fmla="*/ 1247 w 1489"/>
                <a:gd name="T23" fmla="*/ 493 h 1969"/>
                <a:gd name="T24" fmla="*/ 1224 w 1489"/>
                <a:gd name="T25" fmla="*/ 540 h 1969"/>
                <a:gd name="T26" fmla="*/ 1202 w 1489"/>
                <a:gd name="T27" fmla="*/ 587 h 1969"/>
                <a:gd name="T28" fmla="*/ 1167 w 1489"/>
                <a:gd name="T29" fmla="*/ 619 h 1969"/>
                <a:gd name="T30" fmla="*/ 1144 w 1489"/>
                <a:gd name="T31" fmla="*/ 666 h 1969"/>
                <a:gd name="T32" fmla="*/ 1109 w 1489"/>
                <a:gd name="T33" fmla="*/ 697 h 1969"/>
                <a:gd name="T34" fmla="*/ 1075 w 1489"/>
                <a:gd name="T35" fmla="*/ 713 h 1969"/>
                <a:gd name="T36" fmla="*/ 1041 w 1489"/>
                <a:gd name="T37" fmla="*/ 744 h 1969"/>
                <a:gd name="T38" fmla="*/ 1007 w 1489"/>
                <a:gd name="T39" fmla="*/ 775 h 1969"/>
                <a:gd name="T40" fmla="*/ 972 w 1489"/>
                <a:gd name="T41" fmla="*/ 791 h 1969"/>
                <a:gd name="T42" fmla="*/ 938 w 1489"/>
                <a:gd name="T43" fmla="*/ 791 h 1969"/>
                <a:gd name="T44" fmla="*/ 904 w 1489"/>
                <a:gd name="T45" fmla="*/ 807 h 1969"/>
                <a:gd name="T46" fmla="*/ 869 w 1489"/>
                <a:gd name="T47" fmla="*/ 822 h 1969"/>
                <a:gd name="T48" fmla="*/ 835 w 1489"/>
                <a:gd name="T49" fmla="*/ 838 h 1969"/>
                <a:gd name="T50" fmla="*/ 801 w 1489"/>
                <a:gd name="T51" fmla="*/ 838 h 1969"/>
                <a:gd name="T52" fmla="*/ 766 w 1489"/>
                <a:gd name="T53" fmla="*/ 854 h 1969"/>
                <a:gd name="T54" fmla="*/ 732 w 1489"/>
                <a:gd name="T55" fmla="*/ 854 h 1969"/>
                <a:gd name="T56" fmla="*/ 698 w 1489"/>
                <a:gd name="T57" fmla="*/ 871 h 1969"/>
                <a:gd name="T58" fmla="*/ 664 w 1489"/>
                <a:gd name="T59" fmla="*/ 885 h 1969"/>
                <a:gd name="T60" fmla="*/ 629 w 1489"/>
                <a:gd name="T61" fmla="*/ 901 h 1969"/>
                <a:gd name="T62" fmla="*/ 595 w 1489"/>
                <a:gd name="T63" fmla="*/ 918 h 1969"/>
                <a:gd name="T64" fmla="*/ 561 w 1489"/>
                <a:gd name="T65" fmla="*/ 948 h 1969"/>
                <a:gd name="T66" fmla="*/ 526 w 1489"/>
                <a:gd name="T67" fmla="*/ 979 h 1969"/>
                <a:gd name="T68" fmla="*/ 492 w 1489"/>
                <a:gd name="T69" fmla="*/ 1012 h 1969"/>
                <a:gd name="T70" fmla="*/ 458 w 1489"/>
                <a:gd name="T71" fmla="*/ 1042 h 1969"/>
                <a:gd name="T72" fmla="*/ 446 w 1489"/>
                <a:gd name="T73" fmla="*/ 1089 h 1969"/>
                <a:gd name="T74" fmla="*/ 412 w 1489"/>
                <a:gd name="T75" fmla="*/ 1136 h 1969"/>
                <a:gd name="T76" fmla="*/ 389 w 1489"/>
                <a:gd name="T77" fmla="*/ 1183 h 1969"/>
                <a:gd name="T78" fmla="*/ 365 w 1489"/>
                <a:gd name="T79" fmla="*/ 1230 h 1969"/>
                <a:gd name="T80" fmla="*/ 343 w 1489"/>
                <a:gd name="T81" fmla="*/ 1277 h 1969"/>
                <a:gd name="T82" fmla="*/ 321 w 1489"/>
                <a:gd name="T83" fmla="*/ 1324 h 1969"/>
                <a:gd name="T84" fmla="*/ 285 w 1489"/>
                <a:gd name="T85" fmla="*/ 1357 h 1969"/>
                <a:gd name="T86" fmla="*/ 263 w 1489"/>
                <a:gd name="T87" fmla="*/ 1404 h 1969"/>
                <a:gd name="T88" fmla="*/ 228 w 1489"/>
                <a:gd name="T89" fmla="*/ 1435 h 1969"/>
                <a:gd name="T90" fmla="*/ 194 w 1489"/>
                <a:gd name="T91" fmla="*/ 1482 h 1969"/>
                <a:gd name="T92" fmla="*/ 160 w 1489"/>
                <a:gd name="T93" fmla="*/ 1512 h 1969"/>
                <a:gd name="T94" fmla="*/ 148 w 1489"/>
                <a:gd name="T95" fmla="*/ 1559 h 1969"/>
                <a:gd name="T96" fmla="*/ 137 w 1489"/>
                <a:gd name="T97" fmla="*/ 1606 h 1969"/>
                <a:gd name="T98" fmla="*/ 103 w 1489"/>
                <a:gd name="T99" fmla="*/ 1639 h 1969"/>
                <a:gd name="T100" fmla="*/ 91 w 1489"/>
                <a:gd name="T101" fmla="*/ 1686 h 1969"/>
                <a:gd name="T102" fmla="*/ 79 w 1489"/>
                <a:gd name="T103" fmla="*/ 1733 h 1969"/>
                <a:gd name="T104" fmla="*/ 57 w 1489"/>
                <a:gd name="T105" fmla="*/ 1780 h 1969"/>
                <a:gd name="T106" fmla="*/ 45 w 1489"/>
                <a:gd name="T107" fmla="*/ 1827 h 1969"/>
                <a:gd name="T108" fmla="*/ 22 w 1489"/>
                <a:gd name="T109" fmla="*/ 1874 h 1969"/>
                <a:gd name="T110" fmla="*/ 11 w 1489"/>
                <a:gd name="T111" fmla="*/ 1921 h 1969"/>
                <a:gd name="T112" fmla="*/ 0 w 1489"/>
                <a:gd name="T113" fmla="*/ 1968 h 19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9"/>
                <a:gd name="T172" fmla="*/ 0 h 1969"/>
                <a:gd name="T173" fmla="*/ 1489 w 1489"/>
                <a:gd name="T174" fmla="*/ 1969 h 19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9" h="1969">
                  <a:moveTo>
                    <a:pt x="1488" y="0"/>
                  </a:moveTo>
                  <a:lnTo>
                    <a:pt x="1476" y="53"/>
                  </a:lnTo>
                  <a:lnTo>
                    <a:pt x="1454" y="101"/>
                  </a:lnTo>
                  <a:lnTo>
                    <a:pt x="1442" y="148"/>
                  </a:lnTo>
                  <a:lnTo>
                    <a:pt x="1430" y="195"/>
                  </a:lnTo>
                  <a:lnTo>
                    <a:pt x="1408" y="242"/>
                  </a:lnTo>
                  <a:lnTo>
                    <a:pt x="1396" y="289"/>
                  </a:lnTo>
                  <a:lnTo>
                    <a:pt x="1385" y="336"/>
                  </a:lnTo>
                  <a:lnTo>
                    <a:pt x="1350" y="368"/>
                  </a:lnTo>
                  <a:lnTo>
                    <a:pt x="1315" y="415"/>
                  </a:lnTo>
                  <a:lnTo>
                    <a:pt x="1281" y="462"/>
                  </a:lnTo>
                  <a:lnTo>
                    <a:pt x="1247" y="493"/>
                  </a:lnTo>
                  <a:lnTo>
                    <a:pt x="1224" y="540"/>
                  </a:lnTo>
                  <a:lnTo>
                    <a:pt x="1202" y="587"/>
                  </a:lnTo>
                  <a:lnTo>
                    <a:pt x="1167" y="619"/>
                  </a:lnTo>
                  <a:lnTo>
                    <a:pt x="1144" y="666"/>
                  </a:lnTo>
                  <a:lnTo>
                    <a:pt x="1109" y="697"/>
                  </a:lnTo>
                  <a:lnTo>
                    <a:pt x="1075" y="713"/>
                  </a:lnTo>
                  <a:lnTo>
                    <a:pt x="1041" y="744"/>
                  </a:lnTo>
                  <a:lnTo>
                    <a:pt x="1007" y="775"/>
                  </a:lnTo>
                  <a:lnTo>
                    <a:pt x="972" y="791"/>
                  </a:lnTo>
                  <a:lnTo>
                    <a:pt x="938" y="791"/>
                  </a:lnTo>
                  <a:lnTo>
                    <a:pt x="904" y="807"/>
                  </a:lnTo>
                  <a:lnTo>
                    <a:pt x="869" y="822"/>
                  </a:lnTo>
                  <a:lnTo>
                    <a:pt x="835" y="838"/>
                  </a:lnTo>
                  <a:lnTo>
                    <a:pt x="801" y="838"/>
                  </a:lnTo>
                  <a:lnTo>
                    <a:pt x="766" y="854"/>
                  </a:lnTo>
                  <a:lnTo>
                    <a:pt x="732" y="854"/>
                  </a:lnTo>
                  <a:lnTo>
                    <a:pt x="698" y="871"/>
                  </a:lnTo>
                  <a:lnTo>
                    <a:pt x="664" y="885"/>
                  </a:lnTo>
                  <a:lnTo>
                    <a:pt x="629" y="901"/>
                  </a:lnTo>
                  <a:lnTo>
                    <a:pt x="595" y="918"/>
                  </a:lnTo>
                  <a:lnTo>
                    <a:pt x="561" y="948"/>
                  </a:lnTo>
                  <a:lnTo>
                    <a:pt x="526" y="979"/>
                  </a:lnTo>
                  <a:lnTo>
                    <a:pt x="492" y="1012"/>
                  </a:lnTo>
                  <a:lnTo>
                    <a:pt x="458" y="1042"/>
                  </a:lnTo>
                  <a:lnTo>
                    <a:pt x="446" y="1089"/>
                  </a:lnTo>
                  <a:lnTo>
                    <a:pt x="412" y="1136"/>
                  </a:lnTo>
                  <a:lnTo>
                    <a:pt x="389" y="1183"/>
                  </a:lnTo>
                  <a:lnTo>
                    <a:pt x="365" y="1230"/>
                  </a:lnTo>
                  <a:lnTo>
                    <a:pt x="343" y="1277"/>
                  </a:lnTo>
                  <a:lnTo>
                    <a:pt x="321" y="1324"/>
                  </a:lnTo>
                  <a:lnTo>
                    <a:pt x="285" y="1357"/>
                  </a:lnTo>
                  <a:lnTo>
                    <a:pt x="263" y="1404"/>
                  </a:lnTo>
                  <a:lnTo>
                    <a:pt x="228" y="1435"/>
                  </a:lnTo>
                  <a:lnTo>
                    <a:pt x="194" y="1482"/>
                  </a:lnTo>
                  <a:lnTo>
                    <a:pt x="160" y="1512"/>
                  </a:lnTo>
                  <a:lnTo>
                    <a:pt x="148" y="1559"/>
                  </a:lnTo>
                  <a:lnTo>
                    <a:pt x="137" y="1606"/>
                  </a:lnTo>
                  <a:lnTo>
                    <a:pt x="103" y="1639"/>
                  </a:lnTo>
                  <a:lnTo>
                    <a:pt x="91" y="1686"/>
                  </a:lnTo>
                  <a:lnTo>
                    <a:pt x="79" y="1733"/>
                  </a:lnTo>
                  <a:lnTo>
                    <a:pt x="57" y="1780"/>
                  </a:lnTo>
                  <a:lnTo>
                    <a:pt x="45" y="1827"/>
                  </a:lnTo>
                  <a:lnTo>
                    <a:pt x="22" y="1874"/>
                  </a:lnTo>
                  <a:lnTo>
                    <a:pt x="11" y="1921"/>
                  </a:lnTo>
                  <a:lnTo>
                    <a:pt x="0" y="196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Rectangle 1057"/>
            <p:cNvSpPr>
              <a:spLocks noChangeArrowheads="1"/>
            </p:cNvSpPr>
            <p:nvPr/>
          </p:nvSpPr>
          <p:spPr bwMode="auto">
            <a:xfrm>
              <a:off x="4708" y="3172"/>
              <a:ext cx="88" cy="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8" name="Rectangle 1058"/>
            <p:cNvSpPr>
              <a:spLocks noChangeArrowheads="1"/>
            </p:cNvSpPr>
            <p:nvPr/>
          </p:nvSpPr>
          <p:spPr bwMode="auto">
            <a:xfrm>
              <a:off x="3508" y="2356"/>
              <a:ext cx="88" cy="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9" name="Freeform 1059"/>
            <p:cNvSpPr>
              <a:spLocks/>
            </p:cNvSpPr>
            <p:nvPr/>
          </p:nvSpPr>
          <p:spPr bwMode="auto">
            <a:xfrm>
              <a:off x="4925" y="2112"/>
              <a:ext cx="204" cy="252"/>
            </a:xfrm>
            <a:custGeom>
              <a:avLst/>
              <a:gdLst>
                <a:gd name="T0" fmla="*/ 19 w 204"/>
                <a:gd name="T1" fmla="*/ 0 h 252"/>
                <a:gd name="T2" fmla="*/ 0 w 204"/>
                <a:gd name="T3" fmla="*/ 29 h 252"/>
                <a:gd name="T4" fmla="*/ 9 w 204"/>
                <a:gd name="T5" fmla="*/ 58 h 252"/>
                <a:gd name="T6" fmla="*/ 29 w 204"/>
                <a:gd name="T7" fmla="*/ 87 h 252"/>
                <a:gd name="T8" fmla="*/ 38 w 204"/>
                <a:gd name="T9" fmla="*/ 116 h 252"/>
                <a:gd name="T10" fmla="*/ 58 w 204"/>
                <a:gd name="T11" fmla="*/ 145 h 252"/>
                <a:gd name="T12" fmla="*/ 77 w 204"/>
                <a:gd name="T13" fmla="*/ 174 h 252"/>
                <a:gd name="T14" fmla="*/ 106 w 204"/>
                <a:gd name="T15" fmla="*/ 203 h 252"/>
                <a:gd name="T16" fmla="*/ 125 w 204"/>
                <a:gd name="T17" fmla="*/ 232 h 252"/>
                <a:gd name="T18" fmla="*/ 154 w 204"/>
                <a:gd name="T19" fmla="*/ 242 h 252"/>
                <a:gd name="T20" fmla="*/ 184 w 204"/>
                <a:gd name="T21" fmla="*/ 251 h 252"/>
                <a:gd name="T22" fmla="*/ 193 w 204"/>
                <a:gd name="T23" fmla="*/ 222 h 252"/>
                <a:gd name="T24" fmla="*/ 193 w 204"/>
                <a:gd name="T25" fmla="*/ 193 h 252"/>
                <a:gd name="T26" fmla="*/ 203 w 204"/>
                <a:gd name="T27" fmla="*/ 164 h 252"/>
                <a:gd name="T28" fmla="*/ 203 w 204"/>
                <a:gd name="T29" fmla="*/ 135 h 252"/>
                <a:gd name="T30" fmla="*/ 203 w 204"/>
                <a:gd name="T31" fmla="*/ 106 h 252"/>
                <a:gd name="T32" fmla="*/ 184 w 204"/>
                <a:gd name="T33" fmla="*/ 77 h 252"/>
                <a:gd name="T34" fmla="*/ 154 w 204"/>
                <a:gd name="T35" fmla="*/ 58 h 252"/>
                <a:gd name="T36" fmla="*/ 145 w 204"/>
                <a:gd name="T37" fmla="*/ 29 h 252"/>
                <a:gd name="T38" fmla="*/ 116 w 204"/>
                <a:gd name="T39" fmla="*/ 19 h 252"/>
                <a:gd name="T40" fmla="*/ 87 w 204"/>
                <a:gd name="T41" fmla="*/ 9 h 252"/>
                <a:gd name="T42" fmla="*/ 58 w 204"/>
                <a:gd name="T43" fmla="*/ 9 h 252"/>
                <a:gd name="T44" fmla="*/ 29 w 204"/>
                <a:gd name="T45" fmla="*/ 0 h 252"/>
                <a:gd name="T46" fmla="*/ 19 w 204"/>
                <a:gd name="T47" fmla="*/ 0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4"/>
                <a:gd name="T73" fmla="*/ 0 h 252"/>
                <a:gd name="T74" fmla="*/ 204 w 204"/>
                <a:gd name="T75" fmla="*/ 252 h 2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4" h="252">
                  <a:moveTo>
                    <a:pt x="19" y="0"/>
                  </a:moveTo>
                  <a:lnTo>
                    <a:pt x="0" y="29"/>
                  </a:lnTo>
                  <a:lnTo>
                    <a:pt x="9" y="58"/>
                  </a:lnTo>
                  <a:lnTo>
                    <a:pt x="29" y="87"/>
                  </a:lnTo>
                  <a:lnTo>
                    <a:pt x="38" y="116"/>
                  </a:lnTo>
                  <a:lnTo>
                    <a:pt x="58" y="145"/>
                  </a:lnTo>
                  <a:lnTo>
                    <a:pt x="77" y="174"/>
                  </a:lnTo>
                  <a:lnTo>
                    <a:pt x="106" y="203"/>
                  </a:lnTo>
                  <a:lnTo>
                    <a:pt x="125" y="232"/>
                  </a:lnTo>
                  <a:lnTo>
                    <a:pt x="154" y="242"/>
                  </a:lnTo>
                  <a:lnTo>
                    <a:pt x="184" y="251"/>
                  </a:lnTo>
                  <a:lnTo>
                    <a:pt x="193" y="222"/>
                  </a:lnTo>
                  <a:lnTo>
                    <a:pt x="193" y="193"/>
                  </a:lnTo>
                  <a:lnTo>
                    <a:pt x="203" y="164"/>
                  </a:lnTo>
                  <a:lnTo>
                    <a:pt x="203" y="135"/>
                  </a:lnTo>
                  <a:lnTo>
                    <a:pt x="203" y="106"/>
                  </a:lnTo>
                  <a:lnTo>
                    <a:pt x="184" y="77"/>
                  </a:lnTo>
                  <a:lnTo>
                    <a:pt x="154" y="58"/>
                  </a:lnTo>
                  <a:lnTo>
                    <a:pt x="145" y="29"/>
                  </a:lnTo>
                  <a:lnTo>
                    <a:pt x="116" y="19"/>
                  </a:lnTo>
                  <a:lnTo>
                    <a:pt x="87" y="9"/>
                  </a:lnTo>
                  <a:lnTo>
                    <a:pt x="58" y="9"/>
                  </a:lnTo>
                  <a:lnTo>
                    <a:pt x="29" y="0"/>
                  </a:lnTo>
                  <a:lnTo>
                    <a:pt x="19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060"/>
            <p:cNvSpPr>
              <a:spLocks/>
            </p:cNvSpPr>
            <p:nvPr/>
          </p:nvSpPr>
          <p:spPr bwMode="auto">
            <a:xfrm>
              <a:off x="3947" y="3021"/>
              <a:ext cx="408" cy="272"/>
            </a:xfrm>
            <a:custGeom>
              <a:avLst/>
              <a:gdLst>
                <a:gd name="T0" fmla="*/ 181 w 408"/>
                <a:gd name="T1" fmla="*/ 3 h 272"/>
                <a:gd name="T2" fmla="*/ 145 w 408"/>
                <a:gd name="T3" fmla="*/ 20 h 272"/>
                <a:gd name="T4" fmla="*/ 116 w 408"/>
                <a:gd name="T5" fmla="*/ 20 h 272"/>
                <a:gd name="T6" fmla="*/ 87 w 408"/>
                <a:gd name="T7" fmla="*/ 29 h 272"/>
                <a:gd name="T8" fmla="*/ 58 w 408"/>
                <a:gd name="T9" fmla="*/ 49 h 272"/>
                <a:gd name="T10" fmla="*/ 39 w 408"/>
                <a:gd name="T11" fmla="*/ 78 h 272"/>
                <a:gd name="T12" fmla="*/ 29 w 408"/>
                <a:gd name="T13" fmla="*/ 107 h 272"/>
                <a:gd name="T14" fmla="*/ 20 w 408"/>
                <a:gd name="T15" fmla="*/ 136 h 272"/>
                <a:gd name="T16" fmla="*/ 10 w 408"/>
                <a:gd name="T17" fmla="*/ 165 h 272"/>
                <a:gd name="T18" fmla="*/ 10 w 408"/>
                <a:gd name="T19" fmla="*/ 194 h 272"/>
                <a:gd name="T20" fmla="*/ 0 w 408"/>
                <a:gd name="T21" fmla="*/ 223 h 272"/>
                <a:gd name="T22" fmla="*/ 0 w 408"/>
                <a:gd name="T23" fmla="*/ 252 h 272"/>
                <a:gd name="T24" fmla="*/ 29 w 408"/>
                <a:gd name="T25" fmla="*/ 262 h 272"/>
                <a:gd name="T26" fmla="*/ 58 w 408"/>
                <a:gd name="T27" fmla="*/ 262 h 272"/>
                <a:gd name="T28" fmla="*/ 87 w 408"/>
                <a:gd name="T29" fmla="*/ 271 h 272"/>
                <a:gd name="T30" fmla="*/ 116 w 408"/>
                <a:gd name="T31" fmla="*/ 271 h 272"/>
                <a:gd name="T32" fmla="*/ 155 w 408"/>
                <a:gd name="T33" fmla="*/ 271 h 272"/>
                <a:gd name="T34" fmla="*/ 184 w 408"/>
                <a:gd name="T35" fmla="*/ 271 h 272"/>
                <a:gd name="T36" fmla="*/ 213 w 408"/>
                <a:gd name="T37" fmla="*/ 271 h 272"/>
                <a:gd name="T38" fmla="*/ 242 w 408"/>
                <a:gd name="T39" fmla="*/ 271 h 272"/>
                <a:gd name="T40" fmla="*/ 271 w 408"/>
                <a:gd name="T41" fmla="*/ 271 h 272"/>
                <a:gd name="T42" fmla="*/ 300 w 408"/>
                <a:gd name="T43" fmla="*/ 271 h 272"/>
                <a:gd name="T44" fmla="*/ 329 w 408"/>
                <a:gd name="T45" fmla="*/ 271 h 272"/>
                <a:gd name="T46" fmla="*/ 358 w 408"/>
                <a:gd name="T47" fmla="*/ 271 h 272"/>
                <a:gd name="T48" fmla="*/ 387 w 408"/>
                <a:gd name="T49" fmla="*/ 252 h 272"/>
                <a:gd name="T50" fmla="*/ 397 w 408"/>
                <a:gd name="T51" fmla="*/ 223 h 272"/>
                <a:gd name="T52" fmla="*/ 407 w 408"/>
                <a:gd name="T53" fmla="*/ 194 h 272"/>
                <a:gd name="T54" fmla="*/ 407 w 408"/>
                <a:gd name="T55" fmla="*/ 165 h 272"/>
                <a:gd name="T56" fmla="*/ 407 w 408"/>
                <a:gd name="T57" fmla="*/ 136 h 272"/>
                <a:gd name="T58" fmla="*/ 407 w 408"/>
                <a:gd name="T59" fmla="*/ 107 h 272"/>
                <a:gd name="T60" fmla="*/ 387 w 408"/>
                <a:gd name="T61" fmla="*/ 78 h 272"/>
                <a:gd name="T62" fmla="*/ 358 w 408"/>
                <a:gd name="T63" fmla="*/ 49 h 272"/>
                <a:gd name="T64" fmla="*/ 329 w 408"/>
                <a:gd name="T65" fmla="*/ 39 h 272"/>
                <a:gd name="T66" fmla="*/ 300 w 408"/>
                <a:gd name="T67" fmla="*/ 29 h 272"/>
                <a:gd name="T68" fmla="*/ 271 w 408"/>
                <a:gd name="T69" fmla="*/ 29 h 272"/>
                <a:gd name="T70" fmla="*/ 242 w 408"/>
                <a:gd name="T71" fmla="*/ 20 h 272"/>
                <a:gd name="T72" fmla="*/ 213 w 408"/>
                <a:gd name="T73" fmla="*/ 10 h 272"/>
                <a:gd name="T74" fmla="*/ 184 w 408"/>
                <a:gd name="T75" fmla="*/ 0 h 272"/>
                <a:gd name="T76" fmla="*/ 181 w 408"/>
                <a:gd name="T77" fmla="*/ 3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8"/>
                <a:gd name="T118" fmla="*/ 0 h 272"/>
                <a:gd name="T119" fmla="*/ 408 w 408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8" h="272">
                  <a:moveTo>
                    <a:pt x="181" y="3"/>
                  </a:moveTo>
                  <a:lnTo>
                    <a:pt x="145" y="20"/>
                  </a:lnTo>
                  <a:lnTo>
                    <a:pt x="116" y="20"/>
                  </a:lnTo>
                  <a:lnTo>
                    <a:pt x="87" y="29"/>
                  </a:lnTo>
                  <a:lnTo>
                    <a:pt x="58" y="49"/>
                  </a:lnTo>
                  <a:lnTo>
                    <a:pt x="39" y="78"/>
                  </a:lnTo>
                  <a:lnTo>
                    <a:pt x="29" y="107"/>
                  </a:lnTo>
                  <a:lnTo>
                    <a:pt x="20" y="136"/>
                  </a:lnTo>
                  <a:lnTo>
                    <a:pt x="10" y="165"/>
                  </a:lnTo>
                  <a:lnTo>
                    <a:pt x="10" y="194"/>
                  </a:lnTo>
                  <a:lnTo>
                    <a:pt x="0" y="223"/>
                  </a:lnTo>
                  <a:lnTo>
                    <a:pt x="0" y="252"/>
                  </a:lnTo>
                  <a:lnTo>
                    <a:pt x="29" y="262"/>
                  </a:lnTo>
                  <a:lnTo>
                    <a:pt x="58" y="262"/>
                  </a:lnTo>
                  <a:lnTo>
                    <a:pt x="87" y="271"/>
                  </a:lnTo>
                  <a:lnTo>
                    <a:pt x="116" y="271"/>
                  </a:lnTo>
                  <a:lnTo>
                    <a:pt x="155" y="271"/>
                  </a:lnTo>
                  <a:lnTo>
                    <a:pt x="184" y="271"/>
                  </a:lnTo>
                  <a:lnTo>
                    <a:pt x="213" y="271"/>
                  </a:lnTo>
                  <a:lnTo>
                    <a:pt x="242" y="271"/>
                  </a:lnTo>
                  <a:lnTo>
                    <a:pt x="271" y="271"/>
                  </a:lnTo>
                  <a:lnTo>
                    <a:pt x="300" y="271"/>
                  </a:lnTo>
                  <a:lnTo>
                    <a:pt x="329" y="271"/>
                  </a:lnTo>
                  <a:lnTo>
                    <a:pt x="358" y="271"/>
                  </a:lnTo>
                  <a:lnTo>
                    <a:pt x="387" y="252"/>
                  </a:lnTo>
                  <a:lnTo>
                    <a:pt x="397" y="223"/>
                  </a:lnTo>
                  <a:lnTo>
                    <a:pt x="407" y="194"/>
                  </a:lnTo>
                  <a:lnTo>
                    <a:pt x="407" y="165"/>
                  </a:lnTo>
                  <a:lnTo>
                    <a:pt x="407" y="136"/>
                  </a:lnTo>
                  <a:lnTo>
                    <a:pt x="407" y="107"/>
                  </a:lnTo>
                  <a:lnTo>
                    <a:pt x="387" y="78"/>
                  </a:lnTo>
                  <a:lnTo>
                    <a:pt x="358" y="49"/>
                  </a:lnTo>
                  <a:lnTo>
                    <a:pt x="329" y="39"/>
                  </a:lnTo>
                  <a:lnTo>
                    <a:pt x="300" y="29"/>
                  </a:lnTo>
                  <a:lnTo>
                    <a:pt x="271" y="29"/>
                  </a:lnTo>
                  <a:lnTo>
                    <a:pt x="242" y="20"/>
                  </a:lnTo>
                  <a:lnTo>
                    <a:pt x="213" y="10"/>
                  </a:lnTo>
                  <a:lnTo>
                    <a:pt x="184" y="0"/>
                  </a:lnTo>
                  <a:lnTo>
                    <a:pt x="181" y="3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6" name="Object 3072"/>
          <p:cNvGraphicFramePr>
            <a:graphicFrameLocks/>
          </p:cNvGraphicFramePr>
          <p:nvPr/>
        </p:nvGraphicFramePr>
        <p:xfrm>
          <a:off x="884238" y="2895600"/>
          <a:ext cx="36115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Worksheet" r:id="rId4" imgW="2714400" imgH="1788840" progId="Excel.Sheet.5">
                  <p:embed/>
                </p:oleObj>
              </mc:Choice>
              <mc:Fallback>
                <p:oleObj name="Worksheet" r:id="rId4" imgW="2714400" imgH="1788840" progId="Excel.Sheet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895600"/>
                        <a:ext cx="361156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062"/>
          <p:cNvSpPr>
            <a:spLocks noChangeArrowheads="1"/>
          </p:cNvSpPr>
          <p:nvPr/>
        </p:nvSpPr>
        <p:spPr bwMode="auto">
          <a:xfrm>
            <a:off x="6994525" y="898525"/>
            <a:ext cx="16303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Real World</a:t>
            </a:r>
          </a:p>
        </p:txBody>
      </p:sp>
      <p:sp>
        <p:nvSpPr>
          <p:cNvPr id="1039" name="Rectangle 1063"/>
          <p:cNvSpPr>
            <a:spLocks noChangeArrowheads="1"/>
          </p:cNvSpPr>
          <p:nvPr/>
        </p:nvSpPr>
        <p:spPr bwMode="auto">
          <a:xfrm>
            <a:off x="5699125" y="2574925"/>
            <a:ext cx="29781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Vector Representation</a:t>
            </a:r>
          </a:p>
        </p:txBody>
      </p:sp>
      <p:sp>
        <p:nvSpPr>
          <p:cNvPr id="1040" name="Rectangle 1064"/>
          <p:cNvSpPr>
            <a:spLocks noChangeArrowheads="1"/>
          </p:cNvSpPr>
          <p:nvPr/>
        </p:nvSpPr>
        <p:spPr bwMode="auto">
          <a:xfrm>
            <a:off x="1584325" y="2422525"/>
            <a:ext cx="29257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Raster Representation</a:t>
            </a:r>
          </a:p>
        </p:txBody>
      </p:sp>
      <p:sp>
        <p:nvSpPr>
          <p:cNvPr id="1041" name="Rectangle 1065"/>
          <p:cNvSpPr>
            <a:spLocks noChangeArrowheads="1"/>
          </p:cNvSpPr>
          <p:nvPr/>
        </p:nvSpPr>
        <p:spPr bwMode="auto">
          <a:xfrm>
            <a:off x="423547" y="46214"/>
            <a:ext cx="4148454" cy="21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4" tIns="46033" rIns="92064" bIns="460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 smtClean="0"/>
              <a:t>Two data types:</a:t>
            </a:r>
            <a:endParaRPr lang="en-US" altLang="en-US" sz="3600" dirty="0"/>
          </a:p>
          <a:p>
            <a:r>
              <a:rPr lang="en-US" altLang="en-US" sz="3600" i="1" dirty="0"/>
              <a:t>Vector</a:t>
            </a:r>
            <a:r>
              <a:rPr lang="en-US" altLang="en-US" sz="3600" dirty="0"/>
              <a:t> and </a:t>
            </a:r>
            <a:r>
              <a:rPr lang="en-US" altLang="en-US" sz="3600" i="1" dirty="0" smtClean="0"/>
              <a:t>Raster</a:t>
            </a:r>
          </a:p>
          <a:p>
            <a:r>
              <a:rPr lang="en-US" altLang="en-US" sz="3200" i="1" dirty="0" smtClean="0"/>
              <a:t>“raster is faster but vector is corrector”</a:t>
            </a:r>
            <a:endParaRPr lang="en-US" altLang="en-US" sz="3200" i="1" dirty="0"/>
          </a:p>
        </p:txBody>
      </p:sp>
      <p:sp>
        <p:nvSpPr>
          <p:cNvPr id="1042" name="Rectangle 1066"/>
          <p:cNvSpPr>
            <a:spLocks noChangeArrowheads="1"/>
          </p:cNvSpPr>
          <p:nvPr/>
        </p:nvSpPr>
        <p:spPr bwMode="auto">
          <a:xfrm>
            <a:off x="7223125" y="4022725"/>
            <a:ext cx="652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/>
              <a:t>line</a:t>
            </a:r>
          </a:p>
        </p:txBody>
      </p:sp>
      <p:sp>
        <p:nvSpPr>
          <p:cNvPr id="1043" name="Rectangle 1067"/>
          <p:cNvSpPr>
            <a:spLocks noChangeArrowheads="1"/>
          </p:cNvSpPr>
          <p:nvPr/>
        </p:nvSpPr>
        <p:spPr bwMode="auto">
          <a:xfrm>
            <a:off x="6156325" y="5165725"/>
            <a:ext cx="11890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/>
              <a:t>polygon</a:t>
            </a:r>
          </a:p>
        </p:txBody>
      </p:sp>
      <p:sp>
        <p:nvSpPr>
          <p:cNvPr id="1044" name="Rectangle 1068"/>
          <p:cNvSpPr>
            <a:spLocks noChangeArrowheads="1"/>
          </p:cNvSpPr>
          <p:nvPr/>
        </p:nvSpPr>
        <p:spPr bwMode="auto">
          <a:xfrm>
            <a:off x="5775325" y="3565525"/>
            <a:ext cx="8270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7876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/>
      <p:bldP spid="1039" grpId="0"/>
      <p:bldP spid="1040" grpId="0"/>
      <p:bldP spid="1042" grpId="0"/>
      <p:bldP spid="1043" grpId="0"/>
      <p:bldP spid="10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457200"/>
          </a:xfrm>
          <a:noFill/>
        </p:spPr>
        <p:txBody>
          <a:bodyPr lIns="92064" tIns="46033" rIns="92064" bIns="46033"/>
          <a:lstStyle/>
          <a:p>
            <a:r>
              <a:rPr lang="en-US" altLang="en-US" sz="2800" smtClean="0"/>
              <a:t>Representing Data with </a:t>
            </a:r>
            <a:r>
              <a:rPr lang="en-US" altLang="en-US" sz="2800" i="1" smtClean="0"/>
              <a:t>Raster </a:t>
            </a:r>
            <a:r>
              <a:rPr lang="en-US" altLang="en-US" sz="2800" smtClean="0"/>
              <a:t>and </a:t>
            </a:r>
            <a:r>
              <a:rPr lang="en-US" altLang="en-US" sz="2800" i="1" smtClean="0"/>
              <a:t>Vector </a:t>
            </a:r>
            <a:r>
              <a:rPr lang="en-US" altLang="en-US" sz="2800" smtClean="0"/>
              <a:t>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838200"/>
            <a:ext cx="8534400" cy="5715000"/>
          </a:xfrm>
          <a:noFill/>
        </p:spPr>
        <p:txBody>
          <a:bodyPr lIns="92064" tIns="46033" rIns="92064" bIns="46033"/>
          <a:lstStyle/>
          <a:p>
            <a:pPr marL="366713" indent="-366713" defTabSz="977900">
              <a:lnSpc>
                <a:spcPct val="90000"/>
              </a:lnSpc>
              <a:buFontTx/>
              <a:buNone/>
            </a:pPr>
            <a:r>
              <a:rPr lang="en-US" altLang="en-US" sz="2500" b="1" dirty="0" smtClean="0"/>
              <a:t>1. Raster Model</a:t>
            </a:r>
          </a:p>
          <a:p>
            <a:pPr marL="366713" indent="-366713" defTabSz="977900">
              <a:lnSpc>
                <a:spcPct val="90000"/>
              </a:lnSpc>
            </a:pPr>
            <a:r>
              <a:rPr lang="en-US" altLang="en-US" sz="2400" dirty="0" smtClean="0"/>
              <a:t>area is covered by grid of equal-sized, square cells (usually)</a:t>
            </a:r>
          </a:p>
          <a:p>
            <a:pPr marL="366713" indent="-366713" defTabSz="977900">
              <a:lnSpc>
                <a:spcPct val="90000"/>
              </a:lnSpc>
            </a:pPr>
            <a:r>
              <a:rPr lang="en-US" altLang="en-US" sz="2400" dirty="0" smtClean="0"/>
              <a:t>each cell given  a single value based on the majority feature in the cell, such as land use type.</a:t>
            </a:r>
          </a:p>
          <a:p>
            <a:pPr marL="0" indent="0" defTabSz="977900">
              <a:lnSpc>
                <a:spcPct val="90000"/>
              </a:lnSpc>
              <a:buNone/>
            </a:pPr>
            <a:endParaRPr lang="en-US" altLang="en-US" sz="2500" b="1" dirty="0" smtClean="0"/>
          </a:p>
          <a:p>
            <a:pPr marL="366713" indent="-366713" defTabSz="977900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  <p:grpSp>
        <p:nvGrpSpPr>
          <p:cNvPr id="4" name="Group 3406"/>
          <p:cNvGrpSpPr>
            <a:grpSpLocks/>
          </p:cNvGrpSpPr>
          <p:nvPr/>
        </p:nvGrpSpPr>
        <p:grpSpPr bwMode="auto">
          <a:xfrm>
            <a:off x="718309" y="3158581"/>
            <a:ext cx="3031356" cy="2541264"/>
            <a:chOff x="4203" y="3552"/>
            <a:chExt cx="1457" cy="1224"/>
          </a:xfrm>
        </p:grpSpPr>
        <p:sp>
          <p:nvSpPr>
            <p:cNvPr id="5" name="Rectangle 3395"/>
            <p:cNvSpPr>
              <a:spLocks noChangeArrowheads="1"/>
            </p:cNvSpPr>
            <p:nvPr/>
          </p:nvSpPr>
          <p:spPr bwMode="auto">
            <a:xfrm>
              <a:off x="4224" y="3556"/>
              <a:ext cx="1432" cy="12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6" name="Freeform 3396"/>
            <p:cNvSpPr>
              <a:spLocks/>
            </p:cNvSpPr>
            <p:nvPr/>
          </p:nvSpPr>
          <p:spPr bwMode="auto">
            <a:xfrm>
              <a:off x="4227" y="3552"/>
              <a:ext cx="942" cy="614"/>
            </a:xfrm>
            <a:custGeom>
              <a:avLst/>
              <a:gdLst>
                <a:gd name="T0" fmla="*/ 905 w 910"/>
                <a:gd name="T1" fmla="*/ 0 h 555"/>
                <a:gd name="T2" fmla="*/ 909 w 910"/>
                <a:gd name="T3" fmla="*/ 31 h 555"/>
                <a:gd name="T4" fmla="*/ 890 w 910"/>
                <a:gd name="T5" fmla="*/ 60 h 555"/>
                <a:gd name="T6" fmla="*/ 871 w 910"/>
                <a:gd name="T7" fmla="*/ 89 h 555"/>
                <a:gd name="T8" fmla="*/ 842 w 910"/>
                <a:gd name="T9" fmla="*/ 118 h 555"/>
                <a:gd name="T10" fmla="*/ 822 w 910"/>
                <a:gd name="T11" fmla="*/ 147 h 555"/>
                <a:gd name="T12" fmla="*/ 803 w 910"/>
                <a:gd name="T13" fmla="*/ 176 h 555"/>
                <a:gd name="T14" fmla="*/ 803 w 910"/>
                <a:gd name="T15" fmla="*/ 205 h 555"/>
                <a:gd name="T16" fmla="*/ 803 w 910"/>
                <a:gd name="T17" fmla="*/ 244 h 555"/>
                <a:gd name="T18" fmla="*/ 803 w 910"/>
                <a:gd name="T19" fmla="*/ 283 h 555"/>
                <a:gd name="T20" fmla="*/ 812 w 910"/>
                <a:gd name="T21" fmla="*/ 312 h 555"/>
                <a:gd name="T22" fmla="*/ 812 w 910"/>
                <a:gd name="T23" fmla="*/ 341 h 555"/>
                <a:gd name="T24" fmla="*/ 812 w 910"/>
                <a:gd name="T25" fmla="*/ 370 h 555"/>
                <a:gd name="T26" fmla="*/ 812 w 910"/>
                <a:gd name="T27" fmla="*/ 399 h 555"/>
                <a:gd name="T28" fmla="*/ 783 w 910"/>
                <a:gd name="T29" fmla="*/ 437 h 555"/>
                <a:gd name="T30" fmla="*/ 754 w 910"/>
                <a:gd name="T31" fmla="*/ 466 h 555"/>
                <a:gd name="T32" fmla="*/ 725 w 910"/>
                <a:gd name="T33" fmla="*/ 486 h 555"/>
                <a:gd name="T34" fmla="*/ 696 w 910"/>
                <a:gd name="T35" fmla="*/ 505 h 555"/>
                <a:gd name="T36" fmla="*/ 667 w 910"/>
                <a:gd name="T37" fmla="*/ 515 h 555"/>
                <a:gd name="T38" fmla="*/ 638 w 910"/>
                <a:gd name="T39" fmla="*/ 534 h 555"/>
                <a:gd name="T40" fmla="*/ 609 w 910"/>
                <a:gd name="T41" fmla="*/ 544 h 555"/>
                <a:gd name="T42" fmla="*/ 580 w 910"/>
                <a:gd name="T43" fmla="*/ 554 h 555"/>
                <a:gd name="T44" fmla="*/ 551 w 910"/>
                <a:gd name="T45" fmla="*/ 554 h 555"/>
                <a:gd name="T46" fmla="*/ 522 w 910"/>
                <a:gd name="T47" fmla="*/ 554 h 555"/>
                <a:gd name="T48" fmla="*/ 493 w 910"/>
                <a:gd name="T49" fmla="*/ 554 h 555"/>
                <a:gd name="T50" fmla="*/ 464 w 910"/>
                <a:gd name="T51" fmla="*/ 554 h 555"/>
                <a:gd name="T52" fmla="*/ 425 w 910"/>
                <a:gd name="T53" fmla="*/ 554 h 555"/>
                <a:gd name="T54" fmla="*/ 387 w 910"/>
                <a:gd name="T55" fmla="*/ 554 h 555"/>
                <a:gd name="T56" fmla="*/ 348 w 910"/>
                <a:gd name="T57" fmla="*/ 554 h 555"/>
                <a:gd name="T58" fmla="*/ 319 w 910"/>
                <a:gd name="T59" fmla="*/ 554 h 555"/>
                <a:gd name="T60" fmla="*/ 290 w 910"/>
                <a:gd name="T61" fmla="*/ 544 h 555"/>
                <a:gd name="T62" fmla="*/ 261 w 910"/>
                <a:gd name="T63" fmla="*/ 525 h 555"/>
                <a:gd name="T64" fmla="*/ 232 w 910"/>
                <a:gd name="T65" fmla="*/ 505 h 555"/>
                <a:gd name="T66" fmla="*/ 203 w 910"/>
                <a:gd name="T67" fmla="*/ 495 h 555"/>
                <a:gd name="T68" fmla="*/ 174 w 910"/>
                <a:gd name="T69" fmla="*/ 486 h 555"/>
                <a:gd name="T70" fmla="*/ 145 w 910"/>
                <a:gd name="T71" fmla="*/ 486 h 555"/>
                <a:gd name="T72" fmla="*/ 116 w 910"/>
                <a:gd name="T73" fmla="*/ 486 h 555"/>
                <a:gd name="T74" fmla="*/ 87 w 910"/>
                <a:gd name="T75" fmla="*/ 505 h 555"/>
                <a:gd name="T76" fmla="*/ 58 w 910"/>
                <a:gd name="T77" fmla="*/ 515 h 555"/>
                <a:gd name="T78" fmla="*/ 29 w 910"/>
                <a:gd name="T79" fmla="*/ 515 h 555"/>
                <a:gd name="T80" fmla="*/ 0 w 910"/>
                <a:gd name="T81" fmla="*/ 52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0" h="555">
                  <a:moveTo>
                    <a:pt x="905" y="0"/>
                  </a:moveTo>
                  <a:lnTo>
                    <a:pt x="909" y="31"/>
                  </a:lnTo>
                  <a:lnTo>
                    <a:pt x="890" y="60"/>
                  </a:lnTo>
                  <a:lnTo>
                    <a:pt x="871" y="89"/>
                  </a:lnTo>
                  <a:lnTo>
                    <a:pt x="842" y="118"/>
                  </a:lnTo>
                  <a:lnTo>
                    <a:pt x="822" y="147"/>
                  </a:lnTo>
                  <a:lnTo>
                    <a:pt x="803" y="176"/>
                  </a:lnTo>
                  <a:lnTo>
                    <a:pt x="803" y="205"/>
                  </a:lnTo>
                  <a:lnTo>
                    <a:pt x="803" y="244"/>
                  </a:lnTo>
                  <a:lnTo>
                    <a:pt x="803" y="283"/>
                  </a:lnTo>
                  <a:lnTo>
                    <a:pt x="812" y="312"/>
                  </a:lnTo>
                  <a:lnTo>
                    <a:pt x="812" y="341"/>
                  </a:lnTo>
                  <a:lnTo>
                    <a:pt x="812" y="370"/>
                  </a:lnTo>
                  <a:lnTo>
                    <a:pt x="812" y="399"/>
                  </a:lnTo>
                  <a:lnTo>
                    <a:pt x="783" y="437"/>
                  </a:lnTo>
                  <a:lnTo>
                    <a:pt x="754" y="466"/>
                  </a:lnTo>
                  <a:lnTo>
                    <a:pt x="725" y="486"/>
                  </a:lnTo>
                  <a:lnTo>
                    <a:pt x="696" y="505"/>
                  </a:lnTo>
                  <a:lnTo>
                    <a:pt x="667" y="515"/>
                  </a:lnTo>
                  <a:lnTo>
                    <a:pt x="638" y="534"/>
                  </a:lnTo>
                  <a:lnTo>
                    <a:pt x="609" y="544"/>
                  </a:lnTo>
                  <a:lnTo>
                    <a:pt x="580" y="554"/>
                  </a:lnTo>
                  <a:lnTo>
                    <a:pt x="551" y="554"/>
                  </a:lnTo>
                  <a:lnTo>
                    <a:pt x="522" y="554"/>
                  </a:lnTo>
                  <a:lnTo>
                    <a:pt x="493" y="554"/>
                  </a:lnTo>
                  <a:lnTo>
                    <a:pt x="464" y="554"/>
                  </a:lnTo>
                  <a:lnTo>
                    <a:pt x="425" y="554"/>
                  </a:lnTo>
                  <a:lnTo>
                    <a:pt x="387" y="554"/>
                  </a:lnTo>
                  <a:lnTo>
                    <a:pt x="348" y="554"/>
                  </a:lnTo>
                  <a:lnTo>
                    <a:pt x="319" y="554"/>
                  </a:lnTo>
                  <a:lnTo>
                    <a:pt x="290" y="544"/>
                  </a:lnTo>
                  <a:lnTo>
                    <a:pt x="261" y="525"/>
                  </a:lnTo>
                  <a:lnTo>
                    <a:pt x="232" y="505"/>
                  </a:lnTo>
                  <a:lnTo>
                    <a:pt x="203" y="495"/>
                  </a:lnTo>
                  <a:lnTo>
                    <a:pt x="174" y="486"/>
                  </a:lnTo>
                  <a:lnTo>
                    <a:pt x="145" y="486"/>
                  </a:lnTo>
                  <a:lnTo>
                    <a:pt x="116" y="486"/>
                  </a:lnTo>
                  <a:lnTo>
                    <a:pt x="87" y="505"/>
                  </a:lnTo>
                  <a:lnTo>
                    <a:pt x="58" y="515"/>
                  </a:lnTo>
                  <a:lnTo>
                    <a:pt x="29" y="515"/>
                  </a:lnTo>
                  <a:lnTo>
                    <a:pt x="0" y="52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7" name="Freeform 3397"/>
            <p:cNvSpPr>
              <a:spLocks/>
            </p:cNvSpPr>
            <p:nvPr/>
          </p:nvSpPr>
          <p:spPr bwMode="auto">
            <a:xfrm>
              <a:off x="5014" y="3586"/>
              <a:ext cx="365" cy="515"/>
            </a:xfrm>
            <a:custGeom>
              <a:avLst/>
              <a:gdLst>
                <a:gd name="T0" fmla="*/ 0 w 352"/>
                <a:gd name="T1" fmla="*/ 449 h 465"/>
                <a:gd name="T2" fmla="*/ 32 w 352"/>
                <a:gd name="T3" fmla="*/ 455 h 465"/>
                <a:gd name="T4" fmla="*/ 110 w 352"/>
                <a:gd name="T5" fmla="*/ 464 h 465"/>
                <a:gd name="T6" fmla="*/ 148 w 352"/>
                <a:gd name="T7" fmla="*/ 464 h 465"/>
                <a:gd name="T8" fmla="*/ 177 w 352"/>
                <a:gd name="T9" fmla="*/ 464 h 465"/>
                <a:gd name="T10" fmla="*/ 206 w 352"/>
                <a:gd name="T11" fmla="*/ 464 h 465"/>
                <a:gd name="T12" fmla="*/ 245 w 352"/>
                <a:gd name="T13" fmla="*/ 464 h 465"/>
                <a:gd name="T14" fmla="*/ 274 w 352"/>
                <a:gd name="T15" fmla="*/ 455 h 465"/>
                <a:gd name="T16" fmla="*/ 293 w 352"/>
                <a:gd name="T17" fmla="*/ 426 h 465"/>
                <a:gd name="T18" fmla="*/ 293 w 352"/>
                <a:gd name="T19" fmla="*/ 397 h 465"/>
                <a:gd name="T20" fmla="*/ 303 w 352"/>
                <a:gd name="T21" fmla="*/ 368 h 465"/>
                <a:gd name="T22" fmla="*/ 303 w 352"/>
                <a:gd name="T23" fmla="*/ 339 h 465"/>
                <a:gd name="T24" fmla="*/ 313 w 352"/>
                <a:gd name="T25" fmla="*/ 310 h 465"/>
                <a:gd name="T26" fmla="*/ 322 w 352"/>
                <a:gd name="T27" fmla="*/ 281 h 465"/>
                <a:gd name="T28" fmla="*/ 342 w 352"/>
                <a:gd name="T29" fmla="*/ 242 h 465"/>
                <a:gd name="T30" fmla="*/ 351 w 352"/>
                <a:gd name="T31" fmla="*/ 213 h 465"/>
                <a:gd name="T32" fmla="*/ 351 w 352"/>
                <a:gd name="T33" fmla="*/ 174 h 465"/>
                <a:gd name="T34" fmla="*/ 351 w 352"/>
                <a:gd name="T35" fmla="*/ 145 h 465"/>
                <a:gd name="T36" fmla="*/ 351 w 352"/>
                <a:gd name="T37" fmla="*/ 116 h 465"/>
                <a:gd name="T38" fmla="*/ 351 w 352"/>
                <a:gd name="T39" fmla="*/ 87 h 465"/>
                <a:gd name="T40" fmla="*/ 351 w 352"/>
                <a:gd name="T41" fmla="*/ 58 h 465"/>
                <a:gd name="T42" fmla="*/ 351 w 352"/>
                <a:gd name="T43" fmla="*/ 29 h 465"/>
                <a:gd name="T44" fmla="*/ 351 w 352"/>
                <a:gd name="T4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65">
                  <a:moveTo>
                    <a:pt x="0" y="449"/>
                  </a:moveTo>
                  <a:lnTo>
                    <a:pt x="32" y="455"/>
                  </a:lnTo>
                  <a:lnTo>
                    <a:pt x="110" y="464"/>
                  </a:lnTo>
                  <a:lnTo>
                    <a:pt x="148" y="464"/>
                  </a:lnTo>
                  <a:lnTo>
                    <a:pt x="177" y="464"/>
                  </a:lnTo>
                  <a:lnTo>
                    <a:pt x="206" y="464"/>
                  </a:lnTo>
                  <a:lnTo>
                    <a:pt x="245" y="464"/>
                  </a:lnTo>
                  <a:lnTo>
                    <a:pt x="274" y="455"/>
                  </a:lnTo>
                  <a:lnTo>
                    <a:pt x="293" y="426"/>
                  </a:lnTo>
                  <a:lnTo>
                    <a:pt x="293" y="397"/>
                  </a:lnTo>
                  <a:lnTo>
                    <a:pt x="303" y="368"/>
                  </a:lnTo>
                  <a:lnTo>
                    <a:pt x="303" y="339"/>
                  </a:lnTo>
                  <a:lnTo>
                    <a:pt x="313" y="310"/>
                  </a:lnTo>
                  <a:lnTo>
                    <a:pt x="322" y="281"/>
                  </a:lnTo>
                  <a:lnTo>
                    <a:pt x="342" y="242"/>
                  </a:lnTo>
                  <a:lnTo>
                    <a:pt x="351" y="213"/>
                  </a:lnTo>
                  <a:lnTo>
                    <a:pt x="351" y="174"/>
                  </a:lnTo>
                  <a:lnTo>
                    <a:pt x="351" y="145"/>
                  </a:lnTo>
                  <a:lnTo>
                    <a:pt x="351" y="116"/>
                  </a:lnTo>
                  <a:lnTo>
                    <a:pt x="351" y="87"/>
                  </a:lnTo>
                  <a:lnTo>
                    <a:pt x="351" y="58"/>
                  </a:lnTo>
                  <a:lnTo>
                    <a:pt x="351" y="29"/>
                  </a:lnTo>
                  <a:lnTo>
                    <a:pt x="35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8" name="Freeform 3398"/>
            <p:cNvSpPr>
              <a:spLocks/>
            </p:cNvSpPr>
            <p:nvPr/>
          </p:nvSpPr>
          <p:spPr bwMode="auto">
            <a:xfrm>
              <a:off x="5263" y="4083"/>
              <a:ext cx="396" cy="19"/>
            </a:xfrm>
            <a:custGeom>
              <a:avLst/>
              <a:gdLst>
                <a:gd name="T0" fmla="*/ 0 w 383"/>
                <a:gd name="T1" fmla="*/ 0 h 17"/>
                <a:gd name="T2" fmla="*/ 34 w 383"/>
                <a:gd name="T3" fmla="*/ 16 h 17"/>
                <a:gd name="T4" fmla="*/ 111 w 383"/>
                <a:gd name="T5" fmla="*/ 16 h 17"/>
                <a:gd name="T6" fmla="*/ 150 w 383"/>
                <a:gd name="T7" fmla="*/ 16 h 17"/>
                <a:gd name="T8" fmla="*/ 179 w 383"/>
                <a:gd name="T9" fmla="*/ 16 h 17"/>
                <a:gd name="T10" fmla="*/ 208 w 383"/>
                <a:gd name="T11" fmla="*/ 16 h 17"/>
                <a:gd name="T12" fmla="*/ 237 w 383"/>
                <a:gd name="T13" fmla="*/ 16 h 17"/>
                <a:gd name="T14" fmla="*/ 266 w 383"/>
                <a:gd name="T15" fmla="*/ 16 h 17"/>
                <a:gd name="T16" fmla="*/ 295 w 383"/>
                <a:gd name="T17" fmla="*/ 16 h 17"/>
                <a:gd name="T18" fmla="*/ 324 w 383"/>
                <a:gd name="T19" fmla="*/ 16 h 17"/>
                <a:gd name="T20" fmla="*/ 353 w 383"/>
                <a:gd name="T21" fmla="*/ 16 h 17"/>
                <a:gd name="T22" fmla="*/ 382 w 383"/>
                <a:gd name="T2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17">
                  <a:moveTo>
                    <a:pt x="0" y="0"/>
                  </a:moveTo>
                  <a:lnTo>
                    <a:pt x="34" y="16"/>
                  </a:lnTo>
                  <a:lnTo>
                    <a:pt x="111" y="16"/>
                  </a:lnTo>
                  <a:lnTo>
                    <a:pt x="150" y="16"/>
                  </a:lnTo>
                  <a:lnTo>
                    <a:pt x="179" y="16"/>
                  </a:lnTo>
                  <a:lnTo>
                    <a:pt x="208" y="16"/>
                  </a:lnTo>
                  <a:lnTo>
                    <a:pt x="237" y="16"/>
                  </a:lnTo>
                  <a:lnTo>
                    <a:pt x="266" y="16"/>
                  </a:lnTo>
                  <a:lnTo>
                    <a:pt x="295" y="16"/>
                  </a:lnTo>
                  <a:lnTo>
                    <a:pt x="324" y="16"/>
                  </a:lnTo>
                  <a:lnTo>
                    <a:pt x="353" y="16"/>
                  </a:lnTo>
                  <a:lnTo>
                    <a:pt x="382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9" name="Freeform 3399"/>
            <p:cNvSpPr>
              <a:spLocks/>
            </p:cNvSpPr>
            <p:nvPr/>
          </p:nvSpPr>
          <p:spPr bwMode="auto">
            <a:xfrm>
              <a:off x="5238" y="4083"/>
              <a:ext cx="75" cy="661"/>
            </a:xfrm>
            <a:custGeom>
              <a:avLst/>
              <a:gdLst>
                <a:gd name="T0" fmla="*/ 72 w 73"/>
                <a:gd name="T1" fmla="*/ 0 h 597"/>
                <a:gd name="T2" fmla="*/ 72 w 73"/>
                <a:gd name="T3" fmla="*/ 0 h 597"/>
                <a:gd name="T4" fmla="*/ 48 w 73"/>
                <a:gd name="T5" fmla="*/ 35 h 597"/>
                <a:gd name="T6" fmla="*/ 48 w 73"/>
                <a:gd name="T7" fmla="*/ 64 h 597"/>
                <a:gd name="T8" fmla="*/ 58 w 73"/>
                <a:gd name="T9" fmla="*/ 93 h 597"/>
                <a:gd name="T10" fmla="*/ 58 w 73"/>
                <a:gd name="T11" fmla="*/ 122 h 597"/>
                <a:gd name="T12" fmla="*/ 58 w 73"/>
                <a:gd name="T13" fmla="*/ 151 h 597"/>
                <a:gd name="T14" fmla="*/ 68 w 73"/>
                <a:gd name="T15" fmla="*/ 180 h 597"/>
                <a:gd name="T16" fmla="*/ 68 w 73"/>
                <a:gd name="T17" fmla="*/ 219 h 597"/>
                <a:gd name="T18" fmla="*/ 68 w 73"/>
                <a:gd name="T19" fmla="*/ 248 h 597"/>
                <a:gd name="T20" fmla="*/ 68 w 73"/>
                <a:gd name="T21" fmla="*/ 286 h 597"/>
                <a:gd name="T22" fmla="*/ 58 w 73"/>
                <a:gd name="T23" fmla="*/ 315 h 597"/>
                <a:gd name="T24" fmla="*/ 58 w 73"/>
                <a:gd name="T25" fmla="*/ 354 h 597"/>
                <a:gd name="T26" fmla="*/ 58 w 73"/>
                <a:gd name="T27" fmla="*/ 383 h 597"/>
                <a:gd name="T28" fmla="*/ 48 w 73"/>
                <a:gd name="T29" fmla="*/ 422 h 597"/>
                <a:gd name="T30" fmla="*/ 39 w 73"/>
                <a:gd name="T31" fmla="*/ 451 h 597"/>
                <a:gd name="T32" fmla="*/ 39 w 73"/>
                <a:gd name="T33" fmla="*/ 480 h 597"/>
                <a:gd name="T34" fmla="*/ 39 w 73"/>
                <a:gd name="T35" fmla="*/ 509 h 597"/>
                <a:gd name="T36" fmla="*/ 29 w 73"/>
                <a:gd name="T37" fmla="*/ 538 h 597"/>
                <a:gd name="T38" fmla="*/ 10 w 73"/>
                <a:gd name="T39" fmla="*/ 567 h 597"/>
                <a:gd name="T40" fmla="*/ 0 w 73"/>
                <a:gd name="T41" fmla="*/ 59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597">
                  <a:moveTo>
                    <a:pt x="72" y="0"/>
                  </a:moveTo>
                  <a:lnTo>
                    <a:pt x="72" y="0"/>
                  </a:lnTo>
                  <a:lnTo>
                    <a:pt x="48" y="35"/>
                  </a:lnTo>
                  <a:lnTo>
                    <a:pt x="48" y="64"/>
                  </a:lnTo>
                  <a:lnTo>
                    <a:pt x="58" y="93"/>
                  </a:lnTo>
                  <a:lnTo>
                    <a:pt x="58" y="122"/>
                  </a:lnTo>
                  <a:lnTo>
                    <a:pt x="58" y="151"/>
                  </a:lnTo>
                  <a:lnTo>
                    <a:pt x="68" y="180"/>
                  </a:lnTo>
                  <a:lnTo>
                    <a:pt x="68" y="219"/>
                  </a:lnTo>
                  <a:lnTo>
                    <a:pt x="68" y="248"/>
                  </a:lnTo>
                  <a:lnTo>
                    <a:pt x="68" y="286"/>
                  </a:lnTo>
                  <a:lnTo>
                    <a:pt x="58" y="315"/>
                  </a:lnTo>
                  <a:lnTo>
                    <a:pt x="58" y="354"/>
                  </a:lnTo>
                  <a:lnTo>
                    <a:pt x="58" y="383"/>
                  </a:lnTo>
                  <a:lnTo>
                    <a:pt x="48" y="422"/>
                  </a:lnTo>
                  <a:lnTo>
                    <a:pt x="39" y="451"/>
                  </a:lnTo>
                  <a:lnTo>
                    <a:pt x="39" y="480"/>
                  </a:lnTo>
                  <a:lnTo>
                    <a:pt x="39" y="509"/>
                  </a:lnTo>
                  <a:lnTo>
                    <a:pt x="29" y="538"/>
                  </a:lnTo>
                  <a:lnTo>
                    <a:pt x="10" y="567"/>
                  </a:lnTo>
                  <a:lnTo>
                    <a:pt x="0" y="59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3400"/>
            <p:cNvSpPr>
              <a:spLocks/>
            </p:cNvSpPr>
            <p:nvPr/>
          </p:nvSpPr>
          <p:spPr bwMode="auto">
            <a:xfrm>
              <a:off x="4647" y="4550"/>
              <a:ext cx="342" cy="226"/>
            </a:xfrm>
            <a:custGeom>
              <a:avLst/>
              <a:gdLst>
                <a:gd name="T0" fmla="*/ 19 w 330"/>
                <a:gd name="T1" fmla="*/ 202 h 204"/>
                <a:gd name="T2" fmla="*/ 0 w 330"/>
                <a:gd name="T3" fmla="*/ 164 h 204"/>
                <a:gd name="T4" fmla="*/ 0 w 330"/>
                <a:gd name="T5" fmla="*/ 135 h 204"/>
                <a:gd name="T6" fmla="*/ 0 w 330"/>
                <a:gd name="T7" fmla="*/ 106 h 204"/>
                <a:gd name="T8" fmla="*/ 0 w 330"/>
                <a:gd name="T9" fmla="*/ 77 h 204"/>
                <a:gd name="T10" fmla="*/ 0 w 330"/>
                <a:gd name="T11" fmla="*/ 48 h 204"/>
                <a:gd name="T12" fmla="*/ 10 w 330"/>
                <a:gd name="T13" fmla="*/ 19 h 204"/>
                <a:gd name="T14" fmla="*/ 39 w 330"/>
                <a:gd name="T15" fmla="*/ 0 h 204"/>
                <a:gd name="T16" fmla="*/ 68 w 330"/>
                <a:gd name="T17" fmla="*/ 0 h 204"/>
                <a:gd name="T18" fmla="*/ 97 w 330"/>
                <a:gd name="T19" fmla="*/ 0 h 204"/>
                <a:gd name="T20" fmla="*/ 126 w 330"/>
                <a:gd name="T21" fmla="*/ 0 h 204"/>
                <a:gd name="T22" fmla="*/ 155 w 330"/>
                <a:gd name="T23" fmla="*/ 0 h 204"/>
                <a:gd name="T24" fmla="*/ 184 w 330"/>
                <a:gd name="T25" fmla="*/ 0 h 204"/>
                <a:gd name="T26" fmla="*/ 213 w 330"/>
                <a:gd name="T27" fmla="*/ 10 h 204"/>
                <a:gd name="T28" fmla="*/ 242 w 330"/>
                <a:gd name="T29" fmla="*/ 10 h 204"/>
                <a:gd name="T30" fmla="*/ 271 w 330"/>
                <a:gd name="T31" fmla="*/ 10 h 204"/>
                <a:gd name="T32" fmla="*/ 300 w 330"/>
                <a:gd name="T33" fmla="*/ 19 h 204"/>
                <a:gd name="T34" fmla="*/ 329 w 330"/>
                <a:gd name="T35" fmla="*/ 19 h 204"/>
                <a:gd name="T36" fmla="*/ 300 w 330"/>
                <a:gd name="T37" fmla="*/ 39 h 204"/>
                <a:gd name="T38" fmla="*/ 271 w 330"/>
                <a:gd name="T39" fmla="*/ 58 h 204"/>
                <a:gd name="T40" fmla="*/ 261 w 330"/>
                <a:gd name="T41" fmla="*/ 87 h 204"/>
                <a:gd name="T42" fmla="*/ 261 w 330"/>
                <a:gd name="T43" fmla="*/ 116 h 204"/>
                <a:gd name="T44" fmla="*/ 261 w 330"/>
                <a:gd name="T45" fmla="*/ 145 h 204"/>
                <a:gd name="T46" fmla="*/ 261 w 330"/>
                <a:gd name="T47" fmla="*/ 174 h 204"/>
                <a:gd name="T48" fmla="*/ 261 w 330"/>
                <a:gd name="T49" fmla="*/ 2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204">
                  <a:moveTo>
                    <a:pt x="19" y="202"/>
                  </a:moveTo>
                  <a:lnTo>
                    <a:pt x="0" y="164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10" y="19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55" y="0"/>
                  </a:lnTo>
                  <a:lnTo>
                    <a:pt x="184" y="0"/>
                  </a:lnTo>
                  <a:lnTo>
                    <a:pt x="213" y="10"/>
                  </a:lnTo>
                  <a:lnTo>
                    <a:pt x="242" y="10"/>
                  </a:lnTo>
                  <a:lnTo>
                    <a:pt x="271" y="10"/>
                  </a:lnTo>
                  <a:lnTo>
                    <a:pt x="300" y="19"/>
                  </a:lnTo>
                  <a:lnTo>
                    <a:pt x="329" y="19"/>
                  </a:lnTo>
                  <a:lnTo>
                    <a:pt x="300" y="39"/>
                  </a:lnTo>
                  <a:lnTo>
                    <a:pt x="271" y="58"/>
                  </a:lnTo>
                  <a:lnTo>
                    <a:pt x="261" y="87"/>
                  </a:lnTo>
                  <a:lnTo>
                    <a:pt x="261" y="116"/>
                  </a:lnTo>
                  <a:lnTo>
                    <a:pt x="261" y="145"/>
                  </a:lnTo>
                  <a:lnTo>
                    <a:pt x="261" y="174"/>
                  </a:lnTo>
                  <a:lnTo>
                    <a:pt x="261" y="20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3401"/>
            <p:cNvSpPr>
              <a:spLocks noChangeArrowheads="1"/>
            </p:cNvSpPr>
            <p:nvPr/>
          </p:nvSpPr>
          <p:spPr bwMode="auto">
            <a:xfrm>
              <a:off x="4203" y="3674"/>
              <a:ext cx="88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 smtClean="0"/>
                <a:t>Multi-family</a:t>
              </a:r>
              <a:endParaRPr lang="en-US" altLang="en-US" dirty="0"/>
            </a:p>
          </p:txBody>
        </p:sp>
        <p:sp>
          <p:nvSpPr>
            <p:cNvPr id="12" name="Rectangle 3402"/>
            <p:cNvSpPr>
              <a:spLocks noChangeArrowheads="1"/>
            </p:cNvSpPr>
            <p:nvPr/>
          </p:nvSpPr>
          <p:spPr bwMode="auto">
            <a:xfrm>
              <a:off x="4358" y="4178"/>
              <a:ext cx="993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600" dirty="0" smtClean="0"/>
                <a:t>Single family</a:t>
              </a:r>
              <a:endParaRPr lang="en-US" altLang="en-US" sz="2600" dirty="0"/>
            </a:p>
          </p:txBody>
        </p:sp>
        <p:sp>
          <p:nvSpPr>
            <p:cNvPr id="13" name="Rectangle 3403"/>
            <p:cNvSpPr>
              <a:spLocks noChangeArrowheads="1"/>
            </p:cNvSpPr>
            <p:nvPr/>
          </p:nvSpPr>
          <p:spPr bwMode="auto">
            <a:xfrm>
              <a:off x="4607" y="4577"/>
              <a:ext cx="33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700" dirty="0" smtClean="0"/>
                <a:t>retail</a:t>
              </a:r>
              <a:endParaRPr lang="en-US" altLang="en-US" sz="1700" dirty="0"/>
            </a:p>
          </p:txBody>
        </p:sp>
        <p:sp>
          <p:nvSpPr>
            <p:cNvPr id="14" name="Rectangle 3404"/>
            <p:cNvSpPr>
              <a:spLocks noChangeArrowheads="1"/>
            </p:cNvSpPr>
            <p:nvPr/>
          </p:nvSpPr>
          <p:spPr bwMode="auto">
            <a:xfrm rot="16200000">
              <a:off x="5304" y="4348"/>
              <a:ext cx="50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 smtClean="0"/>
                <a:t>industry</a:t>
              </a:r>
              <a:endParaRPr lang="en-US" altLang="en-US" sz="1900" dirty="0"/>
            </a:p>
          </p:txBody>
        </p:sp>
        <p:sp>
          <p:nvSpPr>
            <p:cNvPr id="15" name="Rectangle 3405"/>
            <p:cNvSpPr>
              <a:spLocks noChangeArrowheads="1"/>
            </p:cNvSpPr>
            <p:nvPr/>
          </p:nvSpPr>
          <p:spPr bwMode="auto">
            <a:xfrm>
              <a:off x="5017" y="3696"/>
              <a:ext cx="392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100" dirty="0" smtClean="0"/>
                <a:t>retail</a:t>
              </a:r>
              <a:endParaRPr lang="en-US" altLang="en-US" sz="2100" dirty="0"/>
            </a:p>
          </p:txBody>
        </p:sp>
      </p:grpSp>
      <p:grpSp>
        <p:nvGrpSpPr>
          <p:cNvPr id="16" name="Group 3411"/>
          <p:cNvGrpSpPr>
            <a:grpSpLocks/>
          </p:cNvGrpSpPr>
          <p:nvPr/>
        </p:nvGrpSpPr>
        <p:grpSpPr bwMode="auto">
          <a:xfrm>
            <a:off x="5095876" y="3037681"/>
            <a:ext cx="2981324" cy="2753518"/>
            <a:chOff x="4369" y="2071"/>
            <a:chExt cx="1512" cy="1329"/>
          </a:xfrm>
        </p:grpSpPr>
        <p:sp>
          <p:nvSpPr>
            <p:cNvPr id="17" name="Rectangle 3119"/>
            <p:cNvSpPr>
              <a:spLocks noChangeArrowheads="1"/>
            </p:cNvSpPr>
            <p:nvPr/>
          </p:nvSpPr>
          <p:spPr bwMode="auto">
            <a:xfrm>
              <a:off x="4505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" name="Rectangle 3120"/>
            <p:cNvSpPr>
              <a:spLocks noChangeArrowheads="1"/>
            </p:cNvSpPr>
            <p:nvPr/>
          </p:nvSpPr>
          <p:spPr bwMode="auto">
            <a:xfrm>
              <a:off x="4646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" name="Rectangle 3121"/>
            <p:cNvSpPr>
              <a:spLocks noChangeArrowheads="1"/>
            </p:cNvSpPr>
            <p:nvPr/>
          </p:nvSpPr>
          <p:spPr bwMode="auto">
            <a:xfrm>
              <a:off x="4787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" name="Rectangle 3122"/>
            <p:cNvSpPr>
              <a:spLocks noChangeArrowheads="1"/>
            </p:cNvSpPr>
            <p:nvPr/>
          </p:nvSpPr>
          <p:spPr bwMode="auto">
            <a:xfrm>
              <a:off x="4928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" name="Rectangle 3123"/>
            <p:cNvSpPr>
              <a:spLocks noChangeArrowheads="1"/>
            </p:cNvSpPr>
            <p:nvPr/>
          </p:nvSpPr>
          <p:spPr bwMode="auto">
            <a:xfrm>
              <a:off x="5069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" name="Rectangle 3124"/>
            <p:cNvSpPr>
              <a:spLocks noChangeArrowheads="1"/>
            </p:cNvSpPr>
            <p:nvPr/>
          </p:nvSpPr>
          <p:spPr bwMode="auto">
            <a:xfrm>
              <a:off x="5210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" name="Rectangle 3125"/>
            <p:cNvSpPr>
              <a:spLocks noChangeArrowheads="1"/>
            </p:cNvSpPr>
            <p:nvPr/>
          </p:nvSpPr>
          <p:spPr bwMode="auto">
            <a:xfrm>
              <a:off x="5351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6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4" name="Rectangle 3126"/>
            <p:cNvSpPr>
              <a:spLocks noChangeArrowheads="1"/>
            </p:cNvSpPr>
            <p:nvPr/>
          </p:nvSpPr>
          <p:spPr bwMode="auto">
            <a:xfrm>
              <a:off x="5492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5" name="Rectangle 3127"/>
            <p:cNvSpPr>
              <a:spLocks noChangeArrowheads="1"/>
            </p:cNvSpPr>
            <p:nvPr/>
          </p:nvSpPr>
          <p:spPr bwMode="auto">
            <a:xfrm>
              <a:off x="5634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6" name="Rectangle 3128"/>
            <p:cNvSpPr>
              <a:spLocks noChangeArrowheads="1"/>
            </p:cNvSpPr>
            <p:nvPr/>
          </p:nvSpPr>
          <p:spPr bwMode="auto">
            <a:xfrm>
              <a:off x="5775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7" name="Rectangle 3129"/>
            <p:cNvSpPr>
              <a:spLocks noChangeArrowheads="1"/>
            </p:cNvSpPr>
            <p:nvPr/>
          </p:nvSpPr>
          <p:spPr bwMode="auto">
            <a:xfrm>
              <a:off x="4369" y="219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8" name="Rectangle 3140"/>
            <p:cNvSpPr>
              <a:spLocks noChangeArrowheads="1"/>
            </p:cNvSpPr>
            <p:nvPr/>
          </p:nvSpPr>
          <p:spPr bwMode="auto">
            <a:xfrm>
              <a:off x="4369" y="2310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9" name="Rectangle 3151"/>
            <p:cNvSpPr>
              <a:spLocks noChangeArrowheads="1"/>
            </p:cNvSpPr>
            <p:nvPr/>
          </p:nvSpPr>
          <p:spPr bwMode="auto">
            <a:xfrm>
              <a:off x="4369" y="2430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0" name="Rectangle 3162"/>
            <p:cNvSpPr>
              <a:spLocks noChangeArrowheads="1"/>
            </p:cNvSpPr>
            <p:nvPr/>
          </p:nvSpPr>
          <p:spPr bwMode="auto">
            <a:xfrm>
              <a:off x="4369" y="2549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1" name="Rectangle 3173"/>
            <p:cNvSpPr>
              <a:spLocks noChangeArrowheads="1"/>
            </p:cNvSpPr>
            <p:nvPr/>
          </p:nvSpPr>
          <p:spPr bwMode="auto">
            <a:xfrm>
              <a:off x="4369" y="2669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2" name="Rectangle 3184"/>
            <p:cNvSpPr>
              <a:spLocks noChangeArrowheads="1"/>
            </p:cNvSpPr>
            <p:nvPr/>
          </p:nvSpPr>
          <p:spPr bwMode="auto">
            <a:xfrm>
              <a:off x="4369" y="2788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3" name="Rectangle 3195"/>
            <p:cNvSpPr>
              <a:spLocks noChangeArrowheads="1"/>
            </p:cNvSpPr>
            <p:nvPr/>
          </p:nvSpPr>
          <p:spPr bwMode="auto">
            <a:xfrm>
              <a:off x="4369" y="2908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6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4" name="Rectangle 3206"/>
            <p:cNvSpPr>
              <a:spLocks noChangeArrowheads="1"/>
            </p:cNvSpPr>
            <p:nvPr/>
          </p:nvSpPr>
          <p:spPr bwMode="auto">
            <a:xfrm>
              <a:off x="4369" y="3027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5" name="Rectangle 3217"/>
            <p:cNvSpPr>
              <a:spLocks noChangeArrowheads="1"/>
            </p:cNvSpPr>
            <p:nvPr/>
          </p:nvSpPr>
          <p:spPr bwMode="auto">
            <a:xfrm>
              <a:off x="4369" y="3147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6" name="Rectangle 3228"/>
            <p:cNvSpPr>
              <a:spLocks noChangeArrowheads="1"/>
            </p:cNvSpPr>
            <p:nvPr/>
          </p:nvSpPr>
          <p:spPr bwMode="auto">
            <a:xfrm>
              <a:off x="4369" y="3266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7" name="Line 3253"/>
            <p:cNvSpPr>
              <a:spLocks noChangeShapeType="1"/>
            </p:cNvSpPr>
            <p:nvPr/>
          </p:nvSpPr>
          <p:spPr bwMode="auto">
            <a:xfrm>
              <a:off x="4464" y="2160"/>
              <a:ext cx="1" cy="1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254"/>
            <p:cNvSpPr>
              <a:spLocks noChangeArrowheads="1"/>
            </p:cNvSpPr>
            <p:nvPr/>
          </p:nvSpPr>
          <p:spPr bwMode="auto">
            <a:xfrm>
              <a:off x="4464" y="2160"/>
              <a:ext cx="6" cy="1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255"/>
            <p:cNvSpPr>
              <a:spLocks noChangeShapeType="1"/>
            </p:cNvSpPr>
            <p:nvPr/>
          </p:nvSpPr>
          <p:spPr bwMode="auto">
            <a:xfrm>
              <a:off x="4605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257"/>
            <p:cNvSpPr>
              <a:spLocks noChangeShapeType="1"/>
            </p:cNvSpPr>
            <p:nvPr/>
          </p:nvSpPr>
          <p:spPr bwMode="auto">
            <a:xfrm>
              <a:off x="4747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258"/>
            <p:cNvSpPr>
              <a:spLocks noChangeShapeType="1"/>
            </p:cNvSpPr>
            <p:nvPr/>
          </p:nvSpPr>
          <p:spPr bwMode="auto">
            <a:xfrm>
              <a:off x="4888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259"/>
            <p:cNvSpPr>
              <a:spLocks noChangeArrowheads="1"/>
            </p:cNvSpPr>
            <p:nvPr/>
          </p:nvSpPr>
          <p:spPr bwMode="auto">
            <a:xfrm>
              <a:off x="4888" y="2167"/>
              <a:ext cx="5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261"/>
            <p:cNvSpPr>
              <a:spLocks noChangeShapeType="1"/>
            </p:cNvSpPr>
            <p:nvPr/>
          </p:nvSpPr>
          <p:spPr bwMode="auto">
            <a:xfrm>
              <a:off x="5170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262"/>
            <p:cNvSpPr>
              <a:spLocks noChangeArrowheads="1"/>
            </p:cNvSpPr>
            <p:nvPr/>
          </p:nvSpPr>
          <p:spPr bwMode="auto">
            <a:xfrm>
              <a:off x="5170" y="2167"/>
              <a:ext cx="5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263"/>
            <p:cNvSpPr>
              <a:spLocks noChangeShapeType="1"/>
            </p:cNvSpPr>
            <p:nvPr/>
          </p:nvSpPr>
          <p:spPr bwMode="auto">
            <a:xfrm>
              <a:off x="5311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3264"/>
            <p:cNvSpPr>
              <a:spLocks noChangeArrowheads="1"/>
            </p:cNvSpPr>
            <p:nvPr/>
          </p:nvSpPr>
          <p:spPr bwMode="auto">
            <a:xfrm>
              <a:off x="5311" y="2167"/>
              <a:ext cx="5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265"/>
            <p:cNvSpPr>
              <a:spLocks noChangeShapeType="1"/>
            </p:cNvSpPr>
            <p:nvPr/>
          </p:nvSpPr>
          <p:spPr bwMode="auto">
            <a:xfrm>
              <a:off x="5452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3266"/>
            <p:cNvSpPr>
              <a:spLocks noChangeArrowheads="1"/>
            </p:cNvSpPr>
            <p:nvPr/>
          </p:nvSpPr>
          <p:spPr bwMode="auto">
            <a:xfrm>
              <a:off x="5452" y="2167"/>
              <a:ext cx="6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267"/>
            <p:cNvSpPr>
              <a:spLocks noChangeShapeType="1"/>
            </p:cNvSpPr>
            <p:nvPr/>
          </p:nvSpPr>
          <p:spPr bwMode="auto">
            <a:xfrm>
              <a:off x="5593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3268"/>
            <p:cNvSpPr>
              <a:spLocks noChangeArrowheads="1"/>
            </p:cNvSpPr>
            <p:nvPr/>
          </p:nvSpPr>
          <p:spPr bwMode="auto">
            <a:xfrm>
              <a:off x="5593" y="2167"/>
              <a:ext cx="6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269"/>
            <p:cNvSpPr>
              <a:spLocks noChangeShapeType="1"/>
            </p:cNvSpPr>
            <p:nvPr/>
          </p:nvSpPr>
          <p:spPr bwMode="auto">
            <a:xfrm>
              <a:off x="5734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3270"/>
            <p:cNvSpPr>
              <a:spLocks noChangeArrowheads="1"/>
            </p:cNvSpPr>
            <p:nvPr/>
          </p:nvSpPr>
          <p:spPr bwMode="auto">
            <a:xfrm>
              <a:off x="5734" y="2167"/>
              <a:ext cx="6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271"/>
            <p:cNvSpPr>
              <a:spLocks noChangeShapeType="1"/>
            </p:cNvSpPr>
            <p:nvPr/>
          </p:nvSpPr>
          <p:spPr bwMode="auto">
            <a:xfrm>
              <a:off x="5876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272"/>
            <p:cNvSpPr>
              <a:spLocks noChangeShapeType="1"/>
            </p:cNvSpPr>
            <p:nvPr/>
          </p:nvSpPr>
          <p:spPr bwMode="auto">
            <a:xfrm>
              <a:off x="4470" y="2160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3273"/>
            <p:cNvSpPr>
              <a:spLocks noChangeArrowheads="1"/>
            </p:cNvSpPr>
            <p:nvPr/>
          </p:nvSpPr>
          <p:spPr bwMode="auto">
            <a:xfrm>
              <a:off x="4470" y="2160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274"/>
            <p:cNvSpPr>
              <a:spLocks noChangeShapeType="1"/>
            </p:cNvSpPr>
            <p:nvPr/>
          </p:nvSpPr>
          <p:spPr bwMode="auto">
            <a:xfrm>
              <a:off x="4470" y="2279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275"/>
            <p:cNvSpPr>
              <a:spLocks noChangeArrowheads="1"/>
            </p:cNvSpPr>
            <p:nvPr/>
          </p:nvSpPr>
          <p:spPr bwMode="auto">
            <a:xfrm>
              <a:off x="4470" y="2279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276"/>
            <p:cNvSpPr>
              <a:spLocks noChangeShapeType="1"/>
            </p:cNvSpPr>
            <p:nvPr/>
          </p:nvSpPr>
          <p:spPr bwMode="auto">
            <a:xfrm>
              <a:off x="4470" y="2399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3277"/>
            <p:cNvSpPr>
              <a:spLocks noChangeArrowheads="1"/>
            </p:cNvSpPr>
            <p:nvPr/>
          </p:nvSpPr>
          <p:spPr bwMode="auto">
            <a:xfrm>
              <a:off x="4470" y="2399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278"/>
            <p:cNvSpPr>
              <a:spLocks noChangeShapeType="1"/>
            </p:cNvSpPr>
            <p:nvPr/>
          </p:nvSpPr>
          <p:spPr bwMode="auto">
            <a:xfrm>
              <a:off x="4470" y="2518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3279"/>
            <p:cNvSpPr>
              <a:spLocks noChangeArrowheads="1"/>
            </p:cNvSpPr>
            <p:nvPr/>
          </p:nvSpPr>
          <p:spPr bwMode="auto">
            <a:xfrm>
              <a:off x="4470" y="2518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280"/>
            <p:cNvSpPr>
              <a:spLocks noChangeShapeType="1"/>
            </p:cNvSpPr>
            <p:nvPr/>
          </p:nvSpPr>
          <p:spPr bwMode="auto">
            <a:xfrm>
              <a:off x="4470" y="2638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3281"/>
            <p:cNvSpPr>
              <a:spLocks noChangeArrowheads="1"/>
            </p:cNvSpPr>
            <p:nvPr/>
          </p:nvSpPr>
          <p:spPr bwMode="auto">
            <a:xfrm>
              <a:off x="4470" y="2638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282"/>
            <p:cNvSpPr>
              <a:spLocks noChangeShapeType="1"/>
            </p:cNvSpPr>
            <p:nvPr/>
          </p:nvSpPr>
          <p:spPr bwMode="auto">
            <a:xfrm>
              <a:off x="4470" y="2757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3283"/>
            <p:cNvSpPr>
              <a:spLocks noChangeArrowheads="1"/>
            </p:cNvSpPr>
            <p:nvPr/>
          </p:nvSpPr>
          <p:spPr bwMode="auto">
            <a:xfrm>
              <a:off x="4470" y="2757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284"/>
            <p:cNvSpPr>
              <a:spLocks noChangeShapeType="1"/>
            </p:cNvSpPr>
            <p:nvPr/>
          </p:nvSpPr>
          <p:spPr bwMode="auto">
            <a:xfrm>
              <a:off x="4470" y="2877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3285"/>
            <p:cNvSpPr>
              <a:spLocks noChangeArrowheads="1"/>
            </p:cNvSpPr>
            <p:nvPr/>
          </p:nvSpPr>
          <p:spPr bwMode="auto">
            <a:xfrm>
              <a:off x="4470" y="2877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286"/>
            <p:cNvSpPr>
              <a:spLocks noChangeShapeType="1"/>
            </p:cNvSpPr>
            <p:nvPr/>
          </p:nvSpPr>
          <p:spPr bwMode="auto">
            <a:xfrm>
              <a:off x="4470" y="2996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3287"/>
            <p:cNvSpPr>
              <a:spLocks noChangeArrowheads="1"/>
            </p:cNvSpPr>
            <p:nvPr/>
          </p:nvSpPr>
          <p:spPr bwMode="auto">
            <a:xfrm>
              <a:off x="4470" y="2996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288"/>
            <p:cNvSpPr>
              <a:spLocks noChangeShapeType="1"/>
            </p:cNvSpPr>
            <p:nvPr/>
          </p:nvSpPr>
          <p:spPr bwMode="auto">
            <a:xfrm>
              <a:off x="4470" y="3116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3289"/>
            <p:cNvSpPr>
              <a:spLocks noChangeArrowheads="1"/>
            </p:cNvSpPr>
            <p:nvPr/>
          </p:nvSpPr>
          <p:spPr bwMode="auto">
            <a:xfrm>
              <a:off x="4470" y="3116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290"/>
            <p:cNvSpPr>
              <a:spLocks noChangeShapeType="1"/>
            </p:cNvSpPr>
            <p:nvPr/>
          </p:nvSpPr>
          <p:spPr bwMode="auto">
            <a:xfrm>
              <a:off x="4470" y="3235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3291"/>
            <p:cNvSpPr>
              <a:spLocks noChangeArrowheads="1"/>
            </p:cNvSpPr>
            <p:nvPr/>
          </p:nvSpPr>
          <p:spPr bwMode="auto">
            <a:xfrm>
              <a:off x="4470" y="3235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292"/>
            <p:cNvSpPr>
              <a:spLocks noChangeShapeType="1"/>
            </p:cNvSpPr>
            <p:nvPr/>
          </p:nvSpPr>
          <p:spPr bwMode="auto">
            <a:xfrm>
              <a:off x="4470" y="3355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3293"/>
            <p:cNvSpPr>
              <a:spLocks noChangeArrowheads="1"/>
            </p:cNvSpPr>
            <p:nvPr/>
          </p:nvSpPr>
          <p:spPr bwMode="auto">
            <a:xfrm>
              <a:off x="4470" y="3355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3294"/>
            <p:cNvSpPr>
              <a:spLocks noChangeArrowheads="1"/>
            </p:cNvSpPr>
            <p:nvPr/>
          </p:nvSpPr>
          <p:spPr bwMode="auto">
            <a:xfrm>
              <a:off x="4519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7" name="Rectangle 3295"/>
            <p:cNvSpPr>
              <a:spLocks noChangeArrowheads="1"/>
            </p:cNvSpPr>
            <p:nvPr/>
          </p:nvSpPr>
          <p:spPr bwMode="auto">
            <a:xfrm>
              <a:off x="4660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8" name="Rectangle 3296"/>
            <p:cNvSpPr>
              <a:spLocks noChangeArrowheads="1"/>
            </p:cNvSpPr>
            <p:nvPr/>
          </p:nvSpPr>
          <p:spPr bwMode="auto">
            <a:xfrm>
              <a:off x="4801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" name="Rectangle 3297"/>
            <p:cNvSpPr>
              <a:spLocks noChangeArrowheads="1"/>
            </p:cNvSpPr>
            <p:nvPr/>
          </p:nvSpPr>
          <p:spPr bwMode="auto">
            <a:xfrm>
              <a:off x="494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0" name="Rectangle 3298"/>
            <p:cNvSpPr>
              <a:spLocks noChangeArrowheads="1"/>
            </p:cNvSpPr>
            <p:nvPr/>
          </p:nvSpPr>
          <p:spPr bwMode="auto">
            <a:xfrm>
              <a:off x="5083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1" name="Rectangle 3299"/>
            <p:cNvSpPr>
              <a:spLocks noChangeArrowheads="1"/>
            </p:cNvSpPr>
            <p:nvPr/>
          </p:nvSpPr>
          <p:spPr bwMode="auto">
            <a:xfrm>
              <a:off x="5224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2" name="Rectangle 3300"/>
            <p:cNvSpPr>
              <a:spLocks noChangeArrowheads="1"/>
            </p:cNvSpPr>
            <p:nvPr/>
          </p:nvSpPr>
          <p:spPr bwMode="auto">
            <a:xfrm>
              <a:off x="5365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3" name="Rectangle 3301"/>
            <p:cNvSpPr>
              <a:spLocks noChangeArrowheads="1"/>
            </p:cNvSpPr>
            <p:nvPr/>
          </p:nvSpPr>
          <p:spPr bwMode="auto">
            <a:xfrm>
              <a:off x="5506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4" name="Rectangle 3302"/>
            <p:cNvSpPr>
              <a:spLocks noChangeArrowheads="1"/>
            </p:cNvSpPr>
            <p:nvPr/>
          </p:nvSpPr>
          <p:spPr bwMode="auto">
            <a:xfrm>
              <a:off x="5648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5" name="Rectangle 3303"/>
            <p:cNvSpPr>
              <a:spLocks noChangeArrowheads="1"/>
            </p:cNvSpPr>
            <p:nvPr/>
          </p:nvSpPr>
          <p:spPr bwMode="auto">
            <a:xfrm>
              <a:off x="5789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6" name="Rectangle 3304"/>
            <p:cNvSpPr>
              <a:spLocks noChangeArrowheads="1"/>
            </p:cNvSpPr>
            <p:nvPr/>
          </p:nvSpPr>
          <p:spPr bwMode="auto">
            <a:xfrm>
              <a:off x="4519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7" name="Rectangle 3305"/>
            <p:cNvSpPr>
              <a:spLocks noChangeArrowheads="1"/>
            </p:cNvSpPr>
            <p:nvPr/>
          </p:nvSpPr>
          <p:spPr bwMode="auto">
            <a:xfrm>
              <a:off x="4660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8" name="Rectangle 3306"/>
            <p:cNvSpPr>
              <a:spLocks noChangeArrowheads="1"/>
            </p:cNvSpPr>
            <p:nvPr/>
          </p:nvSpPr>
          <p:spPr bwMode="auto">
            <a:xfrm>
              <a:off x="4801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9" name="Rectangle 3307"/>
            <p:cNvSpPr>
              <a:spLocks noChangeArrowheads="1"/>
            </p:cNvSpPr>
            <p:nvPr/>
          </p:nvSpPr>
          <p:spPr bwMode="auto">
            <a:xfrm>
              <a:off x="4942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0" name="Rectangle 3308"/>
            <p:cNvSpPr>
              <a:spLocks noChangeArrowheads="1"/>
            </p:cNvSpPr>
            <p:nvPr/>
          </p:nvSpPr>
          <p:spPr bwMode="auto">
            <a:xfrm>
              <a:off x="5083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1" name="Rectangle 3309"/>
            <p:cNvSpPr>
              <a:spLocks noChangeArrowheads="1"/>
            </p:cNvSpPr>
            <p:nvPr/>
          </p:nvSpPr>
          <p:spPr bwMode="auto">
            <a:xfrm>
              <a:off x="5224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2" name="Rectangle 3310"/>
            <p:cNvSpPr>
              <a:spLocks noChangeArrowheads="1"/>
            </p:cNvSpPr>
            <p:nvPr/>
          </p:nvSpPr>
          <p:spPr bwMode="auto">
            <a:xfrm>
              <a:off x="5365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3" name="Rectangle 3311"/>
            <p:cNvSpPr>
              <a:spLocks noChangeArrowheads="1"/>
            </p:cNvSpPr>
            <p:nvPr/>
          </p:nvSpPr>
          <p:spPr bwMode="auto">
            <a:xfrm>
              <a:off x="5506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4" name="Rectangle 3312"/>
            <p:cNvSpPr>
              <a:spLocks noChangeArrowheads="1"/>
            </p:cNvSpPr>
            <p:nvPr/>
          </p:nvSpPr>
          <p:spPr bwMode="auto">
            <a:xfrm>
              <a:off x="5648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5" name="Rectangle 3313"/>
            <p:cNvSpPr>
              <a:spLocks noChangeArrowheads="1"/>
            </p:cNvSpPr>
            <p:nvPr/>
          </p:nvSpPr>
          <p:spPr bwMode="auto">
            <a:xfrm>
              <a:off x="5789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6" name="Rectangle 3314"/>
            <p:cNvSpPr>
              <a:spLocks noChangeArrowheads="1"/>
            </p:cNvSpPr>
            <p:nvPr/>
          </p:nvSpPr>
          <p:spPr bwMode="auto">
            <a:xfrm>
              <a:off x="4519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7" name="Rectangle 3315"/>
            <p:cNvSpPr>
              <a:spLocks noChangeArrowheads="1"/>
            </p:cNvSpPr>
            <p:nvPr/>
          </p:nvSpPr>
          <p:spPr bwMode="auto">
            <a:xfrm>
              <a:off x="4660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8" name="Rectangle 3316"/>
            <p:cNvSpPr>
              <a:spLocks noChangeArrowheads="1"/>
            </p:cNvSpPr>
            <p:nvPr/>
          </p:nvSpPr>
          <p:spPr bwMode="auto">
            <a:xfrm>
              <a:off x="4801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9" name="Rectangle 3317"/>
            <p:cNvSpPr>
              <a:spLocks noChangeArrowheads="1"/>
            </p:cNvSpPr>
            <p:nvPr/>
          </p:nvSpPr>
          <p:spPr bwMode="auto">
            <a:xfrm>
              <a:off x="4942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0" name="Rectangle 3318"/>
            <p:cNvSpPr>
              <a:spLocks noChangeArrowheads="1"/>
            </p:cNvSpPr>
            <p:nvPr/>
          </p:nvSpPr>
          <p:spPr bwMode="auto">
            <a:xfrm>
              <a:off x="5083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1" name="Rectangle 3319"/>
            <p:cNvSpPr>
              <a:spLocks noChangeArrowheads="1"/>
            </p:cNvSpPr>
            <p:nvPr/>
          </p:nvSpPr>
          <p:spPr bwMode="auto">
            <a:xfrm>
              <a:off x="5224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2" name="Rectangle 3320"/>
            <p:cNvSpPr>
              <a:spLocks noChangeArrowheads="1"/>
            </p:cNvSpPr>
            <p:nvPr/>
          </p:nvSpPr>
          <p:spPr bwMode="auto">
            <a:xfrm>
              <a:off x="5365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" name="Rectangle 3321"/>
            <p:cNvSpPr>
              <a:spLocks noChangeArrowheads="1"/>
            </p:cNvSpPr>
            <p:nvPr/>
          </p:nvSpPr>
          <p:spPr bwMode="auto">
            <a:xfrm>
              <a:off x="5506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" name="Rectangle 3322"/>
            <p:cNvSpPr>
              <a:spLocks noChangeArrowheads="1"/>
            </p:cNvSpPr>
            <p:nvPr/>
          </p:nvSpPr>
          <p:spPr bwMode="auto">
            <a:xfrm>
              <a:off x="5648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5" name="Rectangle 3323"/>
            <p:cNvSpPr>
              <a:spLocks noChangeArrowheads="1"/>
            </p:cNvSpPr>
            <p:nvPr/>
          </p:nvSpPr>
          <p:spPr bwMode="auto">
            <a:xfrm>
              <a:off x="5789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6" name="Rectangle 3324"/>
            <p:cNvSpPr>
              <a:spLocks noChangeArrowheads="1"/>
            </p:cNvSpPr>
            <p:nvPr/>
          </p:nvSpPr>
          <p:spPr bwMode="auto">
            <a:xfrm>
              <a:off x="4519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7" name="Rectangle 3325"/>
            <p:cNvSpPr>
              <a:spLocks noChangeArrowheads="1"/>
            </p:cNvSpPr>
            <p:nvPr/>
          </p:nvSpPr>
          <p:spPr bwMode="auto">
            <a:xfrm>
              <a:off x="4660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8" name="Rectangle 3326"/>
            <p:cNvSpPr>
              <a:spLocks noChangeArrowheads="1"/>
            </p:cNvSpPr>
            <p:nvPr/>
          </p:nvSpPr>
          <p:spPr bwMode="auto">
            <a:xfrm>
              <a:off x="4801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9" name="Rectangle 3327"/>
            <p:cNvSpPr>
              <a:spLocks noChangeArrowheads="1"/>
            </p:cNvSpPr>
            <p:nvPr/>
          </p:nvSpPr>
          <p:spPr bwMode="auto">
            <a:xfrm>
              <a:off x="4942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0" name="Rectangle 3328"/>
            <p:cNvSpPr>
              <a:spLocks noChangeArrowheads="1"/>
            </p:cNvSpPr>
            <p:nvPr/>
          </p:nvSpPr>
          <p:spPr bwMode="auto">
            <a:xfrm>
              <a:off x="5083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1" name="Rectangle 3329"/>
            <p:cNvSpPr>
              <a:spLocks noChangeArrowheads="1"/>
            </p:cNvSpPr>
            <p:nvPr/>
          </p:nvSpPr>
          <p:spPr bwMode="auto">
            <a:xfrm>
              <a:off x="5224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" name="Rectangle 3330"/>
            <p:cNvSpPr>
              <a:spLocks noChangeArrowheads="1"/>
            </p:cNvSpPr>
            <p:nvPr/>
          </p:nvSpPr>
          <p:spPr bwMode="auto">
            <a:xfrm>
              <a:off x="5365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" name="Rectangle 3331"/>
            <p:cNvSpPr>
              <a:spLocks noChangeArrowheads="1"/>
            </p:cNvSpPr>
            <p:nvPr/>
          </p:nvSpPr>
          <p:spPr bwMode="auto">
            <a:xfrm>
              <a:off x="5506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4" name="Rectangle 3332"/>
            <p:cNvSpPr>
              <a:spLocks noChangeArrowheads="1"/>
            </p:cNvSpPr>
            <p:nvPr/>
          </p:nvSpPr>
          <p:spPr bwMode="auto">
            <a:xfrm>
              <a:off x="5648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5" name="Rectangle 3333"/>
            <p:cNvSpPr>
              <a:spLocks noChangeArrowheads="1"/>
            </p:cNvSpPr>
            <p:nvPr/>
          </p:nvSpPr>
          <p:spPr bwMode="auto">
            <a:xfrm>
              <a:off x="5789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6" name="Rectangle 3334"/>
            <p:cNvSpPr>
              <a:spLocks noChangeArrowheads="1"/>
            </p:cNvSpPr>
            <p:nvPr/>
          </p:nvSpPr>
          <p:spPr bwMode="auto">
            <a:xfrm>
              <a:off x="4519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7" name="Rectangle 3335"/>
            <p:cNvSpPr>
              <a:spLocks noChangeArrowheads="1"/>
            </p:cNvSpPr>
            <p:nvPr/>
          </p:nvSpPr>
          <p:spPr bwMode="auto">
            <a:xfrm>
              <a:off x="4660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8" name="Rectangle 3336"/>
            <p:cNvSpPr>
              <a:spLocks noChangeArrowheads="1"/>
            </p:cNvSpPr>
            <p:nvPr/>
          </p:nvSpPr>
          <p:spPr bwMode="auto">
            <a:xfrm>
              <a:off x="4801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9" name="Rectangle 3337"/>
            <p:cNvSpPr>
              <a:spLocks noChangeArrowheads="1"/>
            </p:cNvSpPr>
            <p:nvPr/>
          </p:nvSpPr>
          <p:spPr bwMode="auto">
            <a:xfrm>
              <a:off x="4942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0" name="Rectangle 3338"/>
            <p:cNvSpPr>
              <a:spLocks noChangeArrowheads="1"/>
            </p:cNvSpPr>
            <p:nvPr/>
          </p:nvSpPr>
          <p:spPr bwMode="auto">
            <a:xfrm>
              <a:off x="5083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1" name="Rectangle 3339"/>
            <p:cNvSpPr>
              <a:spLocks noChangeArrowheads="1"/>
            </p:cNvSpPr>
            <p:nvPr/>
          </p:nvSpPr>
          <p:spPr bwMode="auto">
            <a:xfrm>
              <a:off x="5224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2" name="Rectangle 3340"/>
            <p:cNvSpPr>
              <a:spLocks noChangeArrowheads="1"/>
            </p:cNvSpPr>
            <p:nvPr/>
          </p:nvSpPr>
          <p:spPr bwMode="auto">
            <a:xfrm>
              <a:off x="5365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3" name="Rectangle 3341"/>
            <p:cNvSpPr>
              <a:spLocks noChangeArrowheads="1"/>
            </p:cNvSpPr>
            <p:nvPr/>
          </p:nvSpPr>
          <p:spPr bwMode="auto">
            <a:xfrm>
              <a:off x="5506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4" name="Rectangle 3342"/>
            <p:cNvSpPr>
              <a:spLocks noChangeArrowheads="1"/>
            </p:cNvSpPr>
            <p:nvPr/>
          </p:nvSpPr>
          <p:spPr bwMode="auto">
            <a:xfrm>
              <a:off x="5648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5" name="Rectangle 3343"/>
            <p:cNvSpPr>
              <a:spLocks noChangeArrowheads="1"/>
            </p:cNvSpPr>
            <p:nvPr/>
          </p:nvSpPr>
          <p:spPr bwMode="auto">
            <a:xfrm>
              <a:off x="5789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6" name="Rectangle 3344"/>
            <p:cNvSpPr>
              <a:spLocks noChangeArrowheads="1"/>
            </p:cNvSpPr>
            <p:nvPr/>
          </p:nvSpPr>
          <p:spPr bwMode="auto">
            <a:xfrm>
              <a:off x="4519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7" name="Rectangle 3345"/>
            <p:cNvSpPr>
              <a:spLocks noChangeArrowheads="1"/>
            </p:cNvSpPr>
            <p:nvPr/>
          </p:nvSpPr>
          <p:spPr bwMode="auto">
            <a:xfrm>
              <a:off x="4660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" name="Rectangle 3346"/>
            <p:cNvSpPr>
              <a:spLocks noChangeArrowheads="1"/>
            </p:cNvSpPr>
            <p:nvPr/>
          </p:nvSpPr>
          <p:spPr bwMode="auto">
            <a:xfrm>
              <a:off x="4801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9" name="Rectangle 3347"/>
            <p:cNvSpPr>
              <a:spLocks noChangeArrowheads="1"/>
            </p:cNvSpPr>
            <p:nvPr/>
          </p:nvSpPr>
          <p:spPr bwMode="auto">
            <a:xfrm>
              <a:off x="4942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0" name="Rectangle 3348"/>
            <p:cNvSpPr>
              <a:spLocks noChangeArrowheads="1"/>
            </p:cNvSpPr>
            <p:nvPr/>
          </p:nvSpPr>
          <p:spPr bwMode="auto">
            <a:xfrm>
              <a:off x="5083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1" name="Rectangle 3349"/>
            <p:cNvSpPr>
              <a:spLocks noChangeArrowheads="1"/>
            </p:cNvSpPr>
            <p:nvPr/>
          </p:nvSpPr>
          <p:spPr bwMode="auto">
            <a:xfrm>
              <a:off x="5224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2" name="Rectangle 3350"/>
            <p:cNvSpPr>
              <a:spLocks noChangeArrowheads="1"/>
            </p:cNvSpPr>
            <p:nvPr/>
          </p:nvSpPr>
          <p:spPr bwMode="auto">
            <a:xfrm>
              <a:off x="5365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" name="Rectangle 3351"/>
            <p:cNvSpPr>
              <a:spLocks noChangeArrowheads="1"/>
            </p:cNvSpPr>
            <p:nvPr/>
          </p:nvSpPr>
          <p:spPr bwMode="auto">
            <a:xfrm>
              <a:off x="5506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4" name="Rectangle 3352"/>
            <p:cNvSpPr>
              <a:spLocks noChangeArrowheads="1"/>
            </p:cNvSpPr>
            <p:nvPr/>
          </p:nvSpPr>
          <p:spPr bwMode="auto">
            <a:xfrm>
              <a:off x="5648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5" name="Rectangle 3353"/>
            <p:cNvSpPr>
              <a:spLocks noChangeArrowheads="1"/>
            </p:cNvSpPr>
            <p:nvPr/>
          </p:nvSpPr>
          <p:spPr bwMode="auto">
            <a:xfrm>
              <a:off x="5789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6" name="Rectangle 3354"/>
            <p:cNvSpPr>
              <a:spLocks noChangeArrowheads="1"/>
            </p:cNvSpPr>
            <p:nvPr/>
          </p:nvSpPr>
          <p:spPr bwMode="auto">
            <a:xfrm>
              <a:off x="4519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7" name="Rectangle 3355"/>
            <p:cNvSpPr>
              <a:spLocks noChangeArrowheads="1"/>
            </p:cNvSpPr>
            <p:nvPr/>
          </p:nvSpPr>
          <p:spPr bwMode="auto">
            <a:xfrm>
              <a:off x="4660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8" name="Rectangle 3356"/>
            <p:cNvSpPr>
              <a:spLocks noChangeArrowheads="1"/>
            </p:cNvSpPr>
            <p:nvPr/>
          </p:nvSpPr>
          <p:spPr bwMode="auto">
            <a:xfrm>
              <a:off x="4801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9" name="Rectangle 3357"/>
            <p:cNvSpPr>
              <a:spLocks noChangeArrowheads="1"/>
            </p:cNvSpPr>
            <p:nvPr/>
          </p:nvSpPr>
          <p:spPr bwMode="auto">
            <a:xfrm>
              <a:off x="4942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0" name="Rectangle 3358"/>
            <p:cNvSpPr>
              <a:spLocks noChangeArrowheads="1"/>
            </p:cNvSpPr>
            <p:nvPr/>
          </p:nvSpPr>
          <p:spPr bwMode="auto">
            <a:xfrm>
              <a:off x="5083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1" name="Rectangle 3359"/>
            <p:cNvSpPr>
              <a:spLocks noChangeArrowheads="1"/>
            </p:cNvSpPr>
            <p:nvPr/>
          </p:nvSpPr>
          <p:spPr bwMode="auto">
            <a:xfrm>
              <a:off x="5224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2" name="Rectangle 3360"/>
            <p:cNvSpPr>
              <a:spLocks noChangeArrowheads="1"/>
            </p:cNvSpPr>
            <p:nvPr/>
          </p:nvSpPr>
          <p:spPr bwMode="auto">
            <a:xfrm>
              <a:off x="5365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" name="Rectangle 3361"/>
            <p:cNvSpPr>
              <a:spLocks noChangeArrowheads="1"/>
            </p:cNvSpPr>
            <p:nvPr/>
          </p:nvSpPr>
          <p:spPr bwMode="auto">
            <a:xfrm>
              <a:off x="5506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4" name="Rectangle 3362"/>
            <p:cNvSpPr>
              <a:spLocks noChangeArrowheads="1"/>
            </p:cNvSpPr>
            <p:nvPr/>
          </p:nvSpPr>
          <p:spPr bwMode="auto">
            <a:xfrm>
              <a:off x="5648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5" name="Rectangle 3363"/>
            <p:cNvSpPr>
              <a:spLocks noChangeArrowheads="1"/>
            </p:cNvSpPr>
            <p:nvPr/>
          </p:nvSpPr>
          <p:spPr bwMode="auto">
            <a:xfrm>
              <a:off x="5789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6" name="Rectangle 3364"/>
            <p:cNvSpPr>
              <a:spLocks noChangeArrowheads="1"/>
            </p:cNvSpPr>
            <p:nvPr/>
          </p:nvSpPr>
          <p:spPr bwMode="auto">
            <a:xfrm>
              <a:off x="4519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7" name="Rectangle 3365"/>
            <p:cNvSpPr>
              <a:spLocks noChangeArrowheads="1"/>
            </p:cNvSpPr>
            <p:nvPr/>
          </p:nvSpPr>
          <p:spPr bwMode="auto">
            <a:xfrm>
              <a:off x="4660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8" name="Rectangle 3366"/>
            <p:cNvSpPr>
              <a:spLocks noChangeArrowheads="1"/>
            </p:cNvSpPr>
            <p:nvPr/>
          </p:nvSpPr>
          <p:spPr bwMode="auto">
            <a:xfrm>
              <a:off x="4801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9" name="Rectangle 3367"/>
            <p:cNvSpPr>
              <a:spLocks noChangeArrowheads="1"/>
            </p:cNvSpPr>
            <p:nvPr/>
          </p:nvSpPr>
          <p:spPr bwMode="auto">
            <a:xfrm>
              <a:off x="4942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0" name="Rectangle 3368"/>
            <p:cNvSpPr>
              <a:spLocks noChangeArrowheads="1"/>
            </p:cNvSpPr>
            <p:nvPr/>
          </p:nvSpPr>
          <p:spPr bwMode="auto">
            <a:xfrm>
              <a:off x="5083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1" name="Rectangle 3369"/>
            <p:cNvSpPr>
              <a:spLocks noChangeArrowheads="1"/>
            </p:cNvSpPr>
            <p:nvPr/>
          </p:nvSpPr>
          <p:spPr bwMode="auto">
            <a:xfrm>
              <a:off x="5224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2" name="Rectangle 3370"/>
            <p:cNvSpPr>
              <a:spLocks noChangeArrowheads="1"/>
            </p:cNvSpPr>
            <p:nvPr/>
          </p:nvSpPr>
          <p:spPr bwMode="auto">
            <a:xfrm>
              <a:off x="5365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3" name="Rectangle 3371"/>
            <p:cNvSpPr>
              <a:spLocks noChangeArrowheads="1"/>
            </p:cNvSpPr>
            <p:nvPr/>
          </p:nvSpPr>
          <p:spPr bwMode="auto">
            <a:xfrm>
              <a:off x="5506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4" name="Rectangle 3372"/>
            <p:cNvSpPr>
              <a:spLocks noChangeArrowheads="1"/>
            </p:cNvSpPr>
            <p:nvPr/>
          </p:nvSpPr>
          <p:spPr bwMode="auto">
            <a:xfrm>
              <a:off x="5648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5" name="Rectangle 3373"/>
            <p:cNvSpPr>
              <a:spLocks noChangeArrowheads="1"/>
            </p:cNvSpPr>
            <p:nvPr/>
          </p:nvSpPr>
          <p:spPr bwMode="auto">
            <a:xfrm>
              <a:off x="5789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6" name="Rectangle 3374"/>
            <p:cNvSpPr>
              <a:spLocks noChangeArrowheads="1"/>
            </p:cNvSpPr>
            <p:nvPr/>
          </p:nvSpPr>
          <p:spPr bwMode="auto">
            <a:xfrm>
              <a:off x="4519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7" name="Rectangle 3375"/>
            <p:cNvSpPr>
              <a:spLocks noChangeArrowheads="1"/>
            </p:cNvSpPr>
            <p:nvPr/>
          </p:nvSpPr>
          <p:spPr bwMode="auto">
            <a:xfrm>
              <a:off x="4660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8" name="Rectangle 3376"/>
            <p:cNvSpPr>
              <a:spLocks noChangeArrowheads="1"/>
            </p:cNvSpPr>
            <p:nvPr/>
          </p:nvSpPr>
          <p:spPr bwMode="auto">
            <a:xfrm>
              <a:off x="4801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9" name="Rectangle 3377"/>
            <p:cNvSpPr>
              <a:spLocks noChangeArrowheads="1"/>
            </p:cNvSpPr>
            <p:nvPr/>
          </p:nvSpPr>
          <p:spPr bwMode="auto">
            <a:xfrm>
              <a:off x="4942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0" name="Rectangle 3378"/>
            <p:cNvSpPr>
              <a:spLocks noChangeArrowheads="1"/>
            </p:cNvSpPr>
            <p:nvPr/>
          </p:nvSpPr>
          <p:spPr bwMode="auto">
            <a:xfrm>
              <a:off x="5083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1" name="Rectangle 3379"/>
            <p:cNvSpPr>
              <a:spLocks noChangeArrowheads="1"/>
            </p:cNvSpPr>
            <p:nvPr/>
          </p:nvSpPr>
          <p:spPr bwMode="auto">
            <a:xfrm>
              <a:off x="5224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2" name="Rectangle 3380"/>
            <p:cNvSpPr>
              <a:spLocks noChangeArrowheads="1"/>
            </p:cNvSpPr>
            <p:nvPr/>
          </p:nvSpPr>
          <p:spPr bwMode="auto">
            <a:xfrm>
              <a:off x="5365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3" name="Rectangle 3381"/>
            <p:cNvSpPr>
              <a:spLocks noChangeArrowheads="1"/>
            </p:cNvSpPr>
            <p:nvPr/>
          </p:nvSpPr>
          <p:spPr bwMode="auto">
            <a:xfrm>
              <a:off x="5506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" name="Rectangle 3382"/>
            <p:cNvSpPr>
              <a:spLocks noChangeArrowheads="1"/>
            </p:cNvSpPr>
            <p:nvPr/>
          </p:nvSpPr>
          <p:spPr bwMode="auto">
            <a:xfrm>
              <a:off x="5648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" name="Rectangle 3383"/>
            <p:cNvSpPr>
              <a:spLocks noChangeArrowheads="1"/>
            </p:cNvSpPr>
            <p:nvPr/>
          </p:nvSpPr>
          <p:spPr bwMode="auto">
            <a:xfrm>
              <a:off x="5789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6" name="Rectangle 3384"/>
            <p:cNvSpPr>
              <a:spLocks noChangeArrowheads="1"/>
            </p:cNvSpPr>
            <p:nvPr/>
          </p:nvSpPr>
          <p:spPr bwMode="auto">
            <a:xfrm>
              <a:off x="4519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7" name="Rectangle 3385"/>
            <p:cNvSpPr>
              <a:spLocks noChangeArrowheads="1"/>
            </p:cNvSpPr>
            <p:nvPr/>
          </p:nvSpPr>
          <p:spPr bwMode="auto">
            <a:xfrm>
              <a:off x="4660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" name="Rectangle 3386"/>
            <p:cNvSpPr>
              <a:spLocks noChangeArrowheads="1"/>
            </p:cNvSpPr>
            <p:nvPr/>
          </p:nvSpPr>
          <p:spPr bwMode="auto">
            <a:xfrm>
              <a:off x="4801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" name="Rectangle 3387"/>
            <p:cNvSpPr>
              <a:spLocks noChangeArrowheads="1"/>
            </p:cNvSpPr>
            <p:nvPr/>
          </p:nvSpPr>
          <p:spPr bwMode="auto">
            <a:xfrm>
              <a:off x="4942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0" name="Rectangle 3388"/>
            <p:cNvSpPr>
              <a:spLocks noChangeArrowheads="1"/>
            </p:cNvSpPr>
            <p:nvPr/>
          </p:nvSpPr>
          <p:spPr bwMode="auto">
            <a:xfrm>
              <a:off x="5083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1" name="Rectangle 3389"/>
            <p:cNvSpPr>
              <a:spLocks noChangeArrowheads="1"/>
            </p:cNvSpPr>
            <p:nvPr/>
          </p:nvSpPr>
          <p:spPr bwMode="auto">
            <a:xfrm>
              <a:off x="5224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2" name="Rectangle 3390"/>
            <p:cNvSpPr>
              <a:spLocks noChangeArrowheads="1"/>
            </p:cNvSpPr>
            <p:nvPr/>
          </p:nvSpPr>
          <p:spPr bwMode="auto">
            <a:xfrm>
              <a:off x="5365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3" name="Rectangle 3391"/>
            <p:cNvSpPr>
              <a:spLocks noChangeArrowheads="1"/>
            </p:cNvSpPr>
            <p:nvPr/>
          </p:nvSpPr>
          <p:spPr bwMode="auto">
            <a:xfrm>
              <a:off x="5506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4" name="Rectangle 3392"/>
            <p:cNvSpPr>
              <a:spLocks noChangeArrowheads="1"/>
            </p:cNvSpPr>
            <p:nvPr/>
          </p:nvSpPr>
          <p:spPr bwMode="auto">
            <a:xfrm>
              <a:off x="5648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5" name="Rectangle 3393"/>
            <p:cNvSpPr>
              <a:spLocks noChangeArrowheads="1"/>
            </p:cNvSpPr>
            <p:nvPr/>
          </p:nvSpPr>
          <p:spPr bwMode="auto">
            <a:xfrm>
              <a:off x="5789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6" name="Line 3410"/>
            <p:cNvSpPr>
              <a:spLocks noChangeShapeType="1"/>
            </p:cNvSpPr>
            <p:nvPr/>
          </p:nvSpPr>
          <p:spPr bwMode="auto">
            <a:xfrm>
              <a:off x="5040" y="2160"/>
              <a:ext cx="0" cy="1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6324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457200"/>
          </a:xfrm>
          <a:noFill/>
        </p:spPr>
        <p:txBody>
          <a:bodyPr lIns="92064" tIns="46033" rIns="92064" bIns="46033"/>
          <a:lstStyle/>
          <a:p>
            <a:r>
              <a:rPr lang="en-US" altLang="en-US" sz="2800" smtClean="0"/>
              <a:t>Representing Data with </a:t>
            </a:r>
            <a:r>
              <a:rPr lang="en-US" altLang="en-US" sz="2800" i="1" smtClean="0"/>
              <a:t>Raster </a:t>
            </a:r>
            <a:r>
              <a:rPr lang="en-US" altLang="en-US" sz="2800" smtClean="0"/>
              <a:t>and </a:t>
            </a:r>
            <a:r>
              <a:rPr lang="en-US" altLang="en-US" sz="2800" i="1" smtClean="0"/>
              <a:t>Vector </a:t>
            </a:r>
            <a:r>
              <a:rPr lang="en-US" altLang="en-US" sz="2800" smtClean="0"/>
              <a:t>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838200"/>
            <a:ext cx="8534400" cy="5715000"/>
          </a:xfrm>
          <a:noFill/>
        </p:spPr>
        <p:txBody>
          <a:bodyPr lIns="92064" tIns="46033" rIns="92064" bIns="46033"/>
          <a:lstStyle/>
          <a:p>
            <a:pPr marL="366713" indent="-366713" defTabSz="977900">
              <a:lnSpc>
                <a:spcPct val="90000"/>
              </a:lnSpc>
              <a:buFontTx/>
              <a:buNone/>
            </a:pPr>
            <a:r>
              <a:rPr lang="en-US" altLang="en-US" sz="2500" b="1" dirty="0" smtClean="0"/>
              <a:t>Raster Model</a:t>
            </a:r>
          </a:p>
          <a:p>
            <a:pPr marL="366713" indent="-366713" defTabSz="977900">
              <a:lnSpc>
                <a:spcPct val="90000"/>
              </a:lnSpc>
            </a:pPr>
            <a:r>
              <a:rPr lang="en-US" altLang="en-US" sz="2400" dirty="0" smtClean="0"/>
              <a:t>Great for some data such as elevation, rainfall, land use</a:t>
            </a:r>
          </a:p>
          <a:p>
            <a:pPr marL="766763" lvl="1" indent="-366713" defTabSz="977900">
              <a:lnSpc>
                <a:spcPct val="90000"/>
              </a:lnSpc>
            </a:pPr>
            <a:r>
              <a:rPr lang="en-US" altLang="en-US" sz="2000" dirty="0"/>
              <a:t>e</a:t>
            </a:r>
            <a:r>
              <a:rPr lang="en-US" altLang="en-US" sz="2000" dirty="0" smtClean="0"/>
              <a:t>nvironmental data in general</a:t>
            </a:r>
          </a:p>
          <a:p>
            <a:pPr marL="366713" indent="-366713" defTabSz="977900">
              <a:lnSpc>
                <a:spcPct val="90000"/>
              </a:lnSpc>
            </a:pPr>
            <a:r>
              <a:rPr lang="en-US" altLang="en-US" sz="2400" dirty="0" smtClean="0"/>
              <a:t>Doesn’t work so well for others such as land ownership, streets,</a:t>
            </a:r>
          </a:p>
          <a:p>
            <a:pPr marL="766763" lvl="1" indent="-366713" defTabSz="977900">
              <a:lnSpc>
                <a:spcPct val="90000"/>
              </a:lnSpc>
            </a:pPr>
            <a:r>
              <a:rPr lang="en-US" altLang="en-US" sz="2000" dirty="0" smtClean="0"/>
              <a:t> human data in general</a:t>
            </a:r>
            <a:endParaRPr lang="en-US" altLang="en-US" sz="2100" b="1" dirty="0" smtClean="0"/>
          </a:p>
          <a:p>
            <a:pPr marL="366713" indent="-366713" defTabSz="977900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  <p:grpSp>
        <p:nvGrpSpPr>
          <p:cNvPr id="4" name="Group 3406"/>
          <p:cNvGrpSpPr>
            <a:grpSpLocks/>
          </p:cNvGrpSpPr>
          <p:nvPr/>
        </p:nvGrpSpPr>
        <p:grpSpPr bwMode="auto">
          <a:xfrm>
            <a:off x="718309" y="3158581"/>
            <a:ext cx="3031356" cy="2541264"/>
            <a:chOff x="4203" y="3552"/>
            <a:chExt cx="1457" cy="1224"/>
          </a:xfrm>
        </p:grpSpPr>
        <p:sp>
          <p:nvSpPr>
            <p:cNvPr id="5" name="Rectangle 3395"/>
            <p:cNvSpPr>
              <a:spLocks noChangeArrowheads="1"/>
            </p:cNvSpPr>
            <p:nvPr/>
          </p:nvSpPr>
          <p:spPr bwMode="auto">
            <a:xfrm>
              <a:off x="4224" y="3556"/>
              <a:ext cx="1432" cy="12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6" name="Freeform 3396"/>
            <p:cNvSpPr>
              <a:spLocks/>
            </p:cNvSpPr>
            <p:nvPr/>
          </p:nvSpPr>
          <p:spPr bwMode="auto">
            <a:xfrm>
              <a:off x="4227" y="3552"/>
              <a:ext cx="942" cy="614"/>
            </a:xfrm>
            <a:custGeom>
              <a:avLst/>
              <a:gdLst>
                <a:gd name="T0" fmla="*/ 905 w 910"/>
                <a:gd name="T1" fmla="*/ 0 h 555"/>
                <a:gd name="T2" fmla="*/ 909 w 910"/>
                <a:gd name="T3" fmla="*/ 31 h 555"/>
                <a:gd name="T4" fmla="*/ 890 w 910"/>
                <a:gd name="T5" fmla="*/ 60 h 555"/>
                <a:gd name="T6" fmla="*/ 871 w 910"/>
                <a:gd name="T7" fmla="*/ 89 h 555"/>
                <a:gd name="T8" fmla="*/ 842 w 910"/>
                <a:gd name="T9" fmla="*/ 118 h 555"/>
                <a:gd name="T10" fmla="*/ 822 w 910"/>
                <a:gd name="T11" fmla="*/ 147 h 555"/>
                <a:gd name="T12" fmla="*/ 803 w 910"/>
                <a:gd name="T13" fmla="*/ 176 h 555"/>
                <a:gd name="T14" fmla="*/ 803 w 910"/>
                <a:gd name="T15" fmla="*/ 205 h 555"/>
                <a:gd name="T16" fmla="*/ 803 w 910"/>
                <a:gd name="T17" fmla="*/ 244 h 555"/>
                <a:gd name="T18" fmla="*/ 803 w 910"/>
                <a:gd name="T19" fmla="*/ 283 h 555"/>
                <a:gd name="T20" fmla="*/ 812 w 910"/>
                <a:gd name="T21" fmla="*/ 312 h 555"/>
                <a:gd name="T22" fmla="*/ 812 w 910"/>
                <a:gd name="T23" fmla="*/ 341 h 555"/>
                <a:gd name="T24" fmla="*/ 812 w 910"/>
                <a:gd name="T25" fmla="*/ 370 h 555"/>
                <a:gd name="T26" fmla="*/ 812 w 910"/>
                <a:gd name="T27" fmla="*/ 399 h 555"/>
                <a:gd name="T28" fmla="*/ 783 w 910"/>
                <a:gd name="T29" fmla="*/ 437 h 555"/>
                <a:gd name="T30" fmla="*/ 754 w 910"/>
                <a:gd name="T31" fmla="*/ 466 h 555"/>
                <a:gd name="T32" fmla="*/ 725 w 910"/>
                <a:gd name="T33" fmla="*/ 486 h 555"/>
                <a:gd name="T34" fmla="*/ 696 w 910"/>
                <a:gd name="T35" fmla="*/ 505 h 555"/>
                <a:gd name="T36" fmla="*/ 667 w 910"/>
                <a:gd name="T37" fmla="*/ 515 h 555"/>
                <a:gd name="T38" fmla="*/ 638 w 910"/>
                <a:gd name="T39" fmla="*/ 534 h 555"/>
                <a:gd name="T40" fmla="*/ 609 w 910"/>
                <a:gd name="T41" fmla="*/ 544 h 555"/>
                <a:gd name="T42" fmla="*/ 580 w 910"/>
                <a:gd name="T43" fmla="*/ 554 h 555"/>
                <a:gd name="T44" fmla="*/ 551 w 910"/>
                <a:gd name="T45" fmla="*/ 554 h 555"/>
                <a:gd name="T46" fmla="*/ 522 w 910"/>
                <a:gd name="T47" fmla="*/ 554 h 555"/>
                <a:gd name="T48" fmla="*/ 493 w 910"/>
                <a:gd name="T49" fmla="*/ 554 h 555"/>
                <a:gd name="T50" fmla="*/ 464 w 910"/>
                <a:gd name="T51" fmla="*/ 554 h 555"/>
                <a:gd name="T52" fmla="*/ 425 w 910"/>
                <a:gd name="T53" fmla="*/ 554 h 555"/>
                <a:gd name="T54" fmla="*/ 387 w 910"/>
                <a:gd name="T55" fmla="*/ 554 h 555"/>
                <a:gd name="T56" fmla="*/ 348 w 910"/>
                <a:gd name="T57" fmla="*/ 554 h 555"/>
                <a:gd name="T58" fmla="*/ 319 w 910"/>
                <a:gd name="T59" fmla="*/ 554 h 555"/>
                <a:gd name="T60" fmla="*/ 290 w 910"/>
                <a:gd name="T61" fmla="*/ 544 h 555"/>
                <a:gd name="T62" fmla="*/ 261 w 910"/>
                <a:gd name="T63" fmla="*/ 525 h 555"/>
                <a:gd name="T64" fmla="*/ 232 w 910"/>
                <a:gd name="T65" fmla="*/ 505 h 555"/>
                <a:gd name="T66" fmla="*/ 203 w 910"/>
                <a:gd name="T67" fmla="*/ 495 h 555"/>
                <a:gd name="T68" fmla="*/ 174 w 910"/>
                <a:gd name="T69" fmla="*/ 486 h 555"/>
                <a:gd name="T70" fmla="*/ 145 w 910"/>
                <a:gd name="T71" fmla="*/ 486 h 555"/>
                <a:gd name="T72" fmla="*/ 116 w 910"/>
                <a:gd name="T73" fmla="*/ 486 h 555"/>
                <a:gd name="T74" fmla="*/ 87 w 910"/>
                <a:gd name="T75" fmla="*/ 505 h 555"/>
                <a:gd name="T76" fmla="*/ 58 w 910"/>
                <a:gd name="T77" fmla="*/ 515 h 555"/>
                <a:gd name="T78" fmla="*/ 29 w 910"/>
                <a:gd name="T79" fmla="*/ 515 h 555"/>
                <a:gd name="T80" fmla="*/ 0 w 910"/>
                <a:gd name="T81" fmla="*/ 52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0" h="555">
                  <a:moveTo>
                    <a:pt x="905" y="0"/>
                  </a:moveTo>
                  <a:lnTo>
                    <a:pt x="909" y="31"/>
                  </a:lnTo>
                  <a:lnTo>
                    <a:pt x="890" y="60"/>
                  </a:lnTo>
                  <a:lnTo>
                    <a:pt x="871" y="89"/>
                  </a:lnTo>
                  <a:lnTo>
                    <a:pt x="842" y="118"/>
                  </a:lnTo>
                  <a:lnTo>
                    <a:pt x="822" y="147"/>
                  </a:lnTo>
                  <a:lnTo>
                    <a:pt x="803" y="176"/>
                  </a:lnTo>
                  <a:lnTo>
                    <a:pt x="803" y="205"/>
                  </a:lnTo>
                  <a:lnTo>
                    <a:pt x="803" y="244"/>
                  </a:lnTo>
                  <a:lnTo>
                    <a:pt x="803" y="283"/>
                  </a:lnTo>
                  <a:lnTo>
                    <a:pt x="812" y="312"/>
                  </a:lnTo>
                  <a:lnTo>
                    <a:pt x="812" y="341"/>
                  </a:lnTo>
                  <a:lnTo>
                    <a:pt x="812" y="370"/>
                  </a:lnTo>
                  <a:lnTo>
                    <a:pt x="812" y="399"/>
                  </a:lnTo>
                  <a:lnTo>
                    <a:pt x="783" y="437"/>
                  </a:lnTo>
                  <a:lnTo>
                    <a:pt x="754" y="466"/>
                  </a:lnTo>
                  <a:lnTo>
                    <a:pt x="725" y="486"/>
                  </a:lnTo>
                  <a:lnTo>
                    <a:pt x="696" y="505"/>
                  </a:lnTo>
                  <a:lnTo>
                    <a:pt x="667" y="515"/>
                  </a:lnTo>
                  <a:lnTo>
                    <a:pt x="638" y="534"/>
                  </a:lnTo>
                  <a:lnTo>
                    <a:pt x="609" y="544"/>
                  </a:lnTo>
                  <a:lnTo>
                    <a:pt x="580" y="554"/>
                  </a:lnTo>
                  <a:lnTo>
                    <a:pt x="551" y="554"/>
                  </a:lnTo>
                  <a:lnTo>
                    <a:pt x="522" y="554"/>
                  </a:lnTo>
                  <a:lnTo>
                    <a:pt x="493" y="554"/>
                  </a:lnTo>
                  <a:lnTo>
                    <a:pt x="464" y="554"/>
                  </a:lnTo>
                  <a:lnTo>
                    <a:pt x="425" y="554"/>
                  </a:lnTo>
                  <a:lnTo>
                    <a:pt x="387" y="554"/>
                  </a:lnTo>
                  <a:lnTo>
                    <a:pt x="348" y="554"/>
                  </a:lnTo>
                  <a:lnTo>
                    <a:pt x="319" y="554"/>
                  </a:lnTo>
                  <a:lnTo>
                    <a:pt x="290" y="544"/>
                  </a:lnTo>
                  <a:lnTo>
                    <a:pt x="261" y="525"/>
                  </a:lnTo>
                  <a:lnTo>
                    <a:pt x="232" y="505"/>
                  </a:lnTo>
                  <a:lnTo>
                    <a:pt x="203" y="495"/>
                  </a:lnTo>
                  <a:lnTo>
                    <a:pt x="174" y="486"/>
                  </a:lnTo>
                  <a:lnTo>
                    <a:pt x="145" y="486"/>
                  </a:lnTo>
                  <a:lnTo>
                    <a:pt x="116" y="486"/>
                  </a:lnTo>
                  <a:lnTo>
                    <a:pt x="87" y="505"/>
                  </a:lnTo>
                  <a:lnTo>
                    <a:pt x="58" y="515"/>
                  </a:lnTo>
                  <a:lnTo>
                    <a:pt x="29" y="515"/>
                  </a:lnTo>
                  <a:lnTo>
                    <a:pt x="0" y="52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7" name="Freeform 3397"/>
            <p:cNvSpPr>
              <a:spLocks/>
            </p:cNvSpPr>
            <p:nvPr/>
          </p:nvSpPr>
          <p:spPr bwMode="auto">
            <a:xfrm>
              <a:off x="5014" y="3586"/>
              <a:ext cx="365" cy="515"/>
            </a:xfrm>
            <a:custGeom>
              <a:avLst/>
              <a:gdLst>
                <a:gd name="T0" fmla="*/ 0 w 352"/>
                <a:gd name="T1" fmla="*/ 449 h 465"/>
                <a:gd name="T2" fmla="*/ 32 w 352"/>
                <a:gd name="T3" fmla="*/ 455 h 465"/>
                <a:gd name="T4" fmla="*/ 110 w 352"/>
                <a:gd name="T5" fmla="*/ 464 h 465"/>
                <a:gd name="T6" fmla="*/ 148 w 352"/>
                <a:gd name="T7" fmla="*/ 464 h 465"/>
                <a:gd name="T8" fmla="*/ 177 w 352"/>
                <a:gd name="T9" fmla="*/ 464 h 465"/>
                <a:gd name="T10" fmla="*/ 206 w 352"/>
                <a:gd name="T11" fmla="*/ 464 h 465"/>
                <a:gd name="T12" fmla="*/ 245 w 352"/>
                <a:gd name="T13" fmla="*/ 464 h 465"/>
                <a:gd name="T14" fmla="*/ 274 w 352"/>
                <a:gd name="T15" fmla="*/ 455 h 465"/>
                <a:gd name="T16" fmla="*/ 293 w 352"/>
                <a:gd name="T17" fmla="*/ 426 h 465"/>
                <a:gd name="T18" fmla="*/ 293 w 352"/>
                <a:gd name="T19" fmla="*/ 397 h 465"/>
                <a:gd name="T20" fmla="*/ 303 w 352"/>
                <a:gd name="T21" fmla="*/ 368 h 465"/>
                <a:gd name="T22" fmla="*/ 303 w 352"/>
                <a:gd name="T23" fmla="*/ 339 h 465"/>
                <a:gd name="T24" fmla="*/ 313 w 352"/>
                <a:gd name="T25" fmla="*/ 310 h 465"/>
                <a:gd name="T26" fmla="*/ 322 w 352"/>
                <a:gd name="T27" fmla="*/ 281 h 465"/>
                <a:gd name="T28" fmla="*/ 342 w 352"/>
                <a:gd name="T29" fmla="*/ 242 h 465"/>
                <a:gd name="T30" fmla="*/ 351 w 352"/>
                <a:gd name="T31" fmla="*/ 213 h 465"/>
                <a:gd name="T32" fmla="*/ 351 w 352"/>
                <a:gd name="T33" fmla="*/ 174 h 465"/>
                <a:gd name="T34" fmla="*/ 351 w 352"/>
                <a:gd name="T35" fmla="*/ 145 h 465"/>
                <a:gd name="T36" fmla="*/ 351 w 352"/>
                <a:gd name="T37" fmla="*/ 116 h 465"/>
                <a:gd name="T38" fmla="*/ 351 w 352"/>
                <a:gd name="T39" fmla="*/ 87 h 465"/>
                <a:gd name="T40" fmla="*/ 351 w 352"/>
                <a:gd name="T41" fmla="*/ 58 h 465"/>
                <a:gd name="T42" fmla="*/ 351 w 352"/>
                <a:gd name="T43" fmla="*/ 29 h 465"/>
                <a:gd name="T44" fmla="*/ 351 w 352"/>
                <a:gd name="T4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65">
                  <a:moveTo>
                    <a:pt x="0" y="449"/>
                  </a:moveTo>
                  <a:lnTo>
                    <a:pt x="32" y="455"/>
                  </a:lnTo>
                  <a:lnTo>
                    <a:pt x="110" y="464"/>
                  </a:lnTo>
                  <a:lnTo>
                    <a:pt x="148" y="464"/>
                  </a:lnTo>
                  <a:lnTo>
                    <a:pt x="177" y="464"/>
                  </a:lnTo>
                  <a:lnTo>
                    <a:pt x="206" y="464"/>
                  </a:lnTo>
                  <a:lnTo>
                    <a:pt x="245" y="464"/>
                  </a:lnTo>
                  <a:lnTo>
                    <a:pt x="274" y="455"/>
                  </a:lnTo>
                  <a:lnTo>
                    <a:pt x="293" y="426"/>
                  </a:lnTo>
                  <a:lnTo>
                    <a:pt x="293" y="397"/>
                  </a:lnTo>
                  <a:lnTo>
                    <a:pt x="303" y="368"/>
                  </a:lnTo>
                  <a:lnTo>
                    <a:pt x="303" y="339"/>
                  </a:lnTo>
                  <a:lnTo>
                    <a:pt x="313" y="310"/>
                  </a:lnTo>
                  <a:lnTo>
                    <a:pt x="322" y="281"/>
                  </a:lnTo>
                  <a:lnTo>
                    <a:pt x="342" y="242"/>
                  </a:lnTo>
                  <a:lnTo>
                    <a:pt x="351" y="213"/>
                  </a:lnTo>
                  <a:lnTo>
                    <a:pt x="351" y="174"/>
                  </a:lnTo>
                  <a:lnTo>
                    <a:pt x="351" y="145"/>
                  </a:lnTo>
                  <a:lnTo>
                    <a:pt x="351" y="116"/>
                  </a:lnTo>
                  <a:lnTo>
                    <a:pt x="351" y="87"/>
                  </a:lnTo>
                  <a:lnTo>
                    <a:pt x="351" y="58"/>
                  </a:lnTo>
                  <a:lnTo>
                    <a:pt x="351" y="29"/>
                  </a:lnTo>
                  <a:lnTo>
                    <a:pt x="35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8" name="Freeform 3398"/>
            <p:cNvSpPr>
              <a:spLocks/>
            </p:cNvSpPr>
            <p:nvPr/>
          </p:nvSpPr>
          <p:spPr bwMode="auto">
            <a:xfrm>
              <a:off x="5263" y="4083"/>
              <a:ext cx="396" cy="19"/>
            </a:xfrm>
            <a:custGeom>
              <a:avLst/>
              <a:gdLst>
                <a:gd name="T0" fmla="*/ 0 w 383"/>
                <a:gd name="T1" fmla="*/ 0 h 17"/>
                <a:gd name="T2" fmla="*/ 34 w 383"/>
                <a:gd name="T3" fmla="*/ 16 h 17"/>
                <a:gd name="T4" fmla="*/ 111 w 383"/>
                <a:gd name="T5" fmla="*/ 16 h 17"/>
                <a:gd name="T6" fmla="*/ 150 w 383"/>
                <a:gd name="T7" fmla="*/ 16 h 17"/>
                <a:gd name="T8" fmla="*/ 179 w 383"/>
                <a:gd name="T9" fmla="*/ 16 h 17"/>
                <a:gd name="T10" fmla="*/ 208 w 383"/>
                <a:gd name="T11" fmla="*/ 16 h 17"/>
                <a:gd name="T12" fmla="*/ 237 w 383"/>
                <a:gd name="T13" fmla="*/ 16 h 17"/>
                <a:gd name="T14" fmla="*/ 266 w 383"/>
                <a:gd name="T15" fmla="*/ 16 h 17"/>
                <a:gd name="T16" fmla="*/ 295 w 383"/>
                <a:gd name="T17" fmla="*/ 16 h 17"/>
                <a:gd name="T18" fmla="*/ 324 w 383"/>
                <a:gd name="T19" fmla="*/ 16 h 17"/>
                <a:gd name="T20" fmla="*/ 353 w 383"/>
                <a:gd name="T21" fmla="*/ 16 h 17"/>
                <a:gd name="T22" fmla="*/ 382 w 383"/>
                <a:gd name="T2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17">
                  <a:moveTo>
                    <a:pt x="0" y="0"/>
                  </a:moveTo>
                  <a:lnTo>
                    <a:pt x="34" y="16"/>
                  </a:lnTo>
                  <a:lnTo>
                    <a:pt x="111" y="16"/>
                  </a:lnTo>
                  <a:lnTo>
                    <a:pt x="150" y="16"/>
                  </a:lnTo>
                  <a:lnTo>
                    <a:pt x="179" y="16"/>
                  </a:lnTo>
                  <a:lnTo>
                    <a:pt x="208" y="16"/>
                  </a:lnTo>
                  <a:lnTo>
                    <a:pt x="237" y="16"/>
                  </a:lnTo>
                  <a:lnTo>
                    <a:pt x="266" y="16"/>
                  </a:lnTo>
                  <a:lnTo>
                    <a:pt x="295" y="16"/>
                  </a:lnTo>
                  <a:lnTo>
                    <a:pt x="324" y="16"/>
                  </a:lnTo>
                  <a:lnTo>
                    <a:pt x="353" y="16"/>
                  </a:lnTo>
                  <a:lnTo>
                    <a:pt x="382" y="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9" name="Freeform 3399"/>
            <p:cNvSpPr>
              <a:spLocks/>
            </p:cNvSpPr>
            <p:nvPr/>
          </p:nvSpPr>
          <p:spPr bwMode="auto">
            <a:xfrm>
              <a:off x="5238" y="4083"/>
              <a:ext cx="75" cy="661"/>
            </a:xfrm>
            <a:custGeom>
              <a:avLst/>
              <a:gdLst>
                <a:gd name="T0" fmla="*/ 72 w 73"/>
                <a:gd name="T1" fmla="*/ 0 h 597"/>
                <a:gd name="T2" fmla="*/ 72 w 73"/>
                <a:gd name="T3" fmla="*/ 0 h 597"/>
                <a:gd name="T4" fmla="*/ 48 w 73"/>
                <a:gd name="T5" fmla="*/ 35 h 597"/>
                <a:gd name="T6" fmla="*/ 48 w 73"/>
                <a:gd name="T7" fmla="*/ 64 h 597"/>
                <a:gd name="T8" fmla="*/ 58 w 73"/>
                <a:gd name="T9" fmla="*/ 93 h 597"/>
                <a:gd name="T10" fmla="*/ 58 w 73"/>
                <a:gd name="T11" fmla="*/ 122 h 597"/>
                <a:gd name="T12" fmla="*/ 58 w 73"/>
                <a:gd name="T13" fmla="*/ 151 h 597"/>
                <a:gd name="T14" fmla="*/ 68 w 73"/>
                <a:gd name="T15" fmla="*/ 180 h 597"/>
                <a:gd name="T16" fmla="*/ 68 w 73"/>
                <a:gd name="T17" fmla="*/ 219 h 597"/>
                <a:gd name="T18" fmla="*/ 68 w 73"/>
                <a:gd name="T19" fmla="*/ 248 h 597"/>
                <a:gd name="T20" fmla="*/ 68 w 73"/>
                <a:gd name="T21" fmla="*/ 286 h 597"/>
                <a:gd name="T22" fmla="*/ 58 w 73"/>
                <a:gd name="T23" fmla="*/ 315 h 597"/>
                <a:gd name="T24" fmla="*/ 58 w 73"/>
                <a:gd name="T25" fmla="*/ 354 h 597"/>
                <a:gd name="T26" fmla="*/ 58 w 73"/>
                <a:gd name="T27" fmla="*/ 383 h 597"/>
                <a:gd name="T28" fmla="*/ 48 w 73"/>
                <a:gd name="T29" fmla="*/ 422 h 597"/>
                <a:gd name="T30" fmla="*/ 39 w 73"/>
                <a:gd name="T31" fmla="*/ 451 h 597"/>
                <a:gd name="T32" fmla="*/ 39 w 73"/>
                <a:gd name="T33" fmla="*/ 480 h 597"/>
                <a:gd name="T34" fmla="*/ 39 w 73"/>
                <a:gd name="T35" fmla="*/ 509 h 597"/>
                <a:gd name="T36" fmla="*/ 29 w 73"/>
                <a:gd name="T37" fmla="*/ 538 h 597"/>
                <a:gd name="T38" fmla="*/ 10 w 73"/>
                <a:gd name="T39" fmla="*/ 567 h 597"/>
                <a:gd name="T40" fmla="*/ 0 w 73"/>
                <a:gd name="T41" fmla="*/ 59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597">
                  <a:moveTo>
                    <a:pt x="72" y="0"/>
                  </a:moveTo>
                  <a:lnTo>
                    <a:pt x="72" y="0"/>
                  </a:lnTo>
                  <a:lnTo>
                    <a:pt x="48" y="35"/>
                  </a:lnTo>
                  <a:lnTo>
                    <a:pt x="48" y="64"/>
                  </a:lnTo>
                  <a:lnTo>
                    <a:pt x="58" y="93"/>
                  </a:lnTo>
                  <a:lnTo>
                    <a:pt x="58" y="122"/>
                  </a:lnTo>
                  <a:lnTo>
                    <a:pt x="58" y="151"/>
                  </a:lnTo>
                  <a:lnTo>
                    <a:pt x="68" y="180"/>
                  </a:lnTo>
                  <a:lnTo>
                    <a:pt x="68" y="219"/>
                  </a:lnTo>
                  <a:lnTo>
                    <a:pt x="68" y="248"/>
                  </a:lnTo>
                  <a:lnTo>
                    <a:pt x="68" y="286"/>
                  </a:lnTo>
                  <a:lnTo>
                    <a:pt x="58" y="315"/>
                  </a:lnTo>
                  <a:lnTo>
                    <a:pt x="58" y="354"/>
                  </a:lnTo>
                  <a:lnTo>
                    <a:pt x="58" y="383"/>
                  </a:lnTo>
                  <a:lnTo>
                    <a:pt x="48" y="422"/>
                  </a:lnTo>
                  <a:lnTo>
                    <a:pt x="39" y="451"/>
                  </a:lnTo>
                  <a:lnTo>
                    <a:pt x="39" y="480"/>
                  </a:lnTo>
                  <a:lnTo>
                    <a:pt x="39" y="509"/>
                  </a:lnTo>
                  <a:lnTo>
                    <a:pt x="29" y="538"/>
                  </a:lnTo>
                  <a:lnTo>
                    <a:pt x="10" y="567"/>
                  </a:lnTo>
                  <a:lnTo>
                    <a:pt x="0" y="59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3400"/>
            <p:cNvSpPr>
              <a:spLocks/>
            </p:cNvSpPr>
            <p:nvPr/>
          </p:nvSpPr>
          <p:spPr bwMode="auto">
            <a:xfrm>
              <a:off x="4647" y="4550"/>
              <a:ext cx="342" cy="226"/>
            </a:xfrm>
            <a:custGeom>
              <a:avLst/>
              <a:gdLst>
                <a:gd name="T0" fmla="*/ 19 w 330"/>
                <a:gd name="T1" fmla="*/ 202 h 204"/>
                <a:gd name="T2" fmla="*/ 0 w 330"/>
                <a:gd name="T3" fmla="*/ 164 h 204"/>
                <a:gd name="T4" fmla="*/ 0 w 330"/>
                <a:gd name="T5" fmla="*/ 135 h 204"/>
                <a:gd name="T6" fmla="*/ 0 w 330"/>
                <a:gd name="T7" fmla="*/ 106 h 204"/>
                <a:gd name="T8" fmla="*/ 0 w 330"/>
                <a:gd name="T9" fmla="*/ 77 h 204"/>
                <a:gd name="T10" fmla="*/ 0 w 330"/>
                <a:gd name="T11" fmla="*/ 48 h 204"/>
                <a:gd name="T12" fmla="*/ 10 w 330"/>
                <a:gd name="T13" fmla="*/ 19 h 204"/>
                <a:gd name="T14" fmla="*/ 39 w 330"/>
                <a:gd name="T15" fmla="*/ 0 h 204"/>
                <a:gd name="T16" fmla="*/ 68 w 330"/>
                <a:gd name="T17" fmla="*/ 0 h 204"/>
                <a:gd name="T18" fmla="*/ 97 w 330"/>
                <a:gd name="T19" fmla="*/ 0 h 204"/>
                <a:gd name="T20" fmla="*/ 126 w 330"/>
                <a:gd name="T21" fmla="*/ 0 h 204"/>
                <a:gd name="T22" fmla="*/ 155 w 330"/>
                <a:gd name="T23" fmla="*/ 0 h 204"/>
                <a:gd name="T24" fmla="*/ 184 w 330"/>
                <a:gd name="T25" fmla="*/ 0 h 204"/>
                <a:gd name="T26" fmla="*/ 213 w 330"/>
                <a:gd name="T27" fmla="*/ 10 h 204"/>
                <a:gd name="T28" fmla="*/ 242 w 330"/>
                <a:gd name="T29" fmla="*/ 10 h 204"/>
                <a:gd name="T30" fmla="*/ 271 w 330"/>
                <a:gd name="T31" fmla="*/ 10 h 204"/>
                <a:gd name="T32" fmla="*/ 300 w 330"/>
                <a:gd name="T33" fmla="*/ 19 h 204"/>
                <a:gd name="T34" fmla="*/ 329 w 330"/>
                <a:gd name="T35" fmla="*/ 19 h 204"/>
                <a:gd name="T36" fmla="*/ 300 w 330"/>
                <a:gd name="T37" fmla="*/ 39 h 204"/>
                <a:gd name="T38" fmla="*/ 271 w 330"/>
                <a:gd name="T39" fmla="*/ 58 h 204"/>
                <a:gd name="T40" fmla="*/ 261 w 330"/>
                <a:gd name="T41" fmla="*/ 87 h 204"/>
                <a:gd name="T42" fmla="*/ 261 w 330"/>
                <a:gd name="T43" fmla="*/ 116 h 204"/>
                <a:gd name="T44" fmla="*/ 261 w 330"/>
                <a:gd name="T45" fmla="*/ 145 h 204"/>
                <a:gd name="T46" fmla="*/ 261 w 330"/>
                <a:gd name="T47" fmla="*/ 174 h 204"/>
                <a:gd name="T48" fmla="*/ 261 w 330"/>
                <a:gd name="T49" fmla="*/ 20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204">
                  <a:moveTo>
                    <a:pt x="19" y="202"/>
                  </a:moveTo>
                  <a:lnTo>
                    <a:pt x="0" y="164"/>
                  </a:lnTo>
                  <a:lnTo>
                    <a:pt x="0" y="135"/>
                  </a:lnTo>
                  <a:lnTo>
                    <a:pt x="0" y="106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10" y="19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126" y="0"/>
                  </a:lnTo>
                  <a:lnTo>
                    <a:pt x="155" y="0"/>
                  </a:lnTo>
                  <a:lnTo>
                    <a:pt x="184" y="0"/>
                  </a:lnTo>
                  <a:lnTo>
                    <a:pt x="213" y="10"/>
                  </a:lnTo>
                  <a:lnTo>
                    <a:pt x="242" y="10"/>
                  </a:lnTo>
                  <a:lnTo>
                    <a:pt x="271" y="10"/>
                  </a:lnTo>
                  <a:lnTo>
                    <a:pt x="300" y="19"/>
                  </a:lnTo>
                  <a:lnTo>
                    <a:pt x="329" y="19"/>
                  </a:lnTo>
                  <a:lnTo>
                    <a:pt x="300" y="39"/>
                  </a:lnTo>
                  <a:lnTo>
                    <a:pt x="271" y="58"/>
                  </a:lnTo>
                  <a:lnTo>
                    <a:pt x="261" y="87"/>
                  </a:lnTo>
                  <a:lnTo>
                    <a:pt x="261" y="116"/>
                  </a:lnTo>
                  <a:lnTo>
                    <a:pt x="261" y="145"/>
                  </a:lnTo>
                  <a:lnTo>
                    <a:pt x="261" y="174"/>
                  </a:lnTo>
                  <a:lnTo>
                    <a:pt x="261" y="203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3401"/>
            <p:cNvSpPr>
              <a:spLocks noChangeArrowheads="1"/>
            </p:cNvSpPr>
            <p:nvPr/>
          </p:nvSpPr>
          <p:spPr bwMode="auto">
            <a:xfrm>
              <a:off x="4203" y="3674"/>
              <a:ext cx="52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dirty="0" smtClean="0"/>
                <a:t>Brown</a:t>
              </a:r>
              <a:endParaRPr lang="en-US" altLang="en-US" dirty="0"/>
            </a:p>
          </p:txBody>
        </p:sp>
        <p:sp>
          <p:nvSpPr>
            <p:cNvPr id="12" name="Rectangle 3402"/>
            <p:cNvSpPr>
              <a:spLocks noChangeArrowheads="1"/>
            </p:cNvSpPr>
            <p:nvPr/>
          </p:nvSpPr>
          <p:spPr bwMode="auto">
            <a:xfrm>
              <a:off x="4358" y="4178"/>
              <a:ext cx="50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600" dirty="0" smtClean="0"/>
                <a:t>Smith</a:t>
              </a:r>
              <a:endParaRPr lang="en-US" altLang="en-US" sz="2600" dirty="0"/>
            </a:p>
          </p:txBody>
        </p:sp>
        <p:sp>
          <p:nvSpPr>
            <p:cNvPr id="13" name="Rectangle 3403"/>
            <p:cNvSpPr>
              <a:spLocks noChangeArrowheads="1"/>
            </p:cNvSpPr>
            <p:nvPr/>
          </p:nvSpPr>
          <p:spPr bwMode="auto">
            <a:xfrm>
              <a:off x="4607" y="4577"/>
              <a:ext cx="28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700" dirty="0" smtClean="0"/>
                <a:t>Lee</a:t>
              </a:r>
              <a:endParaRPr lang="en-US" altLang="en-US" sz="1700" dirty="0"/>
            </a:p>
          </p:txBody>
        </p:sp>
        <p:sp>
          <p:nvSpPr>
            <p:cNvPr id="14" name="Rectangle 3404"/>
            <p:cNvSpPr>
              <a:spLocks noChangeArrowheads="1"/>
            </p:cNvSpPr>
            <p:nvPr/>
          </p:nvSpPr>
          <p:spPr bwMode="auto">
            <a:xfrm rot="16200000">
              <a:off x="5340" y="4348"/>
              <a:ext cx="43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 smtClean="0"/>
                <a:t>Santos</a:t>
              </a:r>
              <a:endParaRPr lang="en-US" altLang="en-US" sz="1900" dirty="0"/>
            </a:p>
          </p:txBody>
        </p:sp>
        <p:sp>
          <p:nvSpPr>
            <p:cNvPr id="15" name="Rectangle 3405"/>
            <p:cNvSpPr>
              <a:spLocks noChangeArrowheads="1"/>
            </p:cNvSpPr>
            <p:nvPr/>
          </p:nvSpPr>
          <p:spPr bwMode="auto">
            <a:xfrm>
              <a:off x="5017" y="3696"/>
              <a:ext cx="31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297" tIns="64149" rIns="128297" bIns="64149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100" dirty="0" smtClean="0"/>
                <a:t>Lee</a:t>
              </a:r>
              <a:endParaRPr lang="en-US" altLang="en-US" sz="2100" dirty="0"/>
            </a:p>
          </p:txBody>
        </p:sp>
      </p:grpSp>
      <p:grpSp>
        <p:nvGrpSpPr>
          <p:cNvPr id="16" name="Group 3411"/>
          <p:cNvGrpSpPr>
            <a:grpSpLocks/>
          </p:cNvGrpSpPr>
          <p:nvPr/>
        </p:nvGrpSpPr>
        <p:grpSpPr bwMode="auto">
          <a:xfrm>
            <a:off x="5095876" y="3037681"/>
            <a:ext cx="2981324" cy="2753518"/>
            <a:chOff x="4369" y="2071"/>
            <a:chExt cx="1512" cy="1329"/>
          </a:xfrm>
        </p:grpSpPr>
        <p:sp>
          <p:nvSpPr>
            <p:cNvPr id="17" name="Rectangle 3119"/>
            <p:cNvSpPr>
              <a:spLocks noChangeArrowheads="1"/>
            </p:cNvSpPr>
            <p:nvPr/>
          </p:nvSpPr>
          <p:spPr bwMode="auto">
            <a:xfrm>
              <a:off x="4505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" name="Rectangle 3120"/>
            <p:cNvSpPr>
              <a:spLocks noChangeArrowheads="1"/>
            </p:cNvSpPr>
            <p:nvPr/>
          </p:nvSpPr>
          <p:spPr bwMode="auto">
            <a:xfrm>
              <a:off x="4646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9" name="Rectangle 3121"/>
            <p:cNvSpPr>
              <a:spLocks noChangeArrowheads="1"/>
            </p:cNvSpPr>
            <p:nvPr/>
          </p:nvSpPr>
          <p:spPr bwMode="auto">
            <a:xfrm>
              <a:off x="4787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0" name="Rectangle 3122"/>
            <p:cNvSpPr>
              <a:spLocks noChangeArrowheads="1"/>
            </p:cNvSpPr>
            <p:nvPr/>
          </p:nvSpPr>
          <p:spPr bwMode="auto">
            <a:xfrm>
              <a:off x="4928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1" name="Rectangle 3123"/>
            <p:cNvSpPr>
              <a:spLocks noChangeArrowheads="1"/>
            </p:cNvSpPr>
            <p:nvPr/>
          </p:nvSpPr>
          <p:spPr bwMode="auto">
            <a:xfrm>
              <a:off x="5069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" name="Rectangle 3124"/>
            <p:cNvSpPr>
              <a:spLocks noChangeArrowheads="1"/>
            </p:cNvSpPr>
            <p:nvPr/>
          </p:nvSpPr>
          <p:spPr bwMode="auto">
            <a:xfrm>
              <a:off x="5210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" name="Rectangle 3125"/>
            <p:cNvSpPr>
              <a:spLocks noChangeArrowheads="1"/>
            </p:cNvSpPr>
            <p:nvPr/>
          </p:nvSpPr>
          <p:spPr bwMode="auto">
            <a:xfrm>
              <a:off x="5351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6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4" name="Rectangle 3126"/>
            <p:cNvSpPr>
              <a:spLocks noChangeArrowheads="1"/>
            </p:cNvSpPr>
            <p:nvPr/>
          </p:nvSpPr>
          <p:spPr bwMode="auto">
            <a:xfrm>
              <a:off x="5492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5" name="Rectangle 3127"/>
            <p:cNvSpPr>
              <a:spLocks noChangeArrowheads="1"/>
            </p:cNvSpPr>
            <p:nvPr/>
          </p:nvSpPr>
          <p:spPr bwMode="auto">
            <a:xfrm>
              <a:off x="5634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6" name="Rectangle 3128"/>
            <p:cNvSpPr>
              <a:spLocks noChangeArrowheads="1"/>
            </p:cNvSpPr>
            <p:nvPr/>
          </p:nvSpPr>
          <p:spPr bwMode="auto">
            <a:xfrm>
              <a:off x="5775" y="207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7" name="Rectangle 3129"/>
            <p:cNvSpPr>
              <a:spLocks noChangeArrowheads="1"/>
            </p:cNvSpPr>
            <p:nvPr/>
          </p:nvSpPr>
          <p:spPr bwMode="auto">
            <a:xfrm>
              <a:off x="4369" y="219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8" name="Rectangle 3140"/>
            <p:cNvSpPr>
              <a:spLocks noChangeArrowheads="1"/>
            </p:cNvSpPr>
            <p:nvPr/>
          </p:nvSpPr>
          <p:spPr bwMode="auto">
            <a:xfrm>
              <a:off x="4369" y="2310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9" name="Rectangle 3151"/>
            <p:cNvSpPr>
              <a:spLocks noChangeArrowheads="1"/>
            </p:cNvSpPr>
            <p:nvPr/>
          </p:nvSpPr>
          <p:spPr bwMode="auto">
            <a:xfrm>
              <a:off x="4369" y="2430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0" name="Rectangle 3162"/>
            <p:cNvSpPr>
              <a:spLocks noChangeArrowheads="1"/>
            </p:cNvSpPr>
            <p:nvPr/>
          </p:nvSpPr>
          <p:spPr bwMode="auto">
            <a:xfrm>
              <a:off x="4369" y="2549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1" name="Rectangle 3173"/>
            <p:cNvSpPr>
              <a:spLocks noChangeArrowheads="1"/>
            </p:cNvSpPr>
            <p:nvPr/>
          </p:nvSpPr>
          <p:spPr bwMode="auto">
            <a:xfrm>
              <a:off x="4369" y="2669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2" name="Rectangle 3184"/>
            <p:cNvSpPr>
              <a:spLocks noChangeArrowheads="1"/>
            </p:cNvSpPr>
            <p:nvPr/>
          </p:nvSpPr>
          <p:spPr bwMode="auto">
            <a:xfrm>
              <a:off x="4369" y="2788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3" name="Rectangle 3195"/>
            <p:cNvSpPr>
              <a:spLocks noChangeArrowheads="1"/>
            </p:cNvSpPr>
            <p:nvPr/>
          </p:nvSpPr>
          <p:spPr bwMode="auto">
            <a:xfrm>
              <a:off x="4369" y="2908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6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4" name="Rectangle 3206"/>
            <p:cNvSpPr>
              <a:spLocks noChangeArrowheads="1"/>
            </p:cNvSpPr>
            <p:nvPr/>
          </p:nvSpPr>
          <p:spPr bwMode="auto">
            <a:xfrm>
              <a:off x="4369" y="3027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7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5" name="Rectangle 3217"/>
            <p:cNvSpPr>
              <a:spLocks noChangeArrowheads="1"/>
            </p:cNvSpPr>
            <p:nvPr/>
          </p:nvSpPr>
          <p:spPr bwMode="auto">
            <a:xfrm>
              <a:off x="4369" y="3147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6" name="Rectangle 3228"/>
            <p:cNvSpPr>
              <a:spLocks noChangeArrowheads="1"/>
            </p:cNvSpPr>
            <p:nvPr/>
          </p:nvSpPr>
          <p:spPr bwMode="auto">
            <a:xfrm>
              <a:off x="4369" y="3266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37" name="Line 3253"/>
            <p:cNvSpPr>
              <a:spLocks noChangeShapeType="1"/>
            </p:cNvSpPr>
            <p:nvPr/>
          </p:nvSpPr>
          <p:spPr bwMode="auto">
            <a:xfrm>
              <a:off x="4464" y="2160"/>
              <a:ext cx="1" cy="12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254"/>
            <p:cNvSpPr>
              <a:spLocks noChangeArrowheads="1"/>
            </p:cNvSpPr>
            <p:nvPr/>
          </p:nvSpPr>
          <p:spPr bwMode="auto">
            <a:xfrm>
              <a:off x="4464" y="2160"/>
              <a:ext cx="6" cy="1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255"/>
            <p:cNvSpPr>
              <a:spLocks noChangeShapeType="1"/>
            </p:cNvSpPr>
            <p:nvPr/>
          </p:nvSpPr>
          <p:spPr bwMode="auto">
            <a:xfrm>
              <a:off x="4605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257"/>
            <p:cNvSpPr>
              <a:spLocks noChangeShapeType="1"/>
            </p:cNvSpPr>
            <p:nvPr/>
          </p:nvSpPr>
          <p:spPr bwMode="auto">
            <a:xfrm>
              <a:off x="4747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258"/>
            <p:cNvSpPr>
              <a:spLocks noChangeShapeType="1"/>
            </p:cNvSpPr>
            <p:nvPr/>
          </p:nvSpPr>
          <p:spPr bwMode="auto">
            <a:xfrm>
              <a:off x="4888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259"/>
            <p:cNvSpPr>
              <a:spLocks noChangeArrowheads="1"/>
            </p:cNvSpPr>
            <p:nvPr/>
          </p:nvSpPr>
          <p:spPr bwMode="auto">
            <a:xfrm>
              <a:off x="4888" y="2167"/>
              <a:ext cx="5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261"/>
            <p:cNvSpPr>
              <a:spLocks noChangeShapeType="1"/>
            </p:cNvSpPr>
            <p:nvPr/>
          </p:nvSpPr>
          <p:spPr bwMode="auto">
            <a:xfrm>
              <a:off x="5170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3262"/>
            <p:cNvSpPr>
              <a:spLocks noChangeArrowheads="1"/>
            </p:cNvSpPr>
            <p:nvPr/>
          </p:nvSpPr>
          <p:spPr bwMode="auto">
            <a:xfrm>
              <a:off x="5170" y="2167"/>
              <a:ext cx="5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263"/>
            <p:cNvSpPr>
              <a:spLocks noChangeShapeType="1"/>
            </p:cNvSpPr>
            <p:nvPr/>
          </p:nvSpPr>
          <p:spPr bwMode="auto">
            <a:xfrm>
              <a:off x="5311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3264"/>
            <p:cNvSpPr>
              <a:spLocks noChangeArrowheads="1"/>
            </p:cNvSpPr>
            <p:nvPr/>
          </p:nvSpPr>
          <p:spPr bwMode="auto">
            <a:xfrm>
              <a:off x="5311" y="2167"/>
              <a:ext cx="5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265"/>
            <p:cNvSpPr>
              <a:spLocks noChangeShapeType="1"/>
            </p:cNvSpPr>
            <p:nvPr/>
          </p:nvSpPr>
          <p:spPr bwMode="auto">
            <a:xfrm>
              <a:off x="5452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3266"/>
            <p:cNvSpPr>
              <a:spLocks noChangeArrowheads="1"/>
            </p:cNvSpPr>
            <p:nvPr/>
          </p:nvSpPr>
          <p:spPr bwMode="auto">
            <a:xfrm>
              <a:off x="5452" y="2167"/>
              <a:ext cx="6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267"/>
            <p:cNvSpPr>
              <a:spLocks noChangeShapeType="1"/>
            </p:cNvSpPr>
            <p:nvPr/>
          </p:nvSpPr>
          <p:spPr bwMode="auto">
            <a:xfrm>
              <a:off x="5593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3268"/>
            <p:cNvSpPr>
              <a:spLocks noChangeArrowheads="1"/>
            </p:cNvSpPr>
            <p:nvPr/>
          </p:nvSpPr>
          <p:spPr bwMode="auto">
            <a:xfrm>
              <a:off x="5593" y="2167"/>
              <a:ext cx="6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269"/>
            <p:cNvSpPr>
              <a:spLocks noChangeShapeType="1"/>
            </p:cNvSpPr>
            <p:nvPr/>
          </p:nvSpPr>
          <p:spPr bwMode="auto">
            <a:xfrm>
              <a:off x="5734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3270"/>
            <p:cNvSpPr>
              <a:spLocks noChangeArrowheads="1"/>
            </p:cNvSpPr>
            <p:nvPr/>
          </p:nvSpPr>
          <p:spPr bwMode="auto">
            <a:xfrm>
              <a:off x="5734" y="2167"/>
              <a:ext cx="6" cy="11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271"/>
            <p:cNvSpPr>
              <a:spLocks noChangeShapeType="1"/>
            </p:cNvSpPr>
            <p:nvPr/>
          </p:nvSpPr>
          <p:spPr bwMode="auto">
            <a:xfrm>
              <a:off x="5876" y="2167"/>
              <a:ext cx="1" cy="11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272"/>
            <p:cNvSpPr>
              <a:spLocks noChangeShapeType="1"/>
            </p:cNvSpPr>
            <p:nvPr/>
          </p:nvSpPr>
          <p:spPr bwMode="auto">
            <a:xfrm>
              <a:off x="4470" y="2160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3273"/>
            <p:cNvSpPr>
              <a:spLocks noChangeArrowheads="1"/>
            </p:cNvSpPr>
            <p:nvPr/>
          </p:nvSpPr>
          <p:spPr bwMode="auto">
            <a:xfrm>
              <a:off x="4470" y="2160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274"/>
            <p:cNvSpPr>
              <a:spLocks noChangeShapeType="1"/>
            </p:cNvSpPr>
            <p:nvPr/>
          </p:nvSpPr>
          <p:spPr bwMode="auto">
            <a:xfrm>
              <a:off x="4470" y="2279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275"/>
            <p:cNvSpPr>
              <a:spLocks noChangeArrowheads="1"/>
            </p:cNvSpPr>
            <p:nvPr/>
          </p:nvSpPr>
          <p:spPr bwMode="auto">
            <a:xfrm>
              <a:off x="4470" y="2279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276"/>
            <p:cNvSpPr>
              <a:spLocks noChangeShapeType="1"/>
            </p:cNvSpPr>
            <p:nvPr/>
          </p:nvSpPr>
          <p:spPr bwMode="auto">
            <a:xfrm>
              <a:off x="4470" y="2399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3277"/>
            <p:cNvSpPr>
              <a:spLocks noChangeArrowheads="1"/>
            </p:cNvSpPr>
            <p:nvPr/>
          </p:nvSpPr>
          <p:spPr bwMode="auto">
            <a:xfrm>
              <a:off x="4470" y="2399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278"/>
            <p:cNvSpPr>
              <a:spLocks noChangeShapeType="1"/>
            </p:cNvSpPr>
            <p:nvPr/>
          </p:nvSpPr>
          <p:spPr bwMode="auto">
            <a:xfrm>
              <a:off x="4470" y="2518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3279"/>
            <p:cNvSpPr>
              <a:spLocks noChangeArrowheads="1"/>
            </p:cNvSpPr>
            <p:nvPr/>
          </p:nvSpPr>
          <p:spPr bwMode="auto">
            <a:xfrm>
              <a:off x="4470" y="2518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280"/>
            <p:cNvSpPr>
              <a:spLocks noChangeShapeType="1"/>
            </p:cNvSpPr>
            <p:nvPr/>
          </p:nvSpPr>
          <p:spPr bwMode="auto">
            <a:xfrm>
              <a:off x="4470" y="2638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3281"/>
            <p:cNvSpPr>
              <a:spLocks noChangeArrowheads="1"/>
            </p:cNvSpPr>
            <p:nvPr/>
          </p:nvSpPr>
          <p:spPr bwMode="auto">
            <a:xfrm>
              <a:off x="4470" y="2638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282"/>
            <p:cNvSpPr>
              <a:spLocks noChangeShapeType="1"/>
            </p:cNvSpPr>
            <p:nvPr/>
          </p:nvSpPr>
          <p:spPr bwMode="auto">
            <a:xfrm>
              <a:off x="4470" y="2757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3283"/>
            <p:cNvSpPr>
              <a:spLocks noChangeArrowheads="1"/>
            </p:cNvSpPr>
            <p:nvPr/>
          </p:nvSpPr>
          <p:spPr bwMode="auto">
            <a:xfrm>
              <a:off x="4470" y="2757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284"/>
            <p:cNvSpPr>
              <a:spLocks noChangeShapeType="1"/>
            </p:cNvSpPr>
            <p:nvPr/>
          </p:nvSpPr>
          <p:spPr bwMode="auto">
            <a:xfrm>
              <a:off x="4470" y="2877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3285"/>
            <p:cNvSpPr>
              <a:spLocks noChangeArrowheads="1"/>
            </p:cNvSpPr>
            <p:nvPr/>
          </p:nvSpPr>
          <p:spPr bwMode="auto">
            <a:xfrm>
              <a:off x="4470" y="2877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286"/>
            <p:cNvSpPr>
              <a:spLocks noChangeShapeType="1"/>
            </p:cNvSpPr>
            <p:nvPr/>
          </p:nvSpPr>
          <p:spPr bwMode="auto">
            <a:xfrm>
              <a:off x="4470" y="2996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3287"/>
            <p:cNvSpPr>
              <a:spLocks noChangeArrowheads="1"/>
            </p:cNvSpPr>
            <p:nvPr/>
          </p:nvSpPr>
          <p:spPr bwMode="auto">
            <a:xfrm>
              <a:off x="4470" y="2996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288"/>
            <p:cNvSpPr>
              <a:spLocks noChangeShapeType="1"/>
            </p:cNvSpPr>
            <p:nvPr/>
          </p:nvSpPr>
          <p:spPr bwMode="auto">
            <a:xfrm>
              <a:off x="4470" y="3116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3289"/>
            <p:cNvSpPr>
              <a:spLocks noChangeArrowheads="1"/>
            </p:cNvSpPr>
            <p:nvPr/>
          </p:nvSpPr>
          <p:spPr bwMode="auto">
            <a:xfrm>
              <a:off x="4470" y="3116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290"/>
            <p:cNvSpPr>
              <a:spLocks noChangeShapeType="1"/>
            </p:cNvSpPr>
            <p:nvPr/>
          </p:nvSpPr>
          <p:spPr bwMode="auto">
            <a:xfrm>
              <a:off x="4470" y="3235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3291"/>
            <p:cNvSpPr>
              <a:spLocks noChangeArrowheads="1"/>
            </p:cNvSpPr>
            <p:nvPr/>
          </p:nvSpPr>
          <p:spPr bwMode="auto">
            <a:xfrm>
              <a:off x="4470" y="3235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292"/>
            <p:cNvSpPr>
              <a:spLocks noChangeShapeType="1"/>
            </p:cNvSpPr>
            <p:nvPr/>
          </p:nvSpPr>
          <p:spPr bwMode="auto">
            <a:xfrm>
              <a:off x="4470" y="3355"/>
              <a:ext cx="14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3293"/>
            <p:cNvSpPr>
              <a:spLocks noChangeArrowheads="1"/>
            </p:cNvSpPr>
            <p:nvPr/>
          </p:nvSpPr>
          <p:spPr bwMode="auto">
            <a:xfrm>
              <a:off x="4470" y="3355"/>
              <a:ext cx="141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3294"/>
            <p:cNvSpPr>
              <a:spLocks noChangeArrowheads="1"/>
            </p:cNvSpPr>
            <p:nvPr/>
          </p:nvSpPr>
          <p:spPr bwMode="auto">
            <a:xfrm>
              <a:off x="4519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7" name="Rectangle 3295"/>
            <p:cNvSpPr>
              <a:spLocks noChangeArrowheads="1"/>
            </p:cNvSpPr>
            <p:nvPr/>
          </p:nvSpPr>
          <p:spPr bwMode="auto">
            <a:xfrm>
              <a:off x="4660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8" name="Rectangle 3296"/>
            <p:cNvSpPr>
              <a:spLocks noChangeArrowheads="1"/>
            </p:cNvSpPr>
            <p:nvPr/>
          </p:nvSpPr>
          <p:spPr bwMode="auto">
            <a:xfrm>
              <a:off x="4801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" name="Rectangle 3297"/>
            <p:cNvSpPr>
              <a:spLocks noChangeArrowheads="1"/>
            </p:cNvSpPr>
            <p:nvPr/>
          </p:nvSpPr>
          <p:spPr bwMode="auto">
            <a:xfrm>
              <a:off x="494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0" name="Rectangle 3298"/>
            <p:cNvSpPr>
              <a:spLocks noChangeArrowheads="1"/>
            </p:cNvSpPr>
            <p:nvPr/>
          </p:nvSpPr>
          <p:spPr bwMode="auto">
            <a:xfrm>
              <a:off x="5083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1" name="Rectangle 3299"/>
            <p:cNvSpPr>
              <a:spLocks noChangeArrowheads="1"/>
            </p:cNvSpPr>
            <p:nvPr/>
          </p:nvSpPr>
          <p:spPr bwMode="auto">
            <a:xfrm>
              <a:off x="5224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2" name="Rectangle 3300"/>
            <p:cNvSpPr>
              <a:spLocks noChangeArrowheads="1"/>
            </p:cNvSpPr>
            <p:nvPr/>
          </p:nvSpPr>
          <p:spPr bwMode="auto">
            <a:xfrm>
              <a:off x="5365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3" name="Rectangle 3301"/>
            <p:cNvSpPr>
              <a:spLocks noChangeArrowheads="1"/>
            </p:cNvSpPr>
            <p:nvPr/>
          </p:nvSpPr>
          <p:spPr bwMode="auto">
            <a:xfrm>
              <a:off x="5506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4" name="Rectangle 3302"/>
            <p:cNvSpPr>
              <a:spLocks noChangeArrowheads="1"/>
            </p:cNvSpPr>
            <p:nvPr/>
          </p:nvSpPr>
          <p:spPr bwMode="auto">
            <a:xfrm>
              <a:off x="5648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5" name="Rectangle 3303"/>
            <p:cNvSpPr>
              <a:spLocks noChangeArrowheads="1"/>
            </p:cNvSpPr>
            <p:nvPr/>
          </p:nvSpPr>
          <p:spPr bwMode="auto">
            <a:xfrm>
              <a:off x="5789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6" name="Rectangle 3304"/>
            <p:cNvSpPr>
              <a:spLocks noChangeArrowheads="1"/>
            </p:cNvSpPr>
            <p:nvPr/>
          </p:nvSpPr>
          <p:spPr bwMode="auto">
            <a:xfrm>
              <a:off x="4519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7" name="Rectangle 3305"/>
            <p:cNvSpPr>
              <a:spLocks noChangeArrowheads="1"/>
            </p:cNvSpPr>
            <p:nvPr/>
          </p:nvSpPr>
          <p:spPr bwMode="auto">
            <a:xfrm>
              <a:off x="4660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8" name="Rectangle 3306"/>
            <p:cNvSpPr>
              <a:spLocks noChangeArrowheads="1"/>
            </p:cNvSpPr>
            <p:nvPr/>
          </p:nvSpPr>
          <p:spPr bwMode="auto">
            <a:xfrm>
              <a:off x="4801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9" name="Rectangle 3307"/>
            <p:cNvSpPr>
              <a:spLocks noChangeArrowheads="1"/>
            </p:cNvSpPr>
            <p:nvPr/>
          </p:nvSpPr>
          <p:spPr bwMode="auto">
            <a:xfrm>
              <a:off x="4942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0" name="Rectangle 3308"/>
            <p:cNvSpPr>
              <a:spLocks noChangeArrowheads="1"/>
            </p:cNvSpPr>
            <p:nvPr/>
          </p:nvSpPr>
          <p:spPr bwMode="auto">
            <a:xfrm>
              <a:off x="5083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1" name="Rectangle 3309"/>
            <p:cNvSpPr>
              <a:spLocks noChangeArrowheads="1"/>
            </p:cNvSpPr>
            <p:nvPr/>
          </p:nvSpPr>
          <p:spPr bwMode="auto">
            <a:xfrm>
              <a:off x="5224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2" name="Rectangle 3310"/>
            <p:cNvSpPr>
              <a:spLocks noChangeArrowheads="1"/>
            </p:cNvSpPr>
            <p:nvPr/>
          </p:nvSpPr>
          <p:spPr bwMode="auto">
            <a:xfrm>
              <a:off x="5365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3" name="Rectangle 3311"/>
            <p:cNvSpPr>
              <a:spLocks noChangeArrowheads="1"/>
            </p:cNvSpPr>
            <p:nvPr/>
          </p:nvSpPr>
          <p:spPr bwMode="auto">
            <a:xfrm>
              <a:off x="5506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4" name="Rectangle 3312"/>
            <p:cNvSpPr>
              <a:spLocks noChangeArrowheads="1"/>
            </p:cNvSpPr>
            <p:nvPr/>
          </p:nvSpPr>
          <p:spPr bwMode="auto">
            <a:xfrm>
              <a:off x="5648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5" name="Rectangle 3313"/>
            <p:cNvSpPr>
              <a:spLocks noChangeArrowheads="1"/>
            </p:cNvSpPr>
            <p:nvPr/>
          </p:nvSpPr>
          <p:spPr bwMode="auto">
            <a:xfrm>
              <a:off x="5789" y="22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6" name="Rectangle 3314"/>
            <p:cNvSpPr>
              <a:spLocks noChangeArrowheads="1"/>
            </p:cNvSpPr>
            <p:nvPr/>
          </p:nvSpPr>
          <p:spPr bwMode="auto">
            <a:xfrm>
              <a:off x="4519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7" name="Rectangle 3315"/>
            <p:cNvSpPr>
              <a:spLocks noChangeArrowheads="1"/>
            </p:cNvSpPr>
            <p:nvPr/>
          </p:nvSpPr>
          <p:spPr bwMode="auto">
            <a:xfrm>
              <a:off x="4660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8" name="Rectangle 3316"/>
            <p:cNvSpPr>
              <a:spLocks noChangeArrowheads="1"/>
            </p:cNvSpPr>
            <p:nvPr/>
          </p:nvSpPr>
          <p:spPr bwMode="auto">
            <a:xfrm>
              <a:off x="4801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9" name="Rectangle 3317"/>
            <p:cNvSpPr>
              <a:spLocks noChangeArrowheads="1"/>
            </p:cNvSpPr>
            <p:nvPr/>
          </p:nvSpPr>
          <p:spPr bwMode="auto">
            <a:xfrm>
              <a:off x="4942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0" name="Rectangle 3318"/>
            <p:cNvSpPr>
              <a:spLocks noChangeArrowheads="1"/>
            </p:cNvSpPr>
            <p:nvPr/>
          </p:nvSpPr>
          <p:spPr bwMode="auto">
            <a:xfrm>
              <a:off x="5083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1" name="Rectangle 3319"/>
            <p:cNvSpPr>
              <a:spLocks noChangeArrowheads="1"/>
            </p:cNvSpPr>
            <p:nvPr/>
          </p:nvSpPr>
          <p:spPr bwMode="auto">
            <a:xfrm>
              <a:off x="5224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2" name="Rectangle 3320"/>
            <p:cNvSpPr>
              <a:spLocks noChangeArrowheads="1"/>
            </p:cNvSpPr>
            <p:nvPr/>
          </p:nvSpPr>
          <p:spPr bwMode="auto">
            <a:xfrm>
              <a:off x="5365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" name="Rectangle 3321"/>
            <p:cNvSpPr>
              <a:spLocks noChangeArrowheads="1"/>
            </p:cNvSpPr>
            <p:nvPr/>
          </p:nvSpPr>
          <p:spPr bwMode="auto">
            <a:xfrm>
              <a:off x="5506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4" name="Rectangle 3322"/>
            <p:cNvSpPr>
              <a:spLocks noChangeArrowheads="1"/>
            </p:cNvSpPr>
            <p:nvPr/>
          </p:nvSpPr>
          <p:spPr bwMode="auto">
            <a:xfrm>
              <a:off x="5648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5" name="Rectangle 3323"/>
            <p:cNvSpPr>
              <a:spLocks noChangeArrowheads="1"/>
            </p:cNvSpPr>
            <p:nvPr/>
          </p:nvSpPr>
          <p:spPr bwMode="auto">
            <a:xfrm>
              <a:off x="5789" y="240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6" name="Rectangle 3324"/>
            <p:cNvSpPr>
              <a:spLocks noChangeArrowheads="1"/>
            </p:cNvSpPr>
            <p:nvPr/>
          </p:nvSpPr>
          <p:spPr bwMode="auto">
            <a:xfrm>
              <a:off x="4519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7" name="Rectangle 3325"/>
            <p:cNvSpPr>
              <a:spLocks noChangeArrowheads="1"/>
            </p:cNvSpPr>
            <p:nvPr/>
          </p:nvSpPr>
          <p:spPr bwMode="auto">
            <a:xfrm>
              <a:off x="4660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8" name="Rectangle 3326"/>
            <p:cNvSpPr>
              <a:spLocks noChangeArrowheads="1"/>
            </p:cNvSpPr>
            <p:nvPr/>
          </p:nvSpPr>
          <p:spPr bwMode="auto">
            <a:xfrm>
              <a:off x="4801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9" name="Rectangle 3327"/>
            <p:cNvSpPr>
              <a:spLocks noChangeArrowheads="1"/>
            </p:cNvSpPr>
            <p:nvPr/>
          </p:nvSpPr>
          <p:spPr bwMode="auto">
            <a:xfrm>
              <a:off x="4942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0" name="Rectangle 3328"/>
            <p:cNvSpPr>
              <a:spLocks noChangeArrowheads="1"/>
            </p:cNvSpPr>
            <p:nvPr/>
          </p:nvSpPr>
          <p:spPr bwMode="auto">
            <a:xfrm>
              <a:off x="5083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1" name="Rectangle 3329"/>
            <p:cNvSpPr>
              <a:spLocks noChangeArrowheads="1"/>
            </p:cNvSpPr>
            <p:nvPr/>
          </p:nvSpPr>
          <p:spPr bwMode="auto">
            <a:xfrm>
              <a:off x="5224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" name="Rectangle 3330"/>
            <p:cNvSpPr>
              <a:spLocks noChangeArrowheads="1"/>
            </p:cNvSpPr>
            <p:nvPr/>
          </p:nvSpPr>
          <p:spPr bwMode="auto">
            <a:xfrm>
              <a:off x="5365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3" name="Rectangle 3331"/>
            <p:cNvSpPr>
              <a:spLocks noChangeArrowheads="1"/>
            </p:cNvSpPr>
            <p:nvPr/>
          </p:nvSpPr>
          <p:spPr bwMode="auto">
            <a:xfrm>
              <a:off x="5506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4" name="Rectangle 3332"/>
            <p:cNvSpPr>
              <a:spLocks noChangeArrowheads="1"/>
            </p:cNvSpPr>
            <p:nvPr/>
          </p:nvSpPr>
          <p:spPr bwMode="auto">
            <a:xfrm>
              <a:off x="5648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5" name="Rectangle 3333"/>
            <p:cNvSpPr>
              <a:spLocks noChangeArrowheads="1"/>
            </p:cNvSpPr>
            <p:nvPr/>
          </p:nvSpPr>
          <p:spPr bwMode="auto">
            <a:xfrm>
              <a:off x="5789" y="252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6" name="Rectangle 3334"/>
            <p:cNvSpPr>
              <a:spLocks noChangeArrowheads="1"/>
            </p:cNvSpPr>
            <p:nvPr/>
          </p:nvSpPr>
          <p:spPr bwMode="auto">
            <a:xfrm>
              <a:off x="4519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7" name="Rectangle 3335"/>
            <p:cNvSpPr>
              <a:spLocks noChangeArrowheads="1"/>
            </p:cNvSpPr>
            <p:nvPr/>
          </p:nvSpPr>
          <p:spPr bwMode="auto">
            <a:xfrm>
              <a:off x="4660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8" name="Rectangle 3336"/>
            <p:cNvSpPr>
              <a:spLocks noChangeArrowheads="1"/>
            </p:cNvSpPr>
            <p:nvPr/>
          </p:nvSpPr>
          <p:spPr bwMode="auto">
            <a:xfrm>
              <a:off x="4801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9" name="Rectangle 3337"/>
            <p:cNvSpPr>
              <a:spLocks noChangeArrowheads="1"/>
            </p:cNvSpPr>
            <p:nvPr/>
          </p:nvSpPr>
          <p:spPr bwMode="auto">
            <a:xfrm>
              <a:off x="4942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0" name="Rectangle 3338"/>
            <p:cNvSpPr>
              <a:spLocks noChangeArrowheads="1"/>
            </p:cNvSpPr>
            <p:nvPr/>
          </p:nvSpPr>
          <p:spPr bwMode="auto">
            <a:xfrm>
              <a:off x="5083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1" name="Rectangle 3339"/>
            <p:cNvSpPr>
              <a:spLocks noChangeArrowheads="1"/>
            </p:cNvSpPr>
            <p:nvPr/>
          </p:nvSpPr>
          <p:spPr bwMode="auto">
            <a:xfrm>
              <a:off x="5224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2" name="Rectangle 3340"/>
            <p:cNvSpPr>
              <a:spLocks noChangeArrowheads="1"/>
            </p:cNvSpPr>
            <p:nvPr/>
          </p:nvSpPr>
          <p:spPr bwMode="auto">
            <a:xfrm>
              <a:off x="5365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3" name="Rectangle 3341"/>
            <p:cNvSpPr>
              <a:spLocks noChangeArrowheads="1"/>
            </p:cNvSpPr>
            <p:nvPr/>
          </p:nvSpPr>
          <p:spPr bwMode="auto">
            <a:xfrm>
              <a:off x="5506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4" name="Rectangle 3342"/>
            <p:cNvSpPr>
              <a:spLocks noChangeArrowheads="1"/>
            </p:cNvSpPr>
            <p:nvPr/>
          </p:nvSpPr>
          <p:spPr bwMode="auto">
            <a:xfrm>
              <a:off x="5648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5" name="Rectangle 3343"/>
            <p:cNvSpPr>
              <a:spLocks noChangeArrowheads="1"/>
            </p:cNvSpPr>
            <p:nvPr/>
          </p:nvSpPr>
          <p:spPr bwMode="auto">
            <a:xfrm>
              <a:off x="5789" y="264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6" name="Rectangle 3344"/>
            <p:cNvSpPr>
              <a:spLocks noChangeArrowheads="1"/>
            </p:cNvSpPr>
            <p:nvPr/>
          </p:nvSpPr>
          <p:spPr bwMode="auto">
            <a:xfrm>
              <a:off x="4519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7" name="Rectangle 3345"/>
            <p:cNvSpPr>
              <a:spLocks noChangeArrowheads="1"/>
            </p:cNvSpPr>
            <p:nvPr/>
          </p:nvSpPr>
          <p:spPr bwMode="auto">
            <a:xfrm>
              <a:off x="4660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8" name="Rectangle 3346"/>
            <p:cNvSpPr>
              <a:spLocks noChangeArrowheads="1"/>
            </p:cNvSpPr>
            <p:nvPr/>
          </p:nvSpPr>
          <p:spPr bwMode="auto">
            <a:xfrm>
              <a:off x="4801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29" name="Rectangle 3347"/>
            <p:cNvSpPr>
              <a:spLocks noChangeArrowheads="1"/>
            </p:cNvSpPr>
            <p:nvPr/>
          </p:nvSpPr>
          <p:spPr bwMode="auto">
            <a:xfrm>
              <a:off x="4942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0" name="Rectangle 3348"/>
            <p:cNvSpPr>
              <a:spLocks noChangeArrowheads="1"/>
            </p:cNvSpPr>
            <p:nvPr/>
          </p:nvSpPr>
          <p:spPr bwMode="auto">
            <a:xfrm>
              <a:off x="5083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1" name="Rectangle 3349"/>
            <p:cNvSpPr>
              <a:spLocks noChangeArrowheads="1"/>
            </p:cNvSpPr>
            <p:nvPr/>
          </p:nvSpPr>
          <p:spPr bwMode="auto">
            <a:xfrm>
              <a:off x="5224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2" name="Rectangle 3350"/>
            <p:cNvSpPr>
              <a:spLocks noChangeArrowheads="1"/>
            </p:cNvSpPr>
            <p:nvPr/>
          </p:nvSpPr>
          <p:spPr bwMode="auto">
            <a:xfrm>
              <a:off x="5365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" name="Rectangle 3351"/>
            <p:cNvSpPr>
              <a:spLocks noChangeArrowheads="1"/>
            </p:cNvSpPr>
            <p:nvPr/>
          </p:nvSpPr>
          <p:spPr bwMode="auto">
            <a:xfrm>
              <a:off x="5506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4" name="Rectangle 3352"/>
            <p:cNvSpPr>
              <a:spLocks noChangeArrowheads="1"/>
            </p:cNvSpPr>
            <p:nvPr/>
          </p:nvSpPr>
          <p:spPr bwMode="auto">
            <a:xfrm>
              <a:off x="5648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5" name="Rectangle 3353"/>
            <p:cNvSpPr>
              <a:spLocks noChangeArrowheads="1"/>
            </p:cNvSpPr>
            <p:nvPr/>
          </p:nvSpPr>
          <p:spPr bwMode="auto">
            <a:xfrm>
              <a:off x="5789" y="276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6" name="Rectangle 3354"/>
            <p:cNvSpPr>
              <a:spLocks noChangeArrowheads="1"/>
            </p:cNvSpPr>
            <p:nvPr/>
          </p:nvSpPr>
          <p:spPr bwMode="auto">
            <a:xfrm>
              <a:off x="4519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7" name="Rectangle 3355"/>
            <p:cNvSpPr>
              <a:spLocks noChangeArrowheads="1"/>
            </p:cNvSpPr>
            <p:nvPr/>
          </p:nvSpPr>
          <p:spPr bwMode="auto">
            <a:xfrm>
              <a:off x="4660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8" name="Rectangle 3356"/>
            <p:cNvSpPr>
              <a:spLocks noChangeArrowheads="1"/>
            </p:cNvSpPr>
            <p:nvPr/>
          </p:nvSpPr>
          <p:spPr bwMode="auto">
            <a:xfrm>
              <a:off x="4801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9" name="Rectangle 3357"/>
            <p:cNvSpPr>
              <a:spLocks noChangeArrowheads="1"/>
            </p:cNvSpPr>
            <p:nvPr/>
          </p:nvSpPr>
          <p:spPr bwMode="auto">
            <a:xfrm>
              <a:off x="4942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0" name="Rectangle 3358"/>
            <p:cNvSpPr>
              <a:spLocks noChangeArrowheads="1"/>
            </p:cNvSpPr>
            <p:nvPr/>
          </p:nvSpPr>
          <p:spPr bwMode="auto">
            <a:xfrm>
              <a:off x="5083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1" name="Rectangle 3359"/>
            <p:cNvSpPr>
              <a:spLocks noChangeArrowheads="1"/>
            </p:cNvSpPr>
            <p:nvPr/>
          </p:nvSpPr>
          <p:spPr bwMode="auto">
            <a:xfrm>
              <a:off x="5224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2" name="Rectangle 3360"/>
            <p:cNvSpPr>
              <a:spLocks noChangeArrowheads="1"/>
            </p:cNvSpPr>
            <p:nvPr/>
          </p:nvSpPr>
          <p:spPr bwMode="auto">
            <a:xfrm>
              <a:off x="5365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3" name="Rectangle 3361"/>
            <p:cNvSpPr>
              <a:spLocks noChangeArrowheads="1"/>
            </p:cNvSpPr>
            <p:nvPr/>
          </p:nvSpPr>
          <p:spPr bwMode="auto">
            <a:xfrm>
              <a:off x="5506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4" name="Rectangle 3362"/>
            <p:cNvSpPr>
              <a:spLocks noChangeArrowheads="1"/>
            </p:cNvSpPr>
            <p:nvPr/>
          </p:nvSpPr>
          <p:spPr bwMode="auto">
            <a:xfrm>
              <a:off x="5648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5" name="Rectangle 3363"/>
            <p:cNvSpPr>
              <a:spLocks noChangeArrowheads="1"/>
            </p:cNvSpPr>
            <p:nvPr/>
          </p:nvSpPr>
          <p:spPr bwMode="auto">
            <a:xfrm>
              <a:off x="5789" y="288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6" name="Rectangle 3364"/>
            <p:cNvSpPr>
              <a:spLocks noChangeArrowheads="1"/>
            </p:cNvSpPr>
            <p:nvPr/>
          </p:nvSpPr>
          <p:spPr bwMode="auto">
            <a:xfrm>
              <a:off x="4519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7" name="Rectangle 3365"/>
            <p:cNvSpPr>
              <a:spLocks noChangeArrowheads="1"/>
            </p:cNvSpPr>
            <p:nvPr/>
          </p:nvSpPr>
          <p:spPr bwMode="auto">
            <a:xfrm>
              <a:off x="4660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8" name="Rectangle 3366"/>
            <p:cNvSpPr>
              <a:spLocks noChangeArrowheads="1"/>
            </p:cNvSpPr>
            <p:nvPr/>
          </p:nvSpPr>
          <p:spPr bwMode="auto">
            <a:xfrm>
              <a:off x="4801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49" name="Rectangle 3367"/>
            <p:cNvSpPr>
              <a:spLocks noChangeArrowheads="1"/>
            </p:cNvSpPr>
            <p:nvPr/>
          </p:nvSpPr>
          <p:spPr bwMode="auto">
            <a:xfrm>
              <a:off x="4942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0" name="Rectangle 3368"/>
            <p:cNvSpPr>
              <a:spLocks noChangeArrowheads="1"/>
            </p:cNvSpPr>
            <p:nvPr/>
          </p:nvSpPr>
          <p:spPr bwMode="auto">
            <a:xfrm>
              <a:off x="5083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1" name="Rectangle 3369"/>
            <p:cNvSpPr>
              <a:spLocks noChangeArrowheads="1"/>
            </p:cNvSpPr>
            <p:nvPr/>
          </p:nvSpPr>
          <p:spPr bwMode="auto">
            <a:xfrm>
              <a:off x="5224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2" name="Rectangle 3370"/>
            <p:cNvSpPr>
              <a:spLocks noChangeArrowheads="1"/>
            </p:cNvSpPr>
            <p:nvPr/>
          </p:nvSpPr>
          <p:spPr bwMode="auto">
            <a:xfrm>
              <a:off x="5365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3" name="Rectangle 3371"/>
            <p:cNvSpPr>
              <a:spLocks noChangeArrowheads="1"/>
            </p:cNvSpPr>
            <p:nvPr/>
          </p:nvSpPr>
          <p:spPr bwMode="auto">
            <a:xfrm>
              <a:off x="5506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4" name="Rectangle 3372"/>
            <p:cNvSpPr>
              <a:spLocks noChangeArrowheads="1"/>
            </p:cNvSpPr>
            <p:nvPr/>
          </p:nvSpPr>
          <p:spPr bwMode="auto">
            <a:xfrm>
              <a:off x="5648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5" name="Rectangle 3373"/>
            <p:cNvSpPr>
              <a:spLocks noChangeArrowheads="1"/>
            </p:cNvSpPr>
            <p:nvPr/>
          </p:nvSpPr>
          <p:spPr bwMode="auto">
            <a:xfrm>
              <a:off x="5789" y="300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6" name="Rectangle 3374"/>
            <p:cNvSpPr>
              <a:spLocks noChangeArrowheads="1"/>
            </p:cNvSpPr>
            <p:nvPr/>
          </p:nvSpPr>
          <p:spPr bwMode="auto">
            <a:xfrm>
              <a:off x="4519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7" name="Rectangle 3375"/>
            <p:cNvSpPr>
              <a:spLocks noChangeArrowheads="1"/>
            </p:cNvSpPr>
            <p:nvPr/>
          </p:nvSpPr>
          <p:spPr bwMode="auto">
            <a:xfrm>
              <a:off x="4660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8" name="Rectangle 3376"/>
            <p:cNvSpPr>
              <a:spLocks noChangeArrowheads="1"/>
            </p:cNvSpPr>
            <p:nvPr/>
          </p:nvSpPr>
          <p:spPr bwMode="auto">
            <a:xfrm>
              <a:off x="4801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59" name="Rectangle 3377"/>
            <p:cNvSpPr>
              <a:spLocks noChangeArrowheads="1"/>
            </p:cNvSpPr>
            <p:nvPr/>
          </p:nvSpPr>
          <p:spPr bwMode="auto">
            <a:xfrm>
              <a:off x="4942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0" name="Rectangle 3378"/>
            <p:cNvSpPr>
              <a:spLocks noChangeArrowheads="1"/>
            </p:cNvSpPr>
            <p:nvPr/>
          </p:nvSpPr>
          <p:spPr bwMode="auto">
            <a:xfrm>
              <a:off x="5083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1" name="Rectangle 3379"/>
            <p:cNvSpPr>
              <a:spLocks noChangeArrowheads="1"/>
            </p:cNvSpPr>
            <p:nvPr/>
          </p:nvSpPr>
          <p:spPr bwMode="auto">
            <a:xfrm>
              <a:off x="5224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2" name="Rectangle 3380"/>
            <p:cNvSpPr>
              <a:spLocks noChangeArrowheads="1"/>
            </p:cNvSpPr>
            <p:nvPr/>
          </p:nvSpPr>
          <p:spPr bwMode="auto">
            <a:xfrm>
              <a:off x="5365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3" name="Rectangle 3381"/>
            <p:cNvSpPr>
              <a:spLocks noChangeArrowheads="1"/>
            </p:cNvSpPr>
            <p:nvPr/>
          </p:nvSpPr>
          <p:spPr bwMode="auto">
            <a:xfrm>
              <a:off x="5506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4" name="Rectangle 3382"/>
            <p:cNvSpPr>
              <a:spLocks noChangeArrowheads="1"/>
            </p:cNvSpPr>
            <p:nvPr/>
          </p:nvSpPr>
          <p:spPr bwMode="auto">
            <a:xfrm>
              <a:off x="5648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5" name="Rectangle 3383"/>
            <p:cNvSpPr>
              <a:spLocks noChangeArrowheads="1"/>
            </p:cNvSpPr>
            <p:nvPr/>
          </p:nvSpPr>
          <p:spPr bwMode="auto">
            <a:xfrm>
              <a:off x="5789" y="312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6" name="Rectangle 3384"/>
            <p:cNvSpPr>
              <a:spLocks noChangeArrowheads="1"/>
            </p:cNvSpPr>
            <p:nvPr/>
          </p:nvSpPr>
          <p:spPr bwMode="auto">
            <a:xfrm>
              <a:off x="4519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7" name="Rectangle 3385"/>
            <p:cNvSpPr>
              <a:spLocks noChangeArrowheads="1"/>
            </p:cNvSpPr>
            <p:nvPr/>
          </p:nvSpPr>
          <p:spPr bwMode="auto">
            <a:xfrm>
              <a:off x="4660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8" name="Rectangle 3386"/>
            <p:cNvSpPr>
              <a:spLocks noChangeArrowheads="1"/>
            </p:cNvSpPr>
            <p:nvPr/>
          </p:nvSpPr>
          <p:spPr bwMode="auto">
            <a:xfrm>
              <a:off x="4801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69" name="Rectangle 3387"/>
            <p:cNvSpPr>
              <a:spLocks noChangeArrowheads="1"/>
            </p:cNvSpPr>
            <p:nvPr/>
          </p:nvSpPr>
          <p:spPr bwMode="auto">
            <a:xfrm>
              <a:off x="4942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0" name="Rectangle 3388"/>
            <p:cNvSpPr>
              <a:spLocks noChangeArrowheads="1"/>
            </p:cNvSpPr>
            <p:nvPr/>
          </p:nvSpPr>
          <p:spPr bwMode="auto">
            <a:xfrm>
              <a:off x="5083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1" name="Rectangle 3389"/>
            <p:cNvSpPr>
              <a:spLocks noChangeArrowheads="1"/>
            </p:cNvSpPr>
            <p:nvPr/>
          </p:nvSpPr>
          <p:spPr bwMode="auto">
            <a:xfrm>
              <a:off x="5224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2" name="Rectangle 3390"/>
            <p:cNvSpPr>
              <a:spLocks noChangeArrowheads="1"/>
            </p:cNvSpPr>
            <p:nvPr/>
          </p:nvSpPr>
          <p:spPr bwMode="auto">
            <a:xfrm>
              <a:off x="5365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3" name="Rectangle 3391"/>
            <p:cNvSpPr>
              <a:spLocks noChangeArrowheads="1"/>
            </p:cNvSpPr>
            <p:nvPr/>
          </p:nvSpPr>
          <p:spPr bwMode="auto">
            <a:xfrm>
              <a:off x="5506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4" name="Rectangle 3392"/>
            <p:cNvSpPr>
              <a:spLocks noChangeArrowheads="1"/>
            </p:cNvSpPr>
            <p:nvPr/>
          </p:nvSpPr>
          <p:spPr bwMode="auto">
            <a:xfrm>
              <a:off x="5648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5" name="Rectangle 3393"/>
            <p:cNvSpPr>
              <a:spLocks noChangeArrowheads="1"/>
            </p:cNvSpPr>
            <p:nvPr/>
          </p:nvSpPr>
          <p:spPr bwMode="auto">
            <a:xfrm>
              <a:off x="5789" y="324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6" name="Line 3410"/>
            <p:cNvSpPr>
              <a:spLocks noChangeShapeType="1"/>
            </p:cNvSpPr>
            <p:nvPr/>
          </p:nvSpPr>
          <p:spPr bwMode="auto">
            <a:xfrm>
              <a:off x="5040" y="2160"/>
              <a:ext cx="0" cy="1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49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7782" y="304800"/>
            <a:ext cx="8458200" cy="457200"/>
          </a:xfrm>
          <a:noFill/>
        </p:spPr>
        <p:txBody>
          <a:bodyPr lIns="92064" tIns="46033" rIns="92064" bIns="46033"/>
          <a:lstStyle/>
          <a:p>
            <a:r>
              <a:rPr lang="en-US" altLang="en-US" sz="3200" dirty="0" smtClean="0"/>
              <a:t>Representing Data with </a:t>
            </a:r>
            <a:r>
              <a:rPr lang="en-US" altLang="en-US" sz="3200" i="1" dirty="0" smtClean="0"/>
              <a:t>Raster </a:t>
            </a:r>
            <a:r>
              <a:rPr lang="en-US" altLang="en-US" sz="3200" dirty="0" smtClean="0"/>
              <a:t>and </a:t>
            </a:r>
            <a:r>
              <a:rPr lang="en-US" altLang="en-US" sz="3200" i="1" dirty="0" smtClean="0"/>
              <a:t>Vector </a:t>
            </a:r>
            <a:r>
              <a:rPr lang="en-US" altLang="en-US" sz="3200" dirty="0" smtClean="0"/>
              <a:t>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838200"/>
            <a:ext cx="8534400" cy="5715000"/>
          </a:xfrm>
          <a:noFill/>
        </p:spPr>
        <p:txBody>
          <a:bodyPr lIns="92064" tIns="46033" rIns="92064" bIns="46033"/>
          <a:lstStyle/>
          <a:p>
            <a:pPr marL="0" indent="0" defTabSz="977900">
              <a:lnSpc>
                <a:spcPct val="90000"/>
              </a:lnSpc>
              <a:buNone/>
            </a:pPr>
            <a:r>
              <a:rPr lang="en-US" altLang="en-US" sz="2500" b="1" dirty="0" smtClean="0"/>
              <a:t>Vector Model</a:t>
            </a:r>
          </a:p>
          <a:p>
            <a:pPr marL="366713" indent="-366713" defTabSz="977900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Features in the real work  can be represented either as:</a:t>
            </a:r>
          </a:p>
          <a:p>
            <a:pPr marL="366713" indent="-366713" defTabSz="977900">
              <a:lnSpc>
                <a:spcPct val="90000"/>
              </a:lnSpc>
            </a:pPr>
            <a:r>
              <a:rPr lang="en-US" altLang="en-US" sz="2400" b="1" dirty="0" smtClean="0"/>
              <a:t>points (</a:t>
            </a:r>
            <a:r>
              <a:rPr lang="en-US" altLang="en-US" sz="2400" b="1" i="1" dirty="0" smtClean="0"/>
              <a:t>nodes)</a:t>
            </a:r>
            <a:r>
              <a:rPr lang="en-US" altLang="en-US" sz="2400" dirty="0" smtClean="0"/>
              <a:t>: intersections, stores, homes, trees, poles, fire plugs, airports, cities</a:t>
            </a:r>
          </a:p>
          <a:p>
            <a:pPr marL="366713" indent="-366713" defTabSz="977900">
              <a:lnSpc>
                <a:spcPct val="90000"/>
              </a:lnSpc>
            </a:pPr>
            <a:r>
              <a:rPr lang="en-US" altLang="en-US" sz="2400" b="1" dirty="0" smtClean="0"/>
              <a:t>lines (</a:t>
            </a:r>
            <a:r>
              <a:rPr lang="en-US" altLang="en-US" sz="2400" b="1" i="1" dirty="0" smtClean="0"/>
              <a:t>arcs)</a:t>
            </a:r>
            <a:r>
              <a:rPr lang="en-US" altLang="en-US" sz="2400" b="1" dirty="0" smtClean="0"/>
              <a:t>: </a:t>
            </a:r>
            <a:r>
              <a:rPr lang="en-US" altLang="en-US" sz="2400" dirty="0" smtClean="0"/>
              <a:t>streets, sewers, streams</a:t>
            </a:r>
          </a:p>
          <a:p>
            <a:pPr marL="366713" indent="-366713" defTabSz="977900">
              <a:lnSpc>
                <a:spcPct val="90000"/>
              </a:lnSpc>
            </a:pPr>
            <a:r>
              <a:rPr lang="en-US" altLang="en-US" sz="2400" b="1" dirty="0" smtClean="0"/>
              <a:t>areas (</a:t>
            </a:r>
            <a:r>
              <a:rPr lang="en-US" altLang="en-US" sz="2400" b="1" i="1" dirty="0" smtClean="0"/>
              <a:t>polygons)</a:t>
            </a:r>
            <a:r>
              <a:rPr lang="en-US" altLang="en-US" sz="2400" b="1" dirty="0" smtClean="0"/>
              <a:t>: </a:t>
            </a:r>
            <a:r>
              <a:rPr lang="en-US" altLang="en-US" sz="2400" dirty="0" smtClean="0"/>
              <a:t>land parcels, voting precincts, cities, counties, forest, rock type </a:t>
            </a:r>
          </a:p>
          <a:p>
            <a:pPr marL="366713" indent="-366713" defTabSz="977900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67701" y="3718689"/>
            <a:ext cx="3199186" cy="1815994"/>
            <a:chOff x="952500" y="291926"/>
            <a:chExt cx="2875824" cy="1478137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049338" y="658813"/>
              <a:ext cx="24542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292225" y="1398588"/>
              <a:ext cx="24241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665272" y="400844"/>
              <a:ext cx="673100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700" dirty="0"/>
                <a:t>Birch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2567641" y="1290638"/>
              <a:ext cx="8683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/>
                <a:t>Cherry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952500" y="773113"/>
              <a:ext cx="284163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100"/>
                <a:t>I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598613" y="363564"/>
              <a:ext cx="37465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100" dirty="0"/>
                <a:t>II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290763" y="796925"/>
              <a:ext cx="438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/>
                <a:t>III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79575" y="1373188"/>
              <a:ext cx="450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/>
                <a:t>IV</a:t>
              </a: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976313" y="336550"/>
              <a:ext cx="3159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/>
                <a:t>1</a:t>
              </a: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997519" y="1279696"/>
              <a:ext cx="3159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/>
                <a:t>4</a:t>
              </a: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2406650" y="1373188"/>
              <a:ext cx="3159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/>
                <a:t>3</a:t>
              </a: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217613" y="582613"/>
              <a:ext cx="149225" cy="1508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349500" y="582613"/>
              <a:ext cx="147638" cy="1508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217613" y="1323975"/>
              <a:ext cx="149225" cy="1508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349500" y="1323975"/>
              <a:ext cx="147638" cy="1508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2890838" y="796925"/>
              <a:ext cx="612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/>
                <a:t>A35</a:t>
              </a: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1292225" y="741363"/>
              <a:ext cx="0" cy="576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424113" y="741363"/>
              <a:ext cx="0" cy="657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1355725" y="682625"/>
              <a:ext cx="657225" cy="55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500"/>
                <a:t>Smith</a:t>
              </a:r>
            </a:p>
            <a:p>
              <a:r>
                <a:rPr lang="en-US" altLang="en-US" sz="1500"/>
                <a:t>Estate</a:t>
              </a: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1841500" y="796925"/>
              <a:ext cx="618690" cy="391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900" dirty="0" smtClean="0"/>
                <a:t>A34</a:t>
              </a:r>
              <a:endParaRPr lang="en-US" altLang="en-US" sz="1900" dirty="0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2386857" y="353219"/>
              <a:ext cx="303213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700" dirty="0"/>
                <a:t>2</a:t>
              </a: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3503613" y="658813"/>
              <a:ext cx="0" cy="7405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402013" y="590551"/>
              <a:ext cx="147638" cy="1508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429794" y="1323182"/>
              <a:ext cx="147638" cy="1508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3484562" y="291926"/>
              <a:ext cx="307708" cy="360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700" dirty="0" smtClean="0"/>
                <a:t>5</a:t>
              </a:r>
              <a:endParaRPr lang="en-US" altLang="en-US" sz="1700" dirty="0"/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3520616" y="1143494"/>
              <a:ext cx="307708" cy="360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700" dirty="0" smtClean="0"/>
                <a:t>6</a:t>
              </a:r>
              <a:endParaRPr lang="en-US" altLang="en-US" sz="17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29200" y="2971800"/>
            <a:ext cx="3429000" cy="3733800"/>
            <a:chOff x="5014913" y="1463675"/>
            <a:chExt cx="4267200" cy="5443538"/>
          </a:xfrm>
        </p:grpSpPr>
        <p:graphicFrame>
          <p:nvGraphicFramePr>
            <p:cNvPr id="33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99463695"/>
                </p:ext>
              </p:extLst>
            </p:nvPr>
          </p:nvGraphicFramePr>
          <p:xfrm>
            <a:off x="5135562" y="1954434"/>
            <a:ext cx="4025899" cy="181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9" name="Worksheet" r:id="rId4" imgW="2579400" imgH="979200" progId="Excel.Sheet.8">
                    <p:embed/>
                  </p:oleObj>
                </mc:Choice>
                <mc:Fallback>
                  <p:oleObj name="Worksheet" r:id="rId4" imgW="2579400" imgH="9792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5562" y="1954434"/>
                          <a:ext cx="4025899" cy="1811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8761695"/>
                </p:ext>
              </p:extLst>
            </p:nvPr>
          </p:nvGraphicFramePr>
          <p:xfrm>
            <a:off x="5373688" y="5607050"/>
            <a:ext cx="3490912" cy="1160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" name="Worksheet" r:id="rId6" imgW="2000572" imgH="657647" progId="Excel.Sheet.8">
                    <p:embed/>
                  </p:oleObj>
                </mc:Choice>
                <mc:Fallback>
                  <p:oleObj name="Worksheet" r:id="rId6" imgW="2000572" imgH="65764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3688" y="5607050"/>
                          <a:ext cx="3490912" cy="1160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6882103"/>
                </p:ext>
              </p:extLst>
            </p:nvPr>
          </p:nvGraphicFramePr>
          <p:xfrm>
            <a:off x="5065713" y="3921125"/>
            <a:ext cx="4062412" cy="159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name="Worksheet" r:id="rId8" imgW="2474640" imgH="979200" progId="Excel.Sheet.5">
                    <p:embed/>
                  </p:oleObj>
                </mc:Choice>
                <mc:Fallback>
                  <p:oleObj name="Worksheet" r:id="rId8" imgW="2474640" imgH="979200" progId="Excel.Sheet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5713" y="3921125"/>
                          <a:ext cx="4062412" cy="159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5014913" y="1818688"/>
              <a:ext cx="4267200" cy="50885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042024" y="1463675"/>
              <a:ext cx="310813" cy="95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8391" tIns="49196" rIns="98391" bIns="49196">
              <a:spAutoFit/>
            </a:bodyPr>
            <a:lstStyle>
              <a:lvl1pPr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895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7900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526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4213" defTabSz="977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114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86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58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83013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2600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8142" y="5391834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complex, but more accurate and flexible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189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parc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147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stre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200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Street Network layer: lines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105400" y="2667000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Land Parcels layer: polygons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863898" y="3434576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 dirty="0"/>
              <a:t>Raster </a:t>
            </a:r>
            <a:r>
              <a:rPr lang="en-US" altLang="en-US" i="1" dirty="0" smtClean="0"/>
              <a:t>layer (image)</a:t>
            </a:r>
            <a:endParaRPr lang="en-US" altLang="en-US" i="1" dirty="0"/>
          </a:p>
          <a:p>
            <a:pPr eaLnBrk="1" hangingPunct="1"/>
            <a:r>
              <a:rPr lang="en-US" altLang="en-US" dirty="0"/>
              <a:t>Digital Ortho </a:t>
            </a:r>
            <a:r>
              <a:rPr lang="en-US" altLang="en-US" dirty="0" smtClean="0"/>
              <a:t>Photograph</a:t>
            </a:r>
            <a:endParaRPr lang="en-US" altLang="en-US" dirty="0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886200" y="4419600"/>
            <a:ext cx="480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 dirty="0"/>
              <a:t>Digital Ortho photo:</a:t>
            </a:r>
            <a:r>
              <a:rPr lang="en-US" altLang="en-US" i="1" dirty="0"/>
              <a:t> </a:t>
            </a:r>
            <a:endParaRPr lang="en-US" altLang="en-US" i="1" dirty="0" smtClean="0"/>
          </a:p>
          <a:p>
            <a:pPr eaLnBrk="1" hangingPunct="1"/>
            <a:r>
              <a:rPr lang="en-US" altLang="en-US" i="1" dirty="0" smtClean="0"/>
              <a:t>visual </a:t>
            </a:r>
            <a:r>
              <a:rPr lang="en-US" altLang="en-US" i="1" dirty="0"/>
              <a:t>properties of a photograph with the positional accuracy of a map, in computer readable form.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760788" y="1143000"/>
            <a:ext cx="1183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 dirty="0" smtClean="0"/>
              <a:t>2 vector</a:t>
            </a:r>
            <a:endParaRPr lang="en-US" altLang="en-US" i="1" dirty="0"/>
          </a:p>
          <a:p>
            <a:pPr eaLnBrk="1" hangingPunct="1"/>
            <a:r>
              <a:rPr lang="en-US" altLang="en-US" i="1" dirty="0"/>
              <a:t>Layers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3336964" y="228600"/>
            <a:ext cx="1928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 dirty="0" smtClean="0"/>
              <a:t>Example</a:t>
            </a:r>
            <a:endParaRPr lang="en-US" altLang="en-US" sz="3600" b="1" dirty="0"/>
          </a:p>
        </p:txBody>
      </p:sp>
      <p:pic>
        <p:nvPicPr>
          <p:cNvPr id="3175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3" y="3233738"/>
            <a:ext cx="34290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7410042">
            <a:off x="3420910" y="2168120"/>
            <a:ext cx="609600" cy="26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3009574">
            <a:off x="4662728" y="2176365"/>
            <a:ext cx="609600" cy="26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verla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86883"/>
            <a:ext cx="76200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621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/>
              <a:t>Overlay based on Common Geographic Location</a:t>
            </a:r>
          </a:p>
        </p:txBody>
      </p:sp>
    </p:spTree>
    <p:extLst>
      <p:ext uri="{BB962C8B-B14F-4D97-AF65-F5344CB8AC3E}">
        <p14:creationId xmlns:p14="http://schemas.microsoft.com/office/powerpoint/2010/main" val="37102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3027556" y="677765"/>
            <a:ext cx="549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Parcels within a half mile buffer of Park and Central</a:t>
            </a:r>
          </a:p>
        </p:txBody>
      </p:sp>
      <p:pic>
        <p:nvPicPr>
          <p:cNvPr id="114690" name="Picture 2" descr="buf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57150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6019800" y="3505200"/>
            <a:ext cx="381000" cy="3810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395413"/>
            <a:ext cx="4457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932362" y="158652"/>
            <a:ext cx="1468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Analysis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533399" y="846040"/>
            <a:ext cx="152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Data Table</a:t>
            </a:r>
          </a:p>
        </p:txBody>
      </p:sp>
    </p:spTree>
    <p:extLst>
      <p:ext uri="{BB962C8B-B14F-4D97-AF65-F5344CB8AC3E}">
        <p14:creationId xmlns:p14="http://schemas.microsoft.com/office/powerpoint/2010/main" val="15581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/>
      <p:bldP spid="114691" grpId="0" animBg="1"/>
      <p:bldP spid="114697" grpId="0" autoUpdateAnimBg="0"/>
      <p:bldP spid="1146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z="3600" dirty="0" smtClean="0"/>
              <a:t>Geographic Information </a:t>
            </a:r>
            <a:r>
              <a:rPr lang="en-US" sz="3600" b="1" i="1" dirty="0" smtClean="0"/>
              <a:t>technologies</a:t>
            </a:r>
          </a:p>
          <a:p>
            <a:r>
              <a:rPr lang="en-US" sz="3600" dirty="0" smtClean="0"/>
              <a:t>GIS data concepts</a:t>
            </a:r>
          </a:p>
          <a:p>
            <a:r>
              <a:rPr lang="en-US" sz="3600" dirty="0" smtClean="0"/>
              <a:t>Applications</a:t>
            </a:r>
          </a:p>
          <a:p>
            <a:pPr lvl="1"/>
            <a:r>
              <a:rPr lang="en-US" sz="3200" dirty="0" smtClean="0"/>
              <a:t>In marketing</a:t>
            </a:r>
          </a:p>
          <a:p>
            <a:pPr lvl="1"/>
            <a:r>
              <a:rPr lang="en-US" sz="3200" dirty="0" smtClean="0"/>
              <a:t>In environmental studies  (at noon)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 in practice</a:t>
            </a:r>
            <a:br>
              <a:rPr lang="en-US" dirty="0" smtClean="0"/>
            </a:br>
            <a:r>
              <a:rPr lang="en-US" dirty="0" smtClean="0"/>
              <a:t>Marketing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26577" y="-150177"/>
            <a:ext cx="5291203" cy="7725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estate sales and prices</a:t>
            </a:r>
            <a:br>
              <a:rPr lang="en-US" dirty="0" smtClean="0"/>
            </a:br>
            <a:r>
              <a:rPr lang="en-US" sz="3100" dirty="0" smtClean="0"/>
              <a:t>Dallas area, year on year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Q 2014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879088" y="6510503"/>
            <a:ext cx="4911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Dallas Morning News Friday April 18, 2014, p. 7D</a:t>
            </a:r>
          </a:p>
        </p:txBody>
      </p:sp>
    </p:spTree>
    <p:extLst>
      <p:ext uri="{BB962C8B-B14F-4D97-AF65-F5344CB8AC3E}">
        <p14:creationId xmlns:p14="http://schemas.microsoft.com/office/powerpoint/2010/main" val="718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657" y="6334926"/>
            <a:ext cx="781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http://www.dallasnews.com/business/databases/20140417-area-home-sales.ece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8826" y="236782"/>
            <a:ext cx="7591155" cy="6068333"/>
            <a:chOff x="1171843" y="2765887"/>
            <a:chExt cx="7591155" cy="60683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43" y="2765887"/>
              <a:ext cx="7591155" cy="6068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 bwMode="auto">
            <a:xfrm rot="8517526">
              <a:off x="5318368" y="5012857"/>
              <a:ext cx="304800" cy="45720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98133" y="609600"/>
            <a:ext cx="5399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Interactive database—click on Richardson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76" y="228600"/>
            <a:ext cx="8030323" cy="616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653534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dirty="0" smtClean="0">
                <a:solidFill>
                  <a:schemeClr val="bg2"/>
                </a:solidFill>
              </a:rPr>
              <a:t>GIS: map with a database behind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32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37456" y="905744"/>
            <a:ext cx="5240488" cy="6324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estate sales and prices</a:t>
            </a:r>
            <a:br>
              <a:rPr lang="en-US" dirty="0" smtClean="0"/>
            </a:br>
            <a:r>
              <a:rPr lang="en-US" sz="3100" dirty="0" smtClean="0"/>
              <a:t>Dallas area, year on year 1</a:t>
            </a:r>
            <a:r>
              <a:rPr lang="en-US" sz="3100" baseline="30000" dirty="0" smtClean="0"/>
              <a:t>st</a:t>
            </a:r>
            <a:r>
              <a:rPr lang="en-US" sz="3100" dirty="0" smtClean="0"/>
              <a:t> Q 2014</a:t>
            </a:r>
            <a:br>
              <a:rPr lang="en-US" sz="3100" dirty="0" smtClean="0"/>
            </a:br>
            <a:r>
              <a:rPr lang="en-US" sz="3100" dirty="0" smtClean="0"/>
              <a:t>Color-coded or </a:t>
            </a:r>
            <a:r>
              <a:rPr lang="en-US" sz="3100" b="1" i="1" dirty="0" err="1" smtClean="0"/>
              <a:t>Choropleth</a:t>
            </a:r>
            <a:r>
              <a:rPr lang="en-US" sz="3100" b="1" i="1" dirty="0" smtClean="0"/>
              <a:t> map</a:t>
            </a:r>
            <a:endParaRPr lang="en-US" sz="31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79088" y="6510503"/>
            <a:ext cx="4911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Dallas Morning News Friday April 18, 2014, p. 1D</a:t>
            </a:r>
          </a:p>
        </p:txBody>
      </p:sp>
    </p:spTree>
    <p:extLst>
      <p:ext uri="{BB962C8B-B14F-4D97-AF65-F5344CB8AC3E}">
        <p14:creationId xmlns:p14="http://schemas.microsoft.com/office/powerpoint/2010/main" val="21421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05667" y="1771059"/>
            <a:ext cx="4913720" cy="4114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3627" y="2729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estate sales prices</a:t>
            </a:r>
            <a:br>
              <a:rPr lang="en-US" dirty="0" smtClean="0"/>
            </a:br>
            <a:r>
              <a:rPr lang="en-US" i="1" dirty="0" smtClean="0"/>
              <a:t>Analysis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79088" y="6510503"/>
            <a:ext cx="4911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Dallas Morning News Friday April 18, 2014, p. 1D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47799" y="1415982"/>
            <a:ext cx="6904235" cy="3263093"/>
            <a:chOff x="1447799" y="1415982"/>
            <a:chExt cx="6904235" cy="3263093"/>
          </a:xfrm>
        </p:grpSpPr>
        <p:sp>
          <p:nvSpPr>
            <p:cNvPr id="7" name="TextBox 6"/>
            <p:cNvSpPr txBox="1"/>
            <p:nvPr/>
          </p:nvSpPr>
          <p:spPr>
            <a:xfrm>
              <a:off x="5278244" y="1415982"/>
              <a:ext cx="307379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Prices </a:t>
              </a:r>
              <a:r>
                <a:rPr lang="en-US" sz="2800" b="1" u="sng" dirty="0" smtClean="0"/>
                <a:t>down</a:t>
              </a:r>
              <a:r>
                <a:rPr lang="en-US" sz="2800" b="1" dirty="0" smtClean="0"/>
                <a:t> cluster</a:t>
              </a:r>
            </a:p>
            <a:p>
              <a:r>
                <a:rPr lang="en-US" sz="2800" dirty="0" smtClean="0"/>
                <a:t>21 Coppell</a:t>
              </a:r>
            </a:p>
            <a:p>
              <a:r>
                <a:rPr lang="en-US" sz="2800" dirty="0" smtClean="0"/>
                <a:t>26 Irving</a:t>
              </a:r>
            </a:p>
            <a:p>
              <a:r>
                <a:rPr lang="en-US" sz="2800" dirty="0" smtClean="0"/>
                <a:t>17 Oak Lawn</a:t>
              </a:r>
            </a:p>
          </p:txBody>
        </p:sp>
        <p:sp>
          <p:nvSpPr>
            <p:cNvPr id="8" name="Oval 7"/>
            <p:cNvSpPr/>
            <p:nvPr/>
          </p:nvSpPr>
          <p:spPr>
            <a:xfrm rot="19703499">
              <a:off x="1447799" y="3326335"/>
              <a:ext cx="914400" cy="13527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3353419">
              <a:off x="3595807" y="1245401"/>
              <a:ext cx="484632" cy="30528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09081" y="3459206"/>
            <a:ext cx="6439593" cy="2246769"/>
            <a:chOff x="2009081" y="3459206"/>
            <a:chExt cx="6439593" cy="2246769"/>
          </a:xfrm>
        </p:grpSpPr>
        <p:sp>
          <p:nvSpPr>
            <p:cNvPr id="9" name="Oval 8"/>
            <p:cNvSpPr/>
            <p:nvPr/>
          </p:nvSpPr>
          <p:spPr>
            <a:xfrm rot="17846017">
              <a:off x="2499454" y="4239138"/>
              <a:ext cx="914400" cy="189514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3353419">
              <a:off x="4271553" y="3703419"/>
              <a:ext cx="484632" cy="17401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70139" y="3459206"/>
              <a:ext cx="307853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Prices </a:t>
              </a:r>
              <a:r>
                <a:rPr lang="en-US" sz="2800" b="1" u="sng" dirty="0" smtClean="0"/>
                <a:t>up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c</a:t>
              </a:r>
              <a:r>
                <a:rPr lang="en-US" sz="2800" b="1" dirty="0" smtClean="0"/>
                <a:t>luster</a:t>
              </a:r>
            </a:p>
            <a:p>
              <a:r>
                <a:rPr lang="en-US" sz="2800" dirty="0" smtClean="0"/>
                <a:t>14 Oak Cliff</a:t>
              </a:r>
            </a:p>
            <a:p>
              <a:r>
                <a:rPr lang="en-US" sz="2800" dirty="0" smtClean="0"/>
                <a:t>15 Southern Dallas</a:t>
              </a:r>
            </a:p>
            <a:p>
              <a:r>
                <a:rPr lang="en-US" sz="2800" dirty="0" smtClean="0"/>
                <a:t>13 Southeast Dallas</a:t>
              </a:r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4 Wilmer-Hutchins</a:t>
              </a:r>
              <a:endParaRPr lang="en-US" sz="28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17050" y="5798870"/>
            <a:ext cx="359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Analysis:  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17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36" y="1046331"/>
            <a:ext cx="8437079" cy="4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92224"/>
            <a:ext cx="5449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Market Area Analysis using GIS for </a:t>
            </a:r>
          </a:p>
          <a:p>
            <a:r>
              <a:rPr lang="en-US" sz="2800" dirty="0" smtClean="0"/>
              <a:t>Pottsboro Regional Library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4941" y="1690877"/>
            <a:ext cx="2965728" cy="656270"/>
            <a:chOff x="204941" y="1934530"/>
            <a:chExt cx="2965728" cy="656270"/>
          </a:xfrm>
        </p:grpSpPr>
        <p:sp>
          <p:nvSpPr>
            <p:cNvPr id="5" name="Oval 4"/>
            <p:cNvSpPr/>
            <p:nvPr/>
          </p:nvSpPr>
          <p:spPr>
            <a:xfrm>
              <a:off x="204941" y="2057400"/>
              <a:ext cx="1020041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1934530"/>
              <a:ext cx="1646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Competitors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(other libraries)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52" y="3157331"/>
            <a:ext cx="4120950" cy="2557669"/>
            <a:chOff x="13252" y="3157331"/>
            <a:chExt cx="4120950" cy="2557669"/>
          </a:xfrm>
        </p:grpSpPr>
        <p:sp>
          <p:nvSpPr>
            <p:cNvPr id="3" name="Oval 2"/>
            <p:cNvSpPr/>
            <p:nvPr/>
          </p:nvSpPr>
          <p:spPr>
            <a:xfrm>
              <a:off x="13252" y="3157331"/>
              <a:ext cx="2040081" cy="25576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7136" y="4041049"/>
              <a:ext cx="19270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Demographic Data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(potential market)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5867400" y="1979435"/>
            <a:ext cx="1219200" cy="715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6765" y="6019800"/>
            <a:ext cx="7074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from ESRI, Inc.  ArcGIS Business Analyst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36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1205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5334000"/>
            <a:ext cx="6636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181600"/>
            <a:ext cx="6820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Information on competitors</a:t>
            </a:r>
          </a:p>
          <a:p>
            <a:r>
              <a:rPr lang="en-US" sz="3600" i="1" dirty="0" smtClean="0"/>
              <a:t>GIS: map with a database behind it.</a:t>
            </a:r>
            <a:endParaRPr lang="en-US" sz="3600" i="1" dirty="0"/>
          </a:p>
        </p:txBody>
      </p:sp>
      <p:sp>
        <p:nvSpPr>
          <p:cNvPr id="5" name="Oval 4"/>
          <p:cNvSpPr/>
          <p:nvPr/>
        </p:nvSpPr>
        <p:spPr>
          <a:xfrm>
            <a:off x="6096000" y="3394661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858000" cy="53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715000"/>
            <a:ext cx="8540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Current customers:  list derived from operational records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1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9005"/>
            <a:ext cx="8458200" cy="46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96592"/>
            <a:ext cx="8475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Customers </a:t>
            </a:r>
            <a:r>
              <a:rPr lang="en-US" sz="3600" b="1" i="1" dirty="0" smtClean="0"/>
              <a:t>geocoded</a:t>
            </a:r>
            <a:r>
              <a:rPr lang="en-US" sz="3600" dirty="0" smtClean="0"/>
              <a:t> to their home address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46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838200"/>
          </a:xfrm>
        </p:spPr>
        <p:txBody>
          <a:bodyPr/>
          <a:lstStyle/>
          <a:p>
            <a:r>
              <a:rPr lang="en-US" altLang="en-US" sz="4000" dirty="0" smtClean="0"/>
              <a:t>Geographic Information </a:t>
            </a:r>
            <a:r>
              <a:rPr lang="en-US" altLang="en-US" sz="4000" i="1" dirty="0" smtClean="0"/>
              <a:t>Technologies</a:t>
            </a:r>
            <a:endParaRPr lang="en-US" altLang="en-US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363272" y="1066800"/>
            <a:ext cx="8704527" cy="3505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500" dirty="0" smtClean="0"/>
              <a:t>GIS: one of three technologies which have revolutionized the handling of </a:t>
            </a:r>
            <a:r>
              <a:rPr lang="en-US" altLang="en-US" sz="3500" u="sng" dirty="0" smtClean="0"/>
              <a:t>spatial</a:t>
            </a:r>
            <a:r>
              <a:rPr lang="en-US" altLang="en-US" sz="3500" dirty="0" smtClean="0"/>
              <a:t> or </a:t>
            </a:r>
            <a:r>
              <a:rPr lang="en-US" altLang="en-US" sz="3500" u="sng" dirty="0" smtClean="0"/>
              <a:t>locational</a:t>
            </a:r>
            <a:r>
              <a:rPr lang="en-US" altLang="en-US" sz="3500" dirty="0" smtClean="0"/>
              <a:t> data, which is critical for marketing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000" dirty="0" smtClean="0"/>
              <a:t>Global Positioning Systems (GPS)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000" dirty="0" smtClean="0"/>
              <a:t>Remote Sensing (RS)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4000" dirty="0" smtClean="0"/>
              <a:t>Geographic Information Systems (GIS)</a:t>
            </a:r>
          </a:p>
        </p:txBody>
      </p:sp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520700" y="5670550"/>
            <a:ext cx="338538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i="1" dirty="0" smtClean="0"/>
              <a:t>.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0738" y="4800600"/>
            <a:ext cx="7858128" cy="123110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i="1" dirty="0"/>
              <a:t>M</a:t>
            </a:r>
            <a:r>
              <a:rPr lang="en-US" altLang="en-US" sz="2800" i="1" dirty="0" smtClean="0"/>
              <a:t>ade it easy to do things which in the past had been time consuming, expensive, or even impossible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32" y="381000"/>
            <a:ext cx="88201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817155"/>
            <a:ext cx="8709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Location of library </a:t>
            </a:r>
            <a:r>
              <a:rPr lang="en-US" sz="2400" b="1" dirty="0"/>
              <a:t>c</a:t>
            </a:r>
            <a:r>
              <a:rPr lang="en-US" sz="2400" b="1" dirty="0" smtClean="0"/>
              <a:t>ard </a:t>
            </a:r>
            <a:r>
              <a:rPr lang="en-US" sz="2400" b="1" dirty="0"/>
              <a:t>h</a:t>
            </a:r>
            <a:r>
              <a:rPr lang="en-US" sz="2400" b="1" dirty="0" smtClean="0"/>
              <a:t>olders, Pottsboro Area Public Library, </a:t>
            </a:r>
          </a:p>
          <a:p>
            <a:r>
              <a:rPr lang="en-US" sz="2400" b="1" dirty="0" smtClean="0"/>
              <a:t>Overlay of city boundaries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6232653"/>
            <a:ext cx="176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November,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03" y="152400"/>
            <a:ext cx="846119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876800"/>
            <a:ext cx="74815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Demographic data on our market area:</a:t>
            </a:r>
          </a:p>
          <a:p>
            <a:r>
              <a:rPr lang="en-US" sz="3600" dirty="0" smtClean="0"/>
              <a:t>--data by census block</a:t>
            </a:r>
          </a:p>
          <a:p>
            <a:r>
              <a:rPr lang="en-US" sz="3600" dirty="0" smtClean="0"/>
              <a:t>--use to calculate </a:t>
            </a:r>
            <a:r>
              <a:rPr lang="en-US" sz="3600" i="1" dirty="0" smtClean="0"/>
              <a:t>market penetration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900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48600" cy="499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271797"/>
            <a:ext cx="745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Population in each census block group:</a:t>
            </a:r>
          </a:p>
          <a:p>
            <a:r>
              <a:rPr lang="en-US" sz="3600" dirty="0" smtClean="0"/>
              <a:t>--need to add </a:t>
            </a:r>
            <a:r>
              <a:rPr lang="en-US" sz="3600" u="sng" dirty="0" smtClean="0"/>
              <a:t>count of </a:t>
            </a:r>
            <a:r>
              <a:rPr lang="en-US" sz="3600" b="1" i="1" u="sng" dirty="0" smtClean="0"/>
              <a:t>our</a:t>
            </a:r>
            <a:r>
              <a:rPr lang="en-US" sz="3600" u="sng" dirty="0" smtClean="0"/>
              <a:t> customers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8555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390592"/>
            <a:ext cx="43338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2209800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Points in polygon </a:t>
            </a:r>
            <a:r>
              <a:rPr lang="en-US" sz="2000" b="1" dirty="0" smtClean="0"/>
              <a:t>operation</a:t>
            </a:r>
          </a:p>
          <a:p>
            <a:r>
              <a:rPr lang="en-US" sz="2000" dirty="0" smtClean="0"/>
              <a:t>--counts the number of points falling in each polygon</a:t>
            </a:r>
          </a:p>
          <a:p>
            <a:r>
              <a:rPr lang="en-US" sz="2000" dirty="0" smtClean="0"/>
              <a:t>--the number of customers in each block group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Achieved with a </a:t>
            </a:r>
            <a:r>
              <a:rPr lang="en-US" sz="2000" b="1" i="1" dirty="0" smtClean="0"/>
              <a:t>spatial jo</a:t>
            </a:r>
            <a:r>
              <a:rPr lang="en-US" sz="2000" b="1" dirty="0" smtClean="0"/>
              <a:t>in</a:t>
            </a:r>
          </a:p>
          <a:p>
            <a:r>
              <a:rPr lang="en-US" sz="2000" dirty="0" smtClean="0"/>
              <a:t>--</a:t>
            </a:r>
            <a:r>
              <a:rPr lang="en-US" sz="2000" u="sng" dirty="0" smtClean="0"/>
              <a:t>join</a:t>
            </a:r>
            <a:r>
              <a:rPr lang="en-US" sz="2000" dirty="0" smtClean="0"/>
              <a:t> points file to polygon file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Calculate </a:t>
            </a:r>
            <a:r>
              <a:rPr lang="en-US" sz="2000" b="1" i="1" dirty="0" smtClean="0"/>
              <a:t>market penetration</a:t>
            </a:r>
          </a:p>
          <a:p>
            <a:r>
              <a:rPr lang="en-US" sz="2000" dirty="0" smtClean="0"/>
              <a:t>--now have population and count of customers for each block group we can calculate market penetration as: </a:t>
            </a:r>
          </a:p>
          <a:p>
            <a:r>
              <a:rPr lang="en-US" sz="2000" i="1" dirty="0" smtClean="0"/>
              <a:t> Customer Count </a:t>
            </a:r>
            <a:r>
              <a:rPr lang="en-US" sz="2000" b="1" i="1" dirty="0" smtClean="0"/>
              <a:t>/ </a:t>
            </a:r>
            <a:r>
              <a:rPr lang="en-US" sz="2000" i="1" dirty="0" smtClean="0"/>
              <a:t>Total Population*100</a:t>
            </a:r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8984" y="26418"/>
            <a:ext cx="3019021" cy="205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6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0199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3319" y="6096000"/>
            <a:ext cx="7704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400" i="1" dirty="0" err="1" smtClean="0"/>
              <a:t>MarkPen</a:t>
            </a:r>
            <a:r>
              <a:rPr lang="en-US" sz="2400" i="1" dirty="0" smtClean="0"/>
              <a:t> = Count (of customers)/2012 Total Population*100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071239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M</a:t>
            </a:r>
            <a:r>
              <a:rPr lang="en-US" sz="3200" i="1" dirty="0" smtClean="0"/>
              <a:t>arket </a:t>
            </a:r>
            <a:r>
              <a:rPr lang="en-US" sz="3200" i="1" dirty="0"/>
              <a:t>P</a:t>
            </a:r>
            <a:r>
              <a:rPr lang="en-US" sz="3200" i="1" dirty="0" smtClean="0"/>
              <a:t>enetration </a:t>
            </a:r>
            <a:r>
              <a:rPr lang="en-US" sz="3200" dirty="0" smtClean="0"/>
              <a:t>calculated as: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 rot="20411458">
            <a:off x="4098176" y="4523738"/>
            <a:ext cx="2471647" cy="333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4690470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Spatial join </a:t>
            </a:r>
            <a:r>
              <a:rPr lang="en-US" sz="3200" dirty="0" smtClean="0"/>
              <a:t>adds </a:t>
            </a:r>
            <a:r>
              <a:rPr lang="en-US" sz="3200" b="1" i="1" dirty="0" smtClean="0"/>
              <a:t>Count</a:t>
            </a:r>
            <a:r>
              <a:rPr lang="en-US" sz="3200" dirty="0" smtClean="0"/>
              <a:t> of customers for each polygon</a:t>
            </a:r>
            <a:endParaRPr lang="en-US" sz="3200" dirty="0"/>
          </a:p>
        </p:txBody>
      </p:sp>
      <p:sp>
        <p:nvSpPr>
          <p:cNvPr id="9" name="Right Arrow 8"/>
          <p:cNvSpPr/>
          <p:nvPr/>
        </p:nvSpPr>
        <p:spPr>
          <a:xfrm rot="17145543">
            <a:off x="6831653" y="4710086"/>
            <a:ext cx="662295" cy="37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22208"/>
            <a:ext cx="8685392" cy="36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0"/>
            <a:ext cx="7806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Creating a </a:t>
            </a:r>
            <a:r>
              <a:rPr lang="en-US" sz="3600" i="1" dirty="0" smtClean="0"/>
              <a:t>color coded  </a:t>
            </a:r>
            <a:r>
              <a:rPr lang="en-US" sz="3600" dirty="0" smtClean="0"/>
              <a:t>(</a:t>
            </a:r>
            <a:r>
              <a:rPr lang="en-US" sz="3600" dirty="0" err="1" smtClean="0"/>
              <a:t>choropleth</a:t>
            </a:r>
            <a:r>
              <a:rPr lang="en-US" sz="3600" dirty="0" smtClean="0"/>
              <a:t>) map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or market penetration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24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5341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4845420"/>
            <a:ext cx="2952395" cy="186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638800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Market Penetration map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54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87" y="1969111"/>
            <a:ext cx="8801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144" y="1333485"/>
            <a:ext cx="819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73% is a remarkably successful market penetration!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489" y="152401"/>
            <a:ext cx="7019925" cy="99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089058" y="668802"/>
            <a:ext cx="989356" cy="702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2033" y="6120990"/>
            <a:ext cx="989356" cy="702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9058" y="2584665"/>
            <a:ext cx="1597742" cy="702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72266" y="6247979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96.697   33.797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4144" y="3810000"/>
            <a:ext cx="6704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Data problem! 657 patrons have only zip code for address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--</a:t>
            </a:r>
            <a:r>
              <a:rPr lang="en-US" sz="2800" b="1" u="sng" dirty="0" smtClean="0">
                <a:solidFill>
                  <a:schemeClr val="bg2"/>
                </a:solidFill>
              </a:rPr>
              <a:t>all</a:t>
            </a:r>
            <a:r>
              <a:rPr lang="en-US" sz="2800" b="1" dirty="0" smtClean="0">
                <a:solidFill>
                  <a:schemeClr val="bg2"/>
                </a:solidFill>
              </a:rPr>
              <a:t> geocoded to same location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9563" y="552450"/>
            <a:ext cx="8837108" cy="6017748"/>
            <a:chOff x="309563" y="552450"/>
            <a:chExt cx="8837108" cy="6017748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3" y="552450"/>
              <a:ext cx="8524875" cy="575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69714" y="552450"/>
              <a:ext cx="52769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/>
                  </a:solidFill>
                </a:rPr>
                <a:t>657 patrons geocoded to here</a:t>
              </a:r>
            </a:p>
            <a:p>
              <a:r>
                <a:rPr lang="en-US" sz="3200" b="1" dirty="0" smtClean="0">
                  <a:solidFill>
                    <a:schemeClr val="bg2"/>
                  </a:solidFill>
                </a:rPr>
                <a:t>(center point for 75076)</a:t>
              </a:r>
              <a:endParaRPr lang="en-US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0" y="4067460"/>
              <a:ext cx="51531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/>
                  </a:solidFill>
                </a:rPr>
                <a:t>But could live anywhere in here  (75076 zip code area)</a:t>
              </a:r>
              <a:endParaRPr lang="en-US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7928566">
              <a:off x="3150951" y="1739811"/>
              <a:ext cx="1129754" cy="307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14482123">
              <a:off x="4263225" y="3490969"/>
              <a:ext cx="872658" cy="354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05908" y="5867400"/>
              <a:ext cx="2028530" cy="7027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95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In God we trust, all others bring data.</a:t>
            </a:r>
          </a:p>
          <a:p>
            <a:pPr marL="0" indent="0">
              <a:buNone/>
            </a:pPr>
            <a:r>
              <a:rPr lang="en-US" dirty="0" smtClean="0"/>
              <a:t>					Michael Bloomberg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191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/>
              <a:t>In God we trust, all others bring </a:t>
            </a:r>
            <a:r>
              <a:rPr lang="en-US" i="1" u="sng" dirty="0" smtClean="0"/>
              <a:t>good</a:t>
            </a:r>
            <a:r>
              <a:rPr lang="en-US" i="1" dirty="0" smtClean="0"/>
              <a:t> data.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r>
              <a:rPr lang="en-US" altLang="en-US" sz="4000" smtClean="0"/>
              <a:t>Geographic Information </a:t>
            </a:r>
            <a:r>
              <a:rPr lang="en-US" altLang="en-US" sz="4000" i="1" smtClean="0"/>
              <a:t>Technologies</a:t>
            </a:r>
            <a:endParaRPr lang="en-US" altLang="en-US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6324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1. Global Positioning Systems </a:t>
            </a:r>
            <a:r>
              <a:rPr lang="en-US" altLang="en-US" sz="2800" dirty="0" smtClean="0"/>
              <a:t>(GPS)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 system of earth-orbiting satellites which provide precise </a:t>
            </a:r>
            <a:r>
              <a:rPr lang="en-US" altLang="en-US" sz="2400" b="1" u="sng" dirty="0" smtClean="0"/>
              <a:t>location</a:t>
            </a:r>
            <a:r>
              <a:rPr lang="en-US" altLang="en-US" sz="2400" dirty="0" smtClean="0"/>
              <a:t> on the earth’s surface</a:t>
            </a:r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80000"/>
              </a:lnSpc>
            </a:pPr>
            <a:endParaRPr lang="en-US" altLang="en-US" sz="2400" dirty="0" smtClean="0"/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GPS gave us exact locations inexpensively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didn’t need an expensive surveyor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99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briggs\AppData\Local\Microsoft\Windows\Temporary Internet Files\Content.IE5\2X7R2VYH\MM90028890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466" y="1143000"/>
            <a:ext cx="2318934" cy="20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riggs\AppData\Local\Microsoft\Windows\Temporary Internet Files\Content.IE5\X9KQU8Z9\MC900388974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722" y="3657600"/>
            <a:ext cx="1544422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89133" y="3862578"/>
            <a:ext cx="1371600" cy="1409700"/>
            <a:chOff x="3733800" y="3619500"/>
            <a:chExt cx="1371600" cy="14097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733800" y="3626934"/>
              <a:ext cx="1371600" cy="140226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739376" y="3619500"/>
              <a:ext cx="1366024" cy="128362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5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82137"/>
            <a:ext cx="3810000" cy="6324600"/>
          </a:xfrm>
        </p:spPr>
        <p:txBody>
          <a:bodyPr/>
          <a:lstStyle/>
          <a:p>
            <a:r>
              <a:rPr lang="en-US" dirty="0" smtClean="0"/>
              <a:t>Voting sites reduced from 54 in 2010 to 36 in 2012 to 22 in 2013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could vote at any site in 2013</a:t>
            </a:r>
          </a:p>
          <a:p>
            <a:r>
              <a:rPr lang="en-US" dirty="0" smtClean="0"/>
              <a:t>No analysis done</a:t>
            </a:r>
          </a:p>
          <a:p>
            <a:pPr lvl="1"/>
            <a:r>
              <a:rPr lang="en-US" dirty="0" smtClean="0"/>
              <a:t>Would this increase distances voters had to travel?</a:t>
            </a:r>
          </a:p>
          <a:p>
            <a:pPr lvl="1"/>
            <a:r>
              <a:rPr lang="en-US" dirty="0" smtClean="0"/>
              <a:t>Would it differentially impact minorities?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58651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Data for all census blocks in Grayson County  (6,705) for total population, voting age population, and four racial/ethnic groups</a:t>
            </a:r>
          </a:p>
          <a:p>
            <a:r>
              <a:rPr lang="en-US" dirty="0" smtClean="0"/>
              <a:t>Use GIS to calculate average travel distance to</a:t>
            </a:r>
          </a:p>
          <a:p>
            <a:pPr lvl="1"/>
            <a:r>
              <a:rPr lang="en-US" dirty="0" smtClean="0"/>
              <a:t>54 local precinct voting sites in 2010</a:t>
            </a:r>
          </a:p>
          <a:p>
            <a:pPr lvl="1"/>
            <a:r>
              <a:rPr lang="en-US" dirty="0" smtClean="0"/>
              <a:t>36 local precinct voting sites in 2012</a:t>
            </a:r>
          </a:p>
          <a:p>
            <a:pPr lvl="1"/>
            <a:r>
              <a:rPr lang="en-US" dirty="0" smtClean="0"/>
              <a:t>22 closest voting site (irrespective of precinct) in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15611"/>
              </p:ext>
            </p:extLst>
          </p:nvPr>
        </p:nvGraphicFramePr>
        <p:xfrm>
          <a:off x="457201" y="259862"/>
          <a:ext cx="8229600" cy="304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1052"/>
                <a:gridCol w="1061077"/>
                <a:gridCol w="909495"/>
                <a:gridCol w="808439"/>
                <a:gridCol w="808439"/>
                <a:gridCol w="808439"/>
                <a:gridCol w="1212659"/>
              </a:tblGrid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Grayson County Texas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Travel Distance to Poling Sites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PANEL A Distance in miles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 and Over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Population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Population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Hispanic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Anglo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AfAm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Mix &amp; Other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Voting Sites 2012 (36)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Voting Centers 2013 (22)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PANEL B Change in miles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PANEL C   % Change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8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-3.2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-3.6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-4.2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5993" y="3581400"/>
            <a:ext cx="8610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Comparing results for  2012 (36 sites) when had to vote at </a:t>
            </a:r>
            <a:r>
              <a:rPr lang="en-US" sz="2000" u="sng" kern="0" dirty="0" smtClean="0"/>
              <a:t>your </a:t>
            </a:r>
            <a:r>
              <a:rPr lang="en-US" sz="2000" kern="0" dirty="0" smtClean="0"/>
              <a:t>site, </a:t>
            </a:r>
          </a:p>
          <a:p>
            <a:pPr marL="0" indent="0">
              <a:buFont typeface="Monotype Sorts" pitchFamily="2" charset="2"/>
              <a:buNone/>
            </a:pPr>
            <a:r>
              <a:rPr lang="en-US" sz="2000" kern="0" dirty="0" smtClean="0"/>
              <a:t>      to 2013 (22 sites) when vote at </a:t>
            </a:r>
            <a:r>
              <a:rPr lang="en-US" sz="2000" u="sng" kern="0" dirty="0" smtClean="0"/>
              <a:t>any</a:t>
            </a:r>
            <a:r>
              <a:rPr lang="en-US" sz="2000" kern="0" dirty="0" smtClean="0"/>
              <a:t> site  </a:t>
            </a:r>
          </a:p>
          <a:p>
            <a:pPr lvl="1"/>
            <a:r>
              <a:rPr lang="en-US" sz="2000" kern="0" dirty="0" smtClean="0"/>
              <a:t>average travel distances went down  (negative values for change) </a:t>
            </a:r>
          </a:p>
          <a:p>
            <a:pPr lvl="1"/>
            <a:r>
              <a:rPr lang="en-US" sz="2000" kern="0" dirty="0" err="1" smtClean="0"/>
              <a:t>flexbility</a:t>
            </a:r>
            <a:r>
              <a:rPr lang="en-US" sz="2000" kern="0" dirty="0" smtClean="0"/>
              <a:t> of going to </a:t>
            </a:r>
            <a:r>
              <a:rPr lang="en-US" sz="2000" u="sng" kern="0" dirty="0" smtClean="0"/>
              <a:t>any</a:t>
            </a:r>
            <a:r>
              <a:rPr lang="en-US" sz="2000" kern="0" dirty="0" smtClean="0"/>
              <a:t> site offset the </a:t>
            </a:r>
            <a:r>
              <a:rPr lang="en-US" sz="2000" u="sng" kern="0" dirty="0" smtClean="0"/>
              <a:t>smaller</a:t>
            </a:r>
            <a:r>
              <a:rPr lang="en-US" sz="2000" kern="0" dirty="0" smtClean="0"/>
              <a:t> number of sites (22 rather than 36)</a:t>
            </a:r>
          </a:p>
          <a:p>
            <a:r>
              <a:rPr lang="en-US" sz="2400" kern="0" dirty="0" smtClean="0"/>
              <a:t>African Americans the sole exception</a:t>
            </a:r>
          </a:p>
          <a:p>
            <a:pPr lvl="1"/>
            <a:r>
              <a:rPr lang="en-US" sz="2000" kern="0" dirty="0" smtClean="0"/>
              <a:t>Travel distance increased  by 7.8%</a:t>
            </a:r>
          </a:p>
          <a:p>
            <a:pPr lvl="1"/>
            <a:r>
              <a:rPr lang="en-US" sz="2000" kern="0" dirty="0" smtClean="0"/>
              <a:t>But only 484 feet in absolute terms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326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/>
          <a:lstStyle/>
          <a:p>
            <a:r>
              <a:rPr lang="en-US" dirty="0" err="1" smtClean="0"/>
              <a:t>Thiessen</a:t>
            </a:r>
            <a:r>
              <a:rPr lang="en-US" dirty="0" smtClean="0"/>
              <a:t> (</a:t>
            </a:r>
            <a:r>
              <a:rPr lang="en-US" dirty="0" err="1" smtClean="0"/>
              <a:t>Voroni</a:t>
            </a:r>
            <a:r>
              <a:rPr lang="en-US" dirty="0" smtClean="0"/>
              <a:t>) polygons:</a:t>
            </a:r>
            <a:br>
              <a:rPr lang="en-US" dirty="0" smtClean="0"/>
            </a:br>
            <a:r>
              <a:rPr lang="en-US" sz="3200" dirty="0" smtClean="0"/>
              <a:t>--the area closer to a point than to any other point</a:t>
            </a:r>
            <a:br>
              <a:rPr lang="en-US" sz="3200" dirty="0" smtClean="0"/>
            </a:br>
            <a:r>
              <a:rPr lang="en-US" sz="3200" dirty="0" smtClean="0"/>
              <a:t>--a store’s “natural” trade area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850" y="1905000"/>
            <a:ext cx="5772150" cy="38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780009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/>
              <a:t>Jesse K. Pearson  </a:t>
            </a:r>
            <a:r>
              <a:rPr lang="en-US" i="1" dirty="0"/>
              <a:t>A Comparative Business Site-Location Feasibility Analysis using GIS Systems and the Gravity Model</a:t>
            </a:r>
          </a:p>
          <a:p>
            <a:r>
              <a:rPr lang="en-US" dirty="0"/>
              <a:t>Department of Resource Analysis, Saint Mary’s University of Minnesota, Minneapolis, MN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Thiessen</a:t>
            </a:r>
            <a:r>
              <a:rPr lang="en-US" dirty="0" smtClean="0"/>
              <a:t> polygons: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customer potential in each area polygon</a:t>
            </a:r>
          </a:p>
          <a:p>
            <a:r>
              <a:rPr lang="en-US" dirty="0" smtClean="0"/>
              <a:t>Do each of your stores have similar penetration</a:t>
            </a:r>
          </a:p>
          <a:p>
            <a:pPr lvl="1"/>
            <a:r>
              <a:rPr lang="en-US" dirty="0" smtClean="0"/>
              <a:t>Are there laggards?</a:t>
            </a:r>
          </a:p>
          <a:p>
            <a:r>
              <a:rPr lang="en-US" dirty="0" smtClean="0"/>
              <a:t>consider new stores at intersection of polygons with large customer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0"/>
            <a:ext cx="8839200" cy="1143000"/>
          </a:xfrm>
        </p:spPr>
        <p:txBody>
          <a:bodyPr/>
          <a:lstStyle/>
          <a:p>
            <a:r>
              <a:rPr lang="en-US" sz="4000" dirty="0" smtClean="0"/>
              <a:t>Drive-time analysis for store locations:</a:t>
            </a:r>
            <a:br>
              <a:rPr lang="en-US" sz="4000" dirty="0" smtClean="0"/>
            </a:br>
            <a:r>
              <a:rPr lang="en-US" sz="3600" dirty="0" smtClean="0"/>
              <a:t>commonly used to assess the potential of different possible sites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18" y="2057400"/>
            <a:ext cx="5470564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Maximal coverage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562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</a:t>
            </a:r>
          </a:p>
          <a:p>
            <a:r>
              <a:rPr lang="en-US" dirty="0" smtClean="0"/>
              <a:t>A set of demand polygons (7)</a:t>
            </a:r>
          </a:p>
          <a:p>
            <a:r>
              <a:rPr lang="en-US" dirty="0" smtClean="0"/>
              <a:t>A set of potential sites (9)</a:t>
            </a:r>
          </a:p>
          <a:p>
            <a:pPr marL="0" indent="0">
              <a:buNone/>
            </a:pPr>
            <a:r>
              <a:rPr lang="en-US" dirty="0" smtClean="0"/>
              <a:t>Where locate three facilities</a:t>
            </a:r>
          </a:p>
          <a:p>
            <a:r>
              <a:rPr lang="en-US" dirty="0" smtClean="0"/>
              <a:t>to maximize sales  (stores)</a:t>
            </a:r>
          </a:p>
          <a:p>
            <a:r>
              <a:rPr lang="en-US" dirty="0"/>
              <a:t>t</a:t>
            </a:r>
            <a:r>
              <a:rPr lang="en-US" dirty="0" smtClean="0"/>
              <a:t>o minimize travel distance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(fire stations)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352550"/>
            <a:ext cx="3200400" cy="44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60960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Church and Murray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359912"/>
            <a:ext cx="814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http://www.livescience.com/44622-beer-on-twitter-finding-drinking-patterns-in-tweet-data-infographic.html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71358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Tweets sent between June 2012 and May 2013 were searched for keywords pertaining to beer. </a:t>
            </a:r>
            <a:r>
              <a:rPr lang="en-US" dirty="0" err="1"/>
              <a:t>Geotagging</a:t>
            </a:r>
            <a:r>
              <a:rPr lang="en-US" dirty="0"/>
              <a:t> allowed the tweets to be located on a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190" y="506725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Matthew </a:t>
            </a:r>
            <a:r>
              <a:rPr lang="en-US" dirty="0" err="1"/>
              <a:t>Zook</a:t>
            </a:r>
            <a:r>
              <a:rPr lang="en-US" dirty="0"/>
              <a:t> </a:t>
            </a:r>
            <a:r>
              <a:rPr lang="en-US" dirty="0" smtClean="0"/>
              <a:t>, et. al. "The </a:t>
            </a:r>
            <a:r>
              <a:rPr lang="en-US" dirty="0"/>
              <a:t>Geography of Beer</a:t>
            </a:r>
            <a:r>
              <a:rPr lang="en-US" dirty="0" smtClean="0"/>
              <a:t>.”  Department of Geography, University of Kentucky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90" y="990600"/>
            <a:ext cx="5257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236432" cy="47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67268"/>
            <a:ext cx="4988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GIS and Social Media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209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470025"/>
          </a:xfrm>
        </p:spPr>
        <p:txBody>
          <a:bodyPr/>
          <a:lstStyle/>
          <a:p>
            <a:r>
              <a:rPr lang="en-US" dirty="0" smtClean="0"/>
              <a:t>Thank you for inviting me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10400" cy="1752600"/>
          </a:xfrm>
        </p:spPr>
        <p:txBody>
          <a:bodyPr/>
          <a:lstStyle/>
          <a:p>
            <a:r>
              <a:rPr lang="en-US" sz="4800" dirty="0" smtClean="0"/>
              <a:t>briggs@utdallas.edu</a:t>
            </a:r>
          </a:p>
          <a:p>
            <a:r>
              <a:rPr lang="en-US" sz="4800" dirty="0" smtClean="0"/>
              <a:t>www.utdallas.edu/~briggs</a:t>
            </a:r>
          </a:p>
          <a:p>
            <a:r>
              <a:rPr lang="en-US" sz="4000" dirty="0" smtClean="0"/>
              <a:t>(under </a:t>
            </a:r>
            <a:r>
              <a:rPr lang="en-US" sz="4000" i="1" dirty="0" smtClean="0"/>
              <a:t>Presentations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12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66750"/>
          </a:xfrm>
        </p:spPr>
        <p:txBody>
          <a:bodyPr/>
          <a:lstStyle/>
          <a:p>
            <a:r>
              <a:rPr lang="en-US" dirty="0" smtClean="0"/>
              <a:t>Resources: books and papers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8382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</a:t>
            </a:r>
            <a:r>
              <a:rPr lang="en-US" dirty="0"/>
              <a:t>L. Church, Alan T. </a:t>
            </a:r>
            <a:r>
              <a:rPr lang="en-US" dirty="0" smtClean="0"/>
              <a:t>Murray </a:t>
            </a:r>
            <a:r>
              <a:rPr lang="en-US" i="1" dirty="0"/>
              <a:t>Business Site Selection, Location Analysis and GIS</a:t>
            </a:r>
          </a:p>
          <a:p>
            <a:r>
              <a:rPr lang="en-US" dirty="0" smtClean="0"/>
              <a:t>Wiley </a:t>
            </a:r>
            <a:r>
              <a:rPr lang="en-US" dirty="0" err="1" smtClean="0"/>
              <a:t>InterScience</a:t>
            </a:r>
            <a:r>
              <a:rPr lang="en-US" dirty="0" smtClean="0"/>
              <a:t> On-line, </a:t>
            </a:r>
            <a:r>
              <a:rPr lang="en-US" dirty="0"/>
              <a:t> ISBN: </a:t>
            </a:r>
            <a:r>
              <a:rPr lang="en-US" dirty="0" smtClean="0"/>
              <a:t>9780470432761, 2008</a:t>
            </a:r>
          </a:p>
          <a:p>
            <a:endParaRPr lang="en-US" dirty="0" smtClean="0"/>
          </a:p>
          <a:p>
            <a:r>
              <a:rPr lang="en-US" dirty="0" smtClean="0"/>
              <a:t>Miller</a:t>
            </a:r>
            <a:r>
              <a:rPr lang="en-US" dirty="0"/>
              <a:t>, F. </a:t>
            </a:r>
            <a:r>
              <a:rPr lang="en-US" i="1" dirty="0" smtClean="0"/>
              <a:t>GIS </a:t>
            </a:r>
            <a:r>
              <a:rPr lang="en-US" i="1" dirty="0"/>
              <a:t>tutorial for marketing</a:t>
            </a:r>
            <a:r>
              <a:rPr lang="en-US" dirty="0"/>
              <a:t>. </a:t>
            </a:r>
            <a:r>
              <a:rPr lang="en-US" dirty="0" smtClean="0"/>
              <a:t>Redlands, CA</a:t>
            </a:r>
            <a:r>
              <a:rPr lang="en-US" dirty="0"/>
              <a:t>: ESRI </a:t>
            </a:r>
            <a:r>
              <a:rPr lang="en-US" dirty="0" smtClean="0"/>
              <a:t>Press, 2007</a:t>
            </a:r>
          </a:p>
          <a:p>
            <a:r>
              <a:rPr lang="en-US" dirty="0" smtClean="0"/>
              <a:t>Miller, F. </a:t>
            </a:r>
            <a:r>
              <a:rPr lang="en-US" i="1" dirty="0" smtClean="0"/>
              <a:t>Getting to Know ESRI Business Analyst</a:t>
            </a:r>
            <a:r>
              <a:rPr lang="en-US" dirty="0" smtClean="0"/>
              <a:t>. </a:t>
            </a:r>
            <a:r>
              <a:rPr lang="en-US" dirty="0"/>
              <a:t>Redlands, CA: ESRI </a:t>
            </a:r>
            <a:r>
              <a:rPr lang="en-US" dirty="0" smtClean="0"/>
              <a:t>Press, 2010</a:t>
            </a:r>
          </a:p>
          <a:p>
            <a:r>
              <a:rPr lang="en-US" dirty="0"/>
              <a:t>Pick, James B. </a:t>
            </a:r>
            <a:r>
              <a:rPr lang="en-US" i="1" dirty="0"/>
              <a:t>Geo-Business: GIS in the Digital </a:t>
            </a:r>
            <a:r>
              <a:rPr lang="en-US" i="1" dirty="0" smtClean="0"/>
              <a:t>Organization</a:t>
            </a:r>
            <a:r>
              <a:rPr lang="en-US" dirty="0" smtClean="0"/>
              <a:t>. Wiley, 2008</a:t>
            </a:r>
          </a:p>
          <a:p>
            <a:r>
              <a:rPr lang="en-US" dirty="0" smtClean="0"/>
              <a:t>Boyles, David.  </a:t>
            </a:r>
            <a:r>
              <a:rPr lang="en-US" i="1" dirty="0" smtClean="0"/>
              <a:t>GIS means business</a:t>
            </a:r>
            <a:r>
              <a:rPr lang="en-US" dirty="0" smtClean="0"/>
              <a:t>, </a:t>
            </a:r>
            <a:r>
              <a:rPr lang="en-US" dirty="0"/>
              <a:t>Redlands, CA: ESRI </a:t>
            </a:r>
            <a:r>
              <a:rPr lang="en-US" dirty="0" smtClean="0"/>
              <a:t>Press, 2002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Grant </a:t>
            </a:r>
            <a:r>
              <a:rPr lang="en-US" dirty="0"/>
              <a:t>Thrall, </a:t>
            </a:r>
            <a:r>
              <a:rPr lang="en-US" i="1" dirty="0"/>
              <a:t>Business Geography and New Real Estate Market </a:t>
            </a:r>
            <a:r>
              <a:rPr lang="en-US" i="1" dirty="0" smtClean="0"/>
              <a:t>Analysis </a:t>
            </a:r>
            <a:r>
              <a:rPr lang="en-US" dirty="0" smtClean="0"/>
              <a:t>(</a:t>
            </a:r>
            <a:r>
              <a:rPr lang="en-US" dirty="0"/>
              <a:t>Oxford: Oxford University Press, 2002)</a:t>
            </a:r>
          </a:p>
          <a:p>
            <a:endParaRPr lang="en-US" dirty="0"/>
          </a:p>
          <a:p>
            <a:r>
              <a:rPr lang="en-US" dirty="0"/>
              <a:t>Shepherd, Ian D. </a:t>
            </a:r>
            <a:r>
              <a:rPr lang="en-US" dirty="0" smtClean="0"/>
              <a:t>H. </a:t>
            </a:r>
            <a:r>
              <a:rPr lang="en-US" i="1" dirty="0" smtClean="0"/>
              <a:t>From </a:t>
            </a:r>
            <a:r>
              <a:rPr lang="en-US" i="1" dirty="0"/>
              <a:t>Geography Department to Business School: Strategies for Transplanting GIS Courses between </a:t>
            </a:r>
            <a:r>
              <a:rPr lang="en-US" i="1" dirty="0" smtClean="0"/>
              <a:t>Disciplines </a:t>
            </a:r>
            <a:r>
              <a:rPr lang="en-US" dirty="0" smtClean="0"/>
              <a:t>Journal </a:t>
            </a:r>
            <a:r>
              <a:rPr lang="en-US" dirty="0"/>
              <a:t>of Geography in Higher Education, 2009, Vol.33(1), </a:t>
            </a:r>
            <a:r>
              <a:rPr lang="en-US" dirty="0" smtClean="0"/>
              <a:t>p.28-45</a:t>
            </a:r>
          </a:p>
          <a:p>
            <a:r>
              <a:rPr lang="en-US" dirty="0">
                <a:hlinkClick r:id="rId2"/>
              </a:rPr>
              <a:t>http://www.gis.smumn.edu/GradProjects/RingoL.pdf</a:t>
            </a:r>
            <a:endParaRPr lang="en-US" dirty="0"/>
          </a:p>
          <a:p>
            <a:r>
              <a:rPr lang="en-US" dirty="0"/>
              <a:t>Linder G. Ringo  </a:t>
            </a:r>
            <a:r>
              <a:rPr lang="en-US" i="1" dirty="0"/>
              <a:t>Utilizing GIS-Based Site Selection Analysis for Potential Customer Segmentation and Location Suitability Modeling to Determine a Suitable Location to Establish a Dunn Bros Coffee Franchise in the Twin Cities Metro, Minnesota </a:t>
            </a:r>
          </a:p>
          <a:p>
            <a:r>
              <a:rPr lang="en-US" dirty="0"/>
              <a:t>Department of Resource Analysis, Saint Mary’s University of Minnesota, Minneapolis 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ensing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444750" cy="525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r>
              <a:rPr lang="en-US" altLang="en-US" sz="4000" smtClean="0"/>
              <a:t>Geographic Information </a:t>
            </a:r>
            <a:r>
              <a:rPr lang="en-US" altLang="en-US" sz="4000" i="1" smtClean="0"/>
              <a:t>Technologies</a:t>
            </a:r>
            <a:endParaRPr lang="en-US" altLang="en-US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60960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2. Remote Sensing </a:t>
            </a:r>
            <a:r>
              <a:rPr lang="en-US" altLang="en-US" sz="2800" dirty="0" smtClean="0"/>
              <a:t>(RS)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ollecting data </a:t>
            </a:r>
            <a:r>
              <a:rPr lang="en-US" altLang="en-US" sz="2400" u="sng" dirty="0" smtClean="0"/>
              <a:t>without direct contact </a:t>
            </a:r>
            <a:r>
              <a:rPr lang="en-US" altLang="en-US" sz="2400" dirty="0" smtClean="0"/>
              <a:t>with the object being measured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use of satellites or aircraft to capture information about the earth’s surface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Expensive field surveys far less necessary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Especially important for environmental applications</a:t>
            </a:r>
          </a:p>
        </p:txBody>
      </p:sp>
      <p:pic>
        <p:nvPicPr>
          <p:cNvPr id="5" name="Picture 3" descr="C:\Users\briggs\AppData\Local\Microsoft\Windows\Temporary Internet Files\Content.IE5\G3WU7239\MC900200289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28" y="3352800"/>
            <a:ext cx="1595628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riggs\AppData\Local\Microsoft\Windows\Temporary Internet Files\Content.IE5\2X7R2VYH\MP910216415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626934"/>
            <a:ext cx="2028825" cy="17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57612" y="3679741"/>
            <a:ext cx="1371600" cy="1409700"/>
            <a:chOff x="3733800" y="3619500"/>
            <a:chExt cx="1371600" cy="14097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3626934"/>
              <a:ext cx="1371600" cy="140226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739376" y="3619500"/>
              <a:ext cx="1366024" cy="128362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5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://www.gis.smumn.edu/GradProjects/RingoL.pdf</a:t>
            </a:r>
          </a:p>
          <a:p>
            <a:pPr marL="0" indent="0">
              <a:buNone/>
            </a:pPr>
            <a:r>
              <a:rPr lang="en-US" sz="1800" dirty="0" smtClean="0"/>
              <a:t>Linder </a:t>
            </a:r>
            <a:r>
              <a:rPr lang="en-US" sz="1800" dirty="0"/>
              <a:t>G. Ringo  </a:t>
            </a:r>
            <a:r>
              <a:rPr lang="en-US" sz="1800" i="1" dirty="0"/>
              <a:t>Utilizing GIS-Based Site Selection Analysis for Potential Customer Segmentation and Location Suitability Modeling to Determine a Suitable Location to Establish a Dunn Bros Coffee Franchise in the Twin Cities Metro, Minnesota </a:t>
            </a:r>
          </a:p>
          <a:p>
            <a:pPr marL="0" indent="0">
              <a:buNone/>
            </a:pPr>
            <a:r>
              <a:rPr lang="en-US" sz="1800" dirty="0"/>
              <a:t>Department of Resource Analysis, Saint Mary’s University of Minnesota, Minneapolis </a:t>
            </a:r>
            <a:r>
              <a:rPr lang="en-US" sz="1800" dirty="0" smtClean="0"/>
              <a:t>MN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http://www.gis.smumn.edu/GradProjects/PearsonJ.pdf</a:t>
            </a:r>
          </a:p>
          <a:p>
            <a:pPr marL="0" indent="0">
              <a:buNone/>
            </a:pPr>
            <a:r>
              <a:rPr lang="en-US" sz="1800" dirty="0"/>
              <a:t>Jesse K. Pearson  </a:t>
            </a:r>
            <a:r>
              <a:rPr lang="en-US" sz="1800" i="1" dirty="0"/>
              <a:t>A Comparative Business Site-Location Feasibility Analysis using GIS Systems and the Gravity Model</a:t>
            </a:r>
          </a:p>
          <a:p>
            <a:pPr marL="0" indent="0">
              <a:buNone/>
            </a:pPr>
            <a:r>
              <a:rPr lang="en-US" sz="1800" dirty="0"/>
              <a:t>Department of Resource Analysis, Saint Mary’s University of Minnesota, Minneapolis, </a:t>
            </a:r>
            <a:r>
              <a:rPr lang="en-US" sz="1800" dirty="0" smtClean="0"/>
              <a:t>MN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on-line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4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/>
          <a:lstStyle/>
          <a:p>
            <a:r>
              <a:rPr lang="en-US" altLang="en-US" sz="4000" smtClean="0"/>
              <a:t>Geographic Information </a:t>
            </a:r>
            <a:r>
              <a:rPr lang="en-US" altLang="en-US" sz="4000" i="1" smtClean="0"/>
              <a:t>Technologies</a:t>
            </a:r>
            <a:endParaRPr lang="en-US" altLang="en-US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-29737" y="1066800"/>
            <a:ext cx="8967788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 smtClean="0"/>
              <a:t>3. Geographic Information Systems </a:t>
            </a:r>
            <a:r>
              <a:rPr lang="en-US" altLang="en-US" sz="2800" dirty="0" smtClean="0"/>
              <a:t>(GIS)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Software systems for input, storage, retrieval, analysis and display of </a:t>
            </a:r>
            <a:r>
              <a:rPr lang="en-US" altLang="en-US" sz="2400" u="sng" dirty="0" smtClean="0"/>
              <a:t>geographic</a:t>
            </a:r>
            <a:r>
              <a:rPr lang="en-US" altLang="en-US" sz="2400" dirty="0" smtClean="0"/>
              <a:t> (spatial) information</a:t>
            </a:r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gave us inexpensive map production/display and easier analysis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don’t need  a professional cartographer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But still need analysts!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54028" y="2881437"/>
            <a:ext cx="2362200" cy="2057400"/>
            <a:chOff x="2514600" y="2362200"/>
            <a:chExt cx="2913270" cy="2974086"/>
          </a:xfrm>
        </p:grpSpPr>
        <p:pic>
          <p:nvPicPr>
            <p:cNvPr id="6146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362200"/>
              <a:ext cx="2913270" cy="297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C:\Users\briggs\Documents\web\graphics\glob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987" y="2590800"/>
              <a:ext cx="1005682" cy="100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05468"/>
            <a:ext cx="2222898" cy="171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34673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Input</a:t>
            </a:r>
            <a:endParaRPr lang="en-US" sz="3200" b="1" dirty="0"/>
          </a:p>
        </p:txBody>
      </p:sp>
      <p:sp>
        <p:nvSpPr>
          <p:cNvPr id="4" name="Right Arrow 3"/>
          <p:cNvSpPr/>
          <p:nvPr/>
        </p:nvSpPr>
        <p:spPr>
          <a:xfrm>
            <a:off x="2089813" y="23968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236885"/>
            <a:ext cx="2895600" cy="15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43814" y="2386915"/>
            <a:ext cx="1416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Display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2312790"/>
            <a:ext cx="1575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Analysis</a:t>
            </a:r>
            <a:endParaRPr lang="en-US" sz="3200" b="1" dirty="0"/>
          </a:p>
        </p:txBody>
      </p:sp>
      <p:sp>
        <p:nvSpPr>
          <p:cNvPr id="14" name="Right Arrow 13"/>
          <p:cNvSpPr/>
          <p:nvPr/>
        </p:nvSpPr>
        <p:spPr>
          <a:xfrm>
            <a:off x="5638800" y="24369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04800" y="1312863"/>
            <a:ext cx="8102600" cy="4114800"/>
          </a:xfrm>
          <a:noFill/>
        </p:spPr>
        <p:txBody>
          <a:bodyPr/>
          <a:lstStyle/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GPS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FF00"/>
                </a:solidFill>
              </a:rPr>
              <a:t>Remote Sensing</a:t>
            </a:r>
            <a:r>
              <a:rPr lang="en-US" altLang="en-US" dirty="0" smtClean="0">
                <a:solidFill>
                  <a:srgbClr val="FFC000"/>
                </a:solidFill>
              </a:rPr>
              <a:t>  </a:t>
            </a:r>
            <a:r>
              <a:rPr lang="en-US" altLang="en-US" dirty="0" smtClean="0"/>
              <a:t>provide </a:t>
            </a:r>
            <a:r>
              <a:rPr lang="en-US" altLang="en-US" i="1" dirty="0" smtClean="0"/>
              <a:t>data</a:t>
            </a:r>
            <a:r>
              <a:rPr lang="en-US" altLang="en-US" dirty="0" smtClean="0"/>
              <a:t> for </a:t>
            </a:r>
            <a:r>
              <a:rPr lang="en-US" altLang="en-US" dirty="0" smtClean="0">
                <a:solidFill>
                  <a:srgbClr val="FFFF00"/>
                </a:solidFill>
              </a:rPr>
              <a:t>GI Systems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GI Systems </a:t>
            </a:r>
            <a:r>
              <a:rPr lang="en-US" altLang="en-US" dirty="0" smtClean="0"/>
              <a:t>allow the </a:t>
            </a:r>
            <a:r>
              <a:rPr lang="en-US" altLang="en-US" i="1" dirty="0" smtClean="0"/>
              <a:t>effective use of </a:t>
            </a:r>
            <a:r>
              <a:rPr lang="en-US" altLang="en-US" dirty="0" smtClean="0">
                <a:solidFill>
                  <a:srgbClr val="FFFF00"/>
                </a:solidFill>
              </a:rPr>
              <a:t>GPS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FF00"/>
                </a:solidFill>
              </a:rPr>
              <a:t>RS</a:t>
            </a:r>
            <a:r>
              <a:rPr lang="en-US" altLang="en-US" dirty="0" smtClean="0"/>
              <a:t> data. 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0"/>
            <a:ext cx="8756650" cy="1143000"/>
          </a:xfrm>
        </p:spPr>
        <p:txBody>
          <a:bodyPr/>
          <a:lstStyle/>
          <a:p>
            <a:r>
              <a:rPr lang="en-US" altLang="en-US" sz="3600" smtClean="0"/>
              <a:t>The </a:t>
            </a:r>
            <a:r>
              <a:rPr lang="en-US" altLang="en-US" sz="3600" i="1" u="sng" smtClean="0"/>
              <a:t>Synergism</a:t>
            </a:r>
            <a:r>
              <a:rPr lang="en-US" altLang="en-US" sz="3600" smtClean="0"/>
              <a:t> of Three Technologies</a:t>
            </a:r>
            <a:endParaRPr lang="en-US" altLang="en-US" sz="4000" smtClean="0"/>
          </a:p>
        </p:txBody>
      </p:sp>
      <p:sp>
        <p:nvSpPr>
          <p:cNvPr id="2" name="TextBox 1"/>
          <p:cNvSpPr txBox="1"/>
          <p:nvPr/>
        </p:nvSpPr>
        <p:spPr>
          <a:xfrm rot="19050467">
            <a:off x="1714837" y="3819501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GPS data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3136861">
            <a:off x="5029200" y="3905770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RS data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5360093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GI Systems</a:t>
            </a:r>
            <a:endParaRPr lang="en-US" sz="4000" dirty="0"/>
          </a:p>
        </p:txBody>
      </p:sp>
      <p:sp>
        <p:nvSpPr>
          <p:cNvPr id="4" name="Curved Left Arrow 3"/>
          <p:cNvSpPr/>
          <p:nvPr/>
        </p:nvSpPr>
        <p:spPr bwMode="auto">
          <a:xfrm>
            <a:off x="3949753" y="3622488"/>
            <a:ext cx="904974" cy="1524000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 data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Geographic Information System: </a:t>
            </a:r>
            <a:br>
              <a:rPr lang="en-US" altLang="en-US" sz="3600" dirty="0" smtClean="0"/>
            </a:br>
            <a:r>
              <a:rPr lang="en-US" altLang="en-US" sz="3600" i="1" dirty="0" smtClean="0"/>
              <a:t>intuitive description</a:t>
            </a:r>
            <a:endParaRPr lang="en-US" altLang="en-US" sz="2800" i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409700"/>
            <a:ext cx="5248275" cy="52197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600" dirty="0" smtClean="0"/>
              <a:t>A map with a database behind it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Which you can use: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to support </a:t>
            </a:r>
            <a:r>
              <a:rPr lang="en-US" altLang="en-US" sz="2800" u="sng" dirty="0" smtClean="0"/>
              <a:t>on-going operations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Where are my delivery vehicles now?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to make </a:t>
            </a:r>
            <a:r>
              <a:rPr lang="en-US" altLang="en-US" sz="2800" u="sng" dirty="0" smtClean="0"/>
              <a:t>strategic decisions  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 smtClean="0"/>
              <a:t>Where shall I locate my new store </a:t>
            </a:r>
            <a:endParaRPr lang="en-US" altLang="en-US" sz="2400" i="1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to conduct </a:t>
            </a:r>
            <a:r>
              <a:rPr lang="en-US" altLang="en-US" sz="2800" u="sng" dirty="0" smtClean="0"/>
              <a:t>scientific inquiry</a:t>
            </a:r>
          </a:p>
          <a:p>
            <a:pPr lvl="1">
              <a:lnSpc>
                <a:spcPct val="90000"/>
              </a:lnSpc>
            </a:pPr>
            <a:r>
              <a:rPr lang="en-US" altLang="en-US" sz="2400" i="1" dirty="0" smtClean="0"/>
              <a:t>Are </a:t>
            </a:r>
            <a:r>
              <a:rPr lang="en-US" altLang="en-US" sz="2400" i="1" dirty="0"/>
              <a:t>g</a:t>
            </a:r>
            <a:r>
              <a:rPr lang="en-US" altLang="en-US" sz="2400" i="1" dirty="0" smtClean="0"/>
              <a:t>rocery prices higher in low income neighborhoods? 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259" y="3810000"/>
            <a:ext cx="314483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verlay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259" y="1295400"/>
            <a:ext cx="3140912" cy="235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ro">
  <a:themeElements>
    <a:clrScheme name="intro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1928</Words>
  <Application>Microsoft Office PowerPoint</Application>
  <PresentationFormat>On-screen Show (4:3)</PresentationFormat>
  <Paragraphs>604</Paragraphs>
  <Slides>50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intro</vt:lpstr>
      <vt:lpstr>Bitmap Image</vt:lpstr>
      <vt:lpstr>Worksheet</vt:lpstr>
      <vt:lpstr>GIS (Geographic Information Systems) Applications in marketing Austin College April 2014</vt:lpstr>
      <vt:lpstr>Overview</vt:lpstr>
      <vt:lpstr>Geographic Information Technologies</vt:lpstr>
      <vt:lpstr>Geographic Information Technologies</vt:lpstr>
      <vt:lpstr>Geographic Information Technologies</vt:lpstr>
      <vt:lpstr>Geographic Information Technologies</vt:lpstr>
      <vt:lpstr>The Synergism of Three Technologies</vt:lpstr>
      <vt:lpstr>GIS data concepts</vt:lpstr>
      <vt:lpstr>Geographic Information System:  intuitive description</vt:lpstr>
      <vt:lpstr>PowerPoint Presentation</vt:lpstr>
      <vt:lpstr>The Uniqueness of GIS uses explicit location on earth’s surface to relate data </vt:lpstr>
      <vt:lpstr>PowerPoint Presentation</vt:lpstr>
      <vt:lpstr>PowerPoint Presentation</vt:lpstr>
      <vt:lpstr>Representing Data with Raster and Vector Models</vt:lpstr>
      <vt:lpstr>Representing Data with Raster and Vector Models</vt:lpstr>
      <vt:lpstr>Representing Data with Raster and Vector Models</vt:lpstr>
      <vt:lpstr>PowerPoint Presentation</vt:lpstr>
      <vt:lpstr>PowerPoint Presentation</vt:lpstr>
      <vt:lpstr>PowerPoint Presentation</vt:lpstr>
      <vt:lpstr>GIS in practice Marketing examples</vt:lpstr>
      <vt:lpstr>Real estate sales and prices Dallas area, year on year 1st Q 2014</vt:lpstr>
      <vt:lpstr>PowerPoint Presentation</vt:lpstr>
      <vt:lpstr>PowerPoint Presentation</vt:lpstr>
      <vt:lpstr>Real estate sales and prices Dallas area, year on year 1st Q 2014 Color-coded or Choropleth map</vt:lpstr>
      <vt:lpstr>Real estate sales prices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Thiessen (Voroni) polygons: --the area closer to a point than to any other point --a store’s “natural” trade area</vt:lpstr>
      <vt:lpstr>Thiessen polygons: applications</vt:lpstr>
      <vt:lpstr>Drive-time analysis for store locations: commonly used to assess the potential of different possible sites</vt:lpstr>
      <vt:lpstr>Maximal coverage models</vt:lpstr>
      <vt:lpstr>PowerPoint Presentation</vt:lpstr>
      <vt:lpstr>Thank you for inviting me Questions?</vt:lpstr>
      <vt:lpstr>Resources: books and papers</vt:lpstr>
      <vt:lpstr>Resources: on-line examples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Briggs, Ronald</dc:creator>
  <cp:lastModifiedBy>Briggs, Ronald</cp:lastModifiedBy>
  <cp:revision>72</cp:revision>
  <dcterms:created xsi:type="dcterms:W3CDTF">2014-04-21T15:51:01Z</dcterms:created>
  <dcterms:modified xsi:type="dcterms:W3CDTF">2014-04-24T16:37:10Z</dcterms:modified>
</cp:coreProperties>
</file>