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Proxima Nova" panose="020B0604020202020204" charset="0"/>
      <p:regular r:id="rId14"/>
      <p:bold r:id="rId15"/>
      <p:italic r:id="rId16"/>
      <p:boldItalic r:id="rId17"/>
    </p:embeddedFont>
    <p:embeddedFont>
      <p:font typeface="Roboto" panose="02000000000000000000" pitchFamily="2" charset="0"/>
      <p:regular r:id="rId18"/>
      <p:bold r:id="rId19"/>
      <p:italic r:id="rId20"/>
      <p:boldItalic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BE4221-56BD-43F5-8EAC-9DBB98A94F1D}">
  <a:tblStyle styleId="{E9BE4221-56BD-43F5-8EAC-9DBB98A94F1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7febf2f71b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7febf2f71b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800795ef2d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800795ef2d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ae44a7b065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ae44a7b065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ae44a7b065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ae44a7b065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ae44a7b065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ae44a7b065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ae44a7b065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ae44a7b065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ae44a7b065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ae44a7b065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800795ef2d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800795ef2d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7febf2f71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7febf2f71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800795ef2d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800795ef2d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Skin Lesion Analysis Toward Melanoma Detection: 2017 ISIC Challenge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68100" y="3182326"/>
            <a:ext cx="8028600" cy="84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Anupa Desai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4v91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Prof. Baris Coskunuzer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could have been done better</a:t>
            </a:r>
            <a:endParaRPr/>
          </a:p>
        </p:txBody>
      </p:sp>
      <p:sp>
        <p:nvSpPr>
          <p:cNvPr id="123" name="Google Shape;123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Decrease the size of each image by the same amount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Remove outliers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Instead of directly converting grayscale images to persistence diagrams, could have first converted grayscale to a binary image →  radial filtration → cubical persistence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Increase the number of images I have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29" name="Google Shape;129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[1]“Cancer Facts &amp; Figures 2017”. American Cancer Society, 2017. Available: https://www.cancer.org/research/cancer-factsstatistics/all-cancer-facts-figures/cancer-facts-figures2017.html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[2] Siegel, R.L., Miller, K.D., and Jemal, A.: “Cancer statistics, 2017,” CA: A Cancer Journal for Clinicians, vol. 67, no. 1, pp. 7-30. 2017.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[3] Kittler, H., Pehamberger, H., Wolff, K., Binder, M.: “Diagnostic accuracy of dermoscopy”. The Lancet Oncology. vol. 3, no. 3, pp. 159-165. 2002.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 [4]  Kimball, A.B., Resneck, J.S. Jr.: “The US dermatology workforce: a specialty remains in shortage.” J Am Acad Dermatol. vol. 59, no. 5, pp. 741-5. 2008.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1565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Motivation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169125" y="1152475"/>
            <a:ext cx="893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Most prevalent form of cancer in the US is skin cancer</a:t>
            </a:r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1800" dirty="0"/>
          </a:p>
          <a:p>
            <a:pPr marL="914400" lvl="1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Melanoma- the most dangerous type - 9000 deaths/year[1]</a:t>
            </a:r>
          </a:p>
          <a:p>
            <a:pPr marL="914400" lvl="1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endParaRPr sz="1800" dirty="0"/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Diagnostic accuracy of unaided expert inspection is ~ 60%[</a:t>
            </a:r>
            <a:r>
              <a:rPr lang="en" dirty="0"/>
              <a:t>2</a:t>
            </a:r>
            <a:r>
              <a:rPr lang="en" sz="1800" dirty="0"/>
              <a:t>]</a:t>
            </a:r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1800" dirty="0"/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With dermoscopy, diagnostic accuracy is 75% - 84%[2 3]</a:t>
            </a:r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lang="en" sz="1800" dirty="0"/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1800" dirty="0"/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 dirty="0"/>
              <a:t>Reports indicate a growing shortage of dermatologists per capita[</a:t>
            </a:r>
            <a:r>
              <a:rPr lang="en" dirty="0"/>
              <a:t>4</a:t>
            </a:r>
            <a:r>
              <a:rPr lang="en" sz="1800" dirty="0"/>
              <a:t>]</a:t>
            </a:r>
          </a:p>
          <a:p>
            <a:pPr marL="45720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sz="1800" dirty="0"/>
          </a:p>
          <a:p>
            <a:pPr marL="91440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dirty="0"/>
              <a:t>⇒ Increased need and interest in techniques for automated inspection of dermoscopic images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ISIC challenge?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challenge at the International  Symposium for Biomedical Imaging (ISBI), hosted by International Skin Imaging Collaboration (ISIC)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2017 challenge has 3 parts and participants could choose to participate in any/all of the 3 parts: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1.  Skin Lesion Segmentation - prediction of lesion segmentation boundaries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2. Detection and Localization of Visual Dermoscopic features - prediction of dermoscopic features - used by expert dermatologists to evaluate skin lesions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3. Disease Classification - binary classification of (i) melanoma and (ii) nevus and Seborrheic Keratosis &amp; (i) Seborrheic Keratosis and (ii) nevus and Melanoma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Dataset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2017 challenge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2000 Images - training set: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1371 Normal Images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374 Melanoma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255 Seborrheic Keratosis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My task: trying 2 classification techniques: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100 Normal and 100 Melanoma (Binary classification)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100 Normal, 100 Melanoma and 100 Seborrheic Keratosis (3-label classification)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Image size: Variable, ranging from 767 x 767 to 4400 x 6700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2038" y="1017725"/>
            <a:ext cx="2714625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83775" y="1017724"/>
            <a:ext cx="2282675" cy="206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Methods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Preprocessing: 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→ loading data into my code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⇒ 3 kind of files: csv, png and jpg - kept jpg and deleted the rest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→ Sorting them into their respective folders using the excel sheet provided</a:t>
            </a:r>
            <a:endParaRPr/>
          </a:p>
          <a:p>
            <a:pPr marL="457200" lvl="0" indent="-325755" algn="l" rtl="0">
              <a:spcBef>
                <a:spcPts val="1200"/>
              </a:spcBef>
              <a:spcAft>
                <a:spcPts val="0"/>
              </a:spcAft>
              <a:buSzPct val="100000"/>
              <a:buAutoNum type="arabicPeriod"/>
            </a:pPr>
            <a:r>
              <a:rPr lang="en"/>
              <a:t>Grayscaling: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→ After resizing images to 750 by 750, I converted each image to grayscale using imread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→ imread - float values of image in [-1,1]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→ Normalized it to the range [0, 255]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Persistence diagram: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→ Supplied each image grayscale value to the cubical persistence function from giotto tda, for homology dimension 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4. Vectorization: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→ Betti functions with n_bins = 150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→ Silhouette with p = 1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5. Training the model using Random Forest Classifier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3" y="994875"/>
            <a:ext cx="3255425" cy="3233349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9"/>
          <p:cNvSpPr txBox="1"/>
          <p:nvPr/>
        </p:nvSpPr>
        <p:spPr>
          <a:xfrm>
            <a:off x="407900" y="537225"/>
            <a:ext cx="2547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Melanoma Images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100" name="Google Shape;100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64975" y="994875"/>
            <a:ext cx="3255425" cy="3197881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9"/>
          <p:cNvSpPr txBox="1"/>
          <p:nvPr/>
        </p:nvSpPr>
        <p:spPr>
          <a:xfrm>
            <a:off x="4307800" y="577025"/>
            <a:ext cx="182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Normal Images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425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Binary Classification (100 Melanoma and 100 Normal)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3-label Classification (100 Normal, 100 Melanoma and 100 Seborrheic Keratosis)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  <p:graphicFrame>
        <p:nvGraphicFramePr>
          <p:cNvPr id="108" name="Google Shape;108;p20"/>
          <p:cNvGraphicFramePr/>
          <p:nvPr/>
        </p:nvGraphicFramePr>
        <p:xfrm>
          <a:off x="862975" y="1622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{E9BE4221-56BD-43F5-8EAC-9DBB98A94F1D}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58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Vectorization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AUC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Betti_0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0.675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0.648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Silhouette for p = 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0.603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0.575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9" name="Google Shape;109;p20"/>
          <p:cNvGraphicFramePr/>
          <p:nvPr/>
        </p:nvGraphicFramePr>
        <p:xfrm>
          <a:off x="753550" y="3990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{E9BE4221-56BD-43F5-8EAC-9DBB98A94F1D}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Vectorization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AUC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Betti_0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0.52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0.498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5" name="Google Shape;115;p21"/>
          <p:cNvGraphicFramePr/>
          <p:nvPr/>
        </p:nvGraphicFramePr>
        <p:xfrm>
          <a:off x="484900" y="106750"/>
          <a:ext cx="6089900" cy="4965720"/>
        </p:xfrm>
        <a:graphic>
          <a:graphicData uri="http://schemas.openxmlformats.org/drawingml/2006/table">
            <a:tbl>
              <a:tblPr>
                <a:noFill/>
                <a:tableStyleId>{E9BE4221-56BD-43F5-8EAC-9DBB98A94F1D}</a:tableStyleId>
              </a:tblPr>
              <a:tblGrid>
                <a:gridCol w="152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2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2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2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5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Team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Approach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AUC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Accuracy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Casio and Shinshu University Joint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ResNet ensemble with with normalized images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0.911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0.816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Multimedia Processing group - Universidad Carlos III de Madrid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Gpm - LSSSD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0.910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0.883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RECOD Titans/ UNICAMP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92F36"/>
                          </a:solidFill>
                          <a:highlight>
                            <a:schemeClr val="lt1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release (rc36xtrm) "alea jacta est"</a:t>
                      </a:r>
                      <a:endParaRPr>
                        <a:highlight>
                          <a:schemeClr val="lt1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0.908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0.883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USYD - BMIT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92F36"/>
                          </a:solidFill>
                          <a:highlight>
                            <a:schemeClr val="lt1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EResNet(single scale w/o attributes</a:t>
                      </a:r>
                      <a:endParaRPr>
                        <a:solidFill>
                          <a:srgbClr val="292F36"/>
                        </a:solidFill>
                        <a:highlight>
                          <a:schemeClr val="lt1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0.896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0.888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Yale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292F36"/>
                          </a:solidFill>
                          <a:highlight>
                            <a:schemeClr val="lt1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MyBrainAl</a:t>
                      </a:r>
                      <a:endParaRPr>
                        <a:solidFill>
                          <a:srgbClr val="292F36"/>
                        </a:solidFill>
                        <a:highlight>
                          <a:schemeClr val="lt1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0.705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0.803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6" name="Google Shape;116;p21"/>
          <p:cNvSpPr txBox="1"/>
          <p:nvPr/>
        </p:nvSpPr>
        <p:spPr>
          <a:xfrm>
            <a:off x="6725375" y="551000"/>
            <a:ext cx="2037300" cy="320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Recod titans: 10% horizontal and vertical shifts, 20% zoom and 270 degrees rotation of images, with 128 x 128 image size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Font typeface="Proxima Nova"/>
              <a:buChar char="●"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All of the competitors listed used 2000 images for training 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17" name="Google Shape;117;p21"/>
          <p:cNvSpPr txBox="1"/>
          <p:nvPr/>
        </p:nvSpPr>
        <p:spPr>
          <a:xfrm>
            <a:off x="6645775" y="4456875"/>
            <a:ext cx="20373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Proxima Nova"/>
                <a:ea typeface="Proxima Nova"/>
                <a:cs typeface="Proxima Nova"/>
                <a:sym typeface="Proxima Nova"/>
              </a:rPr>
              <a:t>ISIC 2017 Challenge leaderboard</a:t>
            </a:r>
            <a:endParaRPr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Office PowerPoint</Application>
  <PresentationFormat>On-screen Show (16:9)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Proxima Nova</vt:lpstr>
      <vt:lpstr>Roboto</vt:lpstr>
      <vt:lpstr>Arial</vt:lpstr>
      <vt:lpstr>Spearmint</vt:lpstr>
      <vt:lpstr>Skin Lesion Analysis Toward Melanoma Detection: 2017 ISIC Challenge</vt:lpstr>
      <vt:lpstr>Motivation</vt:lpstr>
      <vt:lpstr>What is ISIC challenge?</vt:lpstr>
      <vt:lpstr>My Dataset</vt:lpstr>
      <vt:lpstr>Methods</vt:lpstr>
      <vt:lpstr>PowerPoint Presentation</vt:lpstr>
      <vt:lpstr>PowerPoint Presentation</vt:lpstr>
      <vt:lpstr>Results</vt:lpstr>
      <vt:lpstr>PowerPoint Presentation</vt:lpstr>
      <vt:lpstr>What could have been done better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Skin Lesion Analysis Toward Melanoma Detection: 2017 ISIC Challenge</dc:title>
  <cp:lastModifiedBy>anupadesai369@gmail.com</cp:lastModifiedBy>
  <cp:revision>1</cp:revision>
  <dcterms:modified xsi:type="dcterms:W3CDTF">2022-12-07T03:21:12Z</dcterms:modified>
</cp:coreProperties>
</file>