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3" r:id="rId3"/>
    <p:sldId id="261" r:id="rId4"/>
    <p:sldId id="262" r:id="rId5"/>
    <p:sldId id="259" r:id="rId6"/>
    <p:sldId id="264" r:id="rId7"/>
    <p:sldId id="260" r:id="rId8"/>
    <p:sldId id="270" r:id="rId9"/>
    <p:sldId id="266" r:id="rId10"/>
    <p:sldId id="265" r:id="rId11"/>
    <p:sldId id="267" r:id="rId12"/>
    <p:sldId id="268" r:id="rId13"/>
    <p:sldId id="271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2424" autoAdjust="0"/>
  </p:normalViewPr>
  <p:slideViewPr>
    <p:cSldViewPr snapToGrid="0">
      <p:cViewPr>
        <p:scale>
          <a:sx n="53" d="100"/>
          <a:sy n="53" d="100"/>
        </p:scale>
        <p:origin x="1838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B5E6B-4597-49FE-A293-D122935F53B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66F819-775D-4345-AE21-354EFB5F27CD}">
      <dgm:prSet/>
      <dgm:spPr/>
      <dgm:t>
        <a:bodyPr/>
        <a:lstStyle/>
        <a:p>
          <a:r>
            <a:rPr lang="en-US"/>
            <a:t>Import images in</a:t>
          </a:r>
        </a:p>
      </dgm:t>
    </dgm:pt>
    <dgm:pt modelId="{DE82BA66-D667-45D2-A8F2-033A6B69EDC4}" type="parTrans" cxnId="{8FA2DFB8-B130-439D-9858-772D17D76F74}">
      <dgm:prSet/>
      <dgm:spPr/>
      <dgm:t>
        <a:bodyPr/>
        <a:lstStyle/>
        <a:p>
          <a:endParaRPr lang="en-US"/>
        </a:p>
      </dgm:t>
    </dgm:pt>
    <dgm:pt modelId="{00CDB7AA-FCD6-4338-9A55-87334E38580B}" type="sibTrans" cxnId="{8FA2DFB8-B130-439D-9858-772D17D76F74}">
      <dgm:prSet/>
      <dgm:spPr/>
      <dgm:t>
        <a:bodyPr/>
        <a:lstStyle/>
        <a:p>
          <a:endParaRPr lang="en-US"/>
        </a:p>
      </dgm:t>
    </dgm:pt>
    <dgm:pt modelId="{FECC9EBA-5CA9-47E3-981A-1F884B8E377C}">
      <dgm:prSet/>
      <dgm:spPr/>
      <dgm:t>
        <a:bodyPr/>
        <a:lstStyle/>
        <a:p>
          <a:r>
            <a:rPr lang="en-US"/>
            <a:t>Convert to grayscale</a:t>
          </a:r>
        </a:p>
      </dgm:t>
    </dgm:pt>
    <dgm:pt modelId="{CBFF9DAE-34A0-47F0-9B12-3423CFFF6258}" type="parTrans" cxnId="{99B2FDCE-E1FB-4834-B717-BEA8FC2E4AFD}">
      <dgm:prSet/>
      <dgm:spPr/>
      <dgm:t>
        <a:bodyPr/>
        <a:lstStyle/>
        <a:p>
          <a:endParaRPr lang="en-US"/>
        </a:p>
      </dgm:t>
    </dgm:pt>
    <dgm:pt modelId="{B15A31AD-A29B-4BAA-8126-B8AC1A97418E}" type="sibTrans" cxnId="{99B2FDCE-E1FB-4834-B717-BEA8FC2E4AFD}">
      <dgm:prSet/>
      <dgm:spPr/>
      <dgm:t>
        <a:bodyPr/>
        <a:lstStyle/>
        <a:p>
          <a:endParaRPr lang="en-US"/>
        </a:p>
      </dgm:t>
    </dgm:pt>
    <dgm:pt modelId="{7F7FCD21-30CD-4271-ABE5-C0B547297D66}">
      <dgm:prSet/>
      <dgm:spPr/>
      <dgm:t>
        <a:bodyPr/>
        <a:lstStyle/>
        <a:p>
          <a:r>
            <a:rPr lang="en-US"/>
            <a:t>Get persistence diagrams</a:t>
          </a:r>
        </a:p>
      </dgm:t>
    </dgm:pt>
    <dgm:pt modelId="{FF1552B8-2269-447F-9940-339A87675E97}" type="parTrans" cxnId="{01A1BC38-0B68-477D-BDB6-B0EA492F2B71}">
      <dgm:prSet/>
      <dgm:spPr/>
      <dgm:t>
        <a:bodyPr/>
        <a:lstStyle/>
        <a:p>
          <a:endParaRPr lang="en-US"/>
        </a:p>
      </dgm:t>
    </dgm:pt>
    <dgm:pt modelId="{EE3C7546-A603-460E-8853-CC76717BA796}" type="sibTrans" cxnId="{01A1BC38-0B68-477D-BDB6-B0EA492F2B71}">
      <dgm:prSet/>
      <dgm:spPr/>
      <dgm:t>
        <a:bodyPr/>
        <a:lstStyle/>
        <a:p>
          <a:endParaRPr lang="en-US"/>
        </a:p>
      </dgm:t>
    </dgm:pt>
    <dgm:pt modelId="{F6E07D67-EC85-44F4-967C-70239118584C}">
      <dgm:prSet/>
      <dgm:spPr/>
      <dgm:t>
        <a:bodyPr/>
        <a:lstStyle/>
        <a:p>
          <a:r>
            <a:rPr lang="en-US" dirty="0"/>
            <a:t>Get </a:t>
          </a:r>
          <a:r>
            <a:rPr lang="en-US" dirty="0" err="1"/>
            <a:t>Betti</a:t>
          </a:r>
          <a:r>
            <a:rPr lang="en-US" dirty="0"/>
            <a:t> 0 vectors</a:t>
          </a:r>
        </a:p>
      </dgm:t>
    </dgm:pt>
    <dgm:pt modelId="{41FDBD8E-E96B-485B-806D-7C5CB20CDBA7}" type="parTrans" cxnId="{0BCDA8A6-3424-4204-858B-B3CEA65CC9D0}">
      <dgm:prSet/>
      <dgm:spPr/>
      <dgm:t>
        <a:bodyPr/>
        <a:lstStyle/>
        <a:p>
          <a:endParaRPr lang="en-US"/>
        </a:p>
      </dgm:t>
    </dgm:pt>
    <dgm:pt modelId="{6F711B74-5107-4CF8-8E29-7BC3376513F2}" type="sibTrans" cxnId="{0BCDA8A6-3424-4204-858B-B3CEA65CC9D0}">
      <dgm:prSet/>
      <dgm:spPr/>
      <dgm:t>
        <a:bodyPr/>
        <a:lstStyle/>
        <a:p>
          <a:endParaRPr lang="en-US"/>
        </a:p>
      </dgm:t>
    </dgm:pt>
    <dgm:pt modelId="{2C76D47B-99CF-4C5D-A215-7813C678C17D}">
      <dgm:prSet/>
      <dgm:spPr/>
      <dgm:t>
        <a:bodyPr/>
        <a:lstStyle/>
        <a:p>
          <a:r>
            <a:rPr lang="en-US" dirty="0"/>
            <a:t>Put into Random Forest and XG Boost Classifier</a:t>
          </a:r>
        </a:p>
      </dgm:t>
    </dgm:pt>
    <dgm:pt modelId="{068AAA6A-CF92-4E17-ABAE-23064D4F1E84}" type="parTrans" cxnId="{2FE512DD-6BB1-4E6B-B2F7-26502B0FE79D}">
      <dgm:prSet/>
      <dgm:spPr/>
      <dgm:t>
        <a:bodyPr/>
        <a:lstStyle/>
        <a:p>
          <a:endParaRPr lang="en-US"/>
        </a:p>
      </dgm:t>
    </dgm:pt>
    <dgm:pt modelId="{55A81C50-9C59-420A-B73B-A9FE7151EB2B}" type="sibTrans" cxnId="{2FE512DD-6BB1-4E6B-B2F7-26502B0FE79D}">
      <dgm:prSet/>
      <dgm:spPr/>
      <dgm:t>
        <a:bodyPr/>
        <a:lstStyle/>
        <a:p>
          <a:endParaRPr lang="en-US"/>
        </a:p>
      </dgm:t>
    </dgm:pt>
    <dgm:pt modelId="{247B3E29-D966-41FE-B274-30C2DC475674}" type="pres">
      <dgm:prSet presAssocID="{9FAB5E6B-4597-49FE-A293-D122935F53B3}" presName="root" presStyleCnt="0">
        <dgm:presLayoutVars>
          <dgm:dir/>
          <dgm:resizeHandles val="exact"/>
        </dgm:presLayoutVars>
      </dgm:prSet>
      <dgm:spPr/>
    </dgm:pt>
    <dgm:pt modelId="{45F8BBE6-C4F3-4747-88E0-3E9C30C67E88}" type="pres">
      <dgm:prSet presAssocID="{3866F819-775D-4345-AE21-354EFB5F27CD}" presName="compNode" presStyleCnt="0"/>
      <dgm:spPr/>
    </dgm:pt>
    <dgm:pt modelId="{4C38C48C-BE7B-4CFD-BAC1-7F8721FD32BD}" type="pres">
      <dgm:prSet presAssocID="{3866F819-775D-4345-AE21-354EFB5F27C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1327906E-74D1-47B8-8763-252F300A85D5}" type="pres">
      <dgm:prSet presAssocID="{3866F819-775D-4345-AE21-354EFB5F27CD}" presName="spaceRect" presStyleCnt="0"/>
      <dgm:spPr/>
    </dgm:pt>
    <dgm:pt modelId="{2C289932-4985-4F00-BE07-DA09BD9D913A}" type="pres">
      <dgm:prSet presAssocID="{3866F819-775D-4345-AE21-354EFB5F27CD}" presName="textRect" presStyleLbl="revTx" presStyleIdx="0" presStyleCnt="5">
        <dgm:presLayoutVars>
          <dgm:chMax val="1"/>
          <dgm:chPref val="1"/>
        </dgm:presLayoutVars>
      </dgm:prSet>
      <dgm:spPr/>
    </dgm:pt>
    <dgm:pt modelId="{98392489-9AEF-474C-BDCB-EDDD111553B9}" type="pres">
      <dgm:prSet presAssocID="{00CDB7AA-FCD6-4338-9A55-87334E38580B}" presName="sibTrans" presStyleCnt="0"/>
      <dgm:spPr/>
    </dgm:pt>
    <dgm:pt modelId="{DFB69997-71EA-46E5-8043-1E77D205809A}" type="pres">
      <dgm:prSet presAssocID="{FECC9EBA-5CA9-47E3-981A-1F884B8E377C}" presName="compNode" presStyleCnt="0"/>
      <dgm:spPr/>
    </dgm:pt>
    <dgm:pt modelId="{AC2A863B-B710-46B3-BF38-D358AAC06A20}" type="pres">
      <dgm:prSet presAssocID="{FECC9EBA-5CA9-47E3-981A-1F884B8E37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F5A14758-CAD6-4982-9A03-B04F2AC79146}" type="pres">
      <dgm:prSet presAssocID="{FECC9EBA-5CA9-47E3-981A-1F884B8E377C}" presName="spaceRect" presStyleCnt="0"/>
      <dgm:spPr/>
    </dgm:pt>
    <dgm:pt modelId="{A1F6FCED-7FB4-4D2A-984F-143431D9DB86}" type="pres">
      <dgm:prSet presAssocID="{FECC9EBA-5CA9-47E3-981A-1F884B8E377C}" presName="textRect" presStyleLbl="revTx" presStyleIdx="1" presStyleCnt="5">
        <dgm:presLayoutVars>
          <dgm:chMax val="1"/>
          <dgm:chPref val="1"/>
        </dgm:presLayoutVars>
      </dgm:prSet>
      <dgm:spPr/>
    </dgm:pt>
    <dgm:pt modelId="{815E15DC-1954-4C7B-B915-01B060B82527}" type="pres">
      <dgm:prSet presAssocID="{B15A31AD-A29B-4BAA-8126-B8AC1A97418E}" presName="sibTrans" presStyleCnt="0"/>
      <dgm:spPr/>
    </dgm:pt>
    <dgm:pt modelId="{21F1B118-23CD-40BB-82DA-EB54EABB442D}" type="pres">
      <dgm:prSet presAssocID="{7F7FCD21-30CD-4271-ABE5-C0B547297D66}" presName="compNode" presStyleCnt="0"/>
      <dgm:spPr/>
    </dgm:pt>
    <dgm:pt modelId="{082FC08E-DC00-4090-8060-0664FB9918BB}" type="pres">
      <dgm:prSet presAssocID="{7F7FCD21-30CD-4271-ABE5-C0B547297D6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EAC293F-B8EF-472E-A7F1-52EB28A32E97}" type="pres">
      <dgm:prSet presAssocID="{7F7FCD21-30CD-4271-ABE5-C0B547297D66}" presName="spaceRect" presStyleCnt="0"/>
      <dgm:spPr/>
    </dgm:pt>
    <dgm:pt modelId="{61018A29-355C-4884-8A95-C8965B4A0719}" type="pres">
      <dgm:prSet presAssocID="{7F7FCD21-30CD-4271-ABE5-C0B547297D66}" presName="textRect" presStyleLbl="revTx" presStyleIdx="2" presStyleCnt="5">
        <dgm:presLayoutVars>
          <dgm:chMax val="1"/>
          <dgm:chPref val="1"/>
        </dgm:presLayoutVars>
      </dgm:prSet>
      <dgm:spPr/>
    </dgm:pt>
    <dgm:pt modelId="{17FA4938-F69B-4EF6-94E4-ABDC18A1C546}" type="pres">
      <dgm:prSet presAssocID="{EE3C7546-A603-460E-8853-CC76717BA796}" presName="sibTrans" presStyleCnt="0"/>
      <dgm:spPr/>
    </dgm:pt>
    <dgm:pt modelId="{340CF506-4D38-4975-B399-662AF568EDE7}" type="pres">
      <dgm:prSet presAssocID="{F6E07D67-EC85-44F4-967C-70239118584C}" presName="compNode" presStyleCnt="0"/>
      <dgm:spPr/>
    </dgm:pt>
    <dgm:pt modelId="{75617070-3606-4B3A-9BE8-63B8D498025D}" type="pres">
      <dgm:prSet presAssocID="{F6E07D67-EC85-44F4-967C-70239118584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DCC4CCD-2677-48EF-8669-0CE771053523}" type="pres">
      <dgm:prSet presAssocID="{F6E07D67-EC85-44F4-967C-70239118584C}" presName="spaceRect" presStyleCnt="0"/>
      <dgm:spPr/>
    </dgm:pt>
    <dgm:pt modelId="{5028DDD8-B09D-46A8-B7F9-F2A1D2D88826}" type="pres">
      <dgm:prSet presAssocID="{F6E07D67-EC85-44F4-967C-70239118584C}" presName="textRect" presStyleLbl="revTx" presStyleIdx="3" presStyleCnt="5">
        <dgm:presLayoutVars>
          <dgm:chMax val="1"/>
          <dgm:chPref val="1"/>
        </dgm:presLayoutVars>
      </dgm:prSet>
      <dgm:spPr/>
    </dgm:pt>
    <dgm:pt modelId="{5811BEE3-A459-412F-ADB1-060AFE3BF30F}" type="pres">
      <dgm:prSet presAssocID="{6F711B74-5107-4CF8-8E29-7BC3376513F2}" presName="sibTrans" presStyleCnt="0"/>
      <dgm:spPr/>
    </dgm:pt>
    <dgm:pt modelId="{61C9A9AA-7B97-4633-9292-0C6A2F91A004}" type="pres">
      <dgm:prSet presAssocID="{2C76D47B-99CF-4C5D-A215-7813C678C17D}" presName="compNode" presStyleCnt="0"/>
      <dgm:spPr/>
    </dgm:pt>
    <dgm:pt modelId="{8AD407DC-816D-4A0D-8723-3D83CCAD024B}" type="pres">
      <dgm:prSet presAssocID="{2C76D47B-99CF-4C5D-A215-7813C678C17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74966E0-E7C6-4ADD-8BA8-3F34159D0B0F}" type="pres">
      <dgm:prSet presAssocID="{2C76D47B-99CF-4C5D-A215-7813C678C17D}" presName="spaceRect" presStyleCnt="0"/>
      <dgm:spPr/>
    </dgm:pt>
    <dgm:pt modelId="{066E0AC6-EFC4-4D6A-8616-5E3FD14EFA43}" type="pres">
      <dgm:prSet presAssocID="{2C76D47B-99CF-4C5D-A215-7813C678C17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C9C6733-BCCA-4D46-82AF-C3EFFAF162D2}" type="presOf" srcId="{2C76D47B-99CF-4C5D-A215-7813C678C17D}" destId="{066E0AC6-EFC4-4D6A-8616-5E3FD14EFA43}" srcOrd="0" destOrd="0" presId="urn:microsoft.com/office/officeart/2018/2/layout/IconLabelList"/>
    <dgm:cxn modelId="{01A1BC38-0B68-477D-BDB6-B0EA492F2B71}" srcId="{9FAB5E6B-4597-49FE-A293-D122935F53B3}" destId="{7F7FCD21-30CD-4271-ABE5-C0B547297D66}" srcOrd="2" destOrd="0" parTransId="{FF1552B8-2269-447F-9940-339A87675E97}" sibTransId="{EE3C7546-A603-460E-8853-CC76717BA796}"/>
    <dgm:cxn modelId="{53C81E65-0AAC-463E-8255-35D33147B987}" type="presOf" srcId="{3866F819-775D-4345-AE21-354EFB5F27CD}" destId="{2C289932-4985-4F00-BE07-DA09BD9D913A}" srcOrd="0" destOrd="0" presId="urn:microsoft.com/office/officeart/2018/2/layout/IconLabelList"/>
    <dgm:cxn modelId="{E6D41A9C-2514-4B3C-8905-B28DD816C5E8}" type="presOf" srcId="{F6E07D67-EC85-44F4-967C-70239118584C}" destId="{5028DDD8-B09D-46A8-B7F9-F2A1D2D88826}" srcOrd="0" destOrd="0" presId="urn:microsoft.com/office/officeart/2018/2/layout/IconLabelList"/>
    <dgm:cxn modelId="{0BCDA8A6-3424-4204-858B-B3CEA65CC9D0}" srcId="{9FAB5E6B-4597-49FE-A293-D122935F53B3}" destId="{F6E07D67-EC85-44F4-967C-70239118584C}" srcOrd="3" destOrd="0" parTransId="{41FDBD8E-E96B-485B-806D-7C5CB20CDBA7}" sibTransId="{6F711B74-5107-4CF8-8E29-7BC3376513F2}"/>
    <dgm:cxn modelId="{D36AC6B3-0FA6-4769-BE4A-7CFF246F4FD9}" type="presOf" srcId="{7F7FCD21-30CD-4271-ABE5-C0B547297D66}" destId="{61018A29-355C-4884-8A95-C8965B4A0719}" srcOrd="0" destOrd="0" presId="urn:microsoft.com/office/officeart/2018/2/layout/IconLabelList"/>
    <dgm:cxn modelId="{8FA2DFB8-B130-439D-9858-772D17D76F74}" srcId="{9FAB5E6B-4597-49FE-A293-D122935F53B3}" destId="{3866F819-775D-4345-AE21-354EFB5F27CD}" srcOrd="0" destOrd="0" parTransId="{DE82BA66-D667-45D2-A8F2-033A6B69EDC4}" sibTransId="{00CDB7AA-FCD6-4338-9A55-87334E38580B}"/>
    <dgm:cxn modelId="{8EF0D8C4-951E-4E81-8831-6C1E44466369}" type="presOf" srcId="{9FAB5E6B-4597-49FE-A293-D122935F53B3}" destId="{247B3E29-D966-41FE-B274-30C2DC475674}" srcOrd="0" destOrd="0" presId="urn:microsoft.com/office/officeart/2018/2/layout/IconLabelList"/>
    <dgm:cxn modelId="{99B2FDCE-E1FB-4834-B717-BEA8FC2E4AFD}" srcId="{9FAB5E6B-4597-49FE-A293-D122935F53B3}" destId="{FECC9EBA-5CA9-47E3-981A-1F884B8E377C}" srcOrd="1" destOrd="0" parTransId="{CBFF9DAE-34A0-47F0-9B12-3423CFFF6258}" sibTransId="{B15A31AD-A29B-4BAA-8126-B8AC1A97418E}"/>
    <dgm:cxn modelId="{2FE512DD-6BB1-4E6B-B2F7-26502B0FE79D}" srcId="{9FAB5E6B-4597-49FE-A293-D122935F53B3}" destId="{2C76D47B-99CF-4C5D-A215-7813C678C17D}" srcOrd="4" destOrd="0" parTransId="{068AAA6A-CF92-4E17-ABAE-23064D4F1E84}" sibTransId="{55A81C50-9C59-420A-B73B-A9FE7151EB2B}"/>
    <dgm:cxn modelId="{6DB2EDE3-DBDC-4615-B2B2-A1A68B45C7E6}" type="presOf" srcId="{FECC9EBA-5CA9-47E3-981A-1F884B8E377C}" destId="{A1F6FCED-7FB4-4D2A-984F-143431D9DB86}" srcOrd="0" destOrd="0" presId="urn:microsoft.com/office/officeart/2018/2/layout/IconLabelList"/>
    <dgm:cxn modelId="{32544804-2858-4324-9CEB-37F70A7B31E3}" type="presParOf" srcId="{247B3E29-D966-41FE-B274-30C2DC475674}" destId="{45F8BBE6-C4F3-4747-88E0-3E9C30C67E88}" srcOrd="0" destOrd="0" presId="urn:microsoft.com/office/officeart/2018/2/layout/IconLabelList"/>
    <dgm:cxn modelId="{6DCD406D-DC13-4792-B886-24D12131FB9D}" type="presParOf" srcId="{45F8BBE6-C4F3-4747-88E0-3E9C30C67E88}" destId="{4C38C48C-BE7B-4CFD-BAC1-7F8721FD32BD}" srcOrd="0" destOrd="0" presId="urn:microsoft.com/office/officeart/2018/2/layout/IconLabelList"/>
    <dgm:cxn modelId="{A36FD31A-9DD6-4B86-86DA-6DBF52EE484B}" type="presParOf" srcId="{45F8BBE6-C4F3-4747-88E0-3E9C30C67E88}" destId="{1327906E-74D1-47B8-8763-252F300A85D5}" srcOrd="1" destOrd="0" presId="urn:microsoft.com/office/officeart/2018/2/layout/IconLabelList"/>
    <dgm:cxn modelId="{A091B0B3-1591-4E49-AD71-6673C11E128F}" type="presParOf" srcId="{45F8BBE6-C4F3-4747-88E0-3E9C30C67E88}" destId="{2C289932-4985-4F00-BE07-DA09BD9D913A}" srcOrd="2" destOrd="0" presId="urn:microsoft.com/office/officeart/2018/2/layout/IconLabelList"/>
    <dgm:cxn modelId="{FEDC761C-C0A4-4B54-BA20-B968C9D26894}" type="presParOf" srcId="{247B3E29-D966-41FE-B274-30C2DC475674}" destId="{98392489-9AEF-474C-BDCB-EDDD111553B9}" srcOrd="1" destOrd="0" presId="urn:microsoft.com/office/officeart/2018/2/layout/IconLabelList"/>
    <dgm:cxn modelId="{AB72EA9E-BC9B-44F5-9705-92496D9E8768}" type="presParOf" srcId="{247B3E29-D966-41FE-B274-30C2DC475674}" destId="{DFB69997-71EA-46E5-8043-1E77D205809A}" srcOrd="2" destOrd="0" presId="urn:microsoft.com/office/officeart/2018/2/layout/IconLabelList"/>
    <dgm:cxn modelId="{9F3E7332-1444-47C3-8C56-3C71D91A60F3}" type="presParOf" srcId="{DFB69997-71EA-46E5-8043-1E77D205809A}" destId="{AC2A863B-B710-46B3-BF38-D358AAC06A20}" srcOrd="0" destOrd="0" presId="urn:microsoft.com/office/officeart/2018/2/layout/IconLabelList"/>
    <dgm:cxn modelId="{FD07445E-A7A5-4B9A-BE15-E325EEB86AF1}" type="presParOf" srcId="{DFB69997-71EA-46E5-8043-1E77D205809A}" destId="{F5A14758-CAD6-4982-9A03-B04F2AC79146}" srcOrd="1" destOrd="0" presId="urn:microsoft.com/office/officeart/2018/2/layout/IconLabelList"/>
    <dgm:cxn modelId="{9480F879-C9E3-4FB0-A5ED-598560E1DED8}" type="presParOf" srcId="{DFB69997-71EA-46E5-8043-1E77D205809A}" destId="{A1F6FCED-7FB4-4D2A-984F-143431D9DB86}" srcOrd="2" destOrd="0" presId="urn:microsoft.com/office/officeart/2018/2/layout/IconLabelList"/>
    <dgm:cxn modelId="{D39B23C9-3097-4BB0-BDDE-8076A2E4873F}" type="presParOf" srcId="{247B3E29-D966-41FE-B274-30C2DC475674}" destId="{815E15DC-1954-4C7B-B915-01B060B82527}" srcOrd="3" destOrd="0" presId="urn:microsoft.com/office/officeart/2018/2/layout/IconLabelList"/>
    <dgm:cxn modelId="{85D7918A-2C49-45AB-AA60-D24D57A018A8}" type="presParOf" srcId="{247B3E29-D966-41FE-B274-30C2DC475674}" destId="{21F1B118-23CD-40BB-82DA-EB54EABB442D}" srcOrd="4" destOrd="0" presId="urn:microsoft.com/office/officeart/2018/2/layout/IconLabelList"/>
    <dgm:cxn modelId="{C5450035-987B-46A2-BC0B-E111F164C8FB}" type="presParOf" srcId="{21F1B118-23CD-40BB-82DA-EB54EABB442D}" destId="{082FC08E-DC00-4090-8060-0664FB9918BB}" srcOrd="0" destOrd="0" presId="urn:microsoft.com/office/officeart/2018/2/layout/IconLabelList"/>
    <dgm:cxn modelId="{B47A6D8D-A691-4843-A85F-E478E8D360D0}" type="presParOf" srcId="{21F1B118-23CD-40BB-82DA-EB54EABB442D}" destId="{0EAC293F-B8EF-472E-A7F1-52EB28A32E97}" srcOrd="1" destOrd="0" presId="urn:microsoft.com/office/officeart/2018/2/layout/IconLabelList"/>
    <dgm:cxn modelId="{58E5CDAA-119C-40B0-B5BD-F85D1C104E48}" type="presParOf" srcId="{21F1B118-23CD-40BB-82DA-EB54EABB442D}" destId="{61018A29-355C-4884-8A95-C8965B4A0719}" srcOrd="2" destOrd="0" presId="urn:microsoft.com/office/officeart/2018/2/layout/IconLabelList"/>
    <dgm:cxn modelId="{218603F1-0AA6-41DB-9FE6-C5AB886E066E}" type="presParOf" srcId="{247B3E29-D966-41FE-B274-30C2DC475674}" destId="{17FA4938-F69B-4EF6-94E4-ABDC18A1C546}" srcOrd="5" destOrd="0" presId="urn:microsoft.com/office/officeart/2018/2/layout/IconLabelList"/>
    <dgm:cxn modelId="{1979460B-776C-4434-863F-FD07E07DC545}" type="presParOf" srcId="{247B3E29-D966-41FE-B274-30C2DC475674}" destId="{340CF506-4D38-4975-B399-662AF568EDE7}" srcOrd="6" destOrd="0" presId="urn:microsoft.com/office/officeart/2018/2/layout/IconLabelList"/>
    <dgm:cxn modelId="{0E1A2B25-3709-4B9A-8CA9-27A59EE3E63E}" type="presParOf" srcId="{340CF506-4D38-4975-B399-662AF568EDE7}" destId="{75617070-3606-4B3A-9BE8-63B8D498025D}" srcOrd="0" destOrd="0" presId="urn:microsoft.com/office/officeart/2018/2/layout/IconLabelList"/>
    <dgm:cxn modelId="{B9984079-16A8-4EE1-8441-0D234005F9B2}" type="presParOf" srcId="{340CF506-4D38-4975-B399-662AF568EDE7}" destId="{5DCC4CCD-2677-48EF-8669-0CE771053523}" srcOrd="1" destOrd="0" presId="urn:microsoft.com/office/officeart/2018/2/layout/IconLabelList"/>
    <dgm:cxn modelId="{A4A9810E-30C4-43BA-9933-DFF1666340C5}" type="presParOf" srcId="{340CF506-4D38-4975-B399-662AF568EDE7}" destId="{5028DDD8-B09D-46A8-B7F9-F2A1D2D88826}" srcOrd="2" destOrd="0" presId="urn:microsoft.com/office/officeart/2018/2/layout/IconLabelList"/>
    <dgm:cxn modelId="{7EEBEC96-E17C-4C6C-9400-030A4960C135}" type="presParOf" srcId="{247B3E29-D966-41FE-B274-30C2DC475674}" destId="{5811BEE3-A459-412F-ADB1-060AFE3BF30F}" srcOrd="7" destOrd="0" presId="urn:microsoft.com/office/officeart/2018/2/layout/IconLabelList"/>
    <dgm:cxn modelId="{C720FB92-4021-487B-A3DD-F22382DB3E28}" type="presParOf" srcId="{247B3E29-D966-41FE-B274-30C2DC475674}" destId="{61C9A9AA-7B97-4633-9292-0C6A2F91A004}" srcOrd="8" destOrd="0" presId="urn:microsoft.com/office/officeart/2018/2/layout/IconLabelList"/>
    <dgm:cxn modelId="{94781250-1848-48B3-848B-C8C32B791E78}" type="presParOf" srcId="{61C9A9AA-7B97-4633-9292-0C6A2F91A004}" destId="{8AD407DC-816D-4A0D-8723-3D83CCAD024B}" srcOrd="0" destOrd="0" presId="urn:microsoft.com/office/officeart/2018/2/layout/IconLabelList"/>
    <dgm:cxn modelId="{6D6922FB-94D8-41C0-A79E-116B4FCADC7C}" type="presParOf" srcId="{61C9A9AA-7B97-4633-9292-0C6A2F91A004}" destId="{274966E0-E7C6-4ADD-8BA8-3F34159D0B0F}" srcOrd="1" destOrd="0" presId="urn:microsoft.com/office/officeart/2018/2/layout/IconLabelList"/>
    <dgm:cxn modelId="{75B12DD5-F6A8-4A27-9E4B-C5B2417D9098}" type="presParOf" srcId="{61C9A9AA-7B97-4633-9292-0C6A2F91A004}" destId="{066E0AC6-EFC4-4D6A-8616-5E3FD14EFA4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8C48C-BE7B-4CFD-BAC1-7F8721FD32BD}">
      <dsp:nvSpPr>
        <dsp:cNvPr id="0" name=""/>
        <dsp:cNvSpPr/>
      </dsp:nvSpPr>
      <dsp:spPr>
        <a:xfrm>
          <a:off x="812684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89932-4985-4F00-BE07-DA09BD9D913A}">
      <dsp:nvSpPr>
        <dsp:cNvPr id="0" name=""/>
        <dsp:cNvSpPr/>
      </dsp:nvSpPr>
      <dsp:spPr>
        <a:xfrm>
          <a:off x="317684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Import images in</a:t>
          </a:r>
        </a:p>
      </dsp:txBody>
      <dsp:txXfrm>
        <a:off x="317684" y="1882179"/>
        <a:ext cx="1800000" cy="720000"/>
      </dsp:txXfrm>
    </dsp:sp>
    <dsp:sp modelId="{AC2A863B-B710-46B3-BF38-D358AAC06A20}">
      <dsp:nvSpPr>
        <dsp:cNvPr id="0" name=""/>
        <dsp:cNvSpPr/>
      </dsp:nvSpPr>
      <dsp:spPr>
        <a:xfrm>
          <a:off x="2927684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6FCED-7FB4-4D2A-984F-143431D9DB86}">
      <dsp:nvSpPr>
        <dsp:cNvPr id="0" name=""/>
        <dsp:cNvSpPr/>
      </dsp:nvSpPr>
      <dsp:spPr>
        <a:xfrm>
          <a:off x="2432684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Convert to grayscale</a:t>
          </a:r>
        </a:p>
      </dsp:txBody>
      <dsp:txXfrm>
        <a:off x="2432684" y="1882179"/>
        <a:ext cx="1800000" cy="720000"/>
      </dsp:txXfrm>
    </dsp:sp>
    <dsp:sp modelId="{082FC08E-DC00-4090-8060-0664FB9918BB}">
      <dsp:nvSpPr>
        <dsp:cNvPr id="0" name=""/>
        <dsp:cNvSpPr/>
      </dsp:nvSpPr>
      <dsp:spPr>
        <a:xfrm>
          <a:off x="5042684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18A29-355C-4884-8A95-C8965B4A0719}">
      <dsp:nvSpPr>
        <dsp:cNvPr id="0" name=""/>
        <dsp:cNvSpPr/>
      </dsp:nvSpPr>
      <dsp:spPr>
        <a:xfrm>
          <a:off x="4547684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Get persistence diagrams</a:t>
          </a:r>
        </a:p>
      </dsp:txBody>
      <dsp:txXfrm>
        <a:off x="4547684" y="1882179"/>
        <a:ext cx="1800000" cy="720000"/>
      </dsp:txXfrm>
    </dsp:sp>
    <dsp:sp modelId="{75617070-3606-4B3A-9BE8-63B8D498025D}">
      <dsp:nvSpPr>
        <dsp:cNvPr id="0" name=""/>
        <dsp:cNvSpPr/>
      </dsp:nvSpPr>
      <dsp:spPr>
        <a:xfrm>
          <a:off x="7157685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8DDD8-B09D-46A8-B7F9-F2A1D2D88826}">
      <dsp:nvSpPr>
        <dsp:cNvPr id="0" name=""/>
        <dsp:cNvSpPr/>
      </dsp:nvSpPr>
      <dsp:spPr>
        <a:xfrm>
          <a:off x="6662684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Get </a:t>
          </a:r>
          <a:r>
            <a:rPr lang="en-US" sz="1700" kern="1200" dirty="0" err="1"/>
            <a:t>Betti</a:t>
          </a:r>
          <a:r>
            <a:rPr lang="en-US" sz="1700" kern="1200" dirty="0"/>
            <a:t> 0 vectors</a:t>
          </a:r>
        </a:p>
      </dsp:txBody>
      <dsp:txXfrm>
        <a:off x="6662684" y="1882179"/>
        <a:ext cx="1800000" cy="720000"/>
      </dsp:txXfrm>
    </dsp:sp>
    <dsp:sp modelId="{8AD407DC-816D-4A0D-8723-3D83CCAD024B}">
      <dsp:nvSpPr>
        <dsp:cNvPr id="0" name=""/>
        <dsp:cNvSpPr/>
      </dsp:nvSpPr>
      <dsp:spPr>
        <a:xfrm>
          <a:off x="9272684" y="80209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E0AC6-EFC4-4D6A-8616-5E3FD14EFA43}">
      <dsp:nvSpPr>
        <dsp:cNvPr id="0" name=""/>
        <dsp:cNvSpPr/>
      </dsp:nvSpPr>
      <dsp:spPr>
        <a:xfrm>
          <a:off x="8777685" y="18821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Put into Random Forest and XG Boost Classifier</a:t>
          </a:r>
        </a:p>
      </dsp:txBody>
      <dsp:txXfrm>
        <a:off x="8777685" y="188217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9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6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7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32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87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2261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67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99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98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62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6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0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7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9EAEBF-92CF-CDE3-3EDE-89E770BB1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29529-0CAC-8589-1CB3-68580AF8B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2A3DE76-BA17-1206-7434-42EC9F4BA0A5}"/>
              </a:ext>
            </a:extLst>
          </p:cNvPr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9D356-34B2-C0E1-5093-8B7C125E6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8F079D-21F3-2EF3-3C14-848A5EE58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941ABD-6E26-D19F-D6A6-648CA7DF82C9}"/>
              </a:ext>
            </a:extLst>
          </p:cNvPr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0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869364" TargetMode="External"/><Relationship Id="rId2" Type="http://schemas.openxmlformats.org/officeDocument/2006/relationships/hyperlink" Target="https://www.lung.org/lung-health-diseases/lung-disease-lookup/pneumonia/learn-about-pneumon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erswithcode.com/sota/pneumonia-detection-on-chestx-ray14" TargetMode="External"/><Relationship Id="rId4" Type="http://schemas.openxmlformats.org/officeDocument/2006/relationships/hyperlink" Target="https://journals.plos.org/plosone/article?id=10.1371/journal.pone.0256630#sec00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Pneumonia Classification of Chest-</a:t>
            </a:r>
            <a:r>
              <a:rPr lang="en-US" dirty="0" err="1"/>
              <a:t>Xrays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Prachi Patel</a:t>
            </a:r>
          </a:p>
          <a:p>
            <a:r>
              <a:rPr lang="en-US" dirty="0"/>
              <a:t>12/6/2022</a:t>
            </a:r>
          </a:p>
          <a:p>
            <a:r>
              <a:rPr lang="en-US" dirty="0"/>
              <a:t>Professor Baris </a:t>
            </a:r>
            <a:r>
              <a:rPr lang="en-US" dirty="0" err="1"/>
              <a:t>Coskunuzer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4E96E1B-FDE4-C73E-CA23-8AA660673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877051"/>
              </p:ext>
            </p:extLst>
          </p:nvPr>
        </p:nvGraphicFramePr>
        <p:xfrm>
          <a:off x="374072" y="1274618"/>
          <a:ext cx="1086196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1">
                  <a:extLst>
                    <a:ext uri="{9D8B030D-6E8A-4147-A177-3AD203B41FA5}">
                      <a16:colId xmlns:a16="http://schemas.microsoft.com/office/drawing/2014/main" val="244619882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662461173"/>
                    </a:ext>
                  </a:extLst>
                </a:gridCol>
                <a:gridCol w="1260763">
                  <a:extLst>
                    <a:ext uri="{9D8B030D-6E8A-4147-A177-3AD203B41FA5}">
                      <a16:colId xmlns:a16="http://schemas.microsoft.com/office/drawing/2014/main" val="3408814791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308440127"/>
                    </a:ext>
                  </a:extLst>
                </a:gridCol>
              </a:tblGrid>
              <a:tr h="1124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93432"/>
                  </a:ext>
                </a:extLst>
              </a:tr>
              <a:tr h="6428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Pneumonia detection in chest X-ray images using an ensemble of deep learning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0.9835/</a:t>
                      </a:r>
                    </a:p>
                    <a:p>
                      <a:r>
                        <a:rPr lang="en-US" dirty="0"/>
                        <a:t>0.8685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25545"/>
                  </a:ext>
                </a:extLst>
              </a:tr>
              <a:tr h="725978">
                <a:tc>
                  <a:txBody>
                    <a:bodyPr/>
                    <a:lstStyle/>
                    <a:p>
                      <a:r>
                        <a:rPr lang="en-US" dirty="0" err="1"/>
                        <a:t>RandomForest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XGBoost</a:t>
                      </a:r>
                      <a:r>
                        <a:rPr lang="en-US" dirty="0"/>
                        <a:t> Classifier(Mine)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77365"/>
                  </a:ext>
                </a:extLst>
              </a:tr>
              <a:tr h="64285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Multi-Objective Evolutionary Design of Deep Convolutional Neural Networks for Image Classification</a:t>
                      </a:r>
                    </a:p>
                  </a:txBody>
                  <a:tcPr marL="381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692253"/>
                  </a:ext>
                </a:extLst>
              </a:tr>
              <a:tr h="6428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CheXNet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Radiologist-Level Pneumonia Detection on Chest X-Rays with Deep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49999"/>
                  </a:ext>
                </a:extLst>
              </a:tr>
              <a:tr h="64285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Pneumonia Detection Using CNN based Feature Extraction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Publisher: IEEE Explore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3185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Confusion Matrix Analysis and Deliberation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0DF3E-59E2-5295-A3F4-0A14FE1BC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356334"/>
            <a:ext cx="5449889" cy="414532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0 = Normal, 1 = Pneumonia</a:t>
            </a:r>
          </a:p>
          <a:p>
            <a:r>
              <a:rPr lang="en-US" dirty="0">
                <a:solidFill>
                  <a:srgbClr val="EBEBEB"/>
                </a:solidFill>
              </a:rPr>
              <a:t>Have 1 False Negative( not desirable)</a:t>
            </a:r>
          </a:p>
          <a:p>
            <a:r>
              <a:rPr lang="en-US" dirty="0">
                <a:solidFill>
                  <a:srgbClr val="EBEBEB"/>
                </a:solidFill>
              </a:rPr>
              <a:t>Most were correctly classified</a:t>
            </a:r>
          </a:p>
          <a:p>
            <a:r>
              <a:rPr lang="en-US" dirty="0">
                <a:solidFill>
                  <a:srgbClr val="EBEBEB"/>
                </a:solidFill>
              </a:rPr>
              <a:t>Potential Reasons for high training and test accuracy:</a:t>
            </a:r>
          </a:p>
          <a:p>
            <a:pPr lvl="1"/>
            <a:r>
              <a:rPr lang="en-US" dirty="0">
                <a:solidFill>
                  <a:srgbClr val="EBEBEB"/>
                </a:solidFill>
              </a:rPr>
              <a:t>Small dataset</a:t>
            </a:r>
          </a:p>
          <a:p>
            <a:pPr lvl="1"/>
            <a:r>
              <a:rPr lang="en-US" dirty="0">
                <a:solidFill>
                  <a:srgbClr val="EBEBEB"/>
                </a:solidFill>
              </a:rPr>
              <a:t>Model actually performed well for this dataset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Overall Difficulties and Future Work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Originally was trying to run for 1000,1000 (ran forever)</a:t>
            </a:r>
          </a:p>
          <a:p>
            <a:r>
              <a:rPr lang="en-US" dirty="0"/>
              <a:t>Resizing images to 200,200 pixels helped process a lot</a:t>
            </a:r>
          </a:p>
          <a:p>
            <a:r>
              <a:rPr lang="en-US" dirty="0"/>
              <a:t>Apply model to a larger dataset and see if accuracy remains</a:t>
            </a:r>
          </a:p>
          <a:p>
            <a:r>
              <a:rPr lang="en-US" dirty="0"/>
              <a:t>See how adding another homology dimension affects model</a:t>
            </a:r>
          </a:p>
          <a:p>
            <a:endParaRPr lang="en-US" dirty="0"/>
          </a:p>
        </p:txBody>
      </p:sp>
      <p:pic>
        <p:nvPicPr>
          <p:cNvPr id="9" name="Graphic 8" descr="PC">
            <a:extLst>
              <a:ext uri="{FF2B5EF4-FFF2-40B4-BE49-F238E27FC236}">
                <a16:creationId xmlns:a16="http://schemas.microsoft.com/office/drawing/2014/main" id="{3DC372BA-867C-3F13-BFA8-D9C052EFE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Learn About Pneumonia | American Lung Association</a:t>
            </a:r>
            <a:endParaRPr lang="en-US" dirty="0"/>
          </a:p>
          <a:p>
            <a:r>
              <a:rPr lang="en-US" dirty="0">
                <a:hlinkClick r:id="rId3"/>
              </a:rPr>
              <a:t>Pneumonia Detection Using CNN based Feature Extraction | IEEE Conference Publication | IEEE Xplore</a:t>
            </a:r>
            <a:endParaRPr lang="en-US" dirty="0"/>
          </a:p>
          <a:p>
            <a:r>
              <a:rPr lang="en-US" dirty="0">
                <a:hlinkClick r:id="rId4"/>
              </a:rPr>
              <a:t>Pneumonia detection in chest X-ray images using an ensemble of deep learning models | PLOS ONE</a:t>
            </a:r>
            <a:endParaRPr lang="en-US" dirty="0"/>
          </a:p>
          <a:p>
            <a:r>
              <a:rPr lang="en-US" dirty="0">
                <a:hlinkClick r:id="rId5"/>
              </a:rPr>
              <a:t>ChestX-ray14 Benchmark (Pneumonia Detection) | Papers With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the x-ray of a person's brain&#10;&#10;Description automatically generated with low confidence">
            <a:extLst>
              <a:ext uri="{FF2B5EF4-FFF2-40B4-BE49-F238E27FC236}">
                <a16:creationId xmlns:a16="http://schemas.microsoft.com/office/drawing/2014/main" id="{3E91781E-6507-0527-7AC4-8A1980937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75" r="29643" b="-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10950" y="2052918"/>
            <a:ext cx="6074468" cy="4195481"/>
          </a:xfrm>
        </p:spPr>
        <p:txBody>
          <a:bodyPr>
            <a:normAutofit/>
          </a:bodyPr>
          <a:lstStyle/>
          <a:p>
            <a:r>
              <a:rPr lang="en-US" sz="3600" dirty="0"/>
              <a:t>Introduction to Problem</a:t>
            </a:r>
          </a:p>
          <a:p>
            <a:r>
              <a:rPr lang="en-US" sz="3600" dirty="0"/>
              <a:t>Methodology</a:t>
            </a:r>
          </a:p>
          <a:p>
            <a:r>
              <a:rPr lang="en-US" sz="3600" dirty="0"/>
              <a:t>Results</a:t>
            </a:r>
          </a:p>
          <a:p>
            <a:r>
              <a:rPr lang="en-US" sz="3600" dirty="0"/>
              <a:t>Comparison</a:t>
            </a:r>
          </a:p>
          <a:p>
            <a:r>
              <a:rPr lang="en-US" sz="3600" dirty="0"/>
              <a:t>References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en-US" dirty="0"/>
              <a:t>Medical Imaging and X-rays</a:t>
            </a:r>
          </a:p>
        </p:txBody>
      </p:sp>
      <p:pic>
        <p:nvPicPr>
          <p:cNvPr id="1026" name="Picture 2" descr="X-ray - skeleton">
            <a:extLst>
              <a:ext uri="{FF2B5EF4-FFF2-40B4-BE49-F238E27FC236}">
                <a16:creationId xmlns:a16="http://schemas.microsoft.com/office/drawing/2014/main" id="{A7B3B7B8-4187-F51B-D49B-D9337FB73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r="11508"/>
          <a:stretch/>
        </p:blipFill>
        <p:spPr bwMode="auto">
          <a:xfrm>
            <a:off x="6094412" y="609137"/>
            <a:ext cx="5449888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/>
          </a:bodyPr>
          <a:lstStyle/>
          <a:p>
            <a:r>
              <a:rPr lang="en-US" dirty="0"/>
              <a:t>Allow doctors and medical professionals to better understand body functions</a:t>
            </a:r>
          </a:p>
          <a:p>
            <a:r>
              <a:rPr lang="en-US" dirty="0"/>
              <a:t>Can detect a multitude of problems, but can be time consuming when dealing with large dataset</a:t>
            </a:r>
          </a:p>
          <a:p>
            <a:endParaRPr lang="en-US" dirty="0"/>
          </a:p>
        </p:txBody>
      </p:sp>
      <p:pic>
        <p:nvPicPr>
          <p:cNvPr id="1028" name="Picture 4" descr="Diagnostic Imaging in Dallas, TX | SWDCMI">
            <a:extLst>
              <a:ext uri="{FF2B5EF4-FFF2-40B4-BE49-F238E27FC236}">
                <a16:creationId xmlns:a16="http://schemas.microsoft.com/office/drawing/2014/main" id="{F267734E-85CE-8566-1544-80B0F225D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2" r="2" b="18311"/>
          <a:stretch/>
        </p:blipFill>
        <p:spPr bwMode="auto">
          <a:xfrm>
            <a:off x="6094412" y="3482108"/>
            <a:ext cx="5449888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Pneumonia Detection in Chest X-rays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Important that detection and treatment of pneumonia happens before it becomes dangerous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Pneumonia is a leading cause of hospitalization in both children and adults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Most cases treated successfully but long recovery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Methodology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CF70F71-314B-0B95-C518-B201E1E2C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69466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X-ray Dataset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2596302"/>
            <a:ext cx="3758334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100 Normal Images vs 100 Pneumonia Images</a:t>
            </a:r>
          </a:p>
          <a:p>
            <a:pPr marL="0" indent="0">
              <a:buNone/>
            </a:pPr>
            <a:r>
              <a:rPr lang="en-US" dirty="0"/>
              <a:t>Looking to detect infection in pneumonia</a:t>
            </a:r>
          </a:p>
          <a:p>
            <a:pPr marL="0" indent="0">
              <a:buNone/>
            </a:pPr>
            <a:r>
              <a:rPr lang="en-US" dirty="0"/>
              <a:t>Images have different dimensions</a:t>
            </a:r>
          </a:p>
          <a:p>
            <a:pPr marL="0" indent="0">
              <a:buNone/>
            </a:pPr>
            <a:r>
              <a:rPr lang="en-US" dirty="0"/>
              <a:t>Randomly chosen</a:t>
            </a:r>
          </a:p>
        </p:txBody>
      </p:sp>
      <p:pic>
        <p:nvPicPr>
          <p:cNvPr id="7" name="Picture 6" descr="X-ray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F5C400CE-6DEB-E398-181C-902B6CDE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557" y="3258179"/>
            <a:ext cx="3627458" cy="2796257"/>
          </a:xfrm>
          <a:prstGeom prst="rect">
            <a:avLst/>
          </a:prstGeom>
        </p:spPr>
      </p:pic>
      <p:pic>
        <p:nvPicPr>
          <p:cNvPr id="9" name="Picture 8" descr="X-ray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7E0117E4-2F34-64D5-6800-338A46A02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006" y="219799"/>
            <a:ext cx="4120560" cy="2785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751D2-4582-D41A-1A9F-E4DD3013D420}"/>
              </a:ext>
            </a:extLst>
          </p:cNvPr>
          <p:cNvSpPr txBox="1"/>
          <p:nvPr/>
        </p:nvSpPr>
        <p:spPr>
          <a:xfrm>
            <a:off x="4404445" y="4471641"/>
            <a:ext cx="449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C7FA-A058-3A04-1C3B-2CB3C377701D}"/>
              </a:ext>
            </a:extLst>
          </p:cNvPr>
          <p:cNvSpPr txBox="1"/>
          <p:nvPr/>
        </p:nvSpPr>
        <p:spPr>
          <a:xfrm>
            <a:off x="4404445" y="1620239"/>
            <a:ext cx="449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PNEUMONIA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en-US" dirty="0"/>
              <a:t>Alterations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746CD4-A083-8272-0449-B72CEE0FA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" r="397"/>
          <a:stretch/>
        </p:blipFill>
        <p:spPr bwMode="auto">
          <a:xfrm>
            <a:off x="5652656" y="609601"/>
            <a:ext cx="5891644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/>
          </a:bodyPr>
          <a:lstStyle/>
          <a:p>
            <a:r>
              <a:rPr lang="en-US" dirty="0"/>
              <a:t>Converted to grayscale</a:t>
            </a:r>
          </a:p>
          <a:p>
            <a:r>
              <a:rPr lang="en-US" dirty="0"/>
              <a:t>Resized images to 200,200</a:t>
            </a:r>
          </a:p>
          <a:p>
            <a:r>
              <a:rPr lang="en-US" dirty="0"/>
              <a:t>Image sizes were above 2000,2000 in some cases, other pictures rectangular so their sizes were not the same square shape</a:t>
            </a:r>
          </a:p>
          <a:p>
            <a:r>
              <a:rPr lang="en-US" dirty="0"/>
              <a:t>Images were already gray so the change was not huge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Diagrams</a:t>
            </a:r>
          </a:p>
        </p:txBody>
      </p:sp>
      <p:pic>
        <p:nvPicPr>
          <p:cNvPr id="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EE4E9D09-5413-33BF-C3AB-7CBE0004C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955" b="2512"/>
          <a:stretch/>
        </p:blipFill>
        <p:spPr>
          <a:xfrm>
            <a:off x="646111" y="2415849"/>
            <a:ext cx="4762499" cy="4025838"/>
          </a:xfr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A7AE3B1D-DB81-81A6-B8D3-CF3AD54528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4" b="2342"/>
          <a:stretch/>
        </p:blipFill>
        <p:spPr>
          <a:xfrm>
            <a:off x="6263985" y="2415850"/>
            <a:ext cx="4850221" cy="4025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69F3AD-6B9C-60DE-237A-1271C426AFF1}"/>
              </a:ext>
            </a:extLst>
          </p:cNvPr>
          <p:cNvSpPr txBox="1"/>
          <p:nvPr/>
        </p:nvSpPr>
        <p:spPr>
          <a:xfrm>
            <a:off x="646111" y="1634836"/>
            <a:ext cx="46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AF064-09B4-784A-39B5-8CAAAB39D554}"/>
              </a:ext>
            </a:extLst>
          </p:cNvPr>
          <p:cNvSpPr txBox="1"/>
          <p:nvPr/>
        </p:nvSpPr>
        <p:spPr>
          <a:xfrm>
            <a:off x="6359005" y="1613163"/>
            <a:ext cx="46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PNEUMONIA</a:t>
            </a:r>
          </a:p>
        </p:txBody>
      </p:sp>
    </p:spTree>
    <p:extLst>
      <p:ext uri="{BB962C8B-B14F-4D97-AF65-F5344CB8AC3E}">
        <p14:creationId xmlns:p14="http://schemas.microsoft.com/office/powerpoint/2010/main" val="211484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Betti</a:t>
            </a:r>
            <a:r>
              <a:rPr lang="en-US" dirty="0"/>
              <a:t> Functions &amp; ML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82455"/>
            <a:ext cx="10569829" cy="4195481"/>
          </a:xfrm>
        </p:spPr>
        <p:txBody>
          <a:bodyPr/>
          <a:lstStyle/>
          <a:p>
            <a:r>
              <a:rPr lang="en-US" dirty="0"/>
              <a:t>Got </a:t>
            </a:r>
            <a:r>
              <a:rPr lang="en-US" dirty="0" err="1"/>
              <a:t>Betti</a:t>
            </a:r>
            <a:r>
              <a:rPr lang="en-US" dirty="0"/>
              <a:t> 0 Function from Persistence Diagrams that had homology dimension of 0</a:t>
            </a:r>
          </a:p>
          <a:p>
            <a:r>
              <a:rPr lang="en-US" dirty="0"/>
              <a:t>Used Random Forest Classifier, and </a:t>
            </a:r>
            <a:r>
              <a:rPr lang="en-US" dirty="0" err="1"/>
              <a:t>XGBoost</a:t>
            </a:r>
            <a:r>
              <a:rPr lang="en-US" dirty="0"/>
              <a:t> Classifier</a:t>
            </a:r>
          </a:p>
          <a:p>
            <a:r>
              <a:rPr lang="en-US" dirty="0"/>
              <a:t>Got exact same results</a:t>
            </a:r>
          </a:p>
          <a:p>
            <a:pPr marL="0" indent="0">
              <a:buNone/>
            </a:pPr>
            <a:r>
              <a:rPr lang="en-US" dirty="0"/>
              <a:t>					NORMAL										PNEUMONIA</a:t>
            </a:r>
          </a:p>
          <a:p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B109429-2C79-CB88-46C5-8A0D25B6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80" y="3880195"/>
            <a:ext cx="4711018" cy="259254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25BEAC0-3EE9-C9B1-F11E-8223CA44E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87" y="3880196"/>
            <a:ext cx="4711018" cy="25925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1199</TotalTime>
  <Words>440</Words>
  <Application>Microsoft Office PowerPoint</Application>
  <PresentationFormat>Widescreen</PresentationFormat>
  <Paragraphs>94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Ion</vt:lpstr>
      <vt:lpstr>Pneumonia Classification of Chest-Xrays</vt:lpstr>
      <vt:lpstr>Agenda</vt:lpstr>
      <vt:lpstr>Medical Imaging and X-rays</vt:lpstr>
      <vt:lpstr>Pneumonia Detection in Chest X-rays</vt:lpstr>
      <vt:lpstr>Methodology</vt:lpstr>
      <vt:lpstr>Chest X-ray Dataset</vt:lpstr>
      <vt:lpstr>Alterations</vt:lpstr>
      <vt:lpstr>Persistence Diagrams</vt:lpstr>
      <vt:lpstr>Betti Functions &amp; ML Models</vt:lpstr>
      <vt:lpstr>Results</vt:lpstr>
      <vt:lpstr>Confusion Matrix Analysis and Deliberation</vt:lpstr>
      <vt:lpstr>Overall Difficulties and Future 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 Classification of Chest-Xrays</dc:title>
  <dc:creator>Patel, Prachi Bhavesh</dc:creator>
  <cp:lastModifiedBy>Patel, Prachi Bhavesh</cp:lastModifiedBy>
  <cp:revision>5</cp:revision>
  <cp:lastPrinted>2012-08-15T21:38:02Z</cp:lastPrinted>
  <dcterms:created xsi:type="dcterms:W3CDTF">2022-12-06T00:26:57Z</dcterms:created>
  <dcterms:modified xsi:type="dcterms:W3CDTF">2022-12-06T20:26:12Z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