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39"/>
  </p:notesMasterIdLst>
  <p:sldIdLst>
    <p:sldId id="256" r:id="rId2"/>
    <p:sldId id="257" r:id="rId3"/>
    <p:sldId id="276" r:id="rId4"/>
    <p:sldId id="259" r:id="rId5"/>
    <p:sldId id="260" r:id="rId6"/>
    <p:sldId id="261" r:id="rId7"/>
    <p:sldId id="263" r:id="rId8"/>
    <p:sldId id="277" r:id="rId9"/>
    <p:sldId id="267" r:id="rId10"/>
    <p:sldId id="278" r:id="rId11"/>
    <p:sldId id="268" r:id="rId12"/>
    <p:sldId id="285" r:id="rId13"/>
    <p:sldId id="265" r:id="rId14"/>
    <p:sldId id="279" r:id="rId15"/>
    <p:sldId id="269" r:id="rId16"/>
    <p:sldId id="287" r:id="rId17"/>
    <p:sldId id="286" r:id="rId18"/>
    <p:sldId id="280" r:id="rId19"/>
    <p:sldId id="281" r:id="rId20"/>
    <p:sldId id="283" r:id="rId21"/>
    <p:sldId id="284" r:id="rId22"/>
    <p:sldId id="282" r:id="rId23"/>
    <p:sldId id="273" r:id="rId24"/>
    <p:sldId id="274" r:id="rId25"/>
    <p:sldId id="288" r:id="rId26"/>
    <p:sldId id="301" r:id="rId27"/>
    <p:sldId id="300" r:id="rId28"/>
    <p:sldId id="298" r:id="rId29"/>
    <p:sldId id="292" r:id="rId30"/>
    <p:sldId id="293" r:id="rId31"/>
    <p:sldId id="294" r:id="rId32"/>
    <p:sldId id="295" r:id="rId33"/>
    <p:sldId id="296" r:id="rId34"/>
    <p:sldId id="297" r:id="rId35"/>
    <p:sldId id="302" r:id="rId36"/>
    <p:sldId id="299" r:id="rId37"/>
    <p:sldId id="27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433EC3-FE4C-45DE-88E9-EF4EA5FBF969}" type="datetimeFigureOut">
              <a:rPr lang="en-US" smtClean="0"/>
              <a:pPr/>
              <a:t>10/1/2009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94A149-5DB7-490D-AC16-5C4C1F082D4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FF5C83-526B-4694-8B90-B32568B00F4C}"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r>
              <a:rPr lang="en-US" smtClean="0"/>
              <a:t>3/28/2008</a:t>
            </a:r>
            <a:endParaRPr/>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DF28FB93-0A08-4E7D-8E63-9EFA29F1E093}" type="slidenum">
              <a:rPr/>
              <a:pPr/>
              <a:t>‹#›</a:t>
            </a:fld>
            <a:endParaRPr/>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r>
              <a:rPr lang="en-US" smtClean="0"/>
              <a:t>3/28/2008</a:t>
            </a:r>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r>
              <a:rPr lang="en-US" smtClean="0"/>
              <a:t>3/28/2008</a:t>
            </a:r>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a:xfrm>
            <a:off x="7848600" y="533400"/>
            <a:ext cx="762000" cy="609600"/>
          </a:xfrm>
        </p:spPr>
        <p:txBody>
          <a:bodyPr/>
          <a:lstStyle/>
          <a:p>
            <a:fld id="{DF28FB93-0A08-4E7D-8E63-9EFA29F1E093}"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r>
              <a:rPr lang="en-US" smtClean="0"/>
              <a:t>3/28/2008</a:t>
            </a:r>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r>
              <a:rPr lang="en-US" smtClean="0"/>
              <a:t>3/28/2008</a:t>
            </a:r>
            <a:endParaRPr/>
          </a:p>
        </p:txBody>
      </p:sp>
      <p:sp>
        <p:nvSpPr>
          <p:cNvPr id="5" name="Footer Placeholder 4"/>
          <p:cNvSpPr>
            <a:spLocks noGrp="1"/>
          </p:cNvSpPr>
          <p:nvPr>
            <p:ph type="ftr" sz="quarter" idx="11"/>
          </p:nvPr>
        </p:nvSpPr>
        <p:spPr>
          <a:xfrm>
            <a:off x="1892808" y="6556248"/>
            <a:ext cx="1673352" cy="228600"/>
          </a:xfrm>
        </p:spPr>
        <p:txBody>
          <a:bodyPr/>
          <a:lstStyle/>
          <a:p>
            <a:endParaRPr/>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DF28FB93-0A08-4E7D-8E63-9EFA29F1E093}"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r>
              <a:rPr lang="en-US" smtClean="0"/>
              <a:t>3/28/2008</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r>
              <a:rPr lang="en-US" smtClean="0"/>
              <a:t>3/28/2008</a:t>
            </a:r>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r>
              <a:rPr lang="en-US" smtClean="0"/>
              <a:t>3/28/2008</a:t>
            </a:r>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r>
              <a:rPr lang="en-US" smtClean="0"/>
              <a:t>3/28/2008</a:t>
            </a:r>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3/28/2008</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r>
              <a:rPr lang="en-US" smtClean="0"/>
              <a:t>3/28/2008</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r>
              <a:rPr lang="en-US" smtClean="0"/>
              <a:t>3/28/2008</a:t>
            </a:r>
            <a:endParaRPr/>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DF28FB93-0A08-4E7D-8E63-9EFA29F1E093}"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133600" y="2133600"/>
            <a:ext cx="6096000" cy="914400"/>
          </a:xfrm>
        </p:spPr>
        <p:txBody>
          <a:bodyPr>
            <a:noAutofit/>
          </a:bodyPr>
          <a:lstStyle/>
          <a:p>
            <a:r>
              <a:rPr lang="en-US" sz="2400" dirty="0" smtClean="0"/>
              <a:t>PROJECT PHASE 1 </a:t>
            </a:r>
          </a:p>
          <a:p>
            <a:r>
              <a:rPr lang="en-US" sz="2400" dirty="0" smtClean="0"/>
              <a:t>System Requirement Specification</a:t>
            </a:r>
            <a:endParaRPr lang="en-US" sz="2400" dirty="0"/>
          </a:p>
        </p:txBody>
      </p:sp>
      <p:sp>
        <p:nvSpPr>
          <p:cNvPr id="3" name="Title 2"/>
          <p:cNvSpPr>
            <a:spLocks noGrp="1"/>
          </p:cNvSpPr>
          <p:nvPr>
            <p:ph type="ctrTitle"/>
          </p:nvPr>
        </p:nvSpPr>
        <p:spPr>
          <a:xfrm>
            <a:off x="2057400" y="228600"/>
            <a:ext cx="6553200" cy="1676400"/>
          </a:xfrm>
        </p:spPr>
        <p:txBody>
          <a:bodyPr/>
          <a:lstStyle/>
          <a:p>
            <a:r>
              <a:rPr lang="en-US" sz="4800" dirty="0" smtClean="0"/>
              <a:t>TeraSoft Distributed Meeting Scheduler</a:t>
            </a:r>
            <a:endParaRPr lang="en-US" sz="4800" dirty="0"/>
          </a:p>
        </p:txBody>
      </p:sp>
      <p:pic>
        <p:nvPicPr>
          <p:cNvPr id="4" name="Picture 14" descr="MCBD06990_0000[1]"/>
          <p:cNvPicPr>
            <a:picLocks noChangeAspect="1" noChangeArrowheads="1"/>
          </p:cNvPicPr>
          <p:nvPr/>
        </p:nvPicPr>
        <p:blipFill>
          <a:blip r:embed="rId2" cstate="print"/>
          <a:srcRect/>
          <a:stretch>
            <a:fillRect/>
          </a:stretch>
        </p:blipFill>
        <p:spPr bwMode="auto">
          <a:xfrm>
            <a:off x="0" y="4495800"/>
            <a:ext cx="1960563" cy="1905000"/>
          </a:xfrm>
          <a:prstGeom prst="rect">
            <a:avLst/>
          </a:prstGeom>
          <a:noFill/>
          <a:ln w="9525">
            <a:noFill/>
            <a:miter lim="800000"/>
            <a:headEnd/>
            <a:tailEnd/>
          </a:ln>
        </p:spPr>
      </p:pic>
      <p:sp>
        <p:nvSpPr>
          <p:cNvPr id="5" name="Text Box 3"/>
          <p:cNvSpPr txBox="1">
            <a:spLocks noChangeArrowheads="1"/>
          </p:cNvSpPr>
          <p:nvPr/>
        </p:nvSpPr>
        <p:spPr bwMode="auto">
          <a:xfrm>
            <a:off x="1981200" y="4800600"/>
            <a:ext cx="7010400" cy="1294843"/>
          </a:xfrm>
          <a:prstGeom prst="rect">
            <a:avLst/>
          </a:prstGeom>
          <a:noFill/>
          <a:ln w="9525">
            <a:noFill/>
            <a:round/>
            <a:headEnd/>
            <a:tailEnd/>
          </a:ln>
          <a:effectLst/>
        </p:spPr>
        <p:txBody>
          <a:bodyPr wrap="square" lIns="90000" tIns="46800" rIns="90000" bIns="46800">
            <a:spAutoFit/>
          </a:bodyPr>
          <a:lstStyle/>
          <a:p>
            <a:pPr defTabSz="457200">
              <a:spcBef>
                <a:spcPts val="2250"/>
              </a:spcBef>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solidFill>
                  <a:srgbClr val="000000"/>
                </a:solidFill>
                <a:latin typeface="Times New Roman" pitchFamily="18" charset="0"/>
              </a:rPr>
              <a:t>Team </a:t>
            </a:r>
            <a:r>
              <a:rPr lang="en-GB" b="1" dirty="0" smtClean="0">
                <a:solidFill>
                  <a:srgbClr val="000000"/>
                </a:solidFill>
                <a:latin typeface="Times New Roman" pitchFamily="18" charset="0"/>
              </a:rPr>
              <a:t>Blitzkrieg:</a:t>
            </a:r>
            <a:endParaRPr lang="en-GB" b="1" dirty="0">
              <a:solidFill>
                <a:srgbClr val="000000"/>
              </a:solidFill>
              <a:latin typeface="Times New Roman" pitchFamily="18" charset="0"/>
            </a:endParaRPr>
          </a:p>
          <a:p>
            <a:r>
              <a:rPr lang="en-GB" sz="2000" cap="small" dirty="0" err="1" smtClean="0"/>
              <a:t>Aditya</a:t>
            </a:r>
            <a:r>
              <a:rPr lang="en-GB" sz="2000" cap="small" dirty="0" smtClean="0"/>
              <a:t> </a:t>
            </a:r>
            <a:r>
              <a:rPr lang="en-GB" sz="2000" cap="small" dirty="0" err="1" smtClean="0"/>
              <a:t>Dhamankar</a:t>
            </a:r>
            <a:r>
              <a:rPr lang="en-US" sz="2000" dirty="0" smtClean="0"/>
              <a:t>, </a:t>
            </a:r>
            <a:r>
              <a:rPr lang="en-US" sz="2000" cap="small" dirty="0" smtClean="0"/>
              <a:t>Ajay </a:t>
            </a:r>
            <a:r>
              <a:rPr lang="en-GB" sz="2000" cap="small" dirty="0" err="1" smtClean="0"/>
              <a:t>Narasimmamoorthy</a:t>
            </a:r>
            <a:r>
              <a:rPr lang="en-US" sz="2000" dirty="0" smtClean="0"/>
              <a:t>, </a:t>
            </a:r>
            <a:r>
              <a:rPr lang="en-US" sz="2000" cap="small" dirty="0" smtClean="0"/>
              <a:t>Bryan Parker</a:t>
            </a:r>
            <a:endParaRPr lang="en-US" sz="2000" dirty="0" smtClean="0"/>
          </a:p>
          <a:p>
            <a:r>
              <a:rPr lang="en-US" sz="2000" cap="small" dirty="0" err="1" smtClean="0"/>
              <a:t>Jassem</a:t>
            </a:r>
            <a:r>
              <a:rPr lang="en-US" sz="2000" cap="small" dirty="0" smtClean="0"/>
              <a:t> </a:t>
            </a:r>
            <a:r>
              <a:rPr lang="en-US" sz="2000" cap="small" dirty="0" err="1" smtClean="0"/>
              <a:t>Shakil</a:t>
            </a:r>
            <a:r>
              <a:rPr lang="en-US" sz="2000" dirty="0" smtClean="0"/>
              <a:t>, </a:t>
            </a:r>
            <a:r>
              <a:rPr lang="en-GB" sz="2000" cap="small" dirty="0" err="1" smtClean="0"/>
              <a:t>Jeevan</a:t>
            </a:r>
            <a:r>
              <a:rPr lang="en-GB" sz="2000" cap="small" dirty="0" smtClean="0"/>
              <a:t> Kumar</a:t>
            </a:r>
            <a:r>
              <a:rPr lang="en-US" sz="2000" dirty="0" smtClean="0"/>
              <a:t>, </a:t>
            </a:r>
            <a:r>
              <a:rPr lang="en-US" sz="2000" cap="small" dirty="0" smtClean="0"/>
              <a:t>Muhammad Abdullah</a:t>
            </a:r>
            <a:r>
              <a:rPr lang="en-US" sz="2000" dirty="0" smtClean="0"/>
              <a:t>, </a:t>
            </a:r>
          </a:p>
          <a:p>
            <a:r>
              <a:rPr lang="en-GB" sz="2000" cap="small" dirty="0" err="1" smtClean="0"/>
              <a:t>Preeti</a:t>
            </a:r>
            <a:r>
              <a:rPr lang="en-GB" sz="2000" cap="small" dirty="0" smtClean="0"/>
              <a:t> </a:t>
            </a:r>
            <a:r>
              <a:rPr lang="en-GB" sz="2000" cap="small" dirty="0" err="1" smtClean="0"/>
              <a:t>Ganeshmohan</a:t>
            </a:r>
            <a:r>
              <a:rPr lang="en-GB" sz="2000" cap="small" dirty="0" smtClean="0"/>
              <a:t> </a:t>
            </a:r>
            <a:r>
              <a:rPr lang="en-US" sz="2000" dirty="0" smtClean="0"/>
              <a:t>, </a:t>
            </a:r>
            <a:r>
              <a:rPr lang="en-GB" sz="2000" cap="small" dirty="0" smtClean="0"/>
              <a:t>Sean Wilson</a:t>
            </a:r>
            <a:r>
              <a:rPr lang="en-US" sz="2000" dirty="0" smtClean="0"/>
              <a:t>, </a:t>
            </a:r>
            <a:r>
              <a:rPr lang="en-GB" sz="2000" cap="small" dirty="0" err="1" smtClean="0"/>
              <a:t>Vinay</a:t>
            </a:r>
            <a:r>
              <a:rPr lang="en-GB" sz="2000" cap="small" dirty="0" smtClean="0"/>
              <a:t> </a:t>
            </a:r>
            <a:r>
              <a:rPr lang="en-GB" sz="2000" cap="small" dirty="0" err="1" smtClean="0"/>
              <a:t>SampathKumar</a:t>
            </a:r>
            <a:endParaRPr lang="en-US" sz="2000" dirty="0"/>
          </a:p>
        </p:txBody>
      </p:sp>
      <p:sp>
        <p:nvSpPr>
          <p:cNvPr id="7" name="Subtitle 1"/>
          <p:cNvSpPr txBox="1">
            <a:spLocks/>
          </p:cNvSpPr>
          <p:nvPr/>
        </p:nvSpPr>
        <p:spPr>
          <a:xfrm>
            <a:off x="2133600" y="3429000"/>
            <a:ext cx="6096000" cy="457200"/>
          </a:xfrm>
          <a:prstGeom prst="rect">
            <a:avLst/>
          </a:prstGeom>
        </p:spPr>
        <p:txBody>
          <a:bodyPr vert="horz" lIns="91440" tIns="45720" rIns="91440" bIns="45720" rtlCol="0">
            <a:noAutofit/>
            <a:scene3d>
              <a:camera prst="orthographicFront"/>
              <a:lightRig rig="soft" dir="t">
                <a:rot lat="0" lon="0" rev="10800000"/>
              </a:lightRig>
            </a:scene3d>
            <a:sp3d>
              <a:contourClr>
                <a:srgbClr val="DDDDDD"/>
              </a:contourClr>
            </a:sp3d>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Wingdings" pitchFamily="2" charset="2"/>
              <a:buNone/>
              <a:tabLst/>
              <a:defRPr/>
            </a:pPr>
            <a:r>
              <a:rPr lang="en-US" sz="2400" dirty="0" smtClean="0">
                <a:solidFill>
                  <a:schemeClr val="tx1">
                    <a:alpha val="50000"/>
                  </a:schemeClr>
                </a:solidFill>
              </a:rPr>
              <a:t>Instructor: Dr. Lawrence Chung</a:t>
            </a:r>
            <a:endParaRPr kumimoji="0" lang="en-US" sz="2400" b="0" i="0" u="none" strike="noStrike" kern="1200" cap="none" spc="0" normalizeH="0" baseline="0" noProof="0" dirty="0" smtClean="0">
              <a:ln>
                <a:noFill/>
              </a:ln>
              <a:solidFill>
                <a:schemeClr val="tx1">
                  <a:alpha val="50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fld id="{DF28FB93-0A08-4E7D-8E63-9EFA29F1E093}"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a:t>
            </a:r>
            <a:endParaRPr lang="en-GB" dirty="0"/>
          </a:p>
        </p:txBody>
      </p:sp>
      <p:sp>
        <p:nvSpPr>
          <p:cNvPr id="3" name="Content Placeholder 2"/>
          <p:cNvSpPr>
            <a:spLocks noGrp="1"/>
          </p:cNvSpPr>
          <p:nvPr>
            <p:ph idx="1"/>
          </p:nvPr>
        </p:nvSpPr>
        <p:spPr/>
        <p:txBody>
          <a:bodyPr>
            <a:normAutofit/>
          </a:bodyPr>
          <a:lstStyle/>
          <a:p>
            <a:pPr lvl="0"/>
            <a:r>
              <a:rPr lang="en-GB" sz="2400" dirty="0" smtClean="0"/>
              <a:t>Analyzing and discussing requirements in team meetings</a:t>
            </a:r>
          </a:p>
          <a:p>
            <a:pPr lvl="0"/>
            <a:r>
              <a:rPr lang="en-GB" sz="2400" dirty="0" smtClean="0"/>
              <a:t>Constructing deliverables</a:t>
            </a:r>
          </a:p>
          <a:p>
            <a:r>
              <a:rPr lang="en-GB" sz="2400" dirty="0" smtClean="0"/>
              <a:t>Reviewing deliverables for amendments before submission</a:t>
            </a:r>
          </a:p>
          <a:p>
            <a:r>
              <a:rPr lang="en-GB" sz="2400" dirty="0" smtClean="0"/>
              <a:t>Making final changes</a:t>
            </a:r>
            <a:endParaRPr lang="en-GB" sz="24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Deliverables</a:t>
            </a:r>
            <a:endParaRPr lang="en-US" dirty="0">
              <a:latin typeface="Trebuchet MS" pitchFamily="34" charset="0"/>
            </a:endParaRPr>
          </a:p>
        </p:txBody>
      </p:sp>
      <p:graphicFrame>
        <p:nvGraphicFramePr>
          <p:cNvPr id="4" name="Table 3"/>
          <p:cNvGraphicFramePr>
            <a:graphicFrameLocks noGrp="1"/>
          </p:cNvGraphicFramePr>
          <p:nvPr/>
        </p:nvGraphicFramePr>
        <p:xfrm>
          <a:off x="1981200" y="3048000"/>
          <a:ext cx="6705600" cy="2120315"/>
        </p:xfrm>
        <a:graphic>
          <a:graphicData uri="http://schemas.openxmlformats.org/drawingml/2006/table">
            <a:tbl>
              <a:tblPr/>
              <a:tblGrid>
                <a:gridCol w="762000"/>
                <a:gridCol w="763308"/>
                <a:gridCol w="2631356"/>
                <a:gridCol w="2548936"/>
              </a:tblGrid>
              <a:tr h="228600">
                <a:tc>
                  <a:txBody>
                    <a:bodyPr/>
                    <a:lstStyle/>
                    <a:p>
                      <a:endParaRPr lang="en-US" sz="1100" dirty="0">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600" b="1" cap="small" dirty="0">
                          <a:latin typeface="Verdana"/>
                          <a:ea typeface="Calibri"/>
                          <a:cs typeface="Times New Roman"/>
                        </a:rPr>
                        <a:t>S No.</a:t>
                      </a:r>
                      <a:endParaRPr lang="en-US" sz="20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1600" b="1" cap="small" dirty="0">
                          <a:latin typeface="Verdana"/>
                          <a:ea typeface="Calibri"/>
                          <a:cs typeface="Times New Roman"/>
                        </a:rPr>
                        <a:t>Deliverable</a:t>
                      </a:r>
                      <a:endParaRPr lang="en-US" sz="20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1600" b="1" cap="small">
                          <a:latin typeface="Verdana"/>
                          <a:ea typeface="Calibri"/>
                          <a:cs typeface="Times New Roman"/>
                        </a:rPr>
                        <a:t>Deadline</a:t>
                      </a:r>
                      <a:endParaRPr lang="en-US" sz="20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582545">
                <a:tc rowSpan="4">
                  <a:txBody>
                    <a:bodyPr/>
                    <a:lstStyle/>
                    <a:p>
                      <a:pPr marL="0" marR="0" algn="just">
                        <a:lnSpc>
                          <a:spcPct val="115000"/>
                        </a:lnSpc>
                        <a:spcBef>
                          <a:spcPts val="0"/>
                        </a:spcBef>
                        <a:spcAft>
                          <a:spcPts val="1000"/>
                        </a:spcAft>
                      </a:pPr>
                      <a:r>
                        <a:rPr lang="en-US" sz="1100" b="1" dirty="0">
                          <a:latin typeface="Verdana"/>
                          <a:ea typeface="Calibri"/>
                          <a:cs typeface="Times New Roman"/>
                        </a:rPr>
                        <a:t>Phase 1</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just">
                        <a:lnSpc>
                          <a:spcPct val="115000"/>
                        </a:lnSpc>
                        <a:spcBef>
                          <a:spcPts val="0"/>
                        </a:spcBef>
                        <a:spcAft>
                          <a:spcPts val="1000"/>
                        </a:spcAft>
                      </a:pPr>
                      <a:r>
                        <a:rPr lang="en-US" sz="1600" dirty="0" smtClean="0">
                          <a:latin typeface="Verdana"/>
                          <a:ea typeface="Calibri"/>
                          <a:cs typeface="Times New Roman"/>
                        </a:rPr>
                        <a:t>1</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600" dirty="0" smtClean="0">
                          <a:latin typeface="Verdana"/>
                          <a:ea typeface="Calibri"/>
                          <a:cs typeface="Times New Roman"/>
                        </a:rPr>
                        <a:t>Software</a:t>
                      </a:r>
                      <a:r>
                        <a:rPr lang="en-US" sz="1600" baseline="0" dirty="0" smtClean="0">
                          <a:latin typeface="Verdana"/>
                          <a:ea typeface="Calibri"/>
                          <a:cs typeface="Times New Roman"/>
                        </a:rPr>
                        <a:t> </a:t>
                      </a:r>
                      <a:r>
                        <a:rPr lang="en-US" sz="1600" dirty="0" smtClean="0">
                          <a:latin typeface="Verdana"/>
                          <a:ea typeface="Calibri"/>
                          <a:cs typeface="Times New Roman"/>
                        </a:rPr>
                        <a:t>Project </a:t>
                      </a:r>
                      <a:r>
                        <a:rPr lang="en-US" sz="1600" dirty="0">
                          <a:latin typeface="Verdana"/>
                          <a:ea typeface="Calibri"/>
                          <a:cs typeface="Times New Roman"/>
                        </a:rPr>
                        <a:t>Management Plan</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600" baseline="0" dirty="0" smtClean="0">
                          <a:latin typeface="Verdana"/>
                          <a:ea typeface="Calibri"/>
                          <a:cs typeface="Times New Roman"/>
                        </a:rPr>
                        <a:t> </a:t>
                      </a:r>
                      <a:r>
                        <a:rPr lang="en-US" sz="1600" dirty="0" smtClean="0">
                          <a:latin typeface="Verdana"/>
                          <a:ea typeface="Calibri"/>
                          <a:cs typeface="Times New Roman"/>
                        </a:rPr>
                        <a:t>September </a:t>
                      </a:r>
                      <a:r>
                        <a:rPr lang="en-US" sz="1600" dirty="0">
                          <a:latin typeface="Verdana"/>
                          <a:ea typeface="Calibri"/>
                          <a:cs typeface="Times New Roman"/>
                        </a:rPr>
                        <a:t>3</a:t>
                      </a:r>
                      <a:r>
                        <a:rPr lang="en-US" sz="1600" baseline="30000" dirty="0">
                          <a:latin typeface="Verdana"/>
                          <a:ea typeface="Calibri"/>
                          <a:cs typeface="Times New Roman"/>
                        </a:rPr>
                        <a:t>rd</a:t>
                      </a:r>
                      <a:r>
                        <a:rPr lang="en-US" sz="1600" dirty="0">
                          <a:latin typeface="Verdana"/>
                          <a:ea typeface="Calibri"/>
                          <a:cs typeface="Times New Roman"/>
                        </a:rPr>
                        <a:t>, 2009</a:t>
                      </a:r>
                      <a:endParaRPr lang="en-US" sz="20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261">
                <a:tc vMerge="1">
                  <a:txBody>
                    <a:bodyPr/>
                    <a:lstStyle/>
                    <a:p>
                      <a:endParaRPr lang="en-US"/>
                    </a:p>
                  </a:txBody>
                  <a:tcPr/>
                </a:tc>
                <a:tc>
                  <a:txBody>
                    <a:bodyPr/>
                    <a:lstStyle/>
                    <a:p>
                      <a:pPr marL="0" marR="0" algn="just">
                        <a:lnSpc>
                          <a:spcPct val="115000"/>
                        </a:lnSpc>
                        <a:spcBef>
                          <a:spcPts val="0"/>
                        </a:spcBef>
                        <a:spcAft>
                          <a:spcPts val="1000"/>
                        </a:spcAft>
                      </a:pPr>
                      <a:r>
                        <a:rPr lang="en-US" sz="1600" dirty="0">
                          <a:latin typeface="Verdana"/>
                          <a:ea typeface="Calibri"/>
                          <a:cs typeface="Times New Roman"/>
                        </a:rPr>
                        <a:t>2</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600" dirty="0" smtClean="0">
                          <a:latin typeface="Verdana"/>
                          <a:ea typeface="Calibri"/>
                          <a:cs typeface="Times New Roman"/>
                        </a:rPr>
                        <a:t>Software Requirements </a:t>
                      </a:r>
                      <a:r>
                        <a:rPr lang="en-US" sz="1600" dirty="0">
                          <a:latin typeface="Verdana"/>
                          <a:ea typeface="Calibri"/>
                          <a:cs typeface="Times New Roman"/>
                        </a:rPr>
                        <a:t>Specification</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600" dirty="0">
                          <a:latin typeface="Verdana"/>
                          <a:ea typeface="Calibri"/>
                          <a:cs typeface="Times New Roman"/>
                        </a:rPr>
                        <a:t> September </a:t>
                      </a:r>
                      <a:r>
                        <a:rPr lang="en-US" sz="1600" dirty="0" smtClean="0">
                          <a:latin typeface="Verdana"/>
                          <a:ea typeface="Calibri"/>
                          <a:cs typeface="Times New Roman"/>
                        </a:rPr>
                        <a:t>18</a:t>
                      </a:r>
                      <a:r>
                        <a:rPr lang="en-US" sz="1600" baseline="30000" dirty="0" smtClean="0">
                          <a:latin typeface="Verdana"/>
                          <a:ea typeface="Calibri"/>
                          <a:cs typeface="Times New Roman"/>
                        </a:rPr>
                        <a:t>th</a:t>
                      </a:r>
                      <a:r>
                        <a:rPr lang="en-US" sz="1600" dirty="0">
                          <a:latin typeface="Verdana"/>
                          <a:ea typeface="Calibri"/>
                          <a:cs typeface="Times New Roman"/>
                        </a:rPr>
                        <a:t>, 2009</a:t>
                      </a:r>
                      <a:endParaRPr lang="en-US" sz="20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261">
                <a:tc vMerge="1">
                  <a:txBody>
                    <a:bodyPr/>
                    <a:lstStyle/>
                    <a:p>
                      <a:endParaRPr lang="en-US"/>
                    </a:p>
                  </a:txBody>
                  <a:tcPr/>
                </a:tc>
                <a:tc>
                  <a:txBody>
                    <a:bodyPr/>
                    <a:lstStyle/>
                    <a:p>
                      <a:pPr marL="0" marR="0" algn="just">
                        <a:lnSpc>
                          <a:spcPct val="115000"/>
                        </a:lnSpc>
                        <a:spcBef>
                          <a:spcPts val="0"/>
                        </a:spcBef>
                        <a:spcAft>
                          <a:spcPts val="1000"/>
                        </a:spcAft>
                      </a:pPr>
                      <a:r>
                        <a:rPr lang="en-US" sz="1600" dirty="0">
                          <a:latin typeface="Verdana"/>
                          <a:ea typeface="Calibri"/>
                          <a:cs typeface="Times New Roman"/>
                        </a:rPr>
                        <a:t>3</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600" dirty="0" smtClean="0">
                          <a:latin typeface="Verdana"/>
                          <a:ea typeface="Calibri"/>
                          <a:cs typeface="Times New Roman"/>
                        </a:rPr>
                        <a:t>Prototype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600" dirty="0">
                          <a:latin typeface="Verdana"/>
                          <a:ea typeface="Calibri"/>
                          <a:cs typeface="Times New Roman"/>
                        </a:rPr>
                        <a:t> September </a:t>
                      </a:r>
                      <a:r>
                        <a:rPr lang="en-US" sz="1600" dirty="0" smtClean="0">
                          <a:latin typeface="Verdana"/>
                          <a:ea typeface="Calibri"/>
                          <a:cs typeface="Times New Roman"/>
                        </a:rPr>
                        <a:t>24</a:t>
                      </a:r>
                      <a:r>
                        <a:rPr lang="en-US" sz="1600" baseline="30000" dirty="0" smtClean="0">
                          <a:latin typeface="Verdana"/>
                          <a:ea typeface="Calibri"/>
                          <a:cs typeface="Times New Roman"/>
                        </a:rPr>
                        <a:t>th</a:t>
                      </a:r>
                      <a:r>
                        <a:rPr lang="en-US" sz="1600" dirty="0">
                          <a:latin typeface="Verdana"/>
                          <a:ea typeface="Calibri"/>
                          <a:cs typeface="Times New Roman"/>
                        </a:rPr>
                        <a:t>, 2009</a:t>
                      </a:r>
                      <a:endParaRPr lang="en-US" sz="20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261">
                <a:tc vMerge="1">
                  <a:txBody>
                    <a:bodyPr/>
                    <a:lstStyle/>
                    <a:p>
                      <a:endParaRPr lang="en-US"/>
                    </a:p>
                  </a:txBody>
                  <a:tcPr/>
                </a:tc>
                <a:tc>
                  <a:txBody>
                    <a:bodyPr/>
                    <a:lstStyle/>
                    <a:p>
                      <a:pPr marL="0" marR="0" algn="just">
                        <a:lnSpc>
                          <a:spcPct val="115000"/>
                        </a:lnSpc>
                        <a:spcBef>
                          <a:spcPts val="0"/>
                        </a:spcBef>
                        <a:spcAft>
                          <a:spcPts val="1000"/>
                        </a:spcAft>
                      </a:pPr>
                      <a:r>
                        <a:rPr lang="en-US" sz="1600" dirty="0">
                          <a:latin typeface="Verdana"/>
                          <a:ea typeface="Calibri"/>
                          <a:cs typeface="Times New Roman"/>
                        </a:rPr>
                        <a:t>4</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600" dirty="0" smtClean="0">
                          <a:latin typeface="Verdana"/>
                          <a:ea typeface="Calibri"/>
                          <a:cs typeface="Times New Roman"/>
                        </a:rPr>
                        <a:t>User</a:t>
                      </a:r>
                      <a:r>
                        <a:rPr lang="en-US" sz="1600" baseline="0" dirty="0" smtClean="0">
                          <a:latin typeface="Verdana"/>
                          <a:ea typeface="Calibri"/>
                          <a:cs typeface="Times New Roman"/>
                        </a:rPr>
                        <a:t> Manual</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600" dirty="0">
                          <a:latin typeface="Verdana"/>
                          <a:ea typeface="Calibri"/>
                          <a:cs typeface="Times New Roman"/>
                        </a:rPr>
                        <a:t> </a:t>
                      </a:r>
                      <a:r>
                        <a:rPr lang="en-US" sz="1600" dirty="0" smtClean="0">
                          <a:latin typeface="Verdana"/>
                          <a:ea typeface="Calibri"/>
                          <a:cs typeface="Times New Roman"/>
                        </a:rPr>
                        <a:t>September 27</a:t>
                      </a:r>
                      <a:r>
                        <a:rPr lang="en-US" sz="1600" baseline="30000" dirty="0" smtClean="0">
                          <a:latin typeface="Verdana"/>
                          <a:ea typeface="Calibri"/>
                          <a:cs typeface="Times New Roman"/>
                        </a:rPr>
                        <a:t>th</a:t>
                      </a:r>
                      <a:r>
                        <a:rPr lang="en-US" sz="1600" dirty="0">
                          <a:latin typeface="Verdana"/>
                          <a:ea typeface="Calibri"/>
                          <a:cs typeface="Times New Roman"/>
                        </a:rPr>
                        <a:t>, 2009</a:t>
                      </a:r>
                      <a:endParaRPr lang="en-US" sz="20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1981200" y="1828800"/>
            <a:ext cx="6705600" cy="1300295"/>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The project is divided into two phases with each phase having two sub-phases. The following</a:t>
            </a:r>
            <a:r>
              <a:rPr kumimoji="0" lang="en-US" b="0" i="0" u="none" strike="noStrike" cap="none" normalizeH="0" dirty="0" smtClean="0">
                <a:ln>
                  <a:noFill/>
                </a:ln>
                <a:solidFill>
                  <a:schemeClr val="tx1"/>
                </a:solidFill>
                <a:effectLst/>
                <a:latin typeface="Verdana" pitchFamily="34" charset="0"/>
                <a:ea typeface="Calibri" pitchFamily="34" charset="0"/>
                <a:cs typeface="Times New Roman" pitchFamily="18" charset="0"/>
              </a:rPr>
              <a:t> are the deliverables at the end of Interim-Phase I.</a:t>
            </a:r>
            <a:endParaRPr kumimoji="0" lang="en-US"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5" name="Slide Number Placeholder 4"/>
          <p:cNvSpPr>
            <a:spLocks noGrp="1"/>
          </p:cNvSpPr>
          <p:nvPr>
            <p:ph type="sldNum" sz="quarter" idx="12"/>
          </p:nvPr>
        </p:nvSpPr>
        <p:spPr/>
        <p:txBody>
          <a:bodyPr/>
          <a:lstStyle/>
          <a:p>
            <a:fld id="{DF28FB93-0A08-4E7D-8E63-9EFA29F1E093}"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Team Roles</a:t>
            </a:r>
            <a:endParaRPr lang="en-GB" dirty="0"/>
          </a:p>
        </p:txBody>
      </p:sp>
      <p:sp>
        <p:nvSpPr>
          <p:cNvPr id="3" name="Content Placeholder 2"/>
          <p:cNvSpPr>
            <a:spLocks noGrp="1"/>
          </p:cNvSpPr>
          <p:nvPr>
            <p:ph idx="1"/>
          </p:nvPr>
        </p:nvSpPr>
        <p:spPr>
          <a:xfrm>
            <a:off x="2438400" y="1905000"/>
            <a:ext cx="6248400" cy="3840163"/>
          </a:xfrm>
        </p:spPr>
        <p:txBody>
          <a:bodyPr>
            <a:normAutofit fontScale="92500" lnSpcReduction="20000"/>
          </a:bodyPr>
          <a:lstStyle/>
          <a:p>
            <a:pPr lvl="0"/>
            <a:r>
              <a:rPr lang="en-GB" b="1" dirty="0" smtClean="0"/>
              <a:t>Developer: </a:t>
            </a:r>
            <a:r>
              <a:rPr lang="en-GB" dirty="0" smtClean="0"/>
              <a:t>A developer will be responsible to construct the deliverable and perform relevant software engineering practices.</a:t>
            </a:r>
          </a:p>
          <a:p>
            <a:pPr lvl="0"/>
            <a:r>
              <a:rPr lang="en-GB" b="1" dirty="0" smtClean="0"/>
              <a:t>Reviewer: </a:t>
            </a:r>
            <a:r>
              <a:rPr lang="en-GB" dirty="0" smtClean="0"/>
              <a:t>A reviewer will be responsible to review the deliverables and suggest appropriate modifications when deemed necessary.</a:t>
            </a:r>
          </a:p>
          <a:p>
            <a:pPr lvl="0"/>
            <a:r>
              <a:rPr lang="en-GB" b="1" dirty="0" smtClean="0"/>
              <a:t>Team Lead: </a:t>
            </a:r>
            <a:r>
              <a:rPr lang="en-GB" dirty="0" smtClean="0"/>
              <a:t>A team lead will facilitate communication between Developers and Reviewers and will act as an arbiter for conflict resolution between the two teams. The major responsibility of Team Lead is to ensure the production of high quality deliverables before the deadlines.</a:t>
            </a:r>
          </a:p>
          <a:p>
            <a:endParaRPr lang="en-GB" dirty="0"/>
          </a:p>
        </p:txBody>
      </p:sp>
      <p:sp>
        <p:nvSpPr>
          <p:cNvPr id="4" name="Rectangle 3"/>
          <p:cNvSpPr/>
          <p:nvPr/>
        </p:nvSpPr>
        <p:spPr>
          <a:xfrm>
            <a:off x="4572000" y="5486400"/>
            <a:ext cx="1600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Team Lead</a:t>
            </a:r>
            <a:endParaRPr lang="en-GB" dirty="0"/>
          </a:p>
        </p:txBody>
      </p:sp>
      <p:sp>
        <p:nvSpPr>
          <p:cNvPr id="5" name="Rectangle 4"/>
          <p:cNvSpPr/>
          <p:nvPr/>
        </p:nvSpPr>
        <p:spPr>
          <a:xfrm>
            <a:off x="3429000" y="6248400"/>
            <a:ext cx="1600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Developers</a:t>
            </a:r>
            <a:endParaRPr lang="en-GB" dirty="0"/>
          </a:p>
        </p:txBody>
      </p:sp>
      <p:sp>
        <p:nvSpPr>
          <p:cNvPr id="6" name="Rectangle 5"/>
          <p:cNvSpPr/>
          <p:nvPr/>
        </p:nvSpPr>
        <p:spPr>
          <a:xfrm>
            <a:off x="5791200" y="6248400"/>
            <a:ext cx="1600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Reviewers</a:t>
            </a:r>
            <a:endParaRPr lang="en-GB" dirty="0"/>
          </a:p>
        </p:txBody>
      </p:sp>
      <p:cxnSp>
        <p:nvCxnSpPr>
          <p:cNvPr id="10" name="Shape 9"/>
          <p:cNvCxnSpPr>
            <a:stCxn id="4" idx="3"/>
            <a:endCxn id="6" idx="0"/>
          </p:cNvCxnSpPr>
          <p:nvPr/>
        </p:nvCxnSpPr>
        <p:spPr>
          <a:xfrm>
            <a:off x="6172200" y="5676900"/>
            <a:ext cx="419100" cy="571500"/>
          </a:xfrm>
          <a:prstGeom prst="bentConnector2">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hape 10"/>
          <p:cNvCxnSpPr>
            <a:stCxn id="4" idx="1"/>
            <a:endCxn id="5" idx="0"/>
          </p:cNvCxnSpPr>
          <p:nvPr/>
        </p:nvCxnSpPr>
        <p:spPr>
          <a:xfrm rot="10800000" flipV="1">
            <a:off x="4229100" y="5676900"/>
            <a:ext cx="342900" cy="571500"/>
          </a:xfrm>
          <a:prstGeom prst="bentConnector2">
            <a:avLst/>
          </a:prstGeom>
          <a:ln w="19050">
            <a:headEnd type="arrow"/>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DF28FB93-0A08-4E7D-8E63-9EFA29F1E093}"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Project Responsibilities – Phase 1</a:t>
            </a:r>
            <a:endParaRPr lang="en-US" dirty="0"/>
          </a:p>
        </p:txBody>
      </p:sp>
      <p:graphicFrame>
        <p:nvGraphicFramePr>
          <p:cNvPr id="8" name="Table 7"/>
          <p:cNvGraphicFramePr>
            <a:graphicFrameLocks noGrp="1"/>
          </p:cNvGraphicFramePr>
          <p:nvPr/>
        </p:nvGraphicFramePr>
        <p:xfrm>
          <a:off x="2362200" y="1905000"/>
          <a:ext cx="6096000" cy="4835652"/>
        </p:xfrm>
        <a:graphic>
          <a:graphicData uri="http://schemas.openxmlformats.org/drawingml/2006/table">
            <a:tbl>
              <a:tblPr/>
              <a:tblGrid>
                <a:gridCol w="1524000"/>
                <a:gridCol w="1524000"/>
                <a:gridCol w="1524000"/>
                <a:gridCol w="1524000"/>
              </a:tblGrid>
              <a:tr h="146685">
                <a:tc>
                  <a:txBody>
                    <a:bodyPr/>
                    <a:lstStyle/>
                    <a:p>
                      <a:pPr marL="0" marR="0" algn="ctr">
                        <a:lnSpc>
                          <a:spcPct val="115000"/>
                        </a:lnSpc>
                        <a:spcBef>
                          <a:spcPts val="0"/>
                        </a:spcBef>
                        <a:spcAft>
                          <a:spcPts val="1000"/>
                        </a:spcAft>
                      </a:pPr>
                      <a:r>
                        <a:rPr lang="en-GB" sz="1000" cap="small" dirty="0">
                          <a:latin typeface="Verdana"/>
                          <a:ea typeface="Times New Roman"/>
                          <a:cs typeface="Times New Roman"/>
                        </a:rPr>
                        <a:t>Deliverable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GB" sz="1000" cap="small" dirty="0">
                          <a:latin typeface="Verdana"/>
                          <a:ea typeface="Times New Roman"/>
                          <a:cs typeface="Times New Roman"/>
                        </a:rPr>
                        <a:t>Developers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GB" sz="1000" cap="small">
                          <a:latin typeface="Verdana"/>
                          <a:ea typeface="Times New Roman"/>
                          <a:cs typeface="Times New Roman"/>
                        </a:rPr>
                        <a:t>Reviewers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GB" sz="1000" cap="small">
                          <a:latin typeface="Verdana"/>
                          <a:ea typeface="Times New Roman"/>
                          <a:cs typeface="Times New Roman"/>
                        </a:rPr>
                        <a:t>Team Lead(s)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0">
                <a:tc>
                  <a:txBody>
                    <a:bodyPr/>
                    <a:lstStyle/>
                    <a:p>
                      <a:pPr marL="0" marR="0" algn="just">
                        <a:lnSpc>
                          <a:spcPct val="115000"/>
                        </a:lnSpc>
                        <a:spcBef>
                          <a:spcPts val="0"/>
                        </a:spcBef>
                        <a:spcAft>
                          <a:spcPts val="1000"/>
                        </a:spcAft>
                      </a:pPr>
                      <a:r>
                        <a:rPr lang="en-GB" sz="1100" cap="small" dirty="0">
                          <a:latin typeface="Verdana"/>
                          <a:ea typeface="Times New Roman"/>
                          <a:cs typeface="Times New Roman"/>
                        </a:rPr>
                        <a:t>Software Project Management Plan</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240"/>
                        </a:spcAft>
                      </a:pPr>
                      <a:r>
                        <a:rPr lang="en-GB" sz="1100" cap="small" dirty="0">
                          <a:latin typeface="Verdana"/>
                          <a:ea typeface="Times New Roman"/>
                          <a:cs typeface="Times New Roman"/>
                        </a:rPr>
                        <a:t>Jassem </a:t>
                      </a:r>
                      <a:endParaRPr lang="en-US" sz="1400" dirty="0">
                        <a:latin typeface="Calibri"/>
                        <a:ea typeface="Calibri"/>
                        <a:cs typeface="Times New Roman"/>
                      </a:endParaRPr>
                    </a:p>
                    <a:p>
                      <a:pPr marL="0" marR="0" algn="just">
                        <a:lnSpc>
                          <a:spcPct val="115000"/>
                        </a:lnSpc>
                        <a:spcBef>
                          <a:spcPts val="0"/>
                        </a:spcBef>
                        <a:spcAft>
                          <a:spcPts val="240"/>
                        </a:spcAft>
                      </a:pPr>
                      <a:r>
                        <a:rPr lang="en-GB" sz="1100" cap="small" dirty="0">
                          <a:latin typeface="Verdana"/>
                          <a:ea typeface="Times New Roman"/>
                          <a:cs typeface="Times New Roman"/>
                        </a:rPr>
                        <a:t>Muhammad</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240"/>
                        </a:spcAft>
                      </a:pPr>
                      <a:r>
                        <a:rPr lang="en-GB" sz="1100" cap="small">
                          <a:latin typeface="Verdana"/>
                          <a:ea typeface="Times New Roman"/>
                          <a:cs typeface="Times New Roman"/>
                        </a:rPr>
                        <a:t>Aditya</a:t>
                      </a:r>
                      <a:endParaRPr lang="en-US" sz="1400">
                        <a:latin typeface="Calibri"/>
                        <a:ea typeface="Calibri"/>
                        <a:cs typeface="Times New Roman"/>
                      </a:endParaRPr>
                    </a:p>
                    <a:p>
                      <a:pPr marL="0" marR="0" algn="just">
                        <a:lnSpc>
                          <a:spcPct val="115000"/>
                        </a:lnSpc>
                        <a:spcBef>
                          <a:spcPts val="0"/>
                        </a:spcBef>
                        <a:spcAft>
                          <a:spcPts val="240"/>
                        </a:spcAft>
                      </a:pPr>
                      <a:r>
                        <a:rPr lang="en-GB" sz="1100" cap="small">
                          <a:latin typeface="Verdana"/>
                          <a:ea typeface="Times New Roman"/>
                          <a:cs typeface="Times New Roman"/>
                        </a:rPr>
                        <a:t>Ajay</a:t>
                      </a:r>
                      <a:endParaRPr lang="en-US" sz="1400">
                        <a:latin typeface="Calibri"/>
                        <a:ea typeface="Calibri"/>
                        <a:cs typeface="Times New Roman"/>
                      </a:endParaRPr>
                    </a:p>
                    <a:p>
                      <a:pPr marL="0" marR="0" algn="just">
                        <a:lnSpc>
                          <a:spcPct val="115000"/>
                        </a:lnSpc>
                        <a:spcBef>
                          <a:spcPts val="0"/>
                        </a:spcBef>
                        <a:spcAft>
                          <a:spcPts val="240"/>
                        </a:spcAft>
                      </a:pPr>
                      <a:r>
                        <a:rPr lang="en-GB" sz="1100" cap="small">
                          <a:latin typeface="Verdana"/>
                          <a:ea typeface="Times New Roman"/>
                          <a:cs typeface="Times New Roman"/>
                        </a:rPr>
                        <a:t>Bryan</a:t>
                      </a:r>
                      <a:endParaRPr lang="en-US" sz="1400">
                        <a:latin typeface="Calibri"/>
                        <a:ea typeface="Calibri"/>
                        <a:cs typeface="Times New Roman"/>
                      </a:endParaRPr>
                    </a:p>
                    <a:p>
                      <a:pPr marL="0" marR="0" algn="just">
                        <a:lnSpc>
                          <a:spcPct val="115000"/>
                        </a:lnSpc>
                        <a:spcBef>
                          <a:spcPts val="0"/>
                        </a:spcBef>
                        <a:spcAft>
                          <a:spcPts val="240"/>
                        </a:spcAft>
                      </a:pPr>
                      <a:r>
                        <a:rPr lang="en-GB" sz="1100" cap="small">
                          <a:latin typeface="Verdana"/>
                          <a:ea typeface="Times New Roman"/>
                          <a:cs typeface="Times New Roman"/>
                        </a:rPr>
                        <a:t>Jeevan</a:t>
                      </a:r>
                      <a:endParaRPr lang="en-US" sz="1400">
                        <a:latin typeface="Calibri"/>
                        <a:ea typeface="Calibri"/>
                        <a:cs typeface="Times New Roman"/>
                      </a:endParaRPr>
                    </a:p>
                    <a:p>
                      <a:pPr marL="0" marR="0" algn="just">
                        <a:lnSpc>
                          <a:spcPct val="115000"/>
                        </a:lnSpc>
                        <a:spcBef>
                          <a:spcPts val="0"/>
                        </a:spcBef>
                        <a:spcAft>
                          <a:spcPts val="240"/>
                        </a:spcAft>
                      </a:pPr>
                      <a:r>
                        <a:rPr lang="en-GB" sz="1100" cap="small">
                          <a:latin typeface="Verdana"/>
                          <a:ea typeface="Times New Roman"/>
                          <a:cs typeface="Times New Roman"/>
                        </a:rPr>
                        <a:t>Preeti</a:t>
                      </a:r>
                      <a:endParaRPr lang="en-US" sz="1400">
                        <a:latin typeface="Calibri"/>
                        <a:ea typeface="Calibri"/>
                        <a:cs typeface="Times New Roman"/>
                      </a:endParaRPr>
                    </a:p>
                    <a:p>
                      <a:pPr marL="0" marR="0" algn="just">
                        <a:lnSpc>
                          <a:spcPct val="115000"/>
                        </a:lnSpc>
                        <a:spcBef>
                          <a:spcPts val="0"/>
                        </a:spcBef>
                        <a:spcAft>
                          <a:spcPts val="240"/>
                        </a:spcAft>
                      </a:pPr>
                      <a:r>
                        <a:rPr lang="en-GB" sz="1100" cap="small">
                          <a:latin typeface="Verdana"/>
                          <a:ea typeface="Times New Roman"/>
                          <a:cs typeface="Times New Roman"/>
                        </a:rPr>
                        <a:t>Sean</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240"/>
                        </a:spcAft>
                      </a:pPr>
                      <a:r>
                        <a:rPr lang="en-GB" sz="1100" cap="small">
                          <a:latin typeface="Verdana"/>
                          <a:ea typeface="Times New Roman"/>
                          <a:cs typeface="Times New Roman"/>
                        </a:rPr>
                        <a:t>Vinay</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1000"/>
                        </a:spcAft>
                      </a:pPr>
                      <a:r>
                        <a:rPr lang="en-GB" sz="1100" cap="small" dirty="0">
                          <a:latin typeface="Verdana"/>
                          <a:ea typeface="Times New Roman"/>
                          <a:cs typeface="Times New Roman"/>
                        </a:rPr>
                        <a:t>Requirements Specifications</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240"/>
                        </a:spcAft>
                      </a:pPr>
                      <a:r>
                        <a:rPr lang="en-GB" sz="1100" cap="small" dirty="0" smtClean="0">
                          <a:latin typeface="Verdana"/>
                          <a:ea typeface="Times New Roman"/>
                          <a:cs typeface="Times New Roman"/>
                        </a:rPr>
                        <a:t>Bryan</a:t>
                      </a:r>
                      <a:endParaRPr lang="en-US" sz="1400" dirty="0">
                        <a:latin typeface="Calibri"/>
                        <a:ea typeface="Calibri"/>
                        <a:cs typeface="Times New Roman"/>
                      </a:endParaRPr>
                    </a:p>
                    <a:p>
                      <a:pPr marL="0" marR="0" algn="just">
                        <a:lnSpc>
                          <a:spcPct val="115000"/>
                        </a:lnSpc>
                        <a:spcBef>
                          <a:spcPts val="0"/>
                        </a:spcBef>
                        <a:spcAft>
                          <a:spcPts val="240"/>
                        </a:spcAft>
                      </a:pPr>
                      <a:r>
                        <a:rPr lang="en-GB" sz="1100" cap="small" dirty="0" smtClean="0">
                          <a:latin typeface="Verdana"/>
                          <a:ea typeface="Times New Roman"/>
                          <a:cs typeface="Times New Roman"/>
                        </a:rPr>
                        <a:t>Jassem</a:t>
                      </a:r>
                    </a:p>
                    <a:p>
                      <a:pPr marL="0" marR="0" algn="just">
                        <a:lnSpc>
                          <a:spcPct val="115000"/>
                        </a:lnSpc>
                        <a:spcBef>
                          <a:spcPts val="0"/>
                        </a:spcBef>
                        <a:spcAft>
                          <a:spcPts val="240"/>
                        </a:spcAft>
                      </a:pPr>
                      <a:r>
                        <a:rPr lang="en-GB" sz="1100" cap="small" dirty="0" smtClean="0">
                          <a:latin typeface="Verdana"/>
                          <a:ea typeface="Times New Roman"/>
                          <a:cs typeface="Times New Roman"/>
                        </a:rPr>
                        <a:t>Jeevan</a:t>
                      </a:r>
                    </a:p>
                    <a:p>
                      <a:pPr marL="0" marR="0" algn="just">
                        <a:lnSpc>
                          <a:spcPct val="115000"/>
                        </a:lnSpc>
                        <a:spcBef>
                          <a:spcPts val="0"/>
                        </a:spcBef>
                        <a:spcAft>
                          <a:spcPts val="240"/>
                        </a:spcAft>
                      </a:pPr>
                      <a:r>
                        <a:rPr lang="en-GB" sz="1100" cap="small" dirty="0" smtClean="0">
                          <a:latin typeface="Verdana"/>
                          <a:ea typeface="Calibri"/>
                          <a:cs typeface="Times New Roman"/>
                        </a:rPr>
                        <a:t>Muhammad</a:t>
                      </a:r>
                      <a:endParaRPr lang="en-US" sz="1400" dirty="0">
                        <a:latin typeface="Calibri"/>
                        <a:ea typeface="Calibri"/>
                        <a:cs typeface="Times New Roman"/>
                      </a:endParaRPr>
                    </a:p>
                    <a:p>
                      <a:pPr marL="0" marR="0" algn="just">
                        <a:lnSpc>
                          <a:spcPct val="115000"/>
                        </a:lnSpc>
                        <a:spcBef>
                          <a:spcPts val="0"/>
                        </a:spcBef>
                        <a:spcAft>
                          <a:spcPts val="240"/>
                        </a:spcAft>
                      </a:pPr>
                      <a:r>
                        <a:rPr lang="en-GB" sz="1100" cap="small" dirty="0" smtClean="0">
                          <a:latin typeface="Verdana"/>
                          <a:ea typeface="Times New Roman"/>
                          <a:cs typeface="Times New Roman"/>
                        </a:rPr>
                        <a:t>Preeti</a:t>
                      </a:r>
                    </a:p>
                    <a:p>
                      <a:pPr marL="0" marR="0" algn="just">
                        <a:lnSpc>
                          <a:spcPct val="115000"/>
                        </a:lnSpc>
                        <a:spcBef>
                          <a:spcPts val="0"/>
                        </a:spcBef>
                        <a:spcAft>
                          <a:spcPts val="240"/>
                        </a:spcAft>
                      </a:pPr>
                      <a:r>
                        <a:rPr lang="en-GB" sz="1100" cap="small" dirty="0" smtClean="0">
                          <a:latin typeface="Verdana"/>
                          <a:ea typeface="Times New Roman"/>
                          <a:cs typeface="Times New Roman"/>
                        </a:rPr>
                        <a:t>Sean</a:t>
                      </a:r>
                    </a:p>
                    <a:p>
                      <a:pPr marL="0" marR="0" algn="just">
                        <a:lnSpc>
                          <a:spcPct val="115000"/>
                        </a:lnSpc>
                        <a:spcBef>
                          <a:spcPts val="0"/>
                        </a:spcBef>
                        <a:spcAft>
                          <a:spcPts val="240"/>
                        </a:spcAft>
                      </a:pPr>
                      <a:r>
                        <a:rPr lang="en-GB" sz="1100" cap="small" dirty="0" smtClean="0">
                          <a:latin typeface="Verdana"/>
                          <a:ea typeface="Calibri"/>
                          <a:cs typeface="Times New Roman"/>
                        </a:rPr>
                        <a:t>Vinay</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240"/>
                        </a:spcAft>
                      </a:pPr>
                      <a:r>
                        <a:rPr lang="en-GB" sz="1100" cap="small" dirty="0" smtClean="0">
                          <a:latin typeface="Verdana"/>
                          <a:ea typeface="Calibri"/>
                          <a:cs typeface="Times New Roman"/>
                        </a:rPr>
                        <a:t>Aditya</a:t>
                      </a:r>
                    </a:p>
                    <a:p>
                      <a:pPr marL="0" marR="0" algn="just">
                        <a:lnSpc>
                          <a:spcPct val="115000"/>
                        </a:lnSpc>
                        <a:spcBef>
                          <a:spcPts val="0"/>
                        </a:spcBef>
                        <a:spcAft>
                          <a:spcPts val="240"/>
                        </a:spcAft>
                      </a:pPr>
                      <a:r>
                        <a:rPr lang="en-GB" sz="1100" cap="small" dirty="0" smtClean="0">
                          <a:latin typeface="Verdana"/>
                          <a:ea typeface="Calibri"/>
                          <a:cs typeface="Times New Roman"/>
                        </a:rPr>
                        <a:t>Ajay</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240"/>
                        </a:spcAft>
                      </a:pPr>
                      <a:r>
                        <a:rPr lang="en-GB" sz="1100" cap="small" dirty="0">
                          <a:latin typeface="Verdana"/>
                          <a:ea typeface="Times New Roman"/>
                          <a:cs typeface="Times New Roman"/>
                        </a:rPr>
                        <a:t>Aditya</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1000"/>
                        </a:spcAft>
                      </a:pPr>
                      <a:r>
                        <a:rPr lang="en-GB" sz="1100" cap="small" dirty="0" smtClean="0">
                          <a:latin typeface="Verdana"/>
                          <a:ea typeface="Calibri"/>
                          <a:cs typeface="Times New Roman"/>
                        </a:rPr>
                        <a:t>Prototype</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240"/>
                        </a:spcAft>
                      </a:pPr>
                      <a:r>
                        <a:rPr lang="en-GB" sz="1100" cap="small" dirty="0" smtClean="0">
                          <a:latin typeface="Verdana"/>
                          <a:ea typeface="Times New Roman"/>
                          <a:cs typeface="Times New Roman"/>
                        </a:rPr>
                        <a:t>Aditya</a:t>
                      </a:r>
                      <a:endParaRPr lang="en-US" sz="1400" dirty="0">
                        <a:latin typeface="Calibri"/>
                        <a:ea typeface="Calibri"/>
                        <a:cs typeface="Times New Roman"/>
                      </a:endParaRPr>
                    </a:p>
                    <a:p>
                      <a:pPr marL="0" marR="0" algn="just">
                        <a:lnSpc>
                          <a:spcPct val="115000"/>
                        </a:lnSpc>
                        <a:spcBef>
                          <a:spcPts val="0"/>
                        </a:spcBef>
                        <a:spcAft>
                          <a:spcPts val="240"/>
                        </a:spcAft>
                      </a:pPr>
                      <a:r>
                        <a:rPr lang="en-GB" sz="1100" cap="small" dirty="0" smtClean="0">
                          <a:latin typeface="Verdana"/>
                          <a:ea typeface="Calibri"/>
                          <a:cs typeface="Times New Roman"/>
                        </a:rPr>
                        <a:t>Ajay</a:t>
                      </a:r>
                      <a:endParaRPr lang="en-US" sz="1400" cap="small" dirty="0" smtClean="0">
                        <a:latin typeface="Calibri"/>
                        <a:ea typeface="Calibri"/>
                        <a:cs typeface="Times New Roman"/>
                      </a:endParaRPr>
                    </a:p>
                    <a:p>
                      <a:pPr marL="0" marR="0" algn="just">
                        <a:lnSpc>
                          <a:spcPct val="115000"/>
                        </a:lnSpc>
                        <a:spcBef>
                          <a:spcPts val="0"/>
                        </a:spcBef>
                        <a:spcAft>
                          <a:spcPts val="240"/>
                        </a:spcAft>
                      </a:pPr>
                      <a:r>
                        <a:rPr lang="en-US" sz="1400" cap="small" dirty="0" smtClean="0">
                          <a:latin typeface="Calibri"/>
                          <a:ea typeface="Calibri"/>
                          <a:cs typeface="Times New Roman"/>
                        </a:rPr>
                        <a:t>Muhammad</a:t>
                      </a:r>
                      <a:endParaRPr lang="en-US" sz="1400" dirty="0">
                        <a:latin typeface="Calibri"/>
                        <a:ea typeface="Calibri"/>
                        <a:cs typeface="Times New Roman"/>
                      </a:endParaRPr>
                    </a:p>
                    <a:p>
                      <a:pPr marL="0" marR="0" algn="just">
                        <a:lnSpc>
                          <a:spcPct val="115000"/>
                        </a:lnSpc>
                        <a:spcBef>
                          <a:spcPts val="0"/>
                        </a:spcBef>
                        <a:spcAft>
                          <a:spcPts val="24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240"/>
                        </a:spcAft>
                      </a:pPr>
                      <a:r>
                        <a:rPr lang="en-GB" sz="1100" cap="small" dirty="0">
                          <a:latin typeface="Verdana"/>
                          <a:ea typeface="Times New Roman"/>
                          <a:cs typeface="Times New Roman"/>
                        </a:rPr>
                        <a:t>Bryan</a:t>
                      </a:r>
                      <a:endParaRPr lang="en-US" sz="1400" dirty="0">
                        <a:latin typeface="Calibri"/>
                        <a:ea typeface="Calibri"/>
                        <a:cs typeface="Times New Roman"/>
                      </a:endParaRPr>
                    </a:p>
                    <a:p>
                      <a:pPr marL="0" marR="0" algn="just">
                        <a:lnSpc>
                          <a:spcPct val="115000"/>
                        </a:lnSpc>
                        <a:spcBef>
                          <a:spcPts val="0"/>
                        </a:spcBef>
                        <a:spcAft>
                          <a:spcPts val="240"/>
                        </a:spcAft>
                      </a:pPr>
                      <a:r>
                        <a:rPr lang="en-GB" sz="1100" cap="small" dirty="0">
                          <a:latin typeface="Verdana"/>
                          <a:ea typeface="Times New Roman"/>
                          <a:cs typeface="Times New Roman"/>
                        </a:rPr>
                        <a:t>Jassem</a:t>
                      </a:r>
                      <a:endParaRPr lang="en-US" sz="1400" dirty="0">
                        <a:latin typeface="Calibri"/>
                        <a:ea typeface="Calibri"/>
                        <a:cs typeface="Times New Roman"/>
                      </a:endParaRPr>
                    </a:p>
                    <a:p>
                      <a:pPr marL="0" marR="0" algn="just">
                        <a:lnSpc>
                          <a:spcPct val="115000"/>
                        </a:lnSpc>
                        <a:spcBef>
                          <a:spcPts val="0"/>
                        </a:spcBef>
                        <a:spcAft>
                          <a:spcPts val="240"/>
                        </a:spcAft>
                      </a:pPr>
                      <a:r>
                        <a:rPr lang="en-GB" sz="1100" cap="small" dirty="0">
                          <a:latin typeface="Verdana"/>
                          <a:ea typeface="Times New Roman"/>
                          <a:cs typeface="Times New Roman"/>
                        </a:rPr>
                        <a:t>Jeevan</a:t>
                      </a:r>
                      <a:endParaRPr lang="en-US" sz="1400" dirty="0">
                        <a:latin typeface="Calibri"/>
                        <a:ea typeface="Calibri"/>
                        <a:cs typeface="Times New Roman"/>
                      </a:endParaRPr>
                    </a:p>
                    <a:p>
                      <a:pPr marL="0" marR="0" algn="just">
                        <a:lnSpc>
                          <a:spcPct val="115000"/>
                        </a:lnSpc>
                        <a:spcBef>
                          <a:spcPts val="0"/>
                        </a:spcBef>
                        <a:spcAft>
                          <a:spcPts val="240"/>
                        </a:spcAft>
                      </a:pPr>
                      <a:r>
                        <a:rPr lang="en-GB" sz="1100" cap="small" dirty="0" smtClean="0">
                          <a:latin typeface="Verdana"/>
                          <a:ea typeface="Times New Roman"/>
                          <a:cs typeface="Times New Roman"/>
                        </a:rPr>
                        <a:t>Sean</a:t>
                      </a:r>
                    </a:p>
                    <a:p>
                      <a:pPr marL="0" marR="0" algn="just">
                        <a:lnSpc>
                          <a:spcPct val="115000"/>
                        </a:lnSpc>
                        <a:spcBef>
                          <a:spcPts val="0"/>
                        </a:spcBef>
                        <a:spcAft>
                          <a:spcPts val="240"/>
                        </a:spcAft>
                      </a:pPr>
                      <a:r>
                        <a:rPr lang="en-GB" sz="1100" cap="small" dirty="0" smtClean="0">
                          <a:latin typeface="Verdana"/>
                          <a:ea typeface="Calibri"/>
                          <a:cs typeface="Times New Roman"/>
                        </a:rPr>
                        <a:t>Vinay</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240"/>
                        </a:spcAft>
                      </a:pPr>
                      <a:r>
                        <a:rPr lang="en-GB" sz="1100" cap="small" dirty="0" smtClean="0">
                          <a:latin typeface="Verdana"/>
                          <a:ea typeface="Calibri"/>
                          <a:cs typeface="Times New Roman"/>
                        </a:rPr>
                        <a:t>Preeti</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1000"/>
                        </a:spcAft>
                      </a:pPr>
                      <a:r>
                        <a:rPr lang="en-GB" sz="1100" cap="small" dirty="0" smtClean="0">
                          <a:latin typeface="Verdana"/>
                          <a:ea typeface="Calibri"/>
                          <a:cs typeface="Times New Roman"/>
                        </a:rPr>
                        <a:t>User</a:t>
                      </a:r>
                      <a:r>
                        <a:rPr lang="en-GB" sz="1100" cap="small" baseline="0" dirty="0" smtClean="0">
                          <a:latin typeface="Verdana"/>
                          <a:ea typeface="Calibri"/>
                          <a:cs typeface="Times New Roman"/>
                        </a:rPr>
                        <a:t> Manual</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
                        </a:spcAft>
                      </a:pPr>
                      <a:r>
                        <a:rPr lang="en-GB" sz="1100" cap="small" dirty="0" smtClean="0">
                          <a:latin typeface="Verdana"/>
                          <a:ea typeface="Times New Roman"/>
                          <a:cs typeface="Times New Roman"/>
                        </a:rPr>
                        <a:t>Ajay</a:t>
                      </a:r>
                    </a:p>
                    <a:p>
                      <a:pPr marL="0" marR="0" algn="just">
                        <a:lnSpc>
                          <a:spcPct val="115000"/>
                        </a:lnSpc>
                        <a:spcBef>
                          <a:spcPts val="0"/>
                        </a:spcBef>
                        <a:spcAft>
                          <a:spcPts val="100"/>
                        </a:spcAft>
                      </a:pPr>
                      <a:r>
                        <a:rPr lang="en-GB" sz="1100" cap="small" dirty="0" smtClean="0">
                          <a:latin typeface="Verdana"/>
                          <a:ea typeface="Calibri"/>
                          <a:cs typeface="Times New Roman"/>
                        </a:rPr>
                        <a:t>Bryan</a:t>
                      </a:r>
                      <a:endParaRPr lang="en-US" sz="1400" dirty="0">
                        <a:latin typeface="Calibri"/>
                        <a:ea typeface="Calibri"/>
                        <a:cs typeface="Times New Roman"/>
                      </a:endParaRPr>
                    </a:p>
                    <a:p>
                      <a:pPr marL="0" marR="0" algn="just">
                        <a:lnSpc>
                          <a:spcPct val="115000"/>
                        </a:lnSpc>
                        <a:spcBef>
                          <a:spcPts val="0"/>
                        </a:spcBef>
                        <a:spcAft>
                          <a:spcPts val="100"/>
                        </a:spcAft>
                      </a:pPr>
                      <a:r>
                        <a:rPr lang="en-GB" sz="1100" cap="small" dirty="0" smtClean="0">
                          <a:latin typeface="Verdana"/>
                          <a:ea typeface="Calibri"/>
                          <a:cs typeface="Times New Roman"/>
                        </a:rPr>
                        <a:t>Jassem</a:t>
                      </a:r>
                      <a:endParaRPr lang="en-US" sz="1400" dirty="0">
                        <a:latin typeface="Calibri"/>
                        <a:ea typeface="Calibri"/>
                        <a:cs typeface="Times New Roman"/>
                      </a:endParaRPr>
                    </a:p>
                    <a:p>
                      <a:pPr marL="0" marR="0" algn="just">
                        <a:lnSpc>
                          <a:spcPct val="115000"/>
                        </a:lnSpc>
                        <a:spcBef>
                          <a:spcPts val="0"/>
                        </a:spcBef>
                        <a:spcAft>
                          <a:spcPts val="100"/>
                        </a:spcAft>
                      </a:pPr>
                      <a:r>
                        <a:rPr lang="en-GB" sz="1100" cap="small" dirty="0">
                          <a:latin typeface="Verdana"/>
                          <a:ea typeface="Times New Roman"/>
                          <a:cs typeface="Times New Roman"/>
                        </a:rPr>
                        <a:t>Sean</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
                        </a:spcAft>
                      </a:pPr>
                      <a:r>
                        <a:rPr lang="en-GB" sz="1100" cap="small" dirty="0" smtClean="0">
                          <a:latin typeface="Verdana"/>
                          <a:ea typeface="Times New Roman"/>
                          <a:cs typeface="Times New Roman"/>
                        </a:rPr>
                        <a:t>Ajay</a:t>
                      </a:r>
                    </a:p>
                    <a:p>
                      <a:pPr marL="0" marR="0" algn="just">
                        <a:lnSpc>
                          <a:spcPct val="115000"/>
                        </a:lnSpc>
                        <a:spcBef>
                          <a:spcPts val="0"/>
                        </a:spcBef>
                        <a:spcAft>
                          <a:spcPts val="100"/>
                        </a:spcAft>
                      </a:pPr>
                      <a:r>
                        <a:rPr lang="en-GB" sz="1100" cap="small" dirty="0" smtClean="0">
                          <a:latin typeface="Verdana"/>
                          <a:ea typeface="Calibri"/>
                          <a:cs typeface="Times New Roman"/>
                        </a:rPr>
                        <a:t>Muhammad</a:t>
                      </a:r>
                      <a:endParaRPr lang="en-US" sz="1400" dirty="0">
                        <a:latin typeface="Calibri"/>
                        <a:ea typeface="Calibri"/>
                        <a:cs typeface="Times New Roman"/>
                      </a:endParaRPr>
                    </a:p>
                    <a:p>
                      <a:pPr marL="0" marR="0" algn="just">
                        <a:lnSpc>
                          <a:spcPct val="115000"/>
                        </a:lnSpc>
                        <a:spcBef>
                          <a:spcPts val="0"/>
                        </a:spcBef>
                        <a:spcAft>
                          <a:spcPts val="100"/>
                        </a:spcAft>
                      </a:pPr>
                      <a:r>
                        <a:rPr lang="en-GB" sz="1100" cap="small" dirty="0">
                          <a:latin typeface="Verdana"/>
                          <a:ea typeface="Times New Roman"/>
                          <a:cs typeface="Times New Roman"/>
                        </a:rPr>
                        <a:t>Preeti</a:t>
                      </a:r>
                      <a:endParaRPr lang="en-US" sz="1400" dirty="0">
                        <a:latin typeface="Calibri"/>
                        <a:ea typeface="Calibri"/>
                        <a:cs typeface="Times New Roman"/>
                      </a:endParaRPr>
                    </a:p>
                    <a:p>
                      <a:pPr marL="0" marR="0" algn="just">
                        <a:lnSpc>
                          <a:spcPct val="115000"/>
                        </a:lnSpc>
                        <a:spcBef>
                          <a:spcPts val="0"/>
                        </a:spcBef>
                        <a:spcAft>
                          <a:spcPts val="100"/>
                        </a:spcAft>
                      </a:pPr>
                      <a:r>
                        <a:rPr lang="en-GB" sz="1100" cap="small" dirty="0">
                          <a:latin typeface="Verdana"/>
                          <a:ea typeface="Times New Roman"/>
                          <a:cs typeface="Times New Roman"/>
                        </a:rPr>
                        <a:t>Vinay</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
                        </a:spcAft>
                      </a:pPr>
                      <a:r>
                        <a:rPr lang="en-GB" sz="1100" cap="small" dirty="0" smtClean="0">
                          <a:latin typeface="Verdana"/>
                          <a:ea typeface="Calibri"/>
                          <a:cs typeface="Times New Roman"/>
                        </a:rPr>
                        <a:t>Jeevan</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DF28FB93-0A08-4E7D-8E63-9EFA29F1E09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sz="8800" dirty="0" smtClean="0"/>
              <a:t>Issues</a:t>
            </a:r>
            <a:endParaRPr lang="en-GB" sz="88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Issues</a:t>
            </a:r>
            <a:endParaRPr lang="en-US" dirty="0"/>
          </a:p>
        </p:txBody>
      </p:sp>
      <p:sp>
        <p:nvSpPr>
          <p:cNvPr id="3" name="Content Placeholder 2"/>
          <p:cNvSpPr>
            <a:spLocks noGrp="1"/>
          </p:cNvSpPr>
          <p:nvPr>
            <p:ph idx="1"/>
          </p:nvPr>
        </p:nvSpPr>
        <p:spPr>
          <a:xfrm>
            <a:off x="1905000" y="1828800"/>
            <a:ext cx="7086600" cy="4800600"/>
          </a:xfrm>
        </p:spPr>
        <p:txBody>
          <a:bodyPr>
            <a:normAutofit fontScale="92500" lnSpcReduction="20000"/>
          </a:bodyPr>
          <a:lstStyle/>
          <a:p>
            <a:r>
              <a:rPr lang="en-US" dirty="0" smtClean="0"/>
              <a:t>Incompleteness</a:t>
            </a:r>
          </a:p>
          <a:p>
            <a:pPr lvl="1"/>
            <a:r>
              <a:rPr lang="en-US" dirty="0" smtClean="0"/>
              <a:t>Undefined phrases</a:t>
            </a:r>
          </a:p>
          <a:p>
            <a:pPr lvl="1"/>
            <a:r>
              <a:rPr lang="en-US" dirty="0" smtClean="0"/>
              <a:t>Incomplete list</a:t>
            </a:r>
          </a:p>
          <a:p>
            <a:r>
              <a:rPr lang="en-US" dirty="0" smtClean="0"/>
              <a:t>Ambiguity</a:t>
            </a:r>
          </a:p>
          <a:p>
            <a:pPr lvl="1"/>
            <a:r>
              <a:rPr lang="en-US" dirty="0" smtClean="0"/>
              <a:t>Imprecise wording</a:t>
            </a:r>
          </a:p>
          <a:p>
            <a:pPr lvl="1"/>
            <a:r>
              <a:rPr lang="en-US" dirty="0" smtClean="0"/>
              <a:t>Unclear phrases</a:t>
            </a:r>
          </a:p>
          <a:p>
            <a:r>
              <a:rPr lang="en-US" dirty="0" smtClean="0"/>
              <a:t>Inconsistency</a:t>
            </a:r>
          </a:p>
          <a:p>
            <a:pPr lvl="1"/>
            <a:r>
              <a:rPr lang="en-US" dirty="0" smtClean="0"/>
              <a:t>Contradictory Statements</a:t>
            </a:r>
          </a:p>
          <a:p>
            <a:r>
              <a:rPr lang="en-US" dirty="0" smtClean="0"/>
              <a:t>Unsoundness</a:t>
            </a:r>
          </a:p>
          <a:p>
            <a:pPr lvl="1"/>
            <a:r>
              <a:rPr lang="en-US" dirty="0" smtClean="0"/>
              <a:t>Incorrect/Illogical requirements</a:t>
            </a:r>
          </a:p>
          <a:p>
            <a:pPr lvl="1">
              <a:buNone/>
            </a:pPr>
            <a:endParaRPr lang="en-US" dirty="0" smtClean="0"/>
          </a:p>
          <a:p>
            <a:endParaRPr lang="en-US" dirty="0" smtClean="0"/>
          </a:p>
          <a:p>
            <a:pPr>
              <a:buNone/>
            </a:pPr>
            <a:endParaRPr lang="en-US" dirty="0" smtClean="0"/>
          </a:p>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Identifying Issues and Their Solutions</a:t>
            </a:r>
            <a:endParaRPr lang="en-GB" dirty="0"/>
          </a:p>
        </p:txBody>
      </p:sp>
      <p:sp>
        <p:nvSpPr>
          <p:cNvPr id="3" name="Content Placeholder 2"/>
          <p:cNvSpPr>
            <a:spLocks noGrp="1"/>
          </p:cNvSpPr>
          <p:nvPr>
            <p:ph idx="1"/>
          </p:nvPr>
        </p:nvSpPr>
        <p:spPr/>
        <p:txBody>
          <a:bodyPr/>
          <a:lstStyle/>
          <a:p>
            <a:pPr lvl="0"/>
            <a:r>
              <a:rPr lang="en-GB" sz="2400" dirty="0" smtClean="0"/>
              <a:t>Identify the issue</a:t>
            </a:r>
          </a:p>
          <a:p>
            <a:pPr lvl="0"/>
            <a:r>
              <a:rPr lang="en-GB" sz="2400" dirty="0" smtClean="0"/>
              <a:t>Propose elements of the solution</a:t>
            </a:r>
          </a:p>
          <a:p>
            <a:r>
              <a:rPr lang="en-GB" sz="2400" dirty="0" smtClean="0"/>
              <a:t>Negotiate different approaches</a:t>
            </a:r>
          </a:p>
          <a:p>
            <a:r>
              <a:rPr lang="en-GB" sz="2400" dirty="0" smtClean="0"/>
              <a:t>Specify a preliminary set of solution requirements</a:t>
            </a:r>
          </a:p>
          <a:p>
            <a:pPr>
              <a:buNone/>
            </a:pPr>
            <a:endParaRPr lang="en-GB"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requirements</a:t>
            </a:r>
            <a:endParaRPr lang="en-GB" dirty="0"/>
          </a:p>
        </p:txBody>
      </p:sp>
      <p:sp>
        <p:nvSpPr>
          <p:cNvPr id="3" name="Content Placeholder 2"/>
          <p:cNvSpPr>
            <a:spLocks noGrp="1"/>
          </p:cNvSpPr>
          <p:nvPr>
            <p:ph idx="1"/>
          </p:nvPr>
        </p:nvSpPr>
        <p:spPr>
          <a:xfrm>
            <a:off x="2438400" y="2133600"/>
            <a:ext cx="6248400" cy="3840163"/>
          </a:xfrm>
        </p:spPr>
        <p:txBody>
          <a:bodyPr>
            <a:normAutofit fontScale="92500" lnSpcReduction="20000"/>
          </a:bodyPr>
          <a:lstStyle/>
          <a:p>
            <a:r>
              <a:rPr lang="en-GB" sz="2800" dirty="0" smtClean="0"/>
              <a:t>Domain:</a:t>
            </a:r>
          </a:p>
          <a:p>
            <a:pPr>
              <a:buNone/>
            </a:pPr>
            <a:r>
              <a:rPr lang="en-GB" dirty="0" smtClean="0"/>
              <a:t>	</a:t>
            </a:r>
            <a:r>
              <a:rPr lang="en-US" dirty="0" smtClean="0"/>
              <a:t>How do people-ware, software and hardware interact within the domain? </a:t>
            </a:r>
            <a:endParaRPr lang="en-GB" dirty="0" smtClean="0"/>
          </a:p>
          <a:p>
            <a:r>
              <a:rPr lang="en-GB" sz="2800" dirty="0" smtClean="0"/>
              <a:t>Functional:</a:t>
            </a:r>
          </a:p>
          <a:p>
            <a:pPr>
              <a:buNone/>
            </a:pPr>
            <a:r>
              <a:rPr lang="en-GB" sz="2800" dirty="0" smtClean="0"/>
              <a:t>	</a:t>
            </a:r>
            <a:r>
              <a:rPr lang="en-GB" dirty="0" smtClean="0"/>
              <a:t>What are the services, the system must provide?</a:t>
            </a:r>
          </a:p>
          <a:p>
            <a:r>
              <a:rPr lang="en-GB" sz="2800" dirty="0" smtClean="0"/>
              <a:t>Non-Functional:</a:t>
            </a:r>
          </a:p>
          <a:p>
            <a:pPr>
              <a:buNone/>
            </a:pPr>
            <a:r>
              <a:rPr lang="en-GB" sz="2800" dirty="0" smtClean="0"/>
              <a:t>	</a:t>
            </a:r>
            <a:r>
              <a:rPr lang="en-GB" dirty="0" smtClean="0"/>
              <a:t>What are the constraints, how will the system provide services?</a:t>
            </a:r>
            <a:endParaRPr lang="en-GB"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Domain Requirements – </a:t>
            </a:r>
            <a:br>
              <a:rPr lang="en-US" sz="3200" dirty="0" smtClean="0"/>
            </a:br>
            <a:r>
              <a:rPr lang="en-US" sz="3200" dirty="0" smtClean="0"/>
              <a:t>Issues &amp; Solutions</a:t>
            </a:r>
            <a:endParaRPr lang="en-US" sz="3200" dirty="0"/>
          </a:p>
        </p:txBody>
      </p:sp>
      <p:sp>
        <p:nvSpPr>
          <p:cNvPr id="3" name="Content Placeholder 2"/>
          <p:cNvSpPr>
            <a:spLocks noGrp="1"/>
          </p:cNvSpPr>
          <p:nvPr>
            <p:ph idx="1"/>
          </p:nvPr>
        </p:nvSpPr>
        <p:spPr>
          <a:xfrm>
            <a:off x="1828800" y="1752600"/>
            <a:ext cx="7315200" cy="5105400"/>
          </a:xfrm>
        </p:spPr>
        <p:txBody>
          <a:bodyPr>
            <a:normAutofit/>
          </a:bodyPr>
          <a:lstStyle/>
          <a:p>
            <a:r>
              <a:rPr lang="en-GB" sz="2400" i="1" dirty="0" smtClean="0"/>
              <a:t>[DR1] In the application domain, meetings are </a:t>
            </a:r>
            <a:r>
              <a:rPr lang="en-GB" sz="2400" i="1" u="sng" dirty="0" smtClean="0"/>
              <a:t>typically</a:t>
            </a:r>
            <a:r>
              <a:rPr lang="en-GB" sz="2400" i="1" dirty="0" smtClean="0"/>
              <a:t> arranged in the following manner.</a:t>
            </a:r>
          </a:p>
          <a:p>
            <a:r>
              <a:rPr lang="en-GB" sz="2400" dirty="0" smtClean="0"/>
              <a:t>[DR1] In the application domain, meetings are arranged in the following manner. </a:t>
            </a:r>
          </a:p>
          <a:p>
            <a:r>
              <a:rPr lang="en-GB" sz="2400" i="1" dirty="0" smtClean="0"/>
              <a:t>[DR5] meeting date shall be defined </a:t>
            </a:r>
            <a:r>
              <a:rPr lang="en-GB" sz="2400" i="1" u="sng" dirty="0" smtClean="0"/>
              <a:t>perhaps</a:t>
            </a:r>
            <a:r>
              <a:rPr lang="en-GB" sz="2400" i="1" dirty="0" smtClean="0"/>
              <a:t> by a pair (calendar date, time period).</a:t>
            </a:r>
          </a:p>
          <a:p>
            <a:r>
              <a:rPr lang="en-GB" sz="2400" dirty="0" smtClean="0"/>
              <a:t>[DR5] A meeting date shall be defined by a calendar date, day of the week, and time.</a:t>
            </a:r>
          </a:p>
          <a:p>
            <a:endParaRPr lang="en-GB" sz="2400" dirty="0" smtClean="0"/>
          </a:p>
        </p:txBody>
      </p:sp>
      <p:sp>
        <p:nvSpPr>
          <p:cNvPr id="4" name="Slide Number Placeholder 3"/>
          <p:cNvSpPr>
            <a:spLocks noGrp="1"/>
          </p:cNvSpPr>
          <p:nvPr>
            <p:ph type="sldNum" sz="quarter" idx="12"/>
          </p:nvPr>
        </p:nvSpPr>
        <p:spPr/>
        <p:txBody>
          <a:bodyPr/>
          <a:lstStyle/>
          <a:p>
            <a:fld id="{DF28FB93-0A08-4E7D-8E63-9EFA29F1E093}"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Autofit/>
          </a:bodyPr>
          <a:lstStyle/>
          <a:p>
            <a:r>
              <a:rPr lang="en-US" sz="3200" dirty="0" smtClean="0"/>
              <a:t>Domain Requirements – </a:t>
            </a:r>
            <a:br>
              <a:rPr lang="en-US" sz="3200" dirty="0" smtClean="0"/>
            </a:br>
            <a:r>
              <a:rPr lang="en-US" sz="3200" dirty="0" smtClean="0"/>
              <a:t>Issues &amp; Solutions</a:t>
            </a:r>
            <a:endParaRPr lang="en-US" sz="3200" dirty="0"/>
          </a:p>
        </p:txBody>
      </p:sp>
      <p:sp>
        <p:nvSpPr>
          <p:cNvPr id="3" name="Content Placeholder 2"/>
          <p:cNvSpPr>
            <a:spLocks noGrp="1"/>
          </p:cNvSpPr>
          <p:nvPr>
            <p:ph idx="1"/>
          </p:nvPr>
        </p:nvSpPr>
        <p:spPr>
          <a:xfrm>
            <a:off x="1828800" y="1752600"/>
            <a:ext cx="7315200" cy="5105400"/>
          </a:xfrm>
        </p:spPr>
        <p:txBody>
          <a:bodyPr>
            <a:normAutofit/>
          </a:bodyPr>
          <a:lstStyle/>
          <a:p>
            <a:r>
              <a:rPr lang="en-GB" sz="2000" i="1" dirty="0" smtClean="0"/>
              <a:t>[DR7] The initiator could also ask, in a friendly manner, </a:t>
            </a:r>
            <a:r>
              <a:rPr lang="en-GB" sz="2000" i="1" u="sng" dirty="0" smtClean="0"/>
              <a:t>active participants</a:t>
            </a:r>
            <a:r>
              <a:rPr lang="en-GB" sz="2000" i="1" dirty="0" smtClean="0"/>
              <a:t> to provide any special equipment requirements on the meeting location.</a:t>
            </a:r>
          </a:p>
          <a:p>
            <a:r>
              <a:rPr lang="en-GB" sz="2000" dirty="0" smtClean="0"/>
              <a:t>[DR7] The initiator asks active participants, people who are going to actively participant in a meeting, for any special equipment they might need at the meeting location (e.g., overhead projector, workstation, network connection, telephone, etc.). .</a:t>
            </a:r>
          </a:p>
          <a:p>
            <a:r>
              <a:rPr lang="en-GB" sz="2000" i="1" dirty="0" smtClean="0"/>
              <a:t>[DR19] Furthermore </a:t>
            </a:r>
            <a:r>
              <a:rPr lang="en-GB" sz="2000" i="1" u="sng" dirty="0" smtClean="0"/>
              <a:t>it</a:t>
            </a:r>
            <a:r>
              <a:rPr lang="en-GB" sz="2000" i="1" dirty="0" smtClean="0"/>
              <a:t> </a:t>
            </a:r>
            <a:r>
              <a:rPr lang="en-GB" sz="2000" i="1" u="sng" dirty="0" smtClean="0"/>
              <a:t>should</a:t>
            </a:r>
            <a:r>
              <a:rPr lang="en-GB" sz="2000" i="1" dirty="0" smtClean="0"/>
              <a:t> ideally belong to one of the locations preferred by </a:t>
            </a:r>
            <a:r>
              <a:rPr lang="en-GB" sz="2000" i="1" u="sng" dirty="0" smtClean="0"/>
              <a:t>as many</a:t>
            </a:r>
            <a:r>
              <a:rPr lang="en-GB" sz="2000" i="1" dirty="0" smtClean="0"/>
              <a:t> important participants </a:t>
            </a:r>
            <a:r>
              <a:rPr lang="en-GB" sz="2000" i="1" u="sng" dirty="0" smtClean="0"/>
              <a:t>as possible</a:t>
            </a:r>
            <a:r>
              <a:rPr lang="en-GB" sz="2000" i="1" dirty="0" smtClean="0"/>
              <a:t>.</a:t>
            </a:r>
          </a:p>
          <a:p>
            <a:r>
              <a:rPr lang="en-GB" sz="2000" dirty="0" smtClean="0"/>
              <a:t>[DR19] Furthermore it [the meeting room] shall belong to one of the locations preferred by the majority of important participants.</a:t>
            </a:r>
          </a:p>
          <a:p>
            <a:endParaRPr lang="en-US" sz="2000" dirty="0" smtClean="0"/>
          </a:p>
          <a:p>
            <a:endParaRPr lang="en-US" sz="2000" dirty="0" smtClean="0"/>
          </a:p>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Rectangle 3"/>
          <p:cNvSpPr>
            <a:spLocks noGrp="1" noChangeArrowheads="1"/>
          </p:cNvSpPr>
          <p:nvPr>
            <p:ph idx="1"/>
          </p:nvPr>
        </p:nvSpPr>
        <p:spPr>
          <a:xfrm>
            <a:off x="1828800" y="1828800"/>
            <a:ext cx="6858000" cy="4876800"/>
          </a:xfrm>
        </p:spPr>
        <p:txBody>
          <a:bodyPr>
            <a:normAutofit/>
          </a:bodyPr>
          <a:lstStyle/>
          <a:p>
            <a:r>
              <a:rPr lang="en-US" dirty="0" smtClean="0"/>
              <a:t>System Overview </a:t>
            </a:r>
            <a:endParaRPr lang="en-US" dirty="0"/>
          </a:p>
          <a:p>
            <a:r>
              <a:rPr lang="en-US" dirty="0" smtClean="0"/>
              <a:t>Requirement Engineering Process</a:t>
            </a:r>
          </a:p>
          <a:p>
            <a:r>
              <a:rPr lang="en-US" dirty="0" smtClean="0"/>
              <a:t>Issues &amp; Resolutions</a:t>
            </a:r>
          </a:p>
          <a:p>
            <a:r>
              <a:rPr lang="en-US" dirty="0" smtClean="0"/>
              <a:t>Writing Specifications</a:t>
            </a:r>
            <a:endParaRPr lang="en-US" dirty="0"/>
          </a:p>
          <a:p>
            <a:r>
              <a:rPr lang="en-US" dirty="0" smtClean="0"/>
              <a:t>Prototype</a:t>
            </a:r>
          </a:p>
          <a:p>
            <a:r>
              <a:rPr lang="en-US" dirty="0" smtClean="0"/>
              <a:t>Future Work</a:t>
            </a:r>
          </a:p>
          <a:p>
            <a:endParaRPr lang="en-US" dirty="0"/>
          </a:p>
          <a:p>
            <a:pPr>
              <a:buNone/>
            </a:pPr>
            <a:endParaRPr lang="en-US" dirty="0"/>
          </a:p>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Functional Requirements – Issues &amp; Solutions</a:t>
            </a:r>
            <a:endParaRPr lang="en-GB" sz="3200" dirty="0"/>
          </a:p>
        </p:txBody>
      </p:sp>
      <p:sp>
        <p:nvSpPr>
          <p:cNvPr id="5" name="Content Placeholder 2"/>
          <p:cNvSpPr>
            <a:spLocks noGrp="1"/>
          </p:cNvSpPr>
          <p:nvPr>
            <p:ph idx="1"/>
          </p:nvPr>
        </p:nvSpPr>
        <p:spPr>
          <a:xfrm>
            <a:off x="1828800" y="1752600"/>
            <a:ext cx="7315200" cy="5105400"/>
          </a:xfrm>
        </p:spPr>
        <p:txBody>
          <a:bodyPr>
            <a:normAutofit/>
          </a:bodyPr>
          <a:lstStyle/>
          <a:p>
            <a:r>
              <a:rPr lang="en-GB" sz="2000" i="1" dirty="0" smtClean="0"/>
              <a:t>[FR3] </a:t>
            </a:r>
            <a:r>
              <a:rPr lang="en-GB" sz="2000" i="1" u="sng" dirty="0" smtClean="0"/>
              <a:t>Monitor</a:t>
            </a:r>
            <a:r>
              <a:rPr lang="en-GB" sz="2000" i="1" dirty="0" smtClean="0"/>
              <a:t> meetings, especially when they are held in a distributed manner;</a:t>
            </a:r>
          </a:p>
          <a:p>
            <a:r>
              <a:rPr lang="en-GB" sz="2000" dirty="0" smtClean="0"/>
              <a:t>[FR3] </a:t>
            </a:r>
            <a:r>
              <a:rPr lang="en-IN" sz="2000" dirty="0" smtClean="0"/>
              <a:t>Monitor meetings which include arranging the meeting location and date, after consensus from the participants and getting the resources for the meeting, especially when they are held in a distributed Manner.</a:t>
            </a:r>
            <a:r>
              <a:rPr lang="en-GB" sz="2000" dirty="0" smtClean="0"/>
              <a:t>  </a:t>
            </a:r>
          </a:p>
          <a:p>
            <a:r>
              <a:rPr lang="en-GB" sz="2000" i="1" dirty="0" smtClean="0"/>
              <a:t>[FR5] </a:t>
            </a:r>
            <a:r>
              <a:rPr lang="en-GB" sz="2000" i="1" u="sng" dirty="0" smtClean="0"/>
              <a:t>Re-plan</a:t>
            </a:r>
            <a:r>
              <a:rPr lang="en-GB" sz="2000" i="1" dirty="0" smtClean="0"/>
              <a:t> a meeting to support the changing user constraints;</a:t>
            </a:r>
          </a:p>
          <a:p>
            <a:r>
              <a:rPr lang="en-GB" sz="2000" dirty="0" smtClean="0"/>
              <a:t>[FR5] </a:t>
            </a:r>
            <a:r>
              <a:rPr lang="en-IN" sz="2000" dirty="0" smtClean="0"/>
              <a:t>Only the meeting initiator is allowed to Re-plan or make changes to a meeting to support the changing user constraints.</a:t>
            </a:r>
            <a:endParaRPr lang="en-GB" sz="2000" dirty="0" smtClean="0"/>
          </a:p>
          <a:p>
            <a:endParaRPr lang="en-US" sz="2000" dirty="0" smtClean="0"/>
          </a:p>
          <a:p>
            <a:endParaRPr lang="en-US" sz="2000" dirty="0" smtClean="0"/>
          </a:p>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Functional Requirements – Issues &amp; Solutions</a:t>
            </a:r>
            <a:endParaRPr lang="en-GB" sz="3200" dirty="0"/>
          </a:p>
        </p:txBody>
      </p:sp>
      <p:sp>
        <p:nvSpPr>
          <p:cNvPr id="5" name="Content Placeholder 2"/>
          <p:cNvSpPr>
            <a:spLocks noGrp="1"/>
          </p:cNvSpPr>
          <p:nvPr>
            <p:ph idx="1"/>
          </p:nvPr>
        </p:nvSpPr>
        <p:spPr>
          <a:xfrm>
            <a:off x="1828800" y="1752600"/>
            <a:ext cx="7315200" cy="5105400"/>
          </a:xfrm>
        </p:spPr>
        <p:txBody>
          <a:bodyPr>
            <a:normAutofit lnSpcReduction="10000"/>
          </a:bodyPr>
          <a:lstStyle/>
          <a:p>
            <a:r>
              <a:rPr lang="en-GB" sz="2000" i="1" dirty="0" smtClean="0"/>
              <a:t>[FR8] Manage all the interactions among </a:t>
            </a:r>
            <a:r>
              <a:rPr lang="en-GB" sz="2000" i="1" u="sng" dirty="0" smtClean="0"/>
              <a:t>participants</a:t>
            </a:r>
            <a:r>
              <a:rPr lang="en-GB" sz="2000" i="1" dirty="0" smtClean="0"/>
              <a:t> required during the organization of the meeting, </a:t>
            </a:r>
            <a:r>
              <a:rPr lang="en-GB" sz="2000" i="1" u="sng" dirty="0" smtClean="0"/>
              <a:t>for instance</a:t>
            </a:r>
            <a:r>
              <a:rPr lang="en-GB" sz="2000" i="1" dirty="0" smtClean="0"/>
              <a:t>:</a:t>
            </a:r>
          </a:p>
          <a:p>
            <a:pPr>
              <a:buNone/>
            </a:pPr>
            <a:r>
              <a:rPr lang="en-GB" sz="2000" dirty="0" smtClean="0"/>
              <a:t>	to make participants aware of what's going on during the planning process;</a:t>
            </a:r>
          </a:p>
          <a:p>
            <a:r>
              <a:rPr lang="en-GB" sz="2000" dirty="0" smtClean="0"/>
              <a:t>[FR8] </a:t>
            </a:r>
            <a:r>
              <a:rPr lang="en-IN" sz="2000" dirty="0" smtClean="0"/>
              <a:t>Everybody who received the meeting request are updated (includes important, active participants and also participants who declined the meeting request.) to make participants aware of what's going on during the planning process;</a:t>
            </a:r>
            <a:endParaRPr lang="en-GB" sz="2000" dirty="0" smtClean="0"/>
          </a:p>
          <a:p>
            <a:r>
              <a:rPr lang="en-GB" sz="2000" i="1" dirty="0" smtClean="0"/>
              <a:t>[FR10] Meeting requests can be competing when they overlap in time or space. </a:t>
            </a:r>
            <a:r>
              <a:rPr lang="en-GB" sz="2000" i="1" u="sng" dirty="0" smtClean="0"/>
              <a:t>Concurrency must thus be managed.</a:t>
            </a:r>
            <a:endParaRPr lang="en-US" sz="2000" i="1" u="sng" dirty="0" smtClean="0"/>
          </a:p>
          <a:p>
            <a:r>
              <a:rPr lang="en-GB" sz="2000" dirty="0" smtClean="0"/>
              <a:t>[FR10]</a:t>
            </a:r>
            <a:r>
              <a:rPr lang="en-GB" sz="2000" i="1" dirty="0" smtClean="0"/>
              <a:t> </a:t>
            </a:r>
            <a:r>
              <a:rPr lang="en-IN" sz="2000" dirty="0" smtClean="0"/>
              <a:t>Meeting requests can be competing when they overlap in time or space and in such cases ties are broken by the meeting initiator who decides if the meeting needs to be cancelled/postponed/changed. </a:t>
            </a:r>
            <a:endParaRPr lang="en-GB" sz="2000" dirty="0" smtClean="0"/>
          </a:p>
          <a:p>
            <a:endParaRPr lang="en-US" sz="2000" dirty="0" smtClean="0"/>
          </a:p>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Non-Functional Requirements – Issues &amp; Solutions</a:t>
            </a:r>
            <a:endParaRPr lang="en-US" sz="3200" dirty="0"/>
          </a:p>
        </p:txBody>
      </p:sp>
      <p:sp>
        <p:nvSpPr>
          <p:cNvPr id="3" name="Content Placeholder 2"/>
          <p:cNvSpPr>
            <a:spLocks noGrp="1"/>
          </p:cNvSpPr>
          <p:nvPr>
            <p:ph idx="1"/>
          </p:nvPr>
        </p:nvSpPr>
        <p:spPr>
          <a:xfrm>
            <a:off x="1828800" y="1752600"/>
            <a:ext cx="7315200" cy="5105400"/>
          </a:xfrm>
        </p:spPr>
        <p:txBody>
          <a:bodyPr>
            <a:normAutofit fontScale="92500" lnSpcReduction="10000"/>
          </a:bodyPr>
          <a:lstStyle/>
          <a:p>
            <a:r>
              <a:rPr lang="en-GB" sz="2400" i="1" dirty="0" smtClean="0"/>
              <a:t>[NFR2] </a:t>
            </a:r>
            <a:r>
              <a:rPr lang="en-US" sz="2400" i="1" dirty="0" smtClean="0"/>
              <a:t>A meeting </a:t>
            </a:r>
            <a:r>
              <a:rPr lang="en-US" sz="2400" i="1" u="sng" dirty="0" smtClean="0"/>
              <a:t>should</a:t>
            </a:r>
            <a:r>
              <a:rPr lang="en-US" sz="2400" i="1" dirty="0" smtClean="0"/>
              <a:t> be </a:t>
            </a:r>
            <a:r>
              <a:rPr lang="en-US" sz="2400" i="1" u="sng" dirty="0" smtClean="0"/>
              <a:t>accurately</a:t>
            </a:r>
            <a:r>
              <a:rPr lang="en-US" sz="2400" i="1" dirty="0" smtClean="0"/>
              <a:t> </a:t>
            </a:r>
            <a:r>
              <a:rPr lang="en-US" sz="2400" i="1" u="sng" dirty="0" smtClean="0"/>
              <a:t>monitored</a:t>
            </a:r>
            <a:r>
              <a:rPr lang="en-US" sz="2400" i="1" dirty="0" smtClean="0"/>
              <a:t>, especially when it is held in a virtual place. Here, </a:t>
            </a:r>
            <a:r>
              <a:rPr lang="en-US" sz="2400" i="1" u="sng" dirty="0" smtClean="0"/>
              <a:t>nomadicity</a:t>
            </a:r>
            <a:r>
              <a:rPr lang="en-US" sz="2400" i="1" dirty="0" smtClean="0"/>
              <a:t> will then be important to consider;</a:t>
            </a:r>
          </a:p>
          <a:p>
            <a:r>
              <a:rPr lang="en-GB" sz="2400" dirty="0" smtClean="0"/>
              <a:t>[NFR2] A meeting shall be monitored, using valid and updated information including exclusion and preferred sets, locations and resource requests. Here, availability of precise aforementioned information to the meeting initiator regardless of his/her geographic location shall then be important to consider.</a:t>
            </a:r>
          </a:p>
          <a:p>
            <a:r>
              <a:rPr lang="en-GB" sz="2400" i="1" dirty="0" smtClean="0"/>
              <a:t>[NFR6] </a:t>
            </a:r>
            <a:r>
              <a:rPr lang="en-US" sz="2400" i="1" dirty="0" smtClean="0"/>
              <a:t>The system </a:t>
            </a:r>
            <a:r>
              <a:rPr lang="en-US" sz="2400" i="1" u="sng" dirty="0" smtClean="0"/>
              <a:t>should</a:t>
            </a:r>
            <a:r>
              <a:rPr lang="en-US" sz="2400" i="1" dirty="0" smtClean="0"/>
              <a:t> reflect </a:t>
            </a:r>
            <a:r>
              <a:rPr lang="en-US" sz="2400" i="1" u="sng" dirty="0" smtClean="0"/>
              <a:t>as closely as possible</a:t>
            </a:r>
            <a:r>
              <a:rPr lang="en-US" sz="2400" i="1" dirty="0" smtClean="0"/>
              <a:t> the way meetings are </a:t>
            </a:r>
            <a:r>
              <a:rPr lang="en-US" sz="2400" i="1" u="sng" dirty="0" smtClean="0"/>
              <a:t>typically</a:t>
            </a:r>
            <a:r>
              <a:rPr lang="en-US" sz="2400" i="1" dirty="0" smtClean="0"/>
              <a:t> managed (see the domain theory above);</a:t>
            </a:r>
          </a:p>
          <a:p>
            <a:r>
              <a:rPr lang="en-US" sz="2400" dirty="0" smtClean="0"/>
              <a:t>[NFR6] The system shall exactly reflect the way meetings are managed (see the domain theory above);</a:t>
            </a:r>
            <a:endParaRPr lang="en-GB" sz="2400" dirty="0" smtClean="0"/>
          </a:p>
        </p:txBody>
      </p:sp>
      <p:sp>
        <p:nvSpPr>
          <p:cNvPr id="4" name="Slide Number Placeholder 3"/>
          <p:cNvSpPr>
            <a:spLocks noGrp="1"/>
          </p:cNvSpPr>
          <p:nvPr>
            <p:ph type="sldNum" sz="quarter" idx="12"/>
          </p:nvPr>
        </p:nvSpPr>
        <p:spPr/>
        <p:txBody>
          <a:bodyPr/>
          <a:lstStyle/>
          <a:p>
            <a:fld id="{DF28FB93-0A08-4E7D-8E63-9EFA29F1E093}"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438400" y="228600"/>
            <a:ext cx="6248400" cy="1143000"/>
          </a:xfrm>
        </p:spPr>
        <p:txBody>
          <a:bodyPr>
            <a:normAutofit/>
          </a:bodyPr>
          <a:lstStyle/>
          <a:p>
            <a:r>
              <a:rPr lang="en-US" sz="3200" dirty="0" smtClean="0"/>
              <a:t>Non-Functional Requirements – Issues &amp; Solutions</a:t>
            </a:r>
            <a:endParaRPr lang="en-US" sz="3200" dirty="0"/>
          </a:p>
        </p:txBody>
      </p:sp>
      <p:sp>
        <p:nvSpPr>
          <p:cNvPr id="7" name="Content Placeholder 2"/>
          <p:cNvSpPr>
            <a:spLocks noGrp="1"/>
          </p:cNvSpPr>
          <p:nvPr>
            <p:ph idx="1"/>
          </p:nvPr>
        </p:nvSpPr>
        <p:spPr>
          <a:xfrm>
            <a:off x="1828800" y="1752600"/>
            <a:ext cx="7315200" cy="5105400"/>
          </a:xfrm>
        </p:spPr>
        <p:txBody>
          <a:bodyPr>
            <a:normAutofit fontScale="92500" lnSpcReduction="10000"/>
          </a:bodyPr>
          <a:lstStyle/>
          <a:p>
            <a:r>
              <a:rPr lang="en-US" sz="2400" i="1" dirty="0" smtClean="0"/>
              <a:t>[NFR9] Physical constraints should not be broken --- </a:t>
            </a:r>
            <a:r>
              <a:rPr lang="en-US" sz="2400" i="1" u="sng" dirty="0" smtClean="0"/>
              <a:t>e.g.</a:t>
            </a:r>
            <a:r>
              <a:rPr lang="en-US" sz="2400" i="1" dirty="0" smtClean="0"/>
              <a:t>, a person may not be at two different places at the same time; a meeting room may not be allocated to more than one meeting at the same time; </a:t>
            </a:r>
            <a:r>
              <a:rPr lang="en-US" sz="2400" i="1" u="sng" dirty="0" smtClean="0"/>
              <a:t>etc.</a:t>
            </a:r>
            <a:r>
              <a:rPr lang="en-US" sz="2400" i="1" dirty="0" smtClean="0"/>
              <a:t>;</a:t>
            </a:r>
          </a:p>
          <a:p>
            <a:r>
              <a:rPr lang="en-GB" sz="2400" dirty="0" smtClean="0"/>
              <a:t>[NFR9] The system shall not: 1) allow a person to attend more than one meetings at the same time 2) allocate a meeting room to more than one meetings at the same time.</a:t>
            </a:r>
          </a:p>
          <a:p>
            <a:r>
              <a:rPr lang="en-GB" sz="2400" i="1" dirty="0" smtClean="0"/>
              <a:t>[NFR12] </a:t>
            </a:r>
            <a:r>
              <a:rPr lang="en-US" sz="2400" i="1" dirty="0" smtClean="0"/>
              <a:t>The system </a:t>
            </a:r>
            <a:r>
              <a:rPr lang="en-US" sz="2400" i="1" u="sng" dirty="0" smtClean="0"/>
              <a:t>should</a:t>
            </a:r>
            <a:r>
              <a:rPr lang="en-US" sz="2400" i="1" dirty="0" smtClean="0"/>
              <a:t> be customizable to </a:t>
            </a:r>
            <a:r>
              <a:rPr lang="en-US" sz="2400" i="1" u="sng" dirty="0" smtClean="0"/>
              <a:t>professional</a:t>
            </a:r>
            <a:r>
              <a:rPr lang="en-US" sz="2400" i="1" dirty="0" smtClean="0"/>
              <a:t> as well as </a:t>
            </a:r>
            <a:r>
              <a:rPr lang="en-US" sz="2400" i="1" u="sng" dirty="0" smtClean="0"/>
              <a:t>private meetings</a:t>
            </a:r>
            <a:r>
              <a:rPr lang="en-US" sz="2400" i="1" dirty="0" smtClean="0"/>
              <a:t> - ...;</a:t>
            </a:r>
          </a:p>
          <a:p>
            <a:r>
              <a:rPr lang="en-US" sz="2400" dirty="0" smtClean="0"/>
              <a:t>[NFR12] </a:t>
            </a:r>
            <a:r>
              <a:rPr lang="en-GB" sz="2400" dirty="0" smtClean="0"/>
              <a:t>The system shall allow a meeting initiator to term a meeting as professional or private at the time of initiating a meeting. The system functionality will remain unaffected in professional as well as private meeting</a:t>
            </a:r>
          </a:p>
        </p:txBody>
      </p:sp>
      <p:sp>
        <p:nvSpPr>
          <p:cNvPr id="4" name="Slide Number Placeholder 3"/>
          <p:cNvSpPr>
            <a:spLocks noGrp="1"/>
          </p:cNvSpPr>
          <p:nvPr>
            <p:ph type="sldNum" sz="quarter" idx="12"/>
          </p:nvPr>
        </p:nvSpPr>
        <p:spPr/>
        <p:txBody>
          <a:bodyPr/>
          <a:lstStyle/>
          <a:p>
            <a:fld id="{DF28FB93-0A08-4E7D-8E63-9EFA29F1E093}"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Improved Understanding</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Lack of ambiguity – There is only one possible interpretation for each requirement statement</a:t>
            </a:r>
          </a:p>
          <a:p>
            <a:r>
              <a:rPr lang="en-GB" dirty="0" smtClean="0"/>
              <a:t>Conciseness – Represented in minimal number of words </a:t>
            </a:r>
          </a:p>
          <a:p>
            <a:r>
              <a:rPr lang="en-GB" dirty="0" smtClean="0"/>
              <a:t>Completeness – The specification contains all requirements known to date</a:t>
            </a:r>
          </a:p>
          <a:p>
            <a:r>
              <a:rPr lang="en-GB" dirty="0" smtClean="0"/>
              <a:t>Consistency – There are no conflicting requirements</a:t>
            </a:r>
          </a:p>
          <a:p>
            <a:r>
              <a:rPr lang="en-GB" dirty="0" smtClean="0"/>
              <a:t>Traces to origins – The source/origin of each requirement is identified.  It may have evolved from a more general requirement</a:t>
            </a:r>
          </a:p>
          <a:p>
            <a:r>
              <a:rPr lang="en-GB" dirty="0" smtClean="0"/>
              <a:t>Organized into logical meaningful groups</a:t>
            </a:r>
          </a:p>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Specifications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Uniquely identify each specific requirement to make referencing them easier (e.g. DFR1, FR 5, NFR10)</a:t>
            </a:r>
          </a:p>
          <a:p>
            <a:r>
              <a:rPr lang="en-GB" dirty="0" smtClean="0"/>
              <a:t>Establish a single source for requirement storage </a:t>
            </a:r>
            <a:r>
              <a:rPr lang="en-GB" i="1" dirty="0" smtClean="0"/>
              <a:t>(SRS Document)</a:t>
            </a:r>
          </a:p>
          <a:p>
            <a:r>
              <a:rPr lang="en-GB" dirty="0" smtClean="0"/>
              <a:t>Follow a standard or recommended guide for adopting a structure for the document. </a:t>
            </a:r>
            <a:r>
              <a:rPr lang="en-GB" i="1" dirty="0" smtClean="0"/>
              <a:t>(WRS Template)</a:t>
            </a:r>
          </a:p>
          <a:p>
            <a:r>
              <a:rPr lang="en-GB" dirty="0" smtClean="0"/>
              <a:t>Adhere to standard rules for writing good requirements statements </a:t>
            </a:r>
            <a:r>
              <a:rPr lang="en-GB" i="1" dirty="0" smtClean="0"/>
              <a:t>(atomic requirements, appropriate use of shall/should/will)</a:t>
            </a:r>
          </a:p>
          <a:p>
            <a:r>
              <a:rPr lang="en-GB" dirty="0" smtClean="0"/>
              <a:t>Assess and improve document quality </a:t>
            </a:r>
            <a:r>
              <a:rPr lang="en-GB" i="1" dirty="0" smtClean="0"/>
              <a:t>(traceability matrix, percentage of possible change)</a:t>
            </a:r>
            <a:endParaRPr lang="en-GB" i="1"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6858000" cy="1143000"/>
          </a:xfrm>
        </p:spPr>
        <p:txBody>
          <a:bodyPr>
            <a:normAutofit fontScale="90000"/>
          </a:bodyPr>
          <a:lstStyle/>
          <a:p>
            <a:r>
              <a:rPr lang="en-US" dirty="0" smtClean="0"/>
              <a:t>Functional &amp; Nonfunctional Traceability</a:t>
            </a:r>
            <a:endParaRPr lang="en-US" dirty="0"/>
          </a:p>
        </p:txBody>
      </p:sp>
      <p:graphicFrame>
        <p:nvGraphicFramePr>
          <p:cNvPr id="4" name="Content Placeholder 3"/>
          <p:cNvGraphicFramePr>
            <a:graphicFrameLocks noGrp="1"/>
          </p:cNvGraphicFramePr>
          <p:nvPr>
            <p:ph idx="1"/>
          </p:nvPr>
        </p:nvGraphicFramePr>
        <p:xfrm>
          <a:off x="1905000" y="1752602"/>
          <a:ext cx="6845305" cy="4956651"/>
        </p:xfrm>
        <a:graphic>
          <a:graphicData uri="http://schemas.openxmlformats.org/drawingml/2006/table">
            <a:tbl>
              <a:tblPr/>
              <a:tblGrid>
                <a:gridCol w="888039"/>
                <a:gridCol w="425519"/>
                <a:gridCol w="425519"/>
                <a:gridCol w="425519"/>
                <a:gridCol w="425519"/>
                <a:gridCol w="425519"/>
                <a:gridCol w="425519"/>
                <a:gridCol w="425519"/>
                <a:gridCol w="425519"/>
                <a:gridCol w="425519"/>
                <a:gridCol w="425519"/>
                <a:gridCol w="425519"/>
                <a:gridCol w="425519"/>
                <a:gridCol w="425519"/>
                <a:gridCol w="425519"/>
              </a:tblGrid>
              <a:tr h="652191">
                <a:tc>
                  <a:txBody>
                    <a:bodyPr/>
                    <a:lstStyle/>
                    <a:p>
                      <a:endParaRPr lang="en-US" sz="1100" dirty="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NFR1</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NFR2</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NFR3</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NFR4</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NFR5</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NFR6</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NFR7</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NFR8</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NFR9</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NFR10</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NFR11</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NFR12</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NFR13</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NFR14</a:t>
                      </a:r>
                      <a:endParaRPr lang="en-US" sz="1100">
                        <a:latin typeface="Calibri"/>
                        <a:ea typeface="MS Mincho"/>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FR1</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FR2</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FR3</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FR4</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FR5</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FR6</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FR7</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FR8</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FR9</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FR10</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FR11</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FR12</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FR13</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FR14</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8696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FR15</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x</a:t>
                      </a:r>
                      <a:endParaRPr lang="en-US" sz="1100" dirty="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x</a:t>
                      </a:r>
                      <a:endParaRPr lang="en-US" sz="110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x</a:t>
                      </a:r>
                      <a:endParaRPr lang="en-US" sz="1100" dirty="0">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bl>
          </a:graphicData>
        </a:graphic>
      </p:graphicFrame>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152352" rIns="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Times New Roman" pitchFamily="18" charset="0"/>
                <a:ea typeface="MS Gothic" pitchFamily="49" charset="-128"/>
                <a:cs typeface="Times New Roman" pitchFamily="18" charset="0"/>
              </a:rPr>
              <a:t>Functional vs Nonfunctional</a:t>
            </a:r>
            <a:endParaRPr kumimoji="0" lang="en-US" sz="1400" b="1" i="1" u="none" strike="noStrike" cap="none" normalizeH="0" baseline="0" smtClean="0">
              <a:ln>
                <a:noFill/>
              </a:ln>
              <a:solidFill>
                <a:schemeClr val="tx1"/>
              </a:solidFill>
              <a:effectLst/>
              <a:latin typeface="Cambria" pitchFamily="18" charset="0"/>
              <a:ea typeface="MS Gothic" pitchFamily="49"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DF28FB93-0A08-4E7D-8E63-9EFA29F1E093}"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sz="6000" cap="small" spc="200" dirty="0" smtClean="0">
                <a:solidFill>
                  <a:prstClr val="black"/>
                </a:solidFill>
                <a:latin typeface="Trebuchet MS"/>
                <a:ea typeface="+mj-ea"/>
                <a:cs typeface="+mj-cs"/>
              </a:rPr>
              <a:t>Prototype</a:t>
            </a:r>
            <a:endParaRPr lang="en-GB" sz="3200" dirty="0"/>
          </a:p>
        </p:txBody>
      </p:sp>
      <p:sp>
        <p:nvSpPr>
          <p:cNvPr id="4" name="Content Placeholder 2"/>
          <p:cNvSpPr txBox="1">
            <a:spLocks/>
          </p:cNvSpPr>
          <p:nvPr/>
        </p:nvSpPr>
        <p:spPr>
          <a:xfrm>
            <a:off x="2590800" y="3429000"/>
            <a:ext cx="6248400" cy="2849563"/>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ts val="1800"/>
              </a:spcBef>
              <a:spcAft>
                <a:spcPts val="0"/>
              </a:spcAft>
              <a:buClr>
                <a:schemeClr val="accent1"/>
              </a:buClr>
              <a:buSzPct val="80000"/>
              <a:buFont typeface="Wingdings" pitchFamily="2" charset="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Blitzkrieg Distributed Meeting Scheduler</a:t>
            </a:r>
            <a:endParaRPr kumimoji="0" lang="en-GB"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DF28FB93-0A08-4E7D-8E63-9EFA29F1E093}"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Log-In</a:t>
            </a:r>
            <a:endParaRPr lang="en-GB" dirty="0"/>
          </a:p>
        </p:txBody>
      </p:sp>
      <p:pic>
        <p:nvPicPr>
          <p:cNvPr id="4" name="Content Placeholder 3" descr="login.jpg"/>
          <p:cNvPicPr>
            <a:picLocks noGrp="1" noChangeAspect="1"/>
          </p:cNvPicPr>
          <p:nvPr>
            <p:ph idx="1"/>
          </p:nvPr>
        </p:nvPicPr>
        <p:blipFill>
          <a:blip r:embed="rId2" cstate="print"/>
          <a:stretch>
            <a:fillRect/>
          </a:stretch>
        </p:blipFill>
        <p:spPr>
          <a:xfrm>
            <a:off x="1813088" y="2133600"/>
            <a:ext cx="7330912" cy="3461486"/>
          </a:xfrm>
        </p:spPr>
      </p:pic>
      <p:sp>
        <p:nvSpPr>
          <p:cNvPr id="5" name="Slide Number Placeholder 4"/>
          <p:cNvSpPr>
            <a:spLocks noGrp="1"/>
          </p:cNvSpPr>
          <p:nvPr>
            <p:ph type="sldNum" sz="quarter" idx="12"/>
          </p:nvPr>
        </p:nvSpPr>
        <p:spPr/>
        <p:txBody>
          <a:bodyPr/>
          <a:lstStyle/>
          <a:p>
            <a:fld id="{DF28FB93-0A08-4E7D-8E63-9EFA29F1E093}" type="slidenum">
              <a:rPr lang="en-US" smtClean="0"/>
              <a:pPr/>
              <a:t>28</a:t>
            </a:fld>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 Page</a:t>
            </a:r>
            <a:endParaRPr lang="en-GB" dirty="0"/>
          </a:p>
        </p:txBody>
      </p:sp>
      <p:pic>
        <p:nvPicPr>
          <p:cNvPr id="4" name="Content Placeholder 3" descr="Home.jpg"/>
          <p:cNvPicPr>
            <a:picLocks noGrp="1" noChangeAspect="1"/>
          </p:cNvPicPr>
          <p:nvPr>
            <p:ph idx="1"/>
          </p:nvPr>
        </p:nvPicPr>
        <p:blipFill>
          <a:blip r:embed="rId2" cstate="print"/>
          <a:stretch>
            <a:fillRect/>
          </a:stretch>
        </p:blipFill>
        <p:spPr>
          <a:xfrm>
            <a:off x="1993899" y="2057400"/>
            <a:ext cx="6997701" cy="4373563"/>
          </a:xfrm>
        </p:spPr>
      </p:pic>
      <p:sp>
        <p:nvSpPr>
          <p:cNvPr id="5" name="Slide Number Placeholder 4"/>
          <p:cNvSpPr>
            <a:spLocks noGrp="1"/>
          </p:cNvSpPr>
          <p:nvPr>
            <p:ph type="sldNum" sz="quarter" idx="12"/>
          </p:nvPr>
        </p:nvSpPr>
        <p:spPr/>
        <p:txBody>
          <a:bodyPr/>
          <a:lstStyle/>
          <a:p>
            <a:fld id="{DF28FB93-0A08-4E7D-8E63-9EFA29F1E093}" type="slidenum">
              <a:rPr lang="en-US" smtClean="0"/>
              <a:pPr/>
              <a:t>29</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sz="6000" dirty="0" smtClean="0"/>
              <a:t>System Overview</a:t>
            </a:r>
            <a:endParaRPr lang="en-GB" sz="60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Initiate Meeting</a:t>
            </a:r>
            <a:endParaRPr lang="en-GB" dirty="0"/>
          </a:p>
        </p:txBody>
      </p:sp>
      <p:pic>
        <p:nvPicPr>
          <p:cNvPr id="4" name="Content Placeholder 3" descr="schedule.jpg"/>
          <p:cNvPicPr>
            <a:picLocks noGrp="1" noChangeAspect="1"/>
          </p:cNvPicPr>
          <p:nvPr>
            <p:ph idx="1"/>
          </p:nvPr>
        </p:nvPicPr>
        <p:blipFill>
          <a:blip r:embed="rId2" cstate="print"/>
          <a:stretch>
            <a:fillRect/>
          </a:stretch>
        </p:blipFill>
        <p:spPr>
          <a:xfrm>
            <a:off x="2133600" y="2057400"/>
            <a:ext cx="6705600" cy="4191000"/>
          </a:xfrm>
        </p:spPr>
      </p:pic>
      <p:sp>
        <p:nvSpPr>
          <p:cNvPr id="5" name="Slide Number Placeholder 4"/>
          <p:cNvSpPr>
            <a:spLocks noGrp="1"/>
          </p:cNvSpPr>
          <p:nvPr>
            <p:ph type="sldNum" sz="quarter" idx="12"/>
          </p:nvPr>
        </p:nvSpPr>
        <p:spPr/>
        <p:txBody>
          <a:bodyPr/>
          <a:lstStyle/>
          <a:p>
            <a:fld id="{DF28FB93-0A08-4E7D-8E63-9EFA29F1E093}" type="slidenum">
              <a:rPr lang="en-US" smtClean="0"/>
              <a:pPr/>
              <a:t>30</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Active Attendees</a:t>
            </a:r>
            <a:endParaRPr lang="en-GB" dirty="0"/>
          </a:p>
        </p:txBody>
      </p:sp>
      <p:pic>
        <p:nvPicPr>
          <p:cNvPr id="4" name="Content Placeholder 3" descr="activeuser.jpg"/>
          <p:cNvPicPr>
            <a:picLocks noGrp="1" noChangeAspect="1"/>
          </p:cNvPicPr>
          <p:nvPr>
            <p:ph idx="1"/>
          </p:nvPr>
        </p:nvPicPr>
        <p:blipFill>
          <a:blip r:embed="rId2" cstate="print"/>
          <a:stretch>
            <a:fillRect/>
          </a:stretch>
        </p:blipFill>
        <p:spPr>
          <a:xfrm>
            <a:off x="2057400" y="2057400"/>
            <a:ext cx="6875781" cy="4297363"/>
          </a:xfrm>
        </p:spPr>
      </p:pic>
      <p:sp>
        <p:nvSpPr>
          <p:cNvPr id="5" name="Slide Number Placeholder 4"/>
          <p:cNvSpPr>
            <a:spLocks noGrp="1"/>
          </p:cNvSpPr>
          <p:nvPr>
            <p:ph type="sldNum" sz="quarter" idx="12"/>
          </p:nvPr>
        </p:nvSpPr>
        <p:spPr/>
        <p:txBody>
          <a:bodyPr/>
          <a:lstStyle/>
          <a:p>
            <a:fld id="{DF28FB93-0A08-4E7D-8E63-9EFA29F1E093}" type="slidenum">
              <a:rPr lang="en-US" smtClean="0"/>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Attendees</a:t>
            </a:r>
            <a:endParaRPr lang="en-GB" dirty="0"/>
          </a:p>
        </p:txBody>
      </p:sp>
      <p:pic>
        <p:nvPicPr>
          <p:cNvPr id="4" name="Content Placeholder 3" descr="importantuser.jpg"/>
          <p:cNvPicPr>
            <a:picLocks noGrp="1" noChangeAspect="1"/>
          </p:cNvPicPr>
          <p:nvPr>
            <p:ph idx="1"/>
          </p:nvPr>
        </p:nvPicPr>
        <p:blipFill>
          <a:blip r:embed="rId2" cstate="print"/>
          <a:stretch>
            <a:fillRect/>
          </a:stretch>
        </p:blipFill>
        <p:spPr>
          <a:xfrm>
            <a:off x="2057400" y="2057400"/>
            <a:ext cx="6875781" cy="4297363"/>
          </a:xfrm>
        </p:spPr>
      </p:pic>
      <p:sp>
        <p:nvSpPr>
          <p:cNvPr id="5" name="Slide Number Placeholder 4"/>
          <p:cNvSpPr>
            <a:spLocks noGrp="1"/>
          </p:cNvSpPr>
          <p:nvPr>
            <p:ph type="sldNum" sz="quarter" idx="12"/>
          </p:nvPr>
        </p:nvSpPr>
        <p:spPr/>
        <p:txBody>
          <a:bodyPr/>
          <a:lstStyle/>
          <a:p>
            <a:fld id="{DF28FB93-0A08-4E7D-8E63-9EFA29F1E093}" type="slidenum">
              <a:rPr lang="en-US" smtClean="0"/>
              <a:pPr/>
              <a:t>32</a:t>
            </a:fld>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Regular Attendees</a:t>
            </a:r>
            <a:endParaRPr lang="en-GB" dirty="0"/>
          </a:p>
        </p:txBody>
      </p:sp>
      <p:pic>
        <p:nvPicPr>
          <p:cNvPr id="4" name="Content Placeholder 3" descr="regularuser.jpg"/>
          <p:cNvPicPr>
            <a:picLocks noGrp="1" noChangeAspect="1"/>
          </p:cNvPicPr>
          <p:nvPr>
            <p:ph idx="1"/>
          </p:nvPr>
        </p:nvPicPr>
        <p:blipFill>
          <a:blip r:embed="rId2" cstate="print"/>
          <a:stretch>
            <a:fillRect/>
          </a:stretch>
        </p:blipFill>
        <p:spPr>
          <a:xfrm>
            <a:off x="2039619" y="2057400"/>
            <a:ext cx="6875781" cy="4297363"/>
          </a:xfrm>
        </p:spPr>
      </p:pic>
      <p:sp>
        <p:nvSpPr>
          <p:cNvPr id="5" name="Slide Number Placeholder 4"/>
          <p:cNvSpPr>
            <a:spLocks noGrp="1"/>
          </p:cNvSpPr>
          <p:nvPr>
            <p:ph type="sldNum" sz="quarter" idx="12"/>
          </p:nvPr>
        </p:nvSpPr>
        <p:spPr/>
        <p:txBody>
          <a:bodyPr/>
          <a:lstStyle/>
          <a:p>
            <a:fld id="{DF28FB93-0A08-4E7D-8E63-9EFA29F1E093}" type="slidenum">
              <a:rPr lang="en-US" smtClean="0"/>
              <a:pPr/>
              <a:t>33</a:t>
            </a:fld>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Finalize Meeting</a:t>
            </a:r>
            <a:endParaRPr lang="en-GB" dirty="0"/>
          </a:p>
        </p:txBody>
      </p:sp>
      <p:pic>
        <p:nvPicPr>
          <p:cNvPr id="4" name="Content Placeholder 3" descr="finalize.jpg"/>
          <p:cNvPicPr>
            <a:picLocks noGrp="1" noChangeAspect="1"/>
          </p:cNvPicPr>
          <p:nvPr>
            <p:ph idx="1"/>
          </p:nvPr>
        </p:nvPicPr>
        <p:blipFill>
          <a:blip r:embed="rId2" cstate="print"/>
          <a:stretch>
            <a:fillRect/>
          </a:stretch>
        </p:blipFill>
        <p:spPr>
          <a:xfrm>
            <a:off x="2085339" y="2179637"/>
            <a:ext cx="6753861" cy="4221163"/>
          </a:xfrm>
        </p:spPr>
      </p:pic>
      <p:sp>
        <p:nvSpPr>
          <p:cNvPr id="5" name="Slide Number Placeholder 4"/>
          <p:cNvSpPr>
            <a:spLocks noGrp="1"/>
          </p:cNvSpPr>
          <p:nvPr>
            <p:ph type="sldNum" sz="quarter" idx="12"/>
          </p:nvPr>
        </p:nvSpPr>
        <p:spPr/>
        <p:txBody>
          <a:bodyPr/>
          <a:lstStyle/>
          <a:p>
            <a:fld id="{DF28FB93-0A08-4E7D-8E63-9EFA29F1E093}" type="slidenum">
              <a:rPr lang="en-US" smtClean="0"/>
              <a:pPr/>
              <a:t>34</a:t>
            </a:fld>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 of Change</a:t>
            </a:r>
            <a:endParaRPr lang="en-US" dirty="0"/>
          </a:p>
        </p:txBody>
      </p:sp>
      <p:sp>
        <p:nvSpPr>
          <p:cNvPr id="3" name="Content Placeholder 2"/>
          <p:cNvSpPr>
            <a:spLocks noGrp="1"/>
          </p:cNvSpPr>
          <p:nvPr>
            <p:ph idx="1"/>
          </p:nvPr>
        </p:nvSpPr>
        <p:spPr/>
        <p:txBody>
          <a:bodyPr/>
          <a:lstStyle/>
          <a:p>
            <a:r>
              <a:rPr lang="en-US" dirty="0" smtClean="0"/>
              <a:t>25% of Change</a:t>
            </a:r>
          </a:p>
          <a:p>
            <a:r>
              <a:rPr lang="en-US" dirty="0" smtClean="0"/>
              <a:t>Rationale</a:t>
            </a:r>
          </a:p>
          <a:p>
            <a:pPr lvl="1"/>
            <a:r>
              <a:rPr lang="en-US" dirty="0" smtClean="0"/>
              <a:t>Weighted each requirement based on the level of implementation difficulty.</a:t>
            </a:r>
          </a:p>
          <a:p>
            <a:pPr lvl="1"/>
            <a:r>
              <a:rPr lang="en-US" dirty="0" smtClean="0"/>
              <a:t>Selected the requirement that are the least difficult to change.</a:t>
            </a:r>
          </a:p>
          <a:p>
            <a:pPr lvl="1"/>
            <a:r>
              <a:rPr lang="en-US" dirty="0" smtClean="0"/>
              <a:t>Calculated percentage: Requirement Changes/Total Requirements</a:t>
            </a:r>
          </a:p>
          <a:p>
            <a:pPr lvl="1"/>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Work</a:t>
            </a:r>
            <a:endParaRPr lang="en-GB" dirty="0"/>
          </a:p>
        </p:txBody>
      </p:sp>
      <p:sp>
        <p:nvSpPr>
          <p:cNvPr id="3" name="Content Placeholder 2"/>
          <p:cNvSpPr>
            <a:spLocks noGrp="1"/>
          </p:cNvSpPr>
          <p:nvPr>
            <p:ph idx="1"/>
          </p:nvPr>
        </p:nvSpPr>
        <p:spPr/>
        <p:txBody>
          <a:bodyPr>
            <a:normAutofit/>
          </a:bodyPr>
          <a:lstStyle/>
          <a:p>
            <a:r>
              <a:rPr lang="en-GB" sz="2800" dirty="0" smtClean="0"/>
              <a:t>Process Specification</a:t>
            </a:r>
          </a:p>
          <a:p>
            <a:r>
              <a:rPr lang="en-GB" sz="2800" dirty="0" smtClean="0"/>
              <a:t>Issue Analysis Revisited</a:t>
            </a:r>
          </a:p>
          <a:p>
            <a:r>
              <a:rPr lang="en-GB" sz="2800" dirty="0" smtClean="0"/>
              <a:t>Product Requirement Models</a:t>
            </a:r>
          </a:p>
          <a:p>
            <a:r>
              <a:rPr lang="en-GB" sz="2800" dirty="0" smtClean="0"/>
              <a:t>Prototype</a:t>
            </a:r>
            <a:endParaRPr lang="en-GB" sz="28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pPr>
              <a:buNone/>
            </a:pPr>
            <a:r>
              <a:rPr lang="en-US" sz="3200" dirty="0" smtClean="0"/>
              <a:t>Any Questions?</a:t>
            </a:r>
            <a:endParaRPr lang="en-US" sz="32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37</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endParaRPr lang="en-US" dirty="0"/>
          </a:p>
        </p:txBody>
      </p:sp>
      <p:sp>
        <p:nvSpPr>
          <p:cNvPr id="3" name="Content Placeholder 2"/>
          <p:cNvSpPr>
            <a:spLocks noGrp="1"/>
          </p:cNvSpPr>
          <p:nvPr>
            <p:ph idx="1"/>
          </p:nvPr>
        </p:nvSpPr>
        <p:spPr>
          <a:xfrm>
            <a:off x="1828800" y="2057400"/>
            <a:ext cx="7086600" cy="4343400"/>
          </a:xfrm>
        </p:spPr>
        <p:txBody>
          <a:bodyPr>
            <a:normAutofit/>
          </a:bodyPr>
          <a:lstStyle/>
          <a:p>
            <a:pPr>
              <a:buNone/>
            </a:pPr>
            <a:r>
              <a:rPr lang="en-US" sz="2800" dirty="0" smtClean="0"/>
              <a:t>Some Common Problems:</a:t>
            </a:r>
          </a:p>
          <a:p>
            <a:r>
              <a:rPr lang="en-US" sz="2800" dirty="0" smtClean="0"/>
              <a:t>Time Constraint</a:t>
            </a:r>
          </a:p>
          <a:p>
            <a:r>
              <a:rPr lang="en-US" sz="2800" dirty="0" smtClean="0"/>
              <a:t>Unidentified Roles</a:t>
            </a:r>
          </a:p>
          <a:p>
            <a:r>
              <a:rPr lang="en-US" sz="2800" dirty="0" smtClean="0"/>
              <a:t>Availability of attendees</a:t>
            </a:r>
          </a:p>
          <a:p>
            <a:r>
              <a:rPr lang="en-US" sz="2800" dirty="0" smtClean="0"/>
              <a:t>Availability of meeting locations </a:t>
            </a:r>
          </a:p>
          <a:p>
            <a:r>
              <a:rPr lang="en-US" sz="2800" dirty="0" smtClean="0"/>
              <a:t>Convenience and Efficiency </a:t>
            </a:r>
          </a:p>
          <a:p>
            <a:endParaRPr lang="en-US" sz="2800" dirty="0" smtClean="0"/>
          </a:p>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endParaRPr lang="en-US" dirty="0"/>
          </a:p>
        </p:txBody>
      </p:sp>
      <p:sp>
        <p:nvSpPr>
          <p:cNvPr id="3" name="Content Placeholder 2"/>
          <p:cNvSpPr>
            <a:spLocks noGrp="1"/>
          </p:cNvSpPr>
          <p:nvPr>
            <p:ph idx="1"/>
          </p:nvPr>
        </p:nvSpPr>
        <p:spPr>
          <a:xfrm>
            <a:off x="1905000" y="1828800"/>
            <a:ext cx="6781800" cy="4297363"/>
          </a:xfrm>
        </p:spPr>
        <p:txBody>
          <a:bodyPr>
            <a:normAutofit fontScale="92500" lnSpcReduction="20000"/>
          </a:bodyPr>
          <a:lstStyle/>
          <a:p>
            <a:pPr>
              <a:buNone/>
            </a:pPr>
            <a:r>
              <a:rPr lang="en-US" sz="2800" dirty="0" smtClean="0"/>
              <a:t>Solutions to all these problems: </a:t>
            </a:r>
            <a:r>
              <a:rPr lang="en-US" sz="2800" i="1" dirty="0" smtClean="0"/>
              <a:t>Automation!</a:t>
            </a:r>
          </a:p>
          <a:p>
            <a:r>
              <a:rPr lang="en-US" sz="2800" dirty="0" smtClean="0"/>
              <a:t>Reduces time and effort</a:t>
            </a:r>
          </a:p>
          <a:p>
            <a:r>
              <a:rPr lang="en-US" sz="2800" dirty="0" smtClean="0"/>
              <a:t>Identifies roles and customizes meeting scheduling process accordingly</a:t>
            </a:r>
          </a:p>
          <a:p>
            <a:r>
              <a:rPr lang="en-US" sz="2800" dirty="0" smtClean="0"/>
              <a:t>Ensures availability of attendees as per their convenience</a:t>
            </a:r>
          </a:p>
          <a:p>
            <a:r>
              <a:rPr lang="en-US" sz="2800" dirty="0" smtClean="0"/>
              <a:t>Ensures availability of most appropriate meeting location</a:t>
            </a:r>
          </a:p>
          <a:p>
            <a:r>
              <a:rPr lang="en-US" sz="2800" dirty="0" smtClean="0"/>
              <a:t>Easy to use for naïve users</a:t>
            </a:r>
            <a:endParaRPr lang="en-US" sz="28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endParaRPr lang="en-US" dirty="0"/>
          </a:p>
        </p:txBody>
      </p:sp>
      <p:sp>
        <p:nvSpPr>
          <p:cNvPr id="3" name="Content Placeholder 2"/>
          <p:cNvSpPr>
            <a:spLocks noGrp="1"/>
          </p:cNvSpPr>
          <p:nvPr>
            <p:ph idx="1"/>
          </p:nvPr>
        </p:nvSpPr>
        <p:spPr>
          <a:xfrm>
            <a:off x="1905000" y="1981200"/>
            <a:ext cx="6781800" cy="3962400"/>
          </a:xfrm>
        </p:spPr>
        <p:txBody>
          <a:bodyPr>
            <a:normAutofit/>
          </a:bodyPr>
          <a:lstStyle/>
          <a:p>
            <a:pPr>
              <a:lnSpc>
                <a:spcPct val="80000"/>
              </a:lnSpc>
            </a:pPr>
            <a:r>
              <a:rPr lang="en-US" sz="2400" dirty="0" smtClean="0"/>
              <a:t>Monitor Meetings </a:t>
            </a:r>
          </a:p>
          <a:p>
            <a:pPr>
              <a:lnSpc>
                <a:spcPct val="80000"/>
              </a:lnSpc>
            </a:pPr>
            <a:r>
              <a:rPr lang="en-US" sz="2400" dirty="0" smtClean="0"/>
              <a:t>Plan Meeting </a:t>
            </a:r>
          </a:p>
          <a:p>
            <a:pPr>
              <a:lnSpc>
                <a:spcPct val="80000"/>
              </a:lnSpc>
            </a:pPr>
            <a:r>
              <a:rPr lang="en-US" sz="2400" dirty="0" smtClean="0"/>
              <a:t>Re-plan Meeting </a:t>
            </a:r>
          </a:p>
          <a:p>
            <a:pPr>
              <a:lnSpc>
                <a:spcPct val="80000"/>
              </a:lnSpc>
            </a:pPr>
            <a:r>
              <a:rPr lang="en-US" sz="2400" dirty="0" smtClean="0"/>
              <a:t>Resolve Conflicts</a:t>
            </a:r>
          </a:p>
          <a:p>
            <a:pPr>
              <a:lnSpc>
                <a:spcPct val="80000"/>
              </a:lnSpc>
            </a:pPr>
            <a:r>
              <a:rPr lang="en-US" sz="2400" dirty="0" smtClean="0"/>
              <a:t>Manage Interactions</a:t>
            </a:r>
          </a:p>
          <a:p>
            <a:pPr>
              <a:lnSpc>
                <a:spcPct val="80000"/>
              </a:lnSpc>
            </a:pPr>
            <a:r>
              <a:rPr lang="en-US" sz="2400" dirty="0" smtClean="0"/>
              <a:t>Manage Concurrent Meetings</a:t>
            </a:r>
          </a:p>
          <a:p>
            <a:pPr>
              <a:buNone/>
            </a:pPr>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endParaRPr lang="en-US" dirty="0"/>
          </a:p>
        </p:txBody>
      </p:sp>
      <p:sp>
        <p:nvSpPr>
          <p:cNvPr id="3" name="Content Placeholder 2"/>
          <p:cNvSpPr>
            <a:spLocks noGrp="1"/>
          </p:cNvSpPr>
          <p:nvPr>
            <p:ph idx="1"/>
          </p:nvPr>
        </p:nvSpPr>
        <p:spPr>
          <a:xfrm>
            <a:off x="1828800" y="1981200"/>
            <a:ext cx="7086600" cy="4724400"/>
          </a:xfrm>
        </p:spPr>
        <p:txBody>
          <a:bodyPr>
            <a:normAutofit/>
          </a:bodyPr>
          <a:lstStyle/>
          <a:p>
            <a:pPr>
              <a:lnSpc>
                <a:spcPct val="80000"/>
              </a:lnSpc>
            </a:pPr>
            <a:r>
              <a:rPr lang="en-US" sz="2400" dirty="0" smtClean="0"/>
              <a:t>Monitor Meetings -&gt; Accurately control and manage the entire meeting scheduling process</a:t>
            </a:r>
          </a:p>
          <a:p>
            <a:pPr>
              <a:lnSpc>
                <a:spcPct val="80000"/>
              </a:lnSpc>
            </a:pPr>
            <a:r>
              <a:rPr lang="en-US" sz="2400" dirty="0" smtClean="0"/>
              <a:t>Plan Meeting -&gt; Select most convenient meeting date and time, and location</a:t>
            </a:r>
          </a:p>
          <a:p>
            <a:pPr>
              <a:lnSpc>
                <a:spcPct val="80000"/>
              </a:lnSpc>
            </a:pPr>
            <a:r>
              <a:rPr lang="en-US" sz="2400" dirty="0" smtClean="0"/>
              <a:t>Re-plan Meeting -&gt; Support variations and changes in the Schedule </a:t>
            </a:r>
          </a:p>
          <a:p>
            <a:pPr>
              <a:lnSpc>
                <a:spcPct val="80000"/>
              </a:lnSpc>
            </a:pPr>
            <a:r>
              <a:rPr lang="en-US" sz="2400" dirty="0" smtClean="0"/>
              <a:t>Resolve Conflicts -&gt; Perform negotiations</a:t>
            </a:r>
          </a:p>
          <a:p>
            <a:pPr>
              <a:lnSpc>
                <a:spcPct val="80000"/>
              </a:lnSpc>
            </a:pPr>
            <a:r>
              <a:rPr lang="en-US" sz="2400" dirty="0" smtClean="0"/>
              <a:t>Manage Interactions-&gt; Maintain necessary but minimal communication</a:t>
            </a:r>
          </a:p>
          <a:p>
            <a:pPr>
              <a:lnSpc>
                <a:spcPct val="80000"/>
              </a:lnSpc>
            </a:pPr>
            <a:r>
              <a:rPr lang="en-US" sz="2400" dirty="0" smtClean="0"/>
              <a:t>Manage Concurrent Meetings-&gt; Allow users to submit and manage multiple meeting requests</a:t>
            </a:r>
          </a:p>
          <a:p>
            <a:endParaRPr lang="en-US" sz="2400" dirty="0" smtClean="0"/>
          </a:p>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sz="6000" dirty="0" smtClean="0"/>
              <a:t>Requirement </a:t>
            </a:r>
          </a:p>
          <a:p>
            <a:pPr>
              <a:buNone/>
            </a:pPr>
            <a:r>
              <a:rPr lang="en-GB" sz="6000" dirty="0" smtClean="0"/>
              <a:t>Engineering</a:t>
            </a:r>
          </a:p>
          <a:p>
            <a:pPr>
              <a:buNone/>
            </a:pPr>
            <a:r>
              <a:rPr lang="en-GB" sz="6000" dirty="0" smtClean="0"/>
              <a:t>Process</a:t>
            </a:r>
            <a:endParaRPr lang="en-GB" sz="60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Model</a:t>
            </a:r>
            <a:endParaRPr lang="en-US" dirty="0"/>
          </a:p>
        </p:txBody>
      </p:sp>
      <p:sp>
        <p:nvSpPr>
          <p:cNvPr id="3" name="Content Placeholder 2"/>
          <p:cNvSpPr>
            <a:spLocks noGrp="1"/>
          </p:cNvSpPr>
          <p:nvPr>
            <p:ph idx="1"/>
          </p:nvPr>
        </p:nvSpPr>
        <p:spPr>
          <a:xfrm>
            <a:off x="1905000" y="1981200"/>
            <a:ext cx="6781800" cy="762000"/>
          </a:xfrm>
        </p:spPr>
        <p:txBody>
          <a:bodyPr/>
          <a:lstStyle/>
          <a:p>
            <a:pPr algn="ctr">
              <a:buNone/>
            </a:pPr>
            <a:r>
              <a:rPr lang="en-GB" dirty="0" smtClean="0"/>
              <a:t>Evolutionary Spiral Model</a:t>
            </a:r>
            <a:endParaRPr lang="en-US" dirty="0"/>
          </a:p>
        </p:txBody>
      </p:sp>
      <p:pic>
        <p:nvPicPr>
          <p:cNvPr id="4" name="Picture 6"/>
          <p:cNvPicPr>
            <a:picLocks noChangeAspect="1" noChangeArrowheads="1"/>
          </p:cNvPicPr>
          <p:nvPr/>
        </p:nvPicPr>
        <p:blipFill>
          <a:blip r:embed="rId2" cstate="print"/>
          <a:srcRect/>
          <a:stretch>
            <a:fillRect/>
          </a:stretch>
        </p:blipFill>
        <p:spPr>
          <a:xfrm>
            <a:off x="2286000" y="2590800"/>
            <a:ext cx="6172200" cy="3863403"/>
          </a:xfrm>
          <a:prstGeom prst="rect">
            <a:avLst/>
          </a:prstGeom>
        </p:spPr>
      </p:pic>
      <p:sp>
        <p:nvSpPr>
          <p:cNvPr id="5" name="Slide Number Placeholder 4"/>
          <p:cNvSpPr>
            <a:spLocks noGrp="1"/>
          </p:cNvSpPr>
          <p:nvPr>
            <p:ph type="sldNum" sz="quarter" idx="12"/>
          </p:nvPr>
        </p:nvSpPr>
        <p:spPr/>
        <p:txBody>
          <a:bodyPr/>
          <a:lstStyle/>
          <a:p>
            <a:fld id="{DF28FB93-0A08-4E7D-8E63-9EFA29F1E093}"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_Mod_theme">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Theme_Mod_theme</Template>
  <TotalTime>454</TotalTime>
  <Words>1369</Words>
  <Application>Microsoft Office PowerPoint</Application>
  <PresentationFormat>On-screen Show (4:3)</PresentationFormat>
  <Paragraphs>363</Paragraphs>
  <Slides>37</Slides>
  <Notes>1</Notes>
  <HiddenSlides>7</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Theme_Mod_theme</vt:lpstr>
      <vt:lpstr>TeraSoft Distributed Meeting Scheduler</vt:lpstr>
      <vt:lpstr>Agenda</vt:lpstr>
      <vt:lpstr>Slide 3</vt:lpstr>
      <vt:lpstr>Why ???</vt:lpstr>
      <vt:lpstr>Why ???</vt:lpstr>
      <vt:lpstr>What ???</vt:lpstr>
      <vt:lpstr>How ???</vt:lpstr>
      <vt:lpstr>Slide 8</vt:lpstr>
      <vt:lpstr>Process Model</vt:lpstr>
      <vt:lpstr>Process</vt:lpstr>
      <vt:lpstr>Project Deliverables</vt:lpstr>
      <vt:lpstr>Team Roles</vt:lpstr>
      <vt:lpstr>Project Responsibilities – Phase 1</vt:lpstr>
      <vt:lpstr>Slide 14</vt:lpstr>
      <vt:lpstr>Definition Issues</vt:lpstr>
      <vt:lpstr>Identifying Issues and Their Solutions</vt:lpstr>
      <vt:lpstr>Types of requirements</vt:lpstr>
      <vt:lpstr>Domain Requirements –  Issues &amp; Solutions</vt:lpstr>
      <vt:lpstr>Domain Requirements –  Issues &amp; Solutions</vt:lpstr>
      <vt:lpstr>Functional Requirements – Issues &amp; Solutions</vt:lpstr>
      <vt:lpstr>Functional Requirements – Issues &amp; Solutions</vt:lpstr>
      <vt:lpstr>Non-Functional Requirements – Issues &amp; Solutions</vt:lpstr>
      <vt:lpstr>Non-Functional Requirements – Issues &amp; Solutions</vt:lpstr>
      <vt:lpstr>Improved Understanding</vt:lpstr>
      <vt:lpstr>Writing Specifications</vt:lpstr>
      <vt:lpstr>Functional &amp; Nonfunctional Traceability</vt:lpstr>
      <vt:lpstr>Slide 27</vt:lpstr>
      <vt:lpstr>Log-In</vt:lpstr>
      <vt:lpstr>Home Page</vt:lpstr>
      <vt:lpstr>Initiate Meeting</vt:lpstr>
      <vt:lpstr>Active Attendees</vt:lpstr>
      <vt:lpstr>Important Attendees</vt:lpstr>
      <vt:lpstr>Regular Attendees</vt:lpstr>
      <vt:lpstr>Finalize Meeting</vt:lpstr>
      <vt:lpstr>Percentage of Change</vt:lpstr>
      <vt:lpstr>Future Work</vt:lpstr>
      <vt:lpstr>Thank You!</vt:lpstr>
    </vt:vector>
  </TitlesOfParts>
  <Company>University of Texas At Dallas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vks061000</dc:creator>
  <cp:lastModifiedBy>srw051000</cp:lastModifiedBy>
  <cp:revision>154</cp:revision>
  <dcterms:created xsi:type="dcterms:W3CDTF">2009-09-29T08:03:29Z</dcterms:created>
  <dcterms:modified xsi:type="dcterms:W3CDTF">2009-10-01T15:56:29Z</dcterms:modified>
</cp:coreProperties>
</file>