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9" r:id="rId1"/>
  </p:sldMasterIdLst>
  <p:notesMasterIdLst>
    <p:notesMasterId r:id="rId42"/>
  </p:notesMasterIdLst>
  <p:handoutMasterIdLst>
    <p:handoutMasterId r:id="rId43"/>
  </p:handoutMasterIdLst>
  <p:sldIdLst>
    <p:sldId id="256" r:id="rId2"/>
    <p:sldId id="308" r:id="rId3"/>
    <p:sldId id="306" r:id="rId4"/>
    <p:sldId id="309" r:id="rId5"/>
    <p:sldId id="257" r:id="rId6"/>
    <p:sldId id="258" r:id="rId7"/>
    <p:sldId id="259" r:id="rId8"/>
    <p:sldId id="261" r:id="rId9"/>
    <p:sldId id="262" r:id="rId10"/>
    <p:sldId id="264" r:id="rId11"/>
    <p:sldId id="286" r:id="rId12"/>
    <p:sldId id="313" r:id="rId13"/>
    <p:sldId id="287" r:id="rId14"/>
    <p:sldId id="266" r:id="rId15"/>
    <p:sldId id="267" r:id="rId16"/>
    <p:sldId id="268" r:id="rId17"/>
    <p:sldId id="269" r:id="rId18"/>
    <p:sldId id="270" r:id="rId19"/>
    <p:sldId id="271" r:id="rId20"/>
    <p:sldId id="272" r:id="rId21"/>
    <p:sldId id="273" r:id="rId22"/>
    <p:sldId id="274" r:id="rId23"/>
    <p:sldId id="310" r:id="rId24"/>
    <p:sldId id="276" r:id="rId25"/>
    <p:sldId id="292" r:id="rId26"/>
    <p:sldId id="293" r:id="rId27"/>
    <p:sldId id="277" r:id="rId28"/>
    <p:sldId id="278" r:id="rId29"/>
    <p:sldId id="279" r:id="rId30"/>
    <p:sldId id="280" r:id="rId31"/>
    <p:sldId id="288" r:id="rId32"/>
    <p:sldId id="289" r:id="rId33"/>
    <p:sldId id="290" r:id="rId34"/>
    <p:sldId id="291" r:id="rId35"/>
    <p:sldId id="282" r:id="rId36"/>
    <p:sldId id="314" r:id="rId37"/>
    <p:sldId id="283" r:id="rId38"/>
    <p:sldId id="315" r:id="rId39"/>
    <p:sldId id="311" r:id="rId40"/>
    <p:sldId id="312" r:id="rId41"/>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3611"/>
    <a:srgbClr val="A44114"/>
    <a:srgbClr val="F3B99F"/>
    <a:srgbClr val="B94917"/>
    <a:srgbClr val="FF6600"/>
    <a:srgbClr val="000066"/>
    <a:srgbClr val="00002C"/>
    <a:srgbClr val="66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1" autoAdjust="0"/>
    <p:restoredTop sz="97222" autoAdjust="0"/>
  </p:normalViewPr>
  <p:slideViewPr>
    <p:cSldViewPr>
      <p:cViewPr>
        <p:scale>
          <a:sx n="70" d="100"/>
          <a:sy n="70" d="100"/>
        </p:scale>
        <p:origin x="-1074" y="-240"/>
      </p:cViewPr>
      <p:guideLst>
        <p:guide orient="horz" pos="2160"/>
        <p:guide pos="2880"/>
      </p:guideLst>
    </p:cSldViewPr>
  </p:slideViewPr>
  <p:outlineViewPr>
    <p:cViewPr>
      <p:scale>
        <a:sx n="33" d="100"/>
        <a:sy n="33" d="100"/>
      </p:scale>
      <p:origin x="0" y="132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atin typeface="Arial" charset="0"/>
                <a:cs typeface="+mn-cs"/>
              </a:defRPr>
            </a:lvl1pPr>
          </a:lstStyle>
          <a:p>
            <a:pPr>
              <a:defRPr/>
            </a:pPr>
            <a:endParaRPr lang="en-US"/>
          </a:p>
        </p:txBody>
      </p:sp>
      <p:sp>
        <p:nvSpPr>
          <p:cNvPr id="348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atin typeface="Arial" charset="0"/>
                <a:cs typeface="+mn-cs"/>
              </a:defRPr>
            </a:lvl1pPr>
          </a:lstStyle>
          <a:p>
            <a:pPr>
              <a:defRPr/>
            </a:pPr>
            <a:endParaRPr lang="en-US"/>
          </a:p>
        </p:txBody>
      </p:sp>
      <p:sp>
        <p:nvSpPr>
          <p:cNvPr id="3482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atin typeface="Arial" charset="0"/>
                <a:cs typeface="+mn-cs"/>
              </a:defRPr>
            </a:lvl1pPr>
          </a:lstStyle>
          <a:p>
            <a:pPr>
              <a:defRPr/>
            </a:pPr>
            <a:endParaRPr lang="en-US"/>
          </a:p>
        </p:txBody>
      </p:sp>
      <p:sp>
        <p:nvSpPr>
          <p:cNvPr id="348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atin typeface="Arial" charset="0"/>
                <a:cs typeface="+mn-cs"/>
              </a:defRPr>
            </a:lvl1pPr>
          </a:lstStyle>
          <a:p>
            <a:pPr>
              <a:defRPr/>
            </a:pPr>
            <a:fld id="{A04420E1-9C90-401B-96DA-E1791BBBE47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atin typeface="Arial" charset="0"/>
                <a:cs typeface="+mn-cs"/>
              </a:defRPr>
            </a:lvl1pPr>
          </a:lstStyle>
          <a:p>
            <a:pPr>
              <a:defRPr/>
            </a:pPr>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atin typeface="Arial" charset="0"/>
                <a:cs typeface="+mn-cs"/>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atin typeface="Arial"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atin typeface="Arial" charset="0"/>
                <a:cs typeface="+mn-cs"/>
              </a:defRPr>
            </a:lvl1pPr>
          </a:lstStyle>
          <a:p>
            <a:pPr>
              <a:defRPr/>
            </a:pPr>
            <a:fld id="{D334646E-915B-4DEF-9A01-03689B53893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F82F42A1-37DB-428F-B869-00109E0B48DC}" type="slidenum">
              <a:rPr lang="en-US" smtClean="0"/>
              <a:pPr>
                <a:defRPr/>
              </a:pPr>
              <a:t>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BE87ADED-8CDD-4759-8D70-43653CF6887A}"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85B10597-8652-4787-BA5D-91BDDAD98544}"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AAFE92B7-E0D3-459A-B82D-F38DEACCC05A}"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D61AB8BC-3B67-47FB-8882-AF6D0CA63B88}"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47F9DC8F-2C21-4355-8DA2-5F95696062D1}"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8E0ED140-1A58-471C-888C-456012A1B7DD}"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5E42F1EA-6494-4125-9CB9-BF045C17D845}"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31CDE236-EA45-40B8-BB4B-51C76647332B}"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F5C4983D-343B-447E-9D60-FC343394D1A0}"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2A0A820C-9BD8-4B70-B34D-F4D2F9959827}"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34646E-915B-4DEF-9A01-03689B538938}"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D758E170-298A-403D-8209-FE076E1550EA}"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CBAFC3CE-99A3-4FE9-B3B1-E018E5C4F5CF}"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EC84CDDA-22F6-4834-B648-A947E225750F}"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2FD7CDF8-F9FE-4530-8AD0-F3B3A491BDA7}"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B8CFBCDC-DC28-47B8-943B-EEE940A8F0E8}"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E3F84EAA-1B2F-422A-A623-9108BD710A2D}" type="slidenum">
              <a:rPr lang="en-US" smtClean="0"/>
              <a:pPr>
                <a:defRPr/>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6C91DCFC-AB5F-451B-A231-0006A3BD741F}" type="slidenum">
              <a:rPr lang="en-US" smtClean="0"/>
              <a:pPr>
                <a:defRPr/>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E982F3FC-2E09-4357-A681-DA15F9491CEB}" type="slidenum">
              <a:rPr lang="en-US" smtClean="0"/>
              <a:pPr>
                <a:defRPr/>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4670C99B-D594-4550-8D01-13761EBD6E85}" type="slidenum">
              <a:rPr lang="en-US" smtClean="0"/>
              <a:pPr>
                <a:defRPr/>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7CF1AF0D-582D-42AE-8827-7064349637B8}"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34646E-915B-4DEF-9A01-03689B538938}"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D7D142BB-BCA3-46A8-86E0-38626A0F385C}" type="slidenum">
              <a:rPr lang="en-US" smtClean="0"/>
              <a:pPr>
                <a:defRPr/>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452E21F3-6D49-4954-8439-F84835493DB1}" type="slidenum">
              <a:rPr lang="en-US" smtClean="0"/>
              <a:pPr>
                <a:defRPr/>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C992B4F3-07D3-430E-8FA6-0FF3B1C270C9}" type="slidenum">
              <a:rPr lang="en-US" smtClean="0"/>
              <a:pPr>
                <a:defRPr/>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0DCB051A-66BB-4CC8-8ADB-FE904928870D}" type="slidenum">
              <a:rPr lang="en-US" smtClean="0"/>
              <a:pPr>
                <a:defRPr/>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219210A6-FF50-47B7-82E8-A67BD6F41191}" type="slidenum">
              <a:rPr lang="en-US" smtClean="0"/>
              <a:pPr>
                <a:defRPr/>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B11A4F0B-E7DA-45B3-BC9A-22D978B9CB26}"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6F564CA0-4A07-424C-A9AA-AC5A90B70796}"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E63865C2-75D8-459C-BE90-A2C8923993D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18D8AE40-2CB2-421E-B517-04F6864988BD}"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7973D8DA-43BD-478B-9545-2562C27AD7FF}"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0A76E1DE-AF2E-489D-B695-F759DB48EC13}"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US" altLang="en-US"/>
          </a:p>
        </p:txBody>
      </p:sp>
      <p:sp>
        <p:nvSpPr>
          <p:cNvPr id="6" name="Footer Placeholder 1"/>
          <p:cNvSpPr>
            <a:spLocks noGrp="1"/>
          </p:cNvSpPr>
          <p:nvPr>
            <p:ph type="ftr" sz="quarter" idx="11"/>
          </p:nvPr>
        </p:nvSpPr>
        <p:spPr/>
        <p:txBody>
          <a:bodyPr/>
          <a:lstStyle>
            <a:lvl1pPr>
              <a:defRPr/>
            </a:lvl1pPr>
          </a:lstStyle>
          <a:p>
            <a:pPr>
              <a:defRPr/>
            </a:pPr>
            <a:endParaRPr lang="en-US" alt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DDC6B5DB-7D57-42E4-8CC4-582218106FFB}"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ltLang="en-US"/>
          </a:p>
        </p:txBody>
      </p:sp>
      <p:sp>
        <p:nvSpPr>
          <p:cNvPr id="5" name="Footer Placeholder 27"/>
          <p:cNvSpPr>
            <a:spLocks noGrp="1"/>
          </p:cNvSpPr>
          <p:nvPr>
            <p:ph type="ftr" sz="quarter" idx="11"/>
          </p:nvPr>
        </p:nvSpPr>
        <p:spPr/>
        <p:txBody>
          <a:bodyPr/>
          <a:lstStyle>
            <a:lvl1pPr>
              <a:defRPr/>
            </a:lvl1pPr>
          </a:lstStyle>
          <a:p>
            <a:pPr>
              <a:defRPr/>
            </a:pPr>
            <a:endParaRPr lang="en-US" altLang="en-US"/>
          </a:p>
        </p:txBody>
      </p:sp>
      <p:sp>
        <p:nvSpPr>
          <p:cNvPr id="6" name="Slide Number Placeholder 4"/>
          <p:cNvSpPr>
            <a:spLocks noGrp="1"/>
          </p:cNvSpPr>
          <p:nvPr>
            <p:ph type="sldNum" sz="quarter" idx="12"/>
          </p:nvPr>
        </p:nvSpPr>
        <p:spPr/>
        <p:txBody>
          <a:bodyPr/>
          <a:lstStyle>
            <a:lvl1pPr>
              <a:defRPr/>
            </a:lvl1pPr>
          </a:lstStyle>
          <a:p>
            <a:pPr>
              <a:defRPr/>
            </a:pPr>
            <a:fld id="{D3BFE421-2B50-4E21-A65B-1A8F9A231DFC}"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AE69BAB-03FA-473C-BFA2-2445C253CD28}"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9" descr="TeamLogo.jpg"/>
          <p:cNvPicPr>
            <a:picLocks noChangeAspect="1"/>
          </p:cNvPicPr>
          <p:nvPr userDrawn="1"/>
        </p:nvPicPr>
        <p:blipFill>
          <a:blip r:embed="rId2"/>
          <a:srcRect/>
          <a:stretch>
            <a:fillRect/>
          </a:stretch>
        </p:blipFill>
        <p:spPr bwMode="auto">
          <a:xfrm>
            <a:off x="0" y="0"/>
            <a:ext cx="7829550" cy="914400"/>
          </a:xfrm>
          <a:prstGeom prst="rect">
            <a:avLst/>
          </a:prstGeom>
          <a:noFill/>
          <a:ln w="9525">
            <a:noFill/>
            <a:miter lim="800000"/>
            <a:headEnd/>
            <a:tailEnd/>
          </a:ln>
        </p:spPr>
      </p:pic>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endParaRPr lang="en-US" altLang="en-US"/>
          </a:p>
        </p:txBody>
      </p:sp>
      <p:sp>
        <p:nvSpPr>
          <p:cNvPr id="6"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ltLang="en-US"/>
          </a:p>
        </p:txBody>
      </p:sp>
      <p:sp>
        <p:nvSpPr>
          <p:cNvPr id="7" name="Slide Number Placeholder 15"/>
          <p:cNvSpPr>
            <a:spLocks noGrp="1"/>
          </p:cNvSpPr>
          <p:nvPr>
            <p:ph type="sldNum" sz="quarter" idx="12"/>
          </p:nvPr>
        </p:nvSpPr>
        <p:spPr>
          <a:xfrm>
            <a:off x="8229600" y="6473825"/>
            <a:ext cx="758825" cy="247650"/>
          </a:xfrm>
        </p:spPr>
        <p:txBody>
          <a:bodyPr/>
          <a:lstStyle>
            <a:lvl1pPr>
              <a:defRPr/>
            </a:lvl1pPr>
          </a:lstStyle>
          <a:p>
            <a:pPr>
              <a:defRPr/>
            </a:pPr>
            <a:fld id="{F9EFE160-5085-47EC-B648-6733476213E5}"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altLang="en-US"/>
          </a:p>
        </p:txBody>
      </p:sp>
      <p:sp>
        <p:nvSpPr>
          <p:cNvPr id="7" name="Footer Placeholder 10"/>
          <p:cNvSpPr>
            <a:spLocks noGrp="1"/>
          </p:cNvSpPr>
          <p:nvPr>
            <p:ph type="ftr" sz="quarter" idx="11"/>
          </p:nvPr>
        </p:nvSpPr>
        <p:spPr/>
        <p:txBody>
          <a:bodyPr/>
          <a:lstStyle>
            <a:lvl1pPr>
              <a:defRPr/>
            </a:lvl1pPr>
          </a:lstStyle>
          <a:p>
            <a:pPr>
              <a:defRPr/>
            </a:pPr>
            <a:endParaRPr lang="en-US" altLang="en-US"/>
          </a:p>
        </p:txBody>
      </p:sp>
      <p:sp>
        <p:nvSpPr>
          <p:cNvPr id="9" name="Slide Number Placeholder 15"/>
          <p:cNvSpPr>
            <a:spLocks noGrp="1"/>
          </p:cNvSpPr>
          <p:nvPr>
            <p:ph type="sldNum" sz="quarter" idx="12"/>
          </p:nvPr>
        </p:nvSpPr>
        <p:spPr/>
        <p:txBody>
          <a:bodyPr/>
          <a:lstStyle>
            <a:lvl1pPr>
              <a:defRPr/>
            </a:lvl1pPr>
          </a:lstStyle>
          <a:p>
            <a:pPr>
              <a:defRPr/>
            </a:pPr>
            <a:fld id="{11E45F79-93CD-4B8E-9846-E885D2034BA5}" type="slidenum">
              <a:rPr lang="en-US" altLang="en-US"/>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altLang="en-US"/>
          </a:p>
        </p:txBody>
      </p:sp>
      <p:sp>
        <p:nvSpPr>
          <p:cNvPr id="6" name="Footer Placeholder 27"/>
          <p:cNvSpPr>
            <a:spLocks noGrp="1"/>
          </p:cNvSpPr>
          <p:nvPr>
            <p:ph type="ftr" sz="quarter" idx="11"/>
          </p:nvPr>
        </p:nvSpPr>
        <p:spPr/>
        <p:txBody>
          <a:bodyPr/>
          <a:lstStyle>
            <a:lvl1pPr>
              <a:defRPr/>
            </a:lvl1pPr>
          </a:lstStyle>
          <a:p>
            <a:pPr>
              <a:defRPr/>
            </a:pPr>
            <a:endParaRPr lang="en-US" altLang="en-US"/>
          </a:p>
        </p:txBody>
      </p:sp>
      <p:sp>
        <p:nvSpPr>
          <p:cNvPr id="7" name="Slide Number Placeholder 4"/>
          <p:cNvSpPr>
            <a:spLocks noGrp="1"/>
          </p:cNvSpPr>
          <p:nvPr>
            <p:ph type="sldNum" sz="quarter" idx="12"/>
          </p:nvPr>
        </p:nvSpPr>
        <p:spPr/>
        <p:txBody>
          <a:bodyPr/>
          <a:lstStyle>
            <a:lvl1pPr>
              <a:defRPr/>
            </a:lvl1pPr>
          </a:lstStyle>
          <a:p>
            <a:pPr>
              <a:defRPr/>
            </a:pPr>
            <a:fld id="{BC4CBB33-D8F6-41CD-8170-0B09E1363CED}"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altLang="en-US"/>
          </a:p>
        </p:txBody>
      </p:sp>
      <p:sp>
        <p:nvSpPr>
          <p:cNvPr id="9" name="Footer Placeholder 5"/>
          <p:cNvSpPr>
            <a:spLocks noGrp="1"/>
          </p:cNvSpPr>
          <p:nvPr>
            <p:ph type="ftr" sz="quarter" idx="11"/>
          </p:nvPr>
        </p:nvSpPr>
        <p:spPr/>
        <p:txBody>
          <a:bodyPr/>
          <a:lstStyle>
            <a:lvl1pPr>
              <a:defRPr/>
            </a:lvl1pPr>
          </a:lstStyle>
          <a:p>
            <a:pPr>
              <a:defRPr/>
            </a:pPr>
            <a:endParaRPr lang="en-US" alt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5A6D73F9-1D2F-44D2-A385-B1DBB7090F6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US" altLang="en-US"/>
          </a:p>
        </p:txBody>
      </p:sp>
      <p:sp>
        <p:nvSpPr>
          <p:cNvPr id="4" name="Footer Placeholder 27"/>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35BF33F7-D0C5-4E46-9314-C1EBD69C5502}"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ltLang="en-US"/>
          </a:p>
        </p:txBody>
      </p:sp>
      <p:sp>
        <p:nvSpPr>
          <p:cNvPr id="3" name="Footer Placeholder 23"/>
          <p:cNvSpPr>
            <a:spLocks noGrp="1"/>
          </p:cNvSpPr>
          <p:nvPr>
            <p:ph type="ftr" sz="quarter" idx="11"/>
          </p:nvPr>
        </p:nvSpPr>
        <p:spPr/>
        <p:txBody>
          <a:bodyPr/>
          <a:lstStyle>
            <a:lvl1pPr>
              <a:defRPr/>
            </a:lvl1pPr>
          </a:lstStyle>
          <a:p>
            <a:pPr>
              <a:defRPr/>
            </a:pPr>
            <a:endParaRPr lang="en-US" altLang="en-US"/>
          </a:p>
        </p:txBody>
      </p:sp>
      <p:sp>
        <p:nvSpPr>
          <p:cNvPr id="4" name="Slide Number Placeholder 6"/>
          <p:cNvSpPr>
            <a:spLocks noGrp="1"/>
          </p:cNvSpPr>
          <p:nvPr>
            <p:ph type="sldNum" sz="quarter" idx="12"/>
          </p:nvPr>
        </p:nvSpPr>
        <p:spPr/>
        <p:txBody>
          <a:bodyPr/>
          <a:lstStyle>
            <a:lvl1pPr>
              <a:defRPr/>
            </a:lvl1pPr>
          </a:lstStyle>
          <a:p>
            <a:pPr>
              <a:defRPr/>
            </a:pPr>
            <a:fld id="{0C1CF0AB-70CC-4AB3-AFB9-773BF00FE39D}"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altLang="en-US"/>
          </a:p>
        </p:txBody>
      </p:sp>
      <p:sp>
        <p:nvSpPr>
          <p:cNvPr id="7" name="Footer Placeholder 28"/>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C2FCECE7-A9FE-48F1-B167-F211C11C4923}"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30"/>
          <p:cNvSpPr>
            <a:spLocks noGrp="1"/>
          </p:cNvSpPr>
          <p:nvPr>
            <p:ph type="sldNum" sz="quarter" idx="12"/>
          </p:nvPr>
        </p:nvSpPr>
        <p:spPr/>
        <p:txBody>
          <a:bodyPr/>
          <a:lstStyle>
            <a:lvl1pPr>
              <a:defRPr/>
            </a:lvl1pPr>
          </a:lstStyle>
          <a:p>
            <a:pPr>
              <a:defRPr/>
            </a:pPr>
            <a:fld id="{29DB68CA-EE1C-4374-84DF-06E9A6B7482F}"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cs typeface="Arial" charset="0"/>
              </a:defRPr>
            </a:lvl1pPr>
          </a:lstStyle>
          <a:p>
            <a:pPr>
              <a:defRPr/>
            </a:pPr>
            <a:endParaRPr lang="en-US" alt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endParaRPr lang="en-US" alt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fld id="{A79BC788-FB83-4542-9596-D8F35C7136AC}" type="slidenum">
              <a:rPr lang="en-US" altLang="en-US"/>
              <a:pPr>
                <a:defRPr/>
              </a:pPr>
              <a:t>‹#›</a:t>
            </a:fld>
            <a:endParaRPr lang="en-US" alt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3" r:id="rId4"/>
    <p:sldLayoutId id="2147484099" r:id="rId5"/>
    <p:sldLayoutId id="2147484094" r:id="rId6"/>
    <p:sldLayoutId id="2147484100" r:id="rId7"/>
    <p:sldLayoutId id="2147484101" r:id="rId8"/>
    <p:sldLayoutId id="2147484102" r:id="rId9"/>
    <p:sldLayoutId id="2147484095" r:id="rId10"/>
    <p:sldLayoutId id="2147484103"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www.utdallas.edu/~axm084000/ARE_prototypes/welcome.html"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ctrTitle"/>
          </p:nvPr>
        </p:nvSpPr>
        <p:spPr>
          <a:xfrm>
            <a:off x="304800" y="228600"/>
            <a:ext cx="6705600" cy="2514600"/>
          </a:xfrm>
        </p:spPr>
        <p:txBody>
          <a:bodyPr>
            <a:normAutofit fontScale="90000"/>
          </a:bodyPr>
          <a:lstStyle/>
          <a:p>
            <a:pPr eaLnBrk="1" fontAlgn="auto" hangingPunct="1">
              <a:spcAft>
                <a:spcPts val="0"/>
              </a:spcAft>
              <a:defRPr/>
            </a:pPr>
            <a:r>
              <a:rPr lang="en-US" sz="4000" dirty="0" smtClean="0"/>
              <a:t>TERASOFT DISTRIBUTED</a:t>
            </a:r>
            <a:br>
              <a:rPr lang="en-US" sz="4000" dirty="0" smtClean="0"/>
            </a:br>
            <a:r>
              <a:rPr lang="en-US" sz="4000" dirty="0" smtClean="0"/>
              <a:t>MEETING SCHEDULER</a:t>
            </a:r>
            <a:br>
              <a:rPr lang="en-US" sz="4000" dirty="0" smtClean="0"/>
            </a:br>
            <a:r>
              <a:rPr lang="en-US" sz="4000" dirty="0" smtClean="0"/>
              <a:t> SYSTEM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1800" i="1" dirty="0" smtClean="0">
                <a:latin typeface="Arial Narrow" pitchFamily="34" charset="0"/>
              </a:rPr>
              <a:t>Project Phase I (Interim</a:t>
            </a:r>
            <a:r>
              <a:rPr lang="en-US" sz="1800" i="1" dirty="0" smtClean="0">
                <a:latin typeface="Arial Narrow" pitchFamily="34" charset="0"/>
              </a:rPr>
              <a:t>)- - </a:t>
            </a:r>
            <a:r>
              <a:rPr lang="en-US" sz="2900" b="1" dirty="0" smtClean="0">
                <a:latin typeface="Arial Narrow" pitchFamily="34" charset="0"/>
              </a:rPr>
              <a:t>THE PIONEER</a:t>
            </a:r>
            <a:r>
              <a:rPr lang="en-US" sz="1800" i="1" dirty="0" smtClean="0">
                <a:latin typeface="Arial Narrow" pitchFamily="34" charset="0"/>
              </a:rPr>
              <a:t/>
            </a:r>
            <a:br>
              <a:rPr lang="en-US" sz="1800" i="1" dirty="0" smtClean="0">
                <a:latin typeface="Arial Narrow" pitchFamily="34" charset="0"/>
              </a:rPr>
            </a:br>
            <a:r>
              <a:rPr lang="en-US" sz="1800" i="1" dirty="0" smtClean="0">
                <a:latin typeface="Arial Narrow" pitchFamily="34" charset="0"/>
              </a:rPr>
              <a:t>October </a:t>
            </a:r>
            <a:r>
              <a:rPr lang="en-US" sz="1800" i="1" dirty="0" smtClean="0">
                <a:latin typeface="Arial Narrow" pitchFamily="34" charset="0"/>
              </a:rPr>
              <a:t>6</a:t>
            </a:r>
            <a:r>
              <a:rPr lang="en-US" sz="1800" i="1" baseline="30000" dirty="0" smtClean="0">
                <a:latin typeface="Arial Narrow" pitchFamily="34" charset="0"/>
              </a:rPr>
              <a:t>th</a:t>
            </a:r>
            <a:r>
              <a:rPr lang="en-US" sz="1800" i="1" dirty="0" smtClean="0">
                <a:latin typeface="Arial Narrow" pitchFamily="34" charset="0"/>
              </a:rPr>
              <a:t> </a:t>
            </a:r>
            <a:r>
              <a:rPr lang="en-US" sz="1800" i="1" dirty="0" smtClean="0">
                <a:latin typeface="Arial Narrow" pitchFamily="34" charset="0"/>
              </a:rPr>
              <a:t>2009</a:t>
            </a:r>
            <a:endParaRPr lang="en-US" sz="1800" i="1" dirty="0" smtClean="0">
              <a:solidFill>
                <a:schemeClr val="tx1"/>
              </a:solidFill>
              <a:latin typeface="Arial Narrow" pitchFamily="34" charset="0"/>
            </a:endParaRPr>
          </a:p>
        </p:txBody>
      </p:sp>
      <p:sp>
        <p:nvSpPr>
          <p:cNvPr id="4099" name="Rectangle 9"/>
          <p:cNvSpPr>
            <a:spLocks noGrp="1" noChangeArrowheads="1"/>
          </p:cNvSpPr>
          <p:nvPr>
            <p:ph type="subTitle" idx="1"/>
          </p:nvPr>
        </p:nvSpPr>
        <p:spPr>
          <a:xfrm>
            <a:off x="6172200" y="304800"/>
            <a:ext cx="6057900" cy="5029200"/>
          </a:xfrm>
        </p:spPr>
        <p:txBody>
          <a:bodyPr>
            <a:normAutofit/>
          </a:bodyPr>
          <a:lstStyle/>
          <a:p>
            <a:pPr eaLnBrk="1" fontAlgn="auto" hangingPunct="1">
              <a:spcAft>
                <a:spcPts val="0"/>
              </a:spcAft>
              <a:buFont typeface="Wingdings" pitchFamily="2" charset="2"/>
              <a:buNone/>
              <a:defRPr/>
            </a:pPr>
            <a:r>
              <a:rPr lang="en-US" b="1" dirty="0" smtClean="0"/>
              <a:t>Presented by</a:t>
            </a:r>
          </a:p>
          <a:p>
            <a:pPr eaLnBrk="1" fontAlgn="auto" hangingPunct="1">
              <a:spcAft>
                <a:spcPts val="0"/>
              </a:spcAft>
              <a:buFont typeface="Wingdings" pitchFamily="2" charset="2"/>
              <a:buNone/>
              <a:defRPr/>
            </a:pPr>
            <a:r>
              <a:rPr lang="en-US" sz="1200" dirty="0" err="1" smtClean="0"/>
              <a:t>Vinit</a:t>
            </a:r>
            <a:r>
              <a:rPr lang="en-US" sz="1200" dirty="0" smtClean="0"/>
              <a:t> </a:t>
            </a:r>
            <a:r>
              <a:rPr lang="en-US" sz="1200" dirty="0" err="1" smtClean="0"/>
              <a:t>Patwa</a:t>
            </a:r>
            <a:endParaRPr lang="en-US" sz="1200" dirty="0" smtClean="0"/>
          </a:p>
          <a:p>
            <a:pPr eaLnBrk="1" fontAlgn="auto" hangingPunct="1">
              <a:spcAft>
                <a:spcPts val="0"/>
              </a:spcAft>
              <a:buFont typeface="Wingdings" pitchFamily="2" charset="2"/>
              <a:buNone/>
              <a:defRPr/>
            </a:pPr>
            <a:r>
              <a:rPr lang="en-US" sz="1200" dirty="0" err="1" smtClean="0"/>
              <a:t>Prasanna</a:t>
            </a:r>
            <a:r>
              <a:rPr lang="en-US" sz="1200" dirty="0" smtClean="0"/>
              <a:t> Kumar </a:t>
            </a:r>
            <a:r>
              <a:rPr lang="en-US" sz="1200" dirty="0" err="1" smtClean="0"/>
              <a:t>Thiagarajan</a:t>
            </a:r>
            <a:endParaRPr lang="en-US" sz="1200" dirty="0" smtClean="0"/>
          </a:p>
          <a:p>
            <a:pPr eaLnBrk="1" fontAlgn="auto" hangingPunct="1">
              <a:spcAft>
                <a:spcPts val="0"/>
              </a:spcAft>
              <a:buFont typeface="Wingdings" pitchFamily="2" charset="2"/>
              <a:buNone/>
              <a:defRPr/>
            </a:pPr>
            <a:r>
              <a:rPr lang="en-US" sz="1200" dirty="0" smtClean="0"/>
              <a:t>Shiva </a:t>
            </a:r>
            <a:r>
              <a:rPr lang="en-US" sz="1200" dirty="0" err="1" smtClean="0"/>
              <a:t>Sangam</a:t>
            </a:r>
            <a:endParaRPr lang="en-US" sz="1200" dirty="0" smtClean="0"/>
          </a:p>
          <a:p>
            <a:pPr eaLnBrk="1" fontAlgn="auto" hangingPunct="1">
              <a:spcAft>
                <a:spcPts val="0"/>
              </a:spcAft>
              <a:buFont typeface="Wingdings" pitchFamily="2" charset="2"/>
              <a:buNone/>
              <a:defRPr/>
            </a:pPr>
            <a:r>
              <a:rPr lang="en-US" sz="1200" dirty="0" err="1" smtClean="0"/>
              <a:t>Meghana</a:t>
            </a:r>
            <a:r>
              <a:rPr lang="en-US" sz="1200" dirty="0" smtClean="0"/>
              <a:t> </a:t>
            </a:r>
            <a:r>
              <a:rPr lang="en-US" sz="1200" dirty="0" err="1" smtClean="0"/>
              <a:t>Satpute</a:t>
            </a:r>
            <a:endParaRPr lang="en-US" sz="1200" dirty="0" smtClean="0"/>
          </a:p>
          <a:p>
            <a:pPr eaLnBrk="1" fontAlgn="auto" hangingPunct="1">
              <a:spcAft>
                <a:spcPts val="0"/>
              </a:spcAft>
              <a:buFont typeface="Wingdings" pitchFamily="2" charset="2"/>
              <a:buNone/>
              <a:defRPr/>
            </a:pPr>
            <a:r>
              <a:rPr lang="en-US" sz="1200" dirty="0" err="1" smtClean="0"/>
              <a:t>Azharuddin</a:t>
            </a:r>
            <a:r>
              <a:rPr lang="en-US" sz="1200" dirty="0" smtClean="0"/>
              <a:t> Mohammed </a:t>
            </a:r>
          </a:p>
          <a:p>
            <a:pPr eaLnBrk="1" fontAlgn="auto" hangingPunct="1">
              <a:spcAft>
                <a:spcPts val="0"/>
              </a:spcAft>
              <a:buFont typeface="Wingdings" pitchFamily="2" charset="2"/>
              <a:buNone/>
              <a:defRPr/>
            </a:pPr>
            <a:r>
              <a:rPr lang="en-US" sz="1200" dirty="0" err="1" smtClean="0"/>
              <a:t>Ritesh</a:t>
            </a:r>
            <a:r>
              <a:rPr lang="en-US" sz="1200" dirty="0" smtClean="0"/>
              <a:t> Patel </a:t>
            </a:r>
          </a:p>
          <a:p>
            <a:pPr eaLnBrk="1" fontAlgn="auto" hangingPunct="1">
              <a:spcAft>
                <a:spcPts val="0"/>
              </a:spcAft>
              <a:buFont typeface="Wingdings" pitchFamily="2" charset="2"/>
              <a:buNone/>
              <a:defRPr/>
            </a:pPr>
            <a:r>
              <a:rPr lang="it-IT" sz="1200" dirty="0" smtClean="0"/>
              <a:t>Tarun Chandra Samireddy </a:t>
            </a:r>
            <a:endParaRPr lang="en-US" sz="1200" dirty="0" smtClean="0"/>
          </a:p>
          <a:p>
            <a:pPr eaLnBrk="1" fontAlgn="auto" hangingPunct="1">
              <a:spcAft>
                <a:spcPts val="0"/>
              </a:spcAft>
              <a:buFont typeface="Wingdings" pitchFamily="2" charset="2"/>
              <a:buNone/>
              <a:defRPr/>
            </a:pPr>
            <a:r>
              <a:rPr lang="it-IT" sz="1200" dirty="0" smtClean="0"/>
              <a:t>Rutvij Desai </a:t>
            </a:r>
            <a:endParaRPr lang="en-US" sz="1200" dirty="0" smtClean="0"/>
          </a:p>
          <a:p>
            <a:pPr eaLnBrk="1" fontAlgn="auto" hangingPunct="1">
              <a:spcAft>
                <a:spcPts val="0"/>
              </a:spcAft>
              <a:buFont typeface="Wingdings" pitchFamily="2" charset="2"/>
              <a:buNone/>
              <a:defRPr/>
            </a:pPr>
            <a:r>
              <a:rPr lang="en-US" sz="1200" dirty="0" err="1" smtClean="0"/>
              <a:t>Sirisha</a:t>
            </a:r>
            <a:r>
              <a:rPr lang="en-US" sz="1200" dirty="0" smtClean="0"/>
              <a:t> </a:t>
            </a:r>
            <a:r>
              <a:rPr lang="en-US" sz="1200" dirty="0" err="1" smtClean="0"/>
              <a:t>Balantrapu</a:t>
            </a:r>
            <a:endParaRPr lang="en-US" sz="1200" dirty="0" smtClean="0"/>
          </a:p>
          <a:p>
            <a:pPr eaLnBrk="1" fontAlgn="auto" hangingPunct="1">
              <a:spcAft>
                <a:spcPts val="0"/>
              </a:spcAft>
              <a:buFont typeface="Wingdings" pitchFamily="2" charset="2"/>
              <a:buNone/>
              <a:defRPr/>
            </a:pPr>
            <a:r>
              <a:rPr lang="en-US" sz="1200" dirty="0" err="1" smtClean="0"/>
              <a:t>Shubhada</a:t>
            </a:r>
            <a:r>
              <a:rPr lang="en-US" sz="1200" dirty="0" smtClean="0"/>
              <a:t> </a:t>
            </a:r>
            <a:r>
              <a:rPr lang="en-US" sz="1200" dirty="0" err="1" smtClean="0"/>
              <a:t>Deshmukh</a:t>
            </a:r>
            <a:r>
              <a:rPr lang="en-US" sz="1200" dirty="0" smtClean="0"/>
              <a:t> </a:t>
            </a:r>
          </a:p>
          <a:p>
            <a:pPr eaLnBrk="1" fontAlgn="auto" hangingPunct="1">
              <a:spcAft>
                <a:spcPts val="0"/>
              </a:spcAft>
              <a:buFont typeface="Wingdings" pitchFamily="2" charset="2"/>
              <a:buNone/>
              <a:defRPr/>
            </a:pPr>
            <a:r>
              <a:rPr lang="en-US" sz="1200" dirty="0" err="1" smtClean="0"/>
              <a:t>Preethi</a:t>
            </a:r>
            <a:r>
              <a:rPr lang="en-US" sz="1200" dirty="0" smtClean="0"/>
              <a:t> </a:t>
            </a:r>
            <a:r>
              <a:rPr lang="en-US" sz="1200" dirty="0" err="1" smtClean="0"/>
              <a:t>Varambally</a:t>
            </a:r>
            <a:r>
              <a:rPr lang="en-US" sz="1200" dirty="0" smtClean="0"/>
              <a:t> </a:t>
            </a:r>
          </a:p>
          <a:p>
            <a:pPr eaLnBrk="1" fontAlgn="auto" hangingPunct="1">
              <a:spcAft>
                <a:spcPts val="0"/>
              </a:spcAft>
              <a:buFont typeface="Wingdings" pitchFamily="2" charset="2"/>
              <a:buNone/>
              <a:defRPr/>
            </a:pPr>
            <a:r>
              <a:rPr lang="en-US" sz="1200" dirty="0" err="1" smtClean="0"/>
              <a:t>Swaroop</a:t>
            </a:r>
            <a:r>
              <a:rPr lang="en-US" sz="1200" dirty="0" smtClean="0"/>
              <a:t> </a:t>
            </a:r>
            <a:r>
              <a:rPr lang="en-US" sz="1200" dirty="0" err="1" smtClean="0"/>
              <a:t>Govindappa</a:t>
            </a:r>
            <a:r>
              <a:rPr lang="en-US" sz="1200" dirty="0" smtClean="0"/>
              <a:t> </a:t>
            </a:r>
          </a:p>
        </p:txBody>
      </p:sp>
      <p:pic>
        <p:nvPicPr>
          <p:cNvPr id="11268" name="Picture 2"/>
          <p:cNvPicPr>
            <a:picLocks noChangeAspect="1" noChangeArrowheads="1"/>
          </p:cNvPicPr>
          <p:nvPr/>
        </p:nvPicPr>
        <p:blipFill>
          <a:blip r:embed="rId3"/>
          <a:srcRect/>
          <a:stretch>
            <a:fillRect/>
          </a:stretch>
        </p:blipFill>
        <p:spPr bwMode="auto">
          <a:xfrm>
            <a:off x="457200" y="2209800"/>
            <a:ext cx="3657600" cy="2909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792288" y="685800"/>
            <a:ext cx="5486400" cy="566738"/>
          </a:xfrm>
        </p:spPr>
        <p:txBody>
          <a:bodyPr/>
          <a:lstStyle/>
          <a:p>
            <a:pPr eaLnBrk="1" fontAlgn="auto" hangingPunct="1">
              <a:spcAft>
                <a:spcPts val="0"/>
              </a:spcAft>
              <a:defRPr/>
            </a:pPr>
            <a:r>
              <a:rPr lang="en-US" smtClean="0"/>
              <a:t>ROLES AND RESPONSIBILITIES</a:t>
            </a:r>
          </a:p>
        </p:txBody>
      </p:sp>
      <p:sp>
        <p:nvSpPr>
          <p:cNvPr id="19459" name="Text Placeholder 3"/>
          <p:cNvSpPr>
            <a:spLocks noGrp="1"/>
          </p:cNvSpPr>
          <p:nvPr>
            <p:ph type="body" sz="half" idx="2"/>
          </p:nvPr>
        </p:nvSpPr>
        <p:spPr>
          <a:xfrm>
            <a:off x="381000" y="1371600"/>
            <a:ext cx="6858000" cy="2209800"/>
          </a:xfrm>
        </p:spPr>
        <p:txBody>
          <a:bodyPr/>
          <a:lstStyle/>
          <a:p>
            <a:r>
              <a:rPr lang="en-US" sz="2000" b="1" dirty="0" smtClean="0"/>
              <a:t>Team Members                                    Role</a:t>
            </a:r>
            <a:endParaRPr lang="en-US" sz="2000" dirty="0" smtClean="0"/>
          </a:p>
          <a:p>
            <a:r>
              <a:rPr lang="en-US" sz="2000" b="1" dirty="0" smtClean="0"/>
              <a:t> </a:t>
            </a:r>
            <a:r>
              <a:rPr lang="en-US" sz="2000" b="1" dirty="0" smtClean="0">
                <a:solidFill>
                  <a:srgbClr val="0070C0"/>
                </a:solidFill>
              </a:rPr>
              <a:t>Rutvij , Preethi, Ritesh                      User World</a:t>
            </a:r>
          </a:p>
          <a:p>
            <a:r>
              <a:rPr lang="en-US" sz="2000" b="1" dirty="0" smtClean="0"/>
              <a:t> </a:t>
            </a:r>
            <a:r>
              <a:rPr lang="en-US" sz="2000" b="1" dirty="0" smtClean="0">
                <a:solidFill>
                  <a:srgbClr val="C00000"/>
                </a:solidFill>
              </a:rPr>
              <a:t>Sirisha, Meghana, Shubhada           System World</a:t>
            </a:r>
          </a:p>
          <a:p>
            <a:r>
              <a:rPr lang="en-US" sz="2000" b="1" dirty="0" smtClean="0"/>
              <a:t> </a:t>
            </a:r>
            <a:r>
              <a:rPr lang="en-US" sz="2000" b="1" dirty="0" smtClean="0">
                <a:solidFill>
                  <a:srgbClr val="00B050"/>
                </a:solidFill>
              </a:rPr>
              <a:t>Swaroop, Shiva, Prasanna               Subject World</a:t>
            </a:r>
          </a:p>
          <a:p>
            <a:r>
              <a:rPr lang="en-US" sz="2000" b="1" dirty="0" smtClean="0"/>
              <a:t> </a:t>
            </a:r>
            <a:r>
              <a:rPr lang="en-US" sz="2000" b="1" dirty="0" smtClean="0">
                <a:solidFill>
                  <a:srgbClr val="7030A0"/>
                </a:solidFill>
              </a:rPr>
              <a:t> Vinit, Tarun, Azharuddin                  Developer World</a:t>
            </a:r>
          </a:p>
          <a:p>
            <a:pPr eaLnBrk="1" hangingPunct="1"/>
            <a:endParaRPr lang="en-US" sz="2000" dirty="0" smtClean="0"/>
          </a:p>
        </p:txBody>
      </p:sp>
      <p:pic>
        <p:nvPicPr>
          <p:cNvPr id="4" name="Picture 4"/>
          <p:cNvPicPr>
            <a:picLocks noChangeAspect="1" noChangeArrowheads="1"/>
          </p:cNvPicPr>
          <p:nvPr/>
        </p:nvPicPr>
        <p:blipFill>
          <a:blip r:embed="rId3"/>
          <a:srcRect/>
          <a:stretch>
            <a:fillRect/>
          </a:stretch>
        </p:blipFill>
        <p:spPr bwMode="auto">
          <a:xfrm>
            <a:off x="6019800" y="0"/>
            <a:ext cx="2886075" cy="2152650"/>
          </a:xfrm>
          <a:prstGeom prst="rect">
            <a:avLst/>
          </a:prstGeom>
          <a:noFill/>
          <a:ln w="9525">
            <a:noFill/>
            <a:miter lim="800000"/>
            <a:headEnd/>
            <a:tailEnd/>
          </a:ln>
        </p:spPr>
      </p:pic>
      <p:pic>
        <p:nvPicPr>
          <p:cNvPr id="5" name="Picture 5"/>
          <p:cNvPicPr>
            <a:picLocks noChangeAspect="1" noChangeArrowheads="1"/>
          </p:cNvPicPr>
          <p:nvPr/>
        </p:nvPicPr>
        <p:blipFill>
          <a:blip r:embed="rId4"/>
          <a:srcRect/>
          <a:stretch>
            <a:fillRect/>
          </a:stretch>
        </p:blipFill>
        <p:spPr bwMode="auto">
          <a:xfrm>
            <a:off x="228600" y="3886200"/>
            <a:ext cx="4724400"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90600" y="685800"/>
            <a:ext cx="5486400" cy="566738"/>
          </a:xfrm>
        </p:spPr>
        <p:txBody>
          <a:bodyPr/>
          <a:lstStyle/>
          <a:p>
            <a:pPr eaLnBrk="1" fontAlgn="auto" hangingPunct="1">
              <a:spcAft>
                <a:spcPts val="0"/>
              </a:spcAft>
              <a:defRPr/>
            </a:pPr>
            <a:r>
              <a:rPr lang="en-US" smtClean="0"/>
              <a:t>RE PROCESS</a:t>
            </a:r>
          </a:p>
        </p:txBody>
      </p:sp>
      <p:pic>
        <p:nvPicPr>
          <p:cNvPr id="1028" name="Picture 4"/>
          <p:cNvPicPr>
            <a:picLocks noChangeAspect="1" noChangeArrowheads="1"/>
          </p:cNvPicPr>
          <p:nvPr/>
        </p:nvPicPr>
        <p:blipFill>
          <a:blip r:embed="rId3"/>
          <a:srcRect/>
          <a:stretch>
            <a:fillRect/>
          </a:stretch>
        </p:blipFill>
        <p:spPr bwMode="auto">
          <a:xfrm>
            <a:off x="609600" y="1828800"/>
            <a:ext cx="7924800" cy="3886200"/>
          </a:xfrm>
          <a:prstGeom prst="rect">
            <a:avLst/>
          </a:prstGeom>
          <a:noFill/>
          <a:ln w="9525">
            <a:noFill/>
            <a:miter lim="800000"/>
            <a:headEnd/>
            <a:tailEnd/>
          </a:ln>
        </p:spPr>
      </p:pic>
      <p:sp>
        <p:nvSpPr>
          <p:cNvPr id="7" name="TextBox 6"/>
          <p:cNvSpPr txBox="1"/>
          <p:nvPr/>
        </p:nvSpPr>
        <p:spPr>
          <a:xfrm>
            <a:off x="3048000" y="1219200"/>
            <a:ext cx="4114800" cy="400110"/>
          </a:xfrm>
          <a:prstGeom prst="rect">
            <a:avLst/>
          </a:prstGeom>
          <a:noFill/>
        </p:spPr>
        <p:txBody>
          <a:bodyPr wrap="square" rtlCol="0">
            <a:spAutoFit/>
          </a:bodyPr>
          <a:lstStyle/>
          <a:p>
            <a:r>
              <a:rPr lang="en-US" dirty="0" smtClean="0"/>
              <a:t>Evolutionary Iterative model.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371600" y="381000"/>
            <a:ext cx="5486400" cy="566738"/>
          </a:xfrm>
        </p:spPr>
        <p:txBody>
          <a:bodyPr/>
          <a:lstStyle/>
          <a:p>
            <a:pPr eaLnBrk="1" fontAlgn="auto" hangingPunct="1">
              <a:spcAft>
                <a:spcPts val="0"/>
              </a:spcAft>
              <a:defRPr/>
            </a:pPr>
            <a:r>
              <a:rPr lang="en-US" smtClean="0"/>
              <a:t>RE PROCESS</a:t>
            </a:r>
          </a:p>
        </p:txBody>
      </p:sp>
      <p:pic>
        <p:nvPicPr>
          <p:cNvPr id="21507" name="Picture 4" descr="Clipboard04.jpg"/>
          <p:cNvPicPr>
            <a:picLocks noChangeAspect="1" noChangeArrowheads="1"/>
          </p:cNvPicPr>
          <p:nvPr/>
        </p:nvPicPr>
        <p:blipFill>
          <a:blip r:embed="rId3"/>
          <a:srcRect/>
          <a:stretch>
            <a:fillRect/>
          </a:stretch>
        </p:blipFill>
        <p:spPr bwMode="auto">
          <a:xfrm>
            <a:off x="1447800" y="1447800"/>
            <a:ext cx="64008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228600" y="762000"/>
            <a:ext cx="8534400" cy="5386388"/>
          </a:xfrm>
          <a:prstGeom prst="rect">
            <a:avLst/>
          </a:prstGeom>
          <a:noFill/>
          <a:ln w="9525">
            <a:noFill/>
            <a:miter lim="800000"/>
            <a:headEnd/>
            <a:tailEnd/>
          </a:ln>
          <a:effectLst/>
        </p:spPr>
        <p:txBody>
          <a:bodyPr anchor="ctr">
            <a:spAutoFit/>
          </a:bodyPr>
          <a:lstStyle/>
          <a:p>
            <a:pPr eaLnBrk="0" hangingPunct="0">
              <a:tabLst>
                <a:tab pos="3760788" algn="l"/>
              </a:tabLst>
              <a:defRPr/>
            </a:pPr>
            <a:r>
              <a:rPr lang="en-US" sz="2800" dirty="0">
                <a:latin typeface="+mn-lt"/>
                <a:ea typeface="Calibri" pitchFamily="34" charset="0"/>
              </a:rPr>
              <a:t>RE Process:</a:t>
            </a:r>
          </a:p>
          <a:p>
            <a:pPr eaLnBrk="0" hangingPunct="0">
              <a:tabLst>
                <a:tab pos="3760788" algn="l"/>
              </a:tabLst>
              <a:defRPr/>
            </a:pPr>
            <a:endParaRPr lang="en-US" sz="2800" dirty="0">
              <a:latin typeface="+mn-lt"/>
            </a:endParaRPr>
          </a:p>
          <a:p>
            <a:pPr eaLnBrk="0" hangingPunct="0">
              <a:tabLst>
                <a:tab pos="3760788" algn="l"/>
              </a:tabLst>
              <a:defRPr/>
            </a:pPr>
            <a:r>
              <a:rPr lang="en-US" sz="2400" b="1" dirty="0">
                <a:latin typeface="Calibri" pitchFamily="34" charset="0"/>
                <a:ea typeface="Calibri" pitchFamily="34" charset="0"/>
              </a:rPr>
              <a:t>Where are we now?</a:t>
            </a:r>
            <a:endParaRPr lang="en-US" sz="2400" b="1" dirty="0"/>
          </a:p>
          <a:p>
            <a:pPr eaLnBrk="0" hangingPunct="0">
              <a:tabLst>
                <a:tab pos="3760788" algn="l"/>
              </a:tabLst>
              <a:defRPr/>
            </a:pPr>
            <a:r>
              <a:rPr lang="en-US" sz="2400" b="1" dirty="0">
                <a:latin typeface="Calibri" pitchFamily="34" charset="0"/>
                <a:ea typeface="Calibri" pitchFamily="34" charset="0"/>
              </a:rPr>
              <a:t>Elicitation: (Early RE)</a:t>
            </a:r>
            <a:endParaRPr lang="en-US" sz="2400" b="1" dirty="0"/>
          </a:p>
          <a:p>
            <a:pPr eaLnBrk="0" hangingPunct="0">
              <a:tabLst>
                <a:tab pos="3760788" algn="l"/>
              </a:tabLst>
              <a:defRPr/>
            </a:pPr>
            <a:r>
              <a:rPr lang="en-US" sz="2400" dirty="0">
                <a:latin typeface="Calibri" pitchFamily="34" charset="0"/>
                <a:ea typeface="Calibri" pitchFamily="34" charset="0"/>
              </a:rPr>
              <a:t>Determine what is really needed, why is it needed and </a:t>
            </a:r>
          </a:p>
          <a:p>
            <a:pPr eaLnBrk="0" hangingPunct="0">
              <a:tabLst>
                <a:tab pos="3760788" algn="l"/>
              </a:tabLst>
              <a:defRPr/>
            </a:pPr>
            <a:r>
              <a:rPr lang="en-US" sz="2400" dirty="0">
                <a:latin typeface="Calibri" pitchFamily="34" charset="0"/>
                <a:ea typeface="Calibri" pitchFamily="34" charset="0"/>
              </a:rPr>
              <a:t>whom to talk to acquire as much knowledge as possible. </a:t>
            </a:r>
          </a:p>
          <a:p>
            <a:pPr eaLnBrk="0" hangingPunct="0">
              <a:tabLst>
                <a:tab pos="3760788" algn="l"/>
              </a:tabLst>
              <a:defRPr/>
            </a:pPr>
            <a:endParaRPr lang="en-US" sz="2400" dirty="0"/>
          </a:p>
          <a:p>
            <a:pPr eaLnBrk="0" hangingPunct="0">
              <a:tabLst>
                <a:tab pos="3760788" algn="l"/>
              </a:tabLst>
              <a:defRPr/>
            </a:pPr>
            <a:r>
              <a:rPr lang="en-US" sz="2400" b="1" dirty="0">
                <a:latin typeface="Calibri" pitchFamily="34" charset="0"/>
                <a:ea typeface="Calibri" pitchFamily="34" charset="0"/>
              </a:rPr>
              <a:t>Specification : (Late RE)</a:t>
            </a:r>
            <a:endParaRPr lang="en-US" sz="2400" b="1" dirty="0"/>
          </a:p>
          <a:p>
            <a:pPr eaLnBrk="0" hangingPunct="0">
              <a:tabLst>
                <a:tab pos="3760788" algn="l"/>
              </a:tabLst>
              <a:defRPr/>
            </a:pPr>
            <a:r>
              <a:rPr lang="en-US" sz="2400" dirty="0">
                <a:latin typeface="Calibri" pitchFamily="34" charset="0"/>
                <a:ea typeface="Calibri" pitchFamily="34" charset="0"/>
              </a:rPr>
              <a:t>Produce a formal RS model by translating the vague requirements</a:t>
            </a:r>
          </a:p>
          <a:p>
            <a:pPr eaLnBrk="0" hangingPunct="0">
              <a:tabLst>
                <a:tab pos="3760788" algn="l"/>
              </a:tabLst>
              <a:defRPr/>
            </a:pPr>
            <a:r>
              <a:rPr lang="en-US" sz="2400" dirty="0">
                <a:latin typeface="Calibri" pitchFamily="34" charset="0"/>
                <a:ea typeface="Calibri" pitchFamily="34" charset="0"/>
              </a:rPr>
              <a:t> to Concrete requirements and make decisions on implementing the what and how. </a:t>
            </a:r>
          </a:p>
          <a:p>
            <a:pPr eaLnBrk="0" hangingPunct="0">
              <a:tabLst>
                <a:tab pos="3760788" algn="l"/>
              </a:tabLst>
              <a:defRPr/>
            </a:pPr>
            <a:endParaRPr lang="en-US" sz="2400" dirty="0"/>
          </a:p>
          <a:p>
            <a:pPr eaLnBrk="0" hangingPunct="0">
              <a:tabLst>
                <a:tab pos="3760788" algn="l"/>
              </a:tabLst>
              <a:defRPr/>
            </a:pPr>
            <a:r>
              <a:rPr lang="en-US" sz="2400" b="1" dirty="0">
                <a:latin typeface="Calibri" pitchFamily="34" charset="0"/>
                <a:ea typeface="Calibri" pitchFamily="34" charset="0"/>
              </a:rPr>
              <a:t>Validation: (Late RE)</a:t>
            </a:r>
            <a:endParaRPr lang="en-US" sz="2400" b="1" dirty="0"/>
          </a:p>
          <a:p>
            <a:pPr eaLnBrk="0" hangingPunct="0">
              <a:tabLst>
                <a:tab pos="3760788" algn="l"/>
              </a:tabLst>
              <a:defRPr/>
            </a:pPr>
            <a:r>
              <a:rPr lang="en-US" sz="2400" dirty="0">
                <a:latin typeface="Calibri" pitchFamily="34" charset="0"/>
                <a:ea typeface="Calibri" pitchFamily="34" charset="0"/>
              </a:rPr>
              <a:t>Assure that the RS model satisfies the user needs.</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457200" y="2133600"/>
            <a:ext cx="6248400" cy="1470025"/>
          </a:xfrm>
        </p:spPr>
        <p:txBody>
          <a:bodyPr/>
          <a:lstStyle/>
          <a:p>
            <a:pPr algn="ctr" eaLnBrk="1" fontAlgn="auto" hangingPunct="1">
              <a:spcAft>
                <a:spcPts val="0"/>
              </a:spcAft>
              <a:defRPr/>
            </a:pPr>
            <a:r>
              <a:rPr lang="en-US" u="sng" smtClean="0"/>
              <a:t>PRELIMINARY REQUIREMENTS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600200" y="457200"/>
            <a:ext cx="5562600" cy="1143000"/>
          </a:xfrm>
        </p:spPr>
        <p:txBody>
          <a:bodyPr/>
          <a:lstStyle/>
          <a:p>
            <a:pPr eaLnBrk="1" fontAlgn="auto" hangingPunct="1">
              <a:spcAft>
                <a:spcPts val="0"/>
              </a:spcAft>
              <a:defRPr/>
            </a:pPr>
            <a:r>
              <a:rPr lang="en-US" sz="2800" smtClean="0"/>
              <a:t>SYSTEM FUNCTIONAL REQUIREMENTS</a:t>
            </a:r>
          </a:p>
        </p:txBody>
      </p:sp>
      <p:sp>
        <p:nvSpPr>
          <p:cNvPr id="25603" name="Rectangle 3"/>
          <p:cNvSpPr>
            <a:spLocks noGrp="1" noChangeArrowheads="1"/>
          </p:cNvSpPr>
          <p:nvPr>
            <p:ph type="body" sz="half" idx="2"/>
          </p:nvPr>
        </p:nvSpPr>
        <p:spPr>
          <a:xfrm>
            <a:off x="1524000" y="2286000"/>
            <a:ext cx="6477000" cy="3200400"/>
          </a:xfrm>
        </p:spPr>
        <p:txBody>
          <a:bodyPr/>
          <a:lstStyle/>
          <a:p>
            <a:pPr eaLnBrk="1" hangingPunct="1"/>
            <a:endParaRPr lang="en-US" smtClean="0"/>
          </a:p>
          <a:p>
            <a:pPr eaLnBrk="1" hangingPunct="1"/>
            <a:r>
              <a:rPr lang="en-US" sz="2400" smtClean="0"/>
              <a:t>In software engineering, a functional requirement defines a function of a software system or its component. A function is described as a set of inputs, the behavior, and outputs.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228600"/>
            <a:ext cx="7696200" cy="609600"/>
          </a:xfrm>
        </p:spPr>
        <p:txBody>
          <a:bodyPr/>
          <a:lstStyle/>
          <a:p>
            <a:pPr eaLnBrk="1" fontAlgn="auto" hangingPunct="1">
              <a:spcAft>
                <a:spcPts val="0"/>
              </a:spcAft>
              <a:defRPr/>
            </a:pPr>
            <a:r>
              <a:rPr lang="en-US" sz="2800" dirty="0" smtClean="0"/>
              <a:t>SYSTEM FUNCTIONAL REQUIREMENTS</a:t>
            </a:r>
          </a:p>
        </p:txBody>
      </p:sp>
      <p:sp>
        <p:nvSpPr>
          <p:cNvPr id="26627" name="Rectangle 3"/>
          <p:cNvSpPr>
            <a:spLocks noGrp="1" noChangeArrowheads="1"/>
          </p:cNvSpPr>
          <p:nvPr>
            <p:ph type="body" idx="4294967295"/>
          </p:nvPr>
        </p:nvSpPr>
        <p:spPr>
          <a:xfrm>
            <a:off x="0" y="1066800"/>
            <a:ext cx="8534400" cy="5410200"/>
          </a:xfrm>
        </p:spPr>
        <p:txBody>
          <a:bodyPr/>
          <a:lstStyle/>
          <a:p>
            <a:pPr algn="just" eaLnBrk="1" hangingPunct="1">
              <a:lnSpc>
                <a:spcPct val="80000"/>
              </a:lnSpc>
            </a:pPr>
            <a:endParaRPr lang="en-US" sz="2400" dirty="0" smtClean="0"/>
          </a:p>
          <a:p>
            <a:pPr algn="just" eaLnBrk="1" hangingPunct="1">
              <a:lnSpc>
                <a:spcPct val="80000"/>
              </a:lnSpc>
              <a:buFont typeface="Wingdings" pitchFamily="2" charset="2"/>
              <a:buChar char="Ø"/>
            </a:pPr>
            <a:r>
              <a:rPr lang="en-US" sz="2400" dirty="0" smtClean="0"/>
              <a:t>    System shall provide functionality that enables initiator to send out the meeting information to all of the potential meeting attendees. </a:t>
            </a:r>
          </a:p>
          <a:p>
            <a:pPr algn="just" eaLnBrk="1" hangingPunct="1">
              <a:lnSpc>
                <a:spcPct val="80000"/>
              </a:lnSpc>
              <a:buFont typeface="Wingdings" pitchFamily="2" charset="2"/>
              <a:buChar char="Ø"/>
            </a:pPr>
            <a:endParaRPr lang="en-US" sz="2400" dirty="0" smtClean="0"/>
          </a:p>
          <a:p>
            <a:pPr algn="just" eaLnBrk="1" hangingPunct="1">
              <a:lnSpc>
                <a:spcPct val="80000"/>
              </a:lnSpc>
              <a:buFont typeface="Wingdings" pitchFamily="2" charset="2"/>
              <a:buChar char="Ø"/>
            </a:pPr>
            <a:r>
              <a:rPr lang="en-US" sz="2400" dirty="0" smtClean="0"/>
              <a:t>    The system should provide functionality for the meeting attendees to select their exclusion set and preference set.</a:t>
            </a:r>
          </a:p>
          <a:p>
            <a:pPr algn="just" eaLnBrk="1" hangingPunct="1">
              <a:lnSpc>
                <a:spcPct val="80000"/>
              </a:lnSpc>
              <a:buFont typeface="Wingdings" pitchFamily="2" charset="2"/>
              <a:buChar char="Ø"/>
            </a:pPr>
            <a:endParaRPr lang="en-US" sz="2400" dirty="0" smtClean="0"/>
          </a:p>
          <a:p>
            <a:pPr algn="just" eaLnBrk="1" hangingPunct="1">
              <a:lnSpc>
                <a:spcPct val="80000"/>
              </a:lnSpc>
              <a:buFont typeface="Wingdings" pitchFamily="2" charset="2"/>
              <a:buChar char="Ø"/>
            </a:pPr>
            <a:r>
              <a:rPr lang="en-US" sz="2400" dirty="0" smtClean="0"/>
              <a:t>   The </a:t>
            </a:r>
            <a:r>
              <a:rPr lang="en-US" sz="2400" dirty="0" smtClean="0"/>
              <a:t>initiator is going to decide on a date range considering the exclusion and preference </a:t>
            </a:r>
            <a:r>
              <a:rPr lang="en-US" sz="2400" dirty="0" smtClean="0"/>
              <a:t>sets.</a:t>
            </a:r>
          </a:p>
          <a:p>
            <a:pPr algn="just" eaLnBrk="1" hangingPunct="1">
              <a:lnSpc>
                <a:spcPct val="80000"/>
              </a:lnSpc>
              <a:buFont typeface="Wingdings" pitchFamily="2" charset="2"/>
              <a:buChar char="Ø"/>
            </a:pPr>
            <a:endParaRPr lang="en-US" sz="2400" dirty="0" smtClean="0"/>
          </a:p>
          <a:p>
            <a:pPr algn="just" eaLnBrk="1" hangingPunct="1">
              <a:lnSpc>
                <a:spcPct val="80000"/>
              </a:lnSpc>
              <a:buFont typeface="Wingdings" pitchFamily="2" charset="2"/>
              <a:buChar char="Ø"/>
            </a:pPr>
            <a:r>
              <a:rPr lang="en-US" sz="2400" dirty="0" smtClean="0"/>
              <a:t>   The </a:t>
            </a:r>
            <a:r>
              <a:rPr lang="en-US" sz="2400" dirty="0" smtClean="0"/>
              <a:t>system shall provide functionality for the attendees to notify the initiator of any special equipment requirements and preferences about the meeting location.</a:t>
            </a:r>
          </a:p>
          <a:p>
            <a:pPr algn="just" eaLnBrk="1" hangingPunct="1">
              <a:lnSpc>
                <a:spcPct val="80000"/>
              </a:lnSpc>
            </a:pPr>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228600"/>
            <a:ext cx="7696200" cy="685800"/>
          </a:xfrm>
        </p:spPr>
        <p:txBody>
          <a:bodyPr/>
          <a:lstStyle/>
          <a:p>
            <a:pPr eaLnBrk="1" fontAlgn="auto" hangingPunct="1">
              <a:spcAft>
                <a:spcPts val="0"/>
              </a:spcAft>
              <a:defRPr/>
            </a:pPr>
            <a:r>
              <a:rPr lang="en-US" sz="2800" smtClean="0"/>
              <a:t>Contd…</a:t>
            </a:r>
          </a:p>
        </p:txBody>
      </p:sp>
      <p:sp>
        <p:nvSpPr>
          <p:cNvPr id="27651" name="Rectangle 3"/>
          <p:cNvSpPr>
            <a:spLocks noGrp="1" noChangeArrowheads="1"/>
          </p:cNvSpPr>
          <p:nvPr>
            <p:ph type="body" idx="4294967295"/>
          </p:nvPr>
        </p:nvSpPr>
        <p:spPr>
          <a:xfrm>
            <a:off x="0" y="1219200"/>
            <a:ext cx="8610600" cy="5410200"/>
          </a:xfrm>
        </p:spPr>
        <p:txBody>
          <a:bodyPr/>
          <a:lstStyle/>
          <a:p>
            <a:pPr eaLnBrk="1" hangingPunct="1">
              <a:lnSpc>
                <a:spcPct val="90000"/>
              </a:lnSpc>
              <a:buFont typeface="Wingdings" pitchFamily="2" charset="2"/>
              <a:buChar char="Ø"/>
            </a:pPr>
            <a:r>
              <a:rPr lang="en-US" sz="2400" dirty="0" smtClean="0"/>
              <a:t/>
            </a:r>
            <a:br>
              <a:rPr lang="en-US" sz="2400" dirty="0" smtClean="0"/>
            </a:br>
            <a:r>
              <a:rPr lang="en-US" sz="2400" dirty="0" smtClean="0"/>
              <a:t>The system shall provide functionality to check for  a date conflict and notify all the participants.</a:t>
            </a:r>
          </a:p>
          <a:p>
            <a:pPr eaLnBrk="1" hangingPunct="1">
              <a:lnSpc>
                <a:spcPct val="90000"/>
              </a:lnSpc>
              <a:buFont typeface="Wingdings" pitchFamily="2" charset="2"/>
              <a:buChar char="Ø"/>
            </a:pPr>
            <a:r>
              <a:rPr lang="en-US" sz="2400" dirty="0" smtClean="0"/>
              <a:t/>
            </a:r>
            <a:br>
              <a:rPr lang="en-US" sz="2400" dirty="0" smtClean="0"/>
            </a:br>
            <a:r>
              <a:rPr lang="en-US" sz="2400" dirty="0" smtClean="0"/>
              <a:t>The system shall provide functionality for the initiator to extend the date range to facilitate conflict </a:t>
            </a:r>
            <a:r>
              <a:rPr lang="en-US" sz="2400" dirty="0" smtClean="0"/>
              <a:t>resolution.</a:t>
            </a:r>
          </a:p>
          <a:p>
            <a:pPr eaLnBrk="1" hangingPunct="1">
              <a:lnSpc>
                <a:spcPct val="90000"/>
              </a:lnSpc>
              <a:buNone/>
            </a:pPr>
            <a:endParaRPr lang="en-US" sz="2400" dirty="0" smtClean="0"/>
          </a:p>
          <a:p>
            <a:pPr eaLnBrk="1" hangingPunct="1">
              <a:lnSpc>
                <a:spcPct val="90000"/>
              </a:lnSpc>
              <a:buFont typeface="Wingdings" pitchFamily="2" charset="2"/>
              <a:buChar char="Ø"/>
            </a:pPr>
            <a:r>
              <a:rPr lang="en-US" sz="2400" dirty="0" smtClean="0"/>
              <a:t>The system shall provide functionality for the attendees to </a:t>
            </a:r>
            <a:r>
              <a:rPr lang="en-US" sz="2400" dirty="0" smtClean="0"/>
              <a:t>remove dates from their exclusion sets to facilitate conflict resolution</a:t>
            </a:r>
            <a:endParaRPr lang="en-US" sz="2400" dirty="0" smtClean="0"/>
          </a:p>
          <a:p>
            <a:pPr eaLnBrk="1" hangingPunct="1">
              <a:lnSpc>
                <a:spcPct val="90000"/>
              </a:lnSpc>
              <a:buFont typeface="Wingdings" pitchFamily="2" charset="2"/>
              <a:buChar char="Ø"/>
            </a:pPr>
            <a:r>
              <a:rPr lang="en-US" sz="2400" dirty="0" smtClean="0"/>
              <a:t/>
            </a:r>
            <a:br>
              <a:rPr lang="en-US" sz="2400" dirty="0" smtClean="0"/>
            </a:br>
            <a:r>
              <a:rPr lang="en-US" sz="2400" dirty="0" smtClean="0"/>
              <a:t>The system shall provide functionality for the attendees to withdraw from the meeting to facilitate conflict resolution. </a:t>
            </a:r>
          </a:p>
          <a:p>
            <a:pPr eaLnBrk="1" hangingPunct="1">
              <a:lnSpc>
                <a:spcPct val="90000"/>
              </a:lnSpc>
              <a:buFont typeface="Wingdings" pitchFamily="2" charset="2"/>
              <a:buChar char="Ø"/>
            </a:pPr>
            <a:endParaRPr lang="en-US" sz="2400" dirty="0" smtClean="0"/>
          </a:p>
          <a:p>
            <a:pPr eaLnBrk="1" hangingPunct="1">
              <a:lnSpc>
                <a:spcPct val="90000"/>
              </a:lnSpc>
              <a:buFont typeface="Wingdings" pitchFamily="2" charset="2"/>
              <a:buChar char="Ø"/>
            </a:pPr>
            <a:endParaRPr lang="en-US"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304800"/>
            <a:ext cx="8229600" cy="685800"/>
          </a:xfrm>
        </p:spPr>
        <p:txBody>
          <a:bodyPr/>
          <a:lstStyle/>
          <a:p>
            <a:pPr eaLnBrk="1" fontAlgn="auto" hangingPunct="1">
              <a:spcAft>
                <a:spcPts val="0"/>
              </a:spcAft>
              <a:defRPr/>
            </a:pPr>
            <a:r>
              <a:rPr lang="en-US" sz="2800" dirty="0" err="1" smtClean="0"/>
              <a:t>Contd</a:t>
            </a:r>
            <a:r>
              <a:rPr lang="en-US" sz="2800" dirty="0" smtClean="0"/>
              <a:t>…</a:t>
            </a:r>
          </a:p>
        </p:txBody>
      </p:sp>
      <p:sp>
        <p:nvSpPr>
          <p:cNvPr id="28675" name="Rectangle 3"/>
          <p:cNvSpPr>
            <a:spLocks noGrp="1" noChangeArrowheads="1"/>
          </p:cNvSpPr>
          <p:nvPr>
            <p:ph type="body" idx="4294967295"/>
          </p:nvPr>
        </p:nvSpPr>
        <p:spPr>
          <a:xfrm>
            <a:off x="0" y="1219200"/>
            <a:ext cx="8839200" cy="5029200"/>
          </a:xfrm>
        </p:spPr>
        <p:txBody>
          <a:bodyPr/>
          <a:lstStyle/>
          <a:p>
            <a:pPr algn="just" eaLnBrk="1" hangingPunct="1">
              <a:lnSpc>
                <a:spcPct val="80000"/>
              </a:lnSpc>
              <a:buFont typeface="Wingdings" pitchFamily="2" charset="2"/>
              <a:buChar char="Ø"/>
            </a:pPr>
            <a:r>
              <a:rPr lang="en-US" sz="2400" dirty="0" smtClean="0"/>
              <a:t>    The system shall provide functionality for the attendees to add new dates into their preference sets to facilitate conflict resolution. </a:t>
            </a:r>
          </a:p>
          <a:p>
            <a:pPr algn="just" eaLnBrk="1" hangingPunct="1">
              <a:lnSpc>
                <a:spcPct val="80000"/>
              </a:lnSpc>
              <a:buFont typeface="Wingdings" pitchFamily="2" charset="2"/>
              <a:buChar char="Ø"/>
            </a:pPr>
            <a:endParaRPr lang="en-US" sz="2400" dirty="0" smtClean="0"/>
          </a:p>
          <a:p>
            <a:pPr algn="just" eaLnBrk="1" hangingPunct="1">
              <a:lnSpc>
                <a:spcPct val="80000"/>
              </a:lnSpc>
              <a:buFont typeface="Wingdings" pitchFamily="2" charset="2"/>
              <a:buChar char="Ø"/>
            </a:pPr>
            <a:r>
              <a:rPr lang="en-US" sz="2400" dirty="0" smtClean="0"/>
              <a:t>    The system shall provide options for the meeting initiator to select a real or a virtual meeting location. </a:t>
            </a:r>
          </a:p>
          <a:p>
            <a:pPr algn="just" eaLnBrk="1" hangingPunct="1">
              <a:lnSpc>
                <a:spcPct val="80000"/>
              </a:lnSpc>
              <a:buFont typeface="Wingdings" pitchFamily="2" charset="2"/>
              <a:buChar char="Ø"/>
            </a:pPr>
            <a:r>
              <a:rPr lang="en-US" sz="2400" dirty="0" smtClean="0"/>
              <a:t/>
            </a:r>
            <a:br>
              <a:rPr lang="en-US" sz="2400" dirty="0" smtClean="0"/>
            </a:br>
            <a:r>
              <a:rPr lang="en-US" sz="2400" dirty="0" smtClean="0"/>
              <a:t>The system shall provide functionality to re-plan a meeting.</a:t>
            </a:r>
          </a:p>
          <a:p>
            <a:pPr algn="just" eaLnBrk="1" hangingPunct="1">
              <a:lnSpc>
                <a:spcPct val="80000"/>
              </a:lnSpc>
              <a:buFont typeface="Wingdings" pitchFamily="2" charset="2"/>
              <a:buChar char="Ø"/>
            </a:pPr>
            <a:endParaRPr lang="en-US" sz="2400" dirty="0" smtClean="0"/>
          </a:p>
          <a:p>
            <a:pPr algn="just" eaLnBrk="1" hangingPunct="1">
              <a:lnSpc>
                <a:spcPct val="80000"/>
              </a:lnSpc>
              <a:buFont typeface="Wingdings" pitchFamily="2" charset="2"/>
              <a:buChar char="Ø"/>
            </a:pPr>
            <a:r>
              <a:rPr lang="en-US" sz="2400" dirty="0" smtClean="0"/>
              <a:t>    The system shall notify all participants after the meeting initiator inserts the final decision (about meeting date and location) in the system.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85800" y="228600"/>
            <a:ext cx="7696200" cy="1295400"/>
          </a:xfrm>
        </p:spPr>
        <p:txBody>
          <a:bodyPr/>
          <a:lstStyle/>
          <a:p>
            <a:pPr eaLnBrk="1" fontAlgn="auto" hangingPunct="1">
              <a:spcAft>
                <a:spcPts val="0"/>
              </a:spcAft>
              <a:defRPr/>
            </a:pPr>
            <a:r>
              <a:rPr lang="en-US" sz="2800" u="sng" dirty="0" smtClean="0"/>
              <a:t>SYSTEM NON-FUNCTIONAL REQUIREMENTS</a:t>
            </a:r>
          </a:p>
        </p:txBody>
      </p:sp>
      <p:sp>
        <p:nvSpPr>
          <p:cNvPr id="29699" name="Rectangle 3"/>
          <p:cNvSpPr>
            <a:spLocks noGrp="1" noChangeArrowheads="1"/>
          </p:cNvSpPr>
          <p:nvPr>
            <p:ph type="body" idx="4294967295"/>
          </p:nvPr>
        </p:nvSpPr>
        <p:spPr>
          <a:xfrm>
            <a:off x="990600" y="1676400"/>
            <a:ext cx="7391400" cy="4411663"/>
          </a:xfrm>
        </p:spPr>
        <p:txBody>
          <a:bodyPr/>
          <a:lstStyle/>
          <a:p>
            <a:pPr eaLnBrk="1" hangingPunct="1"/>
            <a:endParaRPr lang="en-US" smtClean="0"/>
          </a:p>
          <a:p>
            <a:pPr eaLnBrk="1" hangingPunct="1">
              <a:buFontTx/>
              <a:buNone/>
            </a:pPr>
            <a:r>
              <a:rPr lang="en-US" sz="2400" smtClean="0"/>
              <a:t>   In requirements engineering, a non-functional requirement is a requirement that specifies criteria that can be used to judge the operation of a system, rather than specific behaviors.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t>A Healthy start!!!!!</a:t>
            </a:r>
            <a:endParaRPr lang="en-US" dirty="0"/>
          </a:p>
        </p:txBody>
      </p:sp>
      <p:pic>
        <p:nvPicPr>
          <p:cNvPr id="12291" name="Picture 2"/>
          <p:cNvPicPr>
            <a:picLocks noChangeAspect="1" noChangeArrowheads="1"/>
          </p:cNvPicPr>
          <p:nvPr/>
        </p:nvPicPr>
        <p:blipFill>
          <a:blip r:embed="rId3"/>
          <a:srcRect/>
          <a:stretch>
            <a:fillRect/>
          </a:stretch>
        </p:blipFill>
        <p:spPr bwMode="auto">
          <a:xfrm>
            <a:off x="1600200" y="1066800"/>
            <a:ext cx="6172200" cy="571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228600"/>
            <a:ext cx="7696200" cy="990600"/>
          </a:xfrm>
        </p:spPr>
        <p:txBody>
          <a:bodyPr/>
          <a:lstStyle/>
          <a:p>
            <a:pPr eaLnBrk="1" fontAlgn="auto" hangingPunct="1">
              <a:spcAft>
                <a:spcPts val="0"/>
              </a:spcAft>
              <a:defRPr/>
            </a:pPr>
            <a:r>
              <a:rPr lang="en-US" sz="2800" u="sng" smtClean="0"/>
              <a:t>SYSTEM NON-FUNCTIONAL REQUIREMENTS</a:t>
            </a:r>
          </a:p>
        </p:txBody>
      </p:sp>
      <p:sp>
        <p:nvSpPr>
          <p:cNvPr id="30723" name="Rectangle 3"/>
          <p:cNvSpPr>
            <a:spLocks noGrp="1" noChangeArrowheads="1"/>
          </p:cNvSpPr>
          <p:nvPr>
            <p:ph type="body" idx="4294967295"/>
          </p:nvPr>
        </p:nvSpPr>
        <p:spPr>
          <a:xfrm>
            <a:off x="0" y="1295400"/>
            <a:ext cx="8610600" cy="5029200"/>
          </a:xfrm>
        </p:spPr>
        <p:txBody>
          <a:bodyPr/>
          <a:lstStyle/>
          <a:p>
            <a:pPr eaLnBrk="1" hangingPunct="1">
              <a:lnSpc>
                <a:spcPct val="80000"/>
              </a:lnSpc>
              <a:buFont typeface="Wingdings" pitchFamily="2" charset="2"/>
              <a:buChar char="Ø"/>
            </a:pPr>
            <a:r>
              <a:rPr lang="en-US" sz="2400" dirty="0" smtClean="0"/>
              <a:t/>
            </a:r>
            <a:br>
              <a:rPr lang="en-US" sz="2400" dirty="0" smtClean="0"/>
            </a:br>
            <a:r>
              <a:rPr lang="en-US" sz="2400" dirty="0" smtClean="0"/>
              <a:t>A meeting should be accurately monitored, especially when it is held in a virtual place.</a:t>
            </a:r>
          </a:p>
          <a:p>
            <a:pPr eaLnBrk="1" hangingPunct="1">
              <a:lnSpc>
                <a:spcPct val="80000"/>
              </a:lnSpc>
              <a:buFont typeface="Wingdings" pitchFamily="2" charset="2"/>
              <a:buChar char="Ø"/>
            </a:pPr>
            <a:r>
              <a:rPr lang="en-US" sz="2400" dirty="0" smtClean="0"/>
              <a:t/>
            </a:r>
            <a:br>
              <a:rPr lang="en-US" sz="2400" dirty="0" smtClean="0"/>
            </a:br>
            <a:r>
              <a:rPr lang="en-US" sz="2400" dirty="0" smtClean="0"/>
              <a:t>Re-planning of a meeting should be done as dynamically and with as much flexibility as possible.</a:t>
            </a:r>
          </a:p>
          <a:p>
            <a:pPr eaLnBrk="1" hangingPunct="1">
              <a:lnSpc>
                <a:spcPct val="80000"/>
              </a:lnSpc>
              <a:buFont typeface="Wingdings" pitchFamily="2" charset="2"/>
              <a:buChar char="Ø"/>
            </a:pPr>
            <a:r>
              <a:rPr lang="en-US" sz="2400" dirty="0" smtClean="0"/>
              <a:t/>
            </a:r>
            <a:br>
              <a:rPr lang="en-US" sz="2400" dirty="0" smtClean="0"/>
            </a:br>
            <a:r>
              <a:rPr lang="en-US" sz="2400" dirty="0" smtClean="0"/>
              <a:t>The amount of interaction among should be kept minimal.</a:t>
            </a:r>
          </a:p>
          <a:p>
            <a:pPr eaLnBrk="1" hangingPunct="1">
              <a:lnSpc>
                <a:spcPct val="80000"/>
              </a:lnSpc>
              <a:buFont typeface="Wingdings" pitchFamily="2" charset="2"/>
              <a:buChar char="Ø"/>
            </a:pPr>
            <a:r>
              <a:rPr lang="en-US" sz="2400" dirty="0" smtClean="0"/>
              <a:t/>
            </a:r>
            <a:br>
              <a:rPr lang="en-US" sz="2400" dirty="0" smtClean="0"/>
            </a:br>
            <a:r>
              <a:rPr lang="en-US" sz="2400" dirty="0" smtClean="0"/>
              <a:t>The meeting date and location should be as convenient as possible, and available as early as possible, to all (potential) participants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228600"/>
            <a:ext cx="7696200" cy="609600"/>
          </a:xfrm>
        </p:spPr>
        <p:txBody>
          <a:bodyPr/>
          <a:lstStyle/>
          <a:p>
            <a:pPr eaLnBrk="1" fontAlgn="auto" hangingPunct="1">
              <a:spcAft>
                <a:spcPts val="0"/>
              </a:spcAft>
              <a:defRPr/>
            </a:pPr>
            <a:r>
              <a:rPr lang="en-US" sz="2800" smtClean="0"/>
              <a:t>Contd…</a:t>
            </a:r>
          </a:p>
        </p:txBody>
      </p:sp>
      <p:sp>
        <p:nvSpPr>
          <p:cNvPr id="31747" name="Rectangle 3"/>
          <p:cNvSpPr>
            <a:spLocks noGrp="1" noChangeArrowheads="1"/>
          </p:cNvSpPr>
          <p:nvPr>
            <p:ph type="body" idx="4294967295"/>
          </p:nvPr>
        </p:nvSpPr>
        <p:spPr>
          <a:xfrm>
            <a:off x="1066800" y="1295400"/>
            <a:ext cx="6324600" cy="4648200"/>
          </a:xfrm>
        </p:spPr>
        <p:txBody>
          <a:bodyPr/>
          <a:lstStyle/>
          <a:p>
            <a:pPr eaLnBrk="1" hangingPunct="1">
              <a:lnSpc>
                <a:spcPct val="90000"/>
              </a:lnSpc>
              <a:buNone/>
            </a:pPr>
            <a:r>
              <a:rPr lang="en-US" sz="2400" dirty="0" smtClean="0"/>
              <a:t>     </a:t>
            </a:r>
          </a:p>
          <a:p>
            <a:pPr eaLnBrk="1" hangingPunct="1">
              <a:lnSpc>
                <a:spcPct val="90000"/>
              </a:lnSpc>
              <a:buFont typeface="Wingdings" pitchFamily="2" charset="2"/>
              <a:buChar char="Ø"/>
            </a:pPr>
            <a:r>
              <a:rPr lang="en-US" sz="2400" dirty="0" smtClean="0"/>
              <a:t>  </a:t>
            </a:r>
            <a:r>
              <a:rPr lang="en-US" sz="2400" dirty="0" smtClean="0"/>
              <a:t> </a:t>
            </a:r>
            <a:r>
              <a:rPr lang="en-US" sz="2400" dirty="0" smtClean="0"/>
              <a:t>Physical constraints shall be </a:t>
            </a:r>
            <a:r>
              <a:rPr lang="en-US" sz="2400" dirty="0" smtClean="0"/>
              <a:t>considered.</a:t>
            </a:r>
          </a:p>
          <a:p>
            <a:pPr eaLnBrk="1" hangingPunct="1">
              <a:lnSpc>
                <a:spcPct val="90000"/>
              </a:lnSpc>
              <a:buFont typeface="Wingdings" pitchFamily="2" charset="2"/>
              <a:buChar char="Ø"/>
            </a:pPr>
            <a:endParaRPr lang="en-US" sz="2400" dirty="0" smtClean="0"/>
          </a:p>
          <a:p>
            <a:pPr eaLnBrk="1" hangingPunct="1">
              <a:lnSpc>
                <a:spcPct val="90000"/>
              </a:lnSpc>
              <a:buFont typeface="Wingdings" pitchFamily="2" charset="2"/>
              <a:buChar char="Ø"/>
            </a:pPr>
            <a:r>
              <a:rPr lang="en-US" sz="2400" dirty="0" smtClean="0"/>
              <a:t>The </a:t>
            </a:r>
            <a:r>
              <a:rPr lang="en-US" sz="2400" dirty="0" smtClean="0"/>
              <a:t>system shall handle appropriate number of concurrent </a:t>
            </a:r>
            <a:r>
              <a:rPr lang="en-US" sz="2400" dirty="0" smtClean="0"/>
              <a:t>users.</a:t>
            </a:r>
          </a:p>
          <a:p>
            <a:pPr eaLnBrk="1" hangingPunct="1">
              <a:lnSpc>
                <a:spcPct val="90000"/>
              </a:lnSpc>
              <a:buFont typeface="Wingdings" pitchFamily="2" charset="2"/>
              <a:buChar char="Ø"/>
            </a:pPr>
            <a:endParaRPr lang="en-US" sz="2400" dirty="0" smtClean="0"/>
          </a:p>
          <a:p>
            <a:pPr eaLnBrk="1" hangingPunct="1">
              <a:lnSpc>
                <a:spcPct val="90000"/>
              </a:lnSpc>
              <a:buFont typeface="Wingdings" pitchFamily="2" charset="2"/>
              <a:buChar char="Ø"/>
            </a:pPr>
            <a:r>
              <a:rPr lang="en-US" sz="2400" dirty="0" smtClean="0"/>
              <a:t>The </a:t>
            </a:r>
            <a:r>
              <a:rPr lang="en-US" sz="2400" dirty="0" smtClean="0"/>
              <a:t>system shall have an appropriate level of performance. </a:t>
            </a:r>
            <a:endParaRPr lang="en-US" sz="2400" dirty="0" smtClean="0"/>
          </a:p>
          <a:p>
            <a:pPr eaLnBrk="1" hangingPunct="1">
              <a:lnSpc>
                <a:spcPct val="90000"/>
              </a:lnSpc>
              <a:buFont typeface="Wingdings" pitchFamily="2" charset="2"/>
              <a:buChar char="Ø"/>
            </a:pPr>
            <a:endParaRPr lang="en-US" sz="2400" dirty="0" smtClean="0"/>
          </a:p>
          <a:p>
            <a:pPr eaLnBrk="1" hangingPunct="1">
              <a:lnSpc>
                <a:spcPct val="90000"/>
              </a:lnSpc>
              <a:buFont typeface="Wingdings" pitchFamily="2" charset="2"/>
              <a:buChar char="Ø"/>
            </a:pPr>
            <a:r>
              <a:rPr lang="en-US" sz="2400" dirty="0" smtClean="0"/>
              <a:t>The </a:t>
            </a:r>
            <a:r>
              <a:rPr lang="en-US" sz="2400" dirty="0" smtClean="0"/>
              <a:t>system shall be easily usable by non-experts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228600"/>
            <a:ext cx="7696200" cy="685800"/>
          </a:xfrm>
        </p:spPr>
        <p:txBody>
          <a:bodyPr/>
          <a:lstStyle/>
          <a:p>
            <a:pPr eaLnBrk="1" fontAlgn="auto" hangingPunct="1">
              <a:spcAft>
                <a:spcPts val="0"/>
              </a:spcAft>
              <a:defRPr/>
            </a:pPr>
            <a:r>
              <a:rPr lang="en-US" sz="2800" smtClean="0"/>
              <a:t>Contd</a:t>
            </a:r>
            <a:r>
              <a:rPr lang="en-US" smtClean="0"/>
              <a:t>…</a:t>
            </a:r>
          </a:p>
        </p:txBody>
      </p:sp>
      <p:sp>
        <p:nvSpPr>
          <p:cNvPr id="32771" name="Rectangle 3"/>
          <p:cNvSpPr>
            <a:spLocks noGrp="1" noChangeArrowheads="1"/>
          </p:cNvSpPr>
          <p:nvPr>
            <p:ph type="body" idx="4294967295"/>
          </p:nvPr>
        </p:nvSpPr>
        <p:spPr>
          <a:xfrm>
            <a:off x="0" y="1295400"/>
            <a:ext cx="7391400" cy="4411663"/>
          </a:xfrm>
        </p:spPr>
        <p:txBody>
          <a:bodyPr/>
          <a:lstStyle/>
          <a:p>
            <a:pPr eaLnBrk="1" hangingPunct="1">
              <a:lnSpc>
                <a:spcPct val="90000"/>
              </a:lnSpc>
              <a:buFont typeface="Wingdings" pitchFamily="2" charset="2"/>
              <a:buNone/>
            </a:pPr>
            <a:r>
              <a:rPr lang="en-US" sz="2400" dirty="0" smtClean="0"/>
              <a:t>   </a:t>
            </a:r>
          </a:p>
          <a:p>
            <a:pPr eaLnBrk="1" hangingPunct="1">
              <a:lnSpc>
                <a:spcPct val="90000"/>
              </a:lnSpc>
              <a:buFont typeface="Wingdings" pitchFamily="2" charset="2"/>
              <a:buChar char="Ø"/>
            </a:pPr>
            <a:r>
              <a:rPr lang="en-US" sz="2400" dirty="0" smtClean="0"/>
              <a:t>    The system shall be configurable. </a:t>
            </a:r>
          </a:p>
          <a:p>
            <a:pPr eaLnBrk="1" hangingPunct="1">
              <a:lnSpc>
                <a:spcPct val="90000"/>
              </a:lnSpc>
              <a:buFont typeface="Wingdings" pitchFamily="2" charset="2"/>
              <a:buChar char="Ø"/>
            </a:pPr>
            <a:endParaRPr lang="en-US" sz="2400" dirty="0" smtClean="0"/>
          </a:p>
          <a:p>
            <a:pPr eaLnBrk="1" hangingPunct="1">
              <a:lnSpc>
                <a:spcPct val="90000"/>
              </a:lnSpc>
              <a:buFont typeface="Wingdings" pitchFamily="2" charset="2"/>
              <a:buChar char="Ø"/>
            </a:pPr>
            <a:r>
              <a:rPr lang="en-US" sz="2400" dirty="0" smtClean="0"/>
              <a:t>    The system should be scalable </a:t>
            </a:r>
            <a:r>
              <a:rPr lang="en-US" sz="2400" dirty="0" smtClean="0"/>
              <a:t>.</a:t>
            </a:r>
          </a:p>
          <a:p>
            <a:pPr eaLnBrk="1" hangingPunct="1">
              <a:lnSpc>
                <a:spcPct val="90000"/>
              </a:lnSpc>
              <a:buFont typeface="Wingdings" pitchFamily="2" charset="2"/>
              <a:buChar char="Ø"/>
            </a:pPr>
            <a:endParaRPr lang="en-US" sz="2400" dirty="0" smtClean="0"/>
          </a:p>
          <a:p>
            <a:pPr eaLnBrk="1" hangingPunct="1">
              <a:lnSpc>
                <a:spcPct val="90000"/>
              </a:lnSpc>
              <a:buFont typeface="Wingdings" pitchFamily="2" charset="2"/>
              <a:buChar char="Ø"/>
            </a:pPr>
            <a:r>
              <a:rPr lang="en-US" sz="2400" dirty="0" smtClean="0"/>
              <a:t>     The </a:t>
            </a:r>
            <a:r>
              <a:rPr lang="en-US" sz="2400" dirty="0" smtClean="0"/>
              <a:t>system shall be customizable to professional </a:t>
            </a:r>
            <a:r>
              <a:rPr lang="en-US" sz="2400" dirty="0" smtClean="0"/>
              <a:t> as </a:t>
            </a:r>
            <a:r>
              <a:rPr lang="en-US" sz="2400" dirty="0" smtClean="0"/>
              <a:t>well as private meetings.</a:t>
            </a:r>
          </a:p>
          <a:p>
            <a:pPr eaLnBrk="1" hangingPunct="1">
              <a:lnSpc>
                <a:spcPct val="90000"/>
              </a:lnSpc>
              <a:buFont typeface="Wingdings" pitchFamily="2" charset="2"/>
              <a:buChar char="Ø"/>
            </a:pPr>
            <a:r>
              <a:rPr lang="en-US" sz="2400" dirty="0" smtClean="0"/>
              <a:t/>
            </a:r>
            <a:br>
              <a:rPr lang="en-US" sz="2400" dirty="0" smtClean="0"/>
            </a:br>
            <a:r>
              <a:rPr lang="en-US" sz="2400" dirty="0" smtClean="0"/>
              <a:t>Privacy rules should be enforced.</a:t>
            </a:r>
          </a:p>
          <a:p>
            <a:pPr eaLnBrk="1" hangingPunct="1">
              <a:lnSpc>
                <a:spcPct val="90000"/>
              </a:lnSpc>
              <a:buFontTx/>
              <a:buNone/>
            </a:pPr>
            <a:r>
              <a:rPr lang="en-US" sz="2400" dirty="0" smtClean="0"/>
              <a:t> </a:t>
            </a:r>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ISSUES</a:t>
            </a:r>
            <a:endParaRPr lang="en-US" dirty="0"/>
          </a:p>
        </p:txBody>
      </p:sp>
      <p:sp>
        <p:nvSpPr>
          <p:cNvPr id="3" name="Rectangle 2"/>
          <p:cNvSpPr/>
          <p:nvPr/>
        </p:nvSpPr>
        <p:spPr>
          <a:xfrm>
            <a:off x="1066800" y="1859340"/>
            <a:ext cx="6858000" cy="4358116"/>
          </a:xfrm>
          <a:prstGeom prst="rect">
            <a:avLst/>
          </a:prstGeom>
        </p:spPr>
        <p:txBody>
          <a:bodyPr wrap="square">
            <a:spAutoFit/>
          </a:bodyPr>
          <a:lstStyle/>
          <a:p>
            <a:pPr eaLnBrk="1" hangingPunct="1">
              <a:lnSpc>
                <a:spcPct val="90000"/>
              </a:lnSpc>
            </a:pPr>
            <a:r>
              <a:rPr lang="en-US" sz="2800" dirty="0" smtClean="0"/>
              <a:t>Issues are classified as </a:t>
            </a:r>
          </a:p>
          <a:p>
            <a:pPr eaLnBrk="1" hangingPunct="1">
              <a:lnSpc>
                <a:spcPct val="90000"/>
              </a:lnSpc>
            </a:pPr>
            <a:endParaRPr lang="en-US" sz="2800" dirty="0" smtClean="0"/>
          </a:p>
          <a:p>
            <a:pPr eaLnBrk="1" hangingPunct="1">
              <a:lnSpc>
                <a:spcPct val="90000"/>
              </a:lnSpc>
              <a:buFont typeface="Arial" pitchFamily="34" charset="0"/>
              <a:buChar char="•"/>
            </a:pPr>
            <a:r>
              <a:rPr lang="en-US" sz="2800" dirty="0" smtClean="0"/>
              <a:t>Ambiguous </a:t>
            </a:r>
          </a:p>
          <a:p>
            <a:pPr eaLnBrk="1" hangingPunct="1">
              <a:lnSpc>
                <a:spcPct val="90000"/>
              </a:lnSpc>
              <a:buFont typeface="Arial" pitchFamily="34" charset="0"/>
              <a:buChar char="•"/>
            </a:pPr>
            <a:r>
              <a:rPr lang="en-US" sz="2800" dirty="0" smtClean="0"/>
              <a:t>Incomplete </a:t>
            </a:r>
          </a:p>
          <a:p>
            <a:pPr eaLnBrk="1" hangingPunct="1">
              <a:lnSpc>
                <a:spcPct val="90000"/>
              </a:lnSpc>
              <a:buFont typeface="Arial" pitchFamily="34" charset="0"/>
              <a:buChar char="•"/>
            </a:pPr>
            <a:r>
              <a:rPr lang="en-US" sz="2800" dirty="0" smtClean="0"/>
              <a:t>Inconsistent</a:t>
            </a:r>
          </a:p>
          <a:p>
            <a:pPr eaLnBrk="1" hangingPunct="1">
              <a:lnSpc>
                <a:spcPct val="90000"/>
              </a:lnSpc>
            </a:pPr>
            <a:endParaRPr lang="en-US" sz="2800" dirty="0" smtClean="0"/>
          </a:p>
          <a:p>
            <a:pPr eaLnBrk="1" hangingPunct="1">
              <a:lnSpc>
                <a:spcPct val="90000"/>
              </a:lnSpc>
            </a:pPr>
            <a:r>
              <a:rPr lang="en-US" sz="2800" dirty="0" smtClean="0"/>
              <a:t>And thus we get the--</a:t>
            </a:r>
          </a:p>
          <a:p>
            <a:pPr eaLnBrk="1" hangingPunct="1">
              <a:lnSpc>
                <a:spcPct val="90000"/>
              </a:lnSpc>
            </a:pPr>
            <a:endParaRPr lang="en-US" sz="2800" dirty="0" smtClean="0"/>
          </a:p>
          <a:p>
            <a:pPr eaLnBrk="1" hangingPunct="1">
              <a:lnSpc>
                <a:spcPct val="90000"/>
              </a:lnSpc>
              <a:buFont typeface="Wingdings" pitchFamily="2" charset="2"/>
              <a:buChar char="Ø"/>
            </a:pPr>
            <a:r>
              <a:rPr lang="en-US" sz="2800" dirty="0" smtClean="0"/>
              <a:t>Domain issues </a:t>
            </a:r>
          </a:p>
          <a:p>
            <a:pPr eaLnBrk="1" hangingPunct="1">
              <a:lnSpc>
                <a:spcPct val="90000"/>
              </a:lnSpc>
              <a:buFont typeface="Wingdings" pitchFamily="2" charset="2"/>
              <a:buChar char="Ø"/>
            </a:pPr>
            <a:r>
              <a:rPr lang="en-US" sz="2800" dirty="0" smtClean="0"/>
              <a:t>Functional issues </a:t>
            </a:r>
          </a:p>
          <a:p>
            <a:pPr eaLnBrk="1" hangingPunct="1">
              <a:lnSpc>
                <a:spcPct val="90000"/>
              </a:lnSpc>
              <a:buFont typeface="Wingdings" pitchFamily="2" charset="2"/>
              <a:buChar char="Ø"/>
            </a:pPr>
            <a:r>
              <a:rPr lang="en-US" sz="2800" dirty="0" smtClean="0"/>
              <a:t>Non-Functional issues</a:t>
            </a:r>
            <a:endParaRPr lang="en-US" sz="28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0" y="0"/>
            <a:ext cx="8602663" cy="6062663"/>
          </a:xfrm>
          <a:prstGeom prst="rect">
            <a:avLst/>
          </a:prstGeom>
          <a:noFill/>
          <a:ln w="9525">
            <a:noFill/>
            <a:miter lim="800000"/>
            <a:headEnd/>
            <a:tailEnd/>
          </a:ln>
        </p:spPr>
        <p:txBody>
          <a:bodyPr wrap="none" anchor="ctr">
            <a:spAutoFit/>
          </a:bodyPr>
          <a:lstStyle/>
          <a:p>
            <a:pPr algn="just" eaLnBrk="0" hangingPunct="0">
              <a:tabLst>
                <a:tab pos="228600" algn="l"/>
              </a:tabLst>
            </a:pPr>
            <a:endParaRPr lang="en-US" sz="1200" b="1">
              <a:cs typeface="Times New Roman" pitchFamily="18" charset="0"/>
            </a:endParaRPr>
          </a:p>
          <a:p>
            <a:pPr algn="just" eaLnBrk="0" hangingPunct="0">
              <a:tabLst>
                <a:tab pos="228600" algn="l"/>
              </a:tabLst>
            </a:pPr>
            <a:r>
              <a:rPr lang="en-US" sz="2800" b="1">
                <a:cs typeface="Times New Roman" pitchFamily="18" charset="0"/>
              </a:rPr>
              <a:t>DOMAIN ISSUE 1</a:t>
            </a:r>
            <a:br>
              <a:rPr lang="en-US" sz="2800" b="1">
                <a:cs typeface="Times New Roman" pitchFamily="18" charset="0"/>
              </a:rPr>
            </a:br>
            <a:endParaRPr lang="en-US" sz="2800" b="1">
              <a:cs typeface="Times New Roman" pitchFamily="18" charset="0"/>
            </a:endParaRPr>
          </a:p>
          <a:p>
            <a:pPr algn="just" eaLnBrk="0" hangingPunct="0">
              <a:tabLst>
                <a:tab pos="228600" algn="l"/>
              </a:tabLst>
            </a:pPr>
            <a:r>
              <a:rPr lang="en-US" b="1">
                <a:cs typeface="Times New Roman" pitchFamily="18" charset="0"/>
              </a:rPr>
              <a:t>Requirement –</a:t>
            </a:r>
            <a:r>
              <a:rPr lang="en-US">
                <a:cs typeface="Times New Roman" pitchFamily="18" charset="0"/>
              </a:rPr>
              <a:t> “The initiator could also ask, in a friendly </a:t>
            </a:r>
          </a:p>
          <a:p>
            <a:pPr algn="just" eaLnBrk="0" hangingPunct="0">
              <a:tabLst>
                <a:tab pos="228600" algn="l"/>
              </a:tabLst>
            </a:pPr>
            <a:r>
              <a:rPr lang="en-US">
                <a:cs typeface="Times New Roman" pitchFamily="18" charset="0"/>
              </a:rPr>
              <a:t>manner, active participants to provide any special equipment</a:t>
            </a:r>
          </a:p>
          <a:p>
            <a:pPr algn="just" eaLnBrk="0" hangingPunct="0">
              <a:tabLst>
                <a:tab pos="228600" algn="l"/>
              </a:tabLst>
            </a:pPr>
            <a:r>
              <a:rPr lang="en-US">
                <a:cs typeface="Times New Roman" pitchFamily="18" charset="0"/>
              </a:rPr>
              <a:t>requirements on the meeting location”</a:t>
            </a:r>
          </a:p>
          <a:p>
            <a:pPr algn="just" eaLnBrk="0" hangingPunct="0">
              <a:tabLst>
                <a:tab pos="228600" algn="l"/>
              </a:tabLst>
            </a:pPr>
            <a:endParaRPr lang="en-US"/>
          </a:p>
          <a:p>
            <a:pPr algn="just" eaLnBrk="0" hangingPunct="0">
              <a:tabLst>
                <a:tab pos="228600" algn="l"/>
              </a:tabLst>
            </a:pPr>
            <a:r>
              <a:rPr lang="en-US" b="1">
                <a:solidFill>
                  <a:srgbClr val="000000"/>
                </a:solidFill>
                <a:cs typeface="Times New Roman" pitchFamily="18" charset="0"/>
              </a:rPr>
              <a:t>Description –</a:t>
            </a:r>
            <a:r>
              <a:rPr lang="en-US">
                <a:solidFill>
                  <a:srgbClr val="000000"/>
                </a:solidFill>
                <a:cs typeface="Times New Roman" pitchFamily="18" charset="0"/>
              </a:rPr>
              <a:t> The requirement is </a:t>
            </a:r>
            <a:r>
              <a:rPr lang="en-US" b="1">
                <a:solidFill>
                  <a:srgbClr val="000000"/>
                </a:solidFill>
                <a:cs typeface="Times New Roman" pitchFamily="18" charset="0"/>
              </a:rPr>
              <a:t>ambiguous</a:t>
            </a:r>
            <a:r>
              <a:rPr lang="en-US">
                <a:solidFill>
                  <a:srgbClr val="000000"/>
                </a:solidFill>
                <a:cs typeface="Times New Roman" pitchFamily="18" charset="0"/>
              </a:rPr>
              <a:t>. </a:t>
            </a:r>
            <a:r>
              <a:rPr lang="en-US">
                <a:cs typeface="Times New Roman" pitchFamily="18" charset="0"/>
              </a:rPr>
              <a:t>There is no assertive</a:t>
            </a:r>
          </a:p>
          <a:p>
            <a:pPr algn="just" eaLnBrk="0" hangingPunct="0">
              <a:tabLst>
                <a:tab pos="228600" algn="l"/>
              </a:tabLst>
            </a:pPr>
            <a:r>
              <a:rPr lang="en-US">
                <a:cs typeface="Times New Roman" pitchFamily="18" charset="0"/>
              </a:rPr>
              <a:t>proposal made by the initiator so this could also mean that the initiator </a:t>
            </a:r>
          </a:p>
          <a:p>
            <a:pPr algn="just" eaLnBrk="0" hangingPunct="0">
              <a:tabLst>
                <a:tab pos="228600" algn="l"/>
              </a:tabLst>
            </a:pPr>
            <a:r>
              <a:rPr lang="en-US">
                <a:cs typeface="Times New Roman" pitchFamily="18" charset="0"/>
              </a:rPr>
              <a:t>will ask about the equipment requirements at the meeting location instead </a:t>
            </a:r>
          </a:p>
          <a:p>
            <a:pPr algn="just" eaLnBrk="0" hangingPunct="0">
              <a:tabLst>
                <a:tab pos="228600" algn="l"/>
              </a:tabLst>
            </a:pPr>
            <a:r>
              <a:rPr lang="en-US">
                <a:cs typeface="Times New Roman" pitchFamily="18" charset="0"/>
              </a:rPr>
              <a:t>of asking about the requirements at the time of sending out the request. </a:t>
            </a:r>
          </a:p>
          <a:p>
            <a:pPr algn="just" eaLnBrk="0" hangingPunct="0">
              <a:tabLst>
                <a:tab pos="228600" algn="l"/>
              </a:tabLst>
            </a:pPr>
            <a:endParaRPr lang="en-US"/>
          </a:p>
          <a:p>
            <a:pPr algn="just" eaLnBrk="0" hangingPunct="0">
              <a:tabLst>
                <a:tab pos="228600" algn="l"/>
              </a:tabLst>
            </a:pPr>
            <a:r>
              <a:rPr lang="en-US" b="1">
                <a:cs typeface="Times New Roman" pitchFamily="18" charset="0"/>
              </a:rPr>
              <a:t>Option1: </a:t>
            </a:r>
            <a:endParaRPr lang="en-US"/>
          </a:p>
          <a:p>
            <a:pPr algn="just" eaLnBrk="0" hangingPunct="0">
              <a:tabLst>
                <a:tab pos="228600" algn="l"/>
              </a:tabLst>
            </a:pPr>
            <a:r>
              <a:rPr lang="en-US">
                <a:cs typeface="Times New Roman" pitchFamily="18" charset="0"/>
              </a:rPr>
              <a:t>Rephrase the sentence such that it clearly conveys what it is exactly </a:t>
            </a:r>
          </a:p>
          <a:p>
            <a:pPr algn="just" eaLnBrk="0" hangingPunct="0">
              <a:tabLst>
                <a:tab pos="228600" algn="l"/>
              </a:tabLst>
            </a:pPr>
            <a:r>
              <a:rPr lang="en-US">
                <a:cs typeface="Times New Roman" pitchFamily="18" charset="0"/>
              </a:rPr>
              <a:t>supposed to mean.</a:t>
            </a:r>
          </a:p>
          <a:p>
            <a:pPr algn="just" eaLnBrk="0" hangingPunct="0">
              <a:tabLst>
                <a:tab pos="228600" algn="l"/>
              </a:tabLst>
            </a:pPr>
            <a:endParaRPr lang="en-US"/>
          </a:p>
          <a:p>
            <a:pPr algn="just" eaLnBrk="0" hangingPunct="0">
              <a:tabLst>
                <a:tab pos="228600" algn="l"/>
              </a:tabLst>
            </a:pPr>
            <a:r>
              <a:rPr lang="en-US" b="1">
                <a:ea typeface="Batang" pitchFamily="18" charset="-127"/>
              </a:rPr>
              <a:t>Decision and rationale :</a:t>
            </a:r>
            <a:endParaRPr lang="en-US"/>
          </a:p>
          <a:p>
            <a:pPr algn="just" eaLnBrk="0" hangingPunct="0">
              <a:tabLst>
                <a:tab pos="228600" algn="l"/>
              </a:tabLst>
            </a:pPr>
            <a:r>
              <a:rPr lang="en-US">
                <a:ea typeface="Batang" pitchFamily="18" charset="-127"/>
              </a:rPr>
              <a:t>The initiator shall ask active participants to provide any special equipment</a:t>
            </a:r>
          </a:p>
          <a:p>
            <a:pPr algn="just" eaLnBrk="0" hangingPunct="0">
              <a:tabLst>
                <a:tab pos="228600" algn="l"/>
              </a:tabLst>
            </a:pPr>
            <a:r>
              <a:rPr lang="en-US">
                <a:ea typeface="Batang" pitchFamily="18" charset="-127"/>
              </a:rPr>
              <a:t> requirements on the meeting location prior to the meeting date.</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0" y="0"/>
            <a:ext cx="9175750" cy="6002338"/>
          </a:xfrm>
          <a:prstGeom prst="rect">
            <a:avLst/>
          </a:prstGeom>
          <a:noFill/>
          <a:ln w="9525">
            <a:noFill/>
            <a:miter lim="800000"/>
            <a:headEnd/>
            <a:tailEnd/>
          </a:ln>
        </p:spPr>
        <p:txBody>
          <a:bodyPr wrap="none" anchor="ctr">
            <a:spAutoFit/>
          </a:bodyPr>
          <a:lstStyle/>
          <a:p>
            <a:pPr eaLnBrk="0" hangingPunct="0">
              <a:tabLst>
                <a:tab pos="228600" algn="l"/>
              </a:tabLst>
            </a:pPr>
            <a:endParaRPr lang="en-US" sz="1200" b="1">
              <a:cs typeface="Times New Roman" pitchFamily="18" charset="0"/>
            </a:endParaRPr>
          </a:p>
          <a:p>
            <a:pPr eaLnBrk="0" hangingPunct="0">
              <a:tabLst>
                <a:tab pos="228600" algn="l"/>
              </a:tabLst>
            </a:pPr>
            <a:endParaRPr lang="en-US" sz="1200" b="1">
              <a:cs typeface="Times New Roman" pitchFamily="18" charset="0"/>
            </a:endParaRPr>
          </a:p>
          <a:p>
            <a:pPr eaLnBrk="0" hangingPunct="0">
              <a:tabLst>
                <a:tab pos="228600" algn="l"/>
              </a:tabLst>
            </a:pPr>
            <a:endParaRPr lang="en-US" sz="1200" b="1">
              <a:cs typeface="Times New Roman" pitchFamily="18" charset="0"/>
            </a:endParaRPr>
          </a:p>
          <a:p>
            <a:pPr eaLnBrk="0" hangingPunct="0">
              <a:tabLst>
                <a:tab pos="228600" algn="l"/>
              </a:tabLst>
            </a:pPr>
            <a:endParaRPr lang="en-US" sz="1200" b="1">
              <a:cs typeface="Times New Roman" pitchFamily="18" charset="0"/>
            </a:endParaRPr>
          </a:p>
          <a:p>
            <a:pPr eaLnBrk="0" hangingPunct="0">
              <a:tabLst>
                <a:tab pos="228600" algn="l"/>
              </a:tabLst>
            </a:pPr>
            <a:r>
              <a:rPr lang="en-US" sz="2800" b="1">
                <a:cs typeface="Times New Roman" pitchFamily="18" charset="0"/>
              </a:rPr>
              <a:t>DOMAIN ISSUE 2</a:t>
            </a:r>
          </a:p>
          <a:p>
            <a:pPr eaLnBrk="0" hangingPunct="0">
              <a:tabLst>
                <a:tab pos="228600" algn="l"/>
              </a:tabLst>
            </a:pPr>
            <a:endParaRPr lang="en-US" sz="2800" b="1">
              <a:cs typeface="Times New Roman" pitchFamily="18" charset="0"/>
            </a:endParaRPr>
          </a:p>
          <a:p>
            <a:pPr eaLnBrk="0" hangingPunct="0">
              <a:tabLst>
                <a:tab pos="228600" algn="l"/>
              </a:tabLst>
            </a:pPr>
            <a:r>
              <a:rPr lang="en-US" b="1">
                <a:cs typeface="Times New Roman" pitchFamily="18" charset="0"/>
              </a:rPr>
              <a:t>Requirement –</a:t>
            </a:r>
            <a:r>
              <a:rPr lang="en-US">
                <a:cs typeface="Times New Roman" pitchFamily="18" charset="0"/>
              </a:rPr>
              <a:t> </a:t>
            </a:r>
            <a:r>
              <a:rPr lang="en-US">
                <a:ea typeface="Batang" pitchFamily="18" charset="-127"/>
              </a:rPr>
              <a:t>The initiator may ask important participants to state preference</a:t>
            </a:r>
          </a:p>
          <a:p>
            <a:pPr eaLnBrk="0" hangingPunct="0">
              <a:tabLst>
                <a:tab pos="228600" algn="l"/>
              </a:tabLst>
            </a:pPr>
            <a:r>
              <a:rPr lang="en-US">
                <a:ea typeface="Batang" pitchFamily="18" charset="-127"/>
              </a:rPr>
              <a:t>about the meeting location</a:t>
            </a:r>
          </a:p>
          <a:p>
            <a:pPr eaLnBrk="0" hangingPunct="0">
              <a:tabLst>
                <a:tab pos="228600" algn="l"/>
              </a:tabLst>
            </a:pPr>
            <a:endParaRPr lang="en-US"/>
          </a:p>
          <a:p>
            <a:pPr eaLnBrk="0" hangingPunct="0">
              <a:tabLst>
                <a:tab pos="228600" algn="l"/>
              </a:tabLst>
            </a:pPr>
            <a:r>
              <a:rPr lang="en-US" b="1">
                <a:solidFill>
                  <a:srgbClr val="000000"/>
                </a:solidFill>
                <a:cs typeface="Times New Roman" pitchFamily="18" charset="0"/>
              </a:rPr>
              <a:t>Description -</a:t>
            </a:r>
            <a:r>
              <a:rPr lang="en-US">
                <a:solidFill>
                  <a:srgbClr val="000000"/>
                </a:solidFill>
                <a:cs typeface="Times New Roman" pitchFamily="18" charset="0"/>
              </a:rPr>
              <a:t> The requirement is </a:t>
            </a:r>
            <a:r>
              <a:rPr lang="en-US" b="1">
                <a:solidFill>
                  <a:srgbClr val="000000"/>
                </a:solidFill>
                <a:cs typeface="Times New Roman" pitchFamily="18" charset="0"/>
              </a:rPr>
              <a:t>ambiguous</a:t>
            </a:r>
            <a:r>
              <a:rPr lang="en-US">
                <a:solidFill>
                  <a:srgbClr val="000000"/>
                </a:solidFill>
                <a:cs typeface="Times New Roman" pitchFamily="18" charset="0"/>
              </a:rPr>
              <a:t>. </a:t>
            </a:r>
            <a:r>
              <a:rPr lang="en-US">
                <a:ea typeface="Batang" pitchFamily="18" charset="-127"/>
              </a:rPr>
              <a:t>The requirement doesn’t specify</a:t>
            </a:r>
          </a:p>
          <a:p>
            <a:pPr eaLnBrk="0" hangingPunct="0">
              <a:tabLst>
                <a:tab pos="228600" algn="l"/>
              </a:tabLst>
            </a:pPr>
            <a:r>
              <a:rPr lang="en-US">
                <a:ea typeface="Batang" pitchFamily="18" charset="-127"/>
              </a:rPr>
              <a:t> the case of preference confliction among important participants.</a:t>
            </a:r>
          </a:p>
          <a:p>
            <a:pPr eaLnBrk="0" hangingPunct="0">
              <a:tabLst>
                <a:tab pos="228600" algn="l"/>
              </a:tabLst>
            </a:pPr>
            <a:endParaRPr lang="en-US"/>
          </a:p>
          <a:p>
            <a:pPr eaLnBrk="0" hangingPunct="0">
              <a:tabLst>
                <a:tab pos="228600" algn="l"/>
              </a:tabLst>
            </a:pPr>
            <a:r>
              <a:rPr lang="en-US" b="1">
                <a:ea typeface="Batang" pitchFamily="18" charset="-127"/>
              </a:rPr>
              <a:t>Option 1</a:t>
            </a:r>
            <a:r>
              <a:rPr lang="en-US">
                <a:ea typeface="Batang" pitchFamily="18" charset="-127"/>
              </a:rPr>
              <a:t>: The system shall give more priority to the important participants who</a:t>
            </a:r>
          </a:p>
          <a:p>
            <a:pPr eaLnBrk="0" hangingPunct="0">
              <a:tabLst>
                <a:tab pos="228600" algn="l"/>
              </a:tabLst>
            </a:pPr>
            <a:r>
              <a:rPr lang="en-US">
                <a:ea typeface="Batang" pitchFamily="18" charset="-127"/>
              </a:rPr>
              <a:t> submit the location preference earlier.</a:t>
            </a:r>
          </a:p>
          <a:p>
            <a:pPr eaLnBrk="0" hangingPunct="0">
              <a:tabLst>
                <a:tab pos="228600" algn="l"/>
              </a:tabLst>
            </a:pPr>
            <a:endParaRPr lang="en-US"/>
          </a:p>
          <a:p>
            <a:pPr eaLnBrk="0" hangingPunct="0">
              <a:tabLst>
                <a:tab pos="228600" algn="l"/>
              </a:tabLst>
            </a:pPr>
            <a:r>
              <a:rPr lang="en-US" b="1">
                <a:ea typeface="Batang" pitchFamily="18" charset="-127"/>
              </a:rPr>
              <a:t>Option 2</a:t>
            </a:r>
            <a:r>
              <a:rPr lang="en-US">
                <a:ea typeface="Batang" pitchFamily="18" charset="-127"/>
              </a:rPr>
              <a:t>: The decision is solely based on the meeting initiator.</a:t>
            </a:r>
          </a:p>
          <a:p>
            <a:pPr eaLnBrk="0" hangingPunct="0">
              <a:tabLst>
                <a:tab pos="228600" algn="l"/>
              </a:tabLst>
            </a:pPr>
            <a:endParaRPr lang="en-US"/>
          </a:p>
          <a:p>
            <a:pPr eaLnBrk="0" hangingPunct="0">
              <a:tabLst>
                <a:tab pos="228600" algn="l"/>
              </a:tabLst>
            </a:pPr>
            <a:r>
              <a:rPr lang="en-US" b="1">
                <a:ea typeface="Batang" pitchFamily="18" charset="-127"/>
              </a:rPr>
              <a:t>Decision and Rationale: </a:t>
            </a:r>
            <a:r>
              <a:rPr lang="en-US">
                <a:ea typeface="Batang" pitchFamily="18" charset="-127"/>
              </a:rPr>
              <a:t>The solution would be </a:t>
            </a:r>
            <a:r>
              <a:rPr lang="en-US" b="1">
                <a:ea typeface="Batang" pitchFamily="18" charset="-127"/>
              </a:rPr>
              <a:t>option 2 </a:t>
            </a:r>
            <a:r>
              <a:rPr lang="en-US">
                <a:ea typeface="Batang" pitchFamily="18" charset="-127"/>
              </a:rPr>
              <a:t>because it specifies </a:t>
            </a:r>
          </a:p>
          <a:p>
            <a:pPr eaLnBrk="0" hangingPunct="0">
              <a:tabLst>
                <a:tab pos="228600" algn="l"/>
              </a:tabLst>
            </a:pPr>
            <a:r>
              <a:rPr lang="en-US">
                <a:ea typeface="Batang" pitchFamily="18" charset="-127"/>
              </a:rPr>
              <a:t>the case of preference confliction among important participants in more detail. </a:t>
            </a:r>
            <a:endParaRPr lang="en-US"/>
          </a:p>
          <a:p>
            <a:pPr eaLnBrk="0" hangingPunct="0">
              <a:tabLst>
                <a:tab pos="228600" algn="l"/>
              </a:tabLst>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152400" y="685800"/>
            <a:ext cx="9350375" cy="5108575"/>
          </a:xfrm>
          <a:prstGeom prst="rect">
            <a:avLst/>
          </a:prstGeom>
          <a:noFill/>
          <a:ln w="9525">
            <a:noFill/>
            <a:miter lim="800000"/>
            <a:headEnd/>
            <a:tailEnd/>
          </a:ln>
        </p:spPr>
        <p:txBody>
          <a:bodyPr wrap="none" anchor="ctr">
            <a:spAutoFit/>
          </a:bodyPr>
          <a:lstStyle/>
          <a:p>
            <a:pPr eaLnBrk="0" hangingPunct="0"/>
            <a:endParaRPr lang="en-US" sz="1200" b="1">
              <a:cs typeface="Times New Roman" pitchFamily="18" charset="0"/>
            </a:endParaRPr>
          </a:p>
          <a:p>
            <a:pPr eaLnBrk="0" hangingPunct="0"/>
            <a:r>
              <a:rPr lang="en-US" sz="2800" b="1">
                <a:cs typeface="Times New Roman" pitchFamily="18" charset="0"/>
              </a:rPr>
              <a:t>DOMAIN ISSUE 3</a:t>
            </a:r>
          </a:p>
          <a:p>
            <a:pPr eaLnBrk="0" hangingPunct="0"/>
            <a:endParaRPr lang="en-US" sz="2800" b="1">
              <a:cs typeface="Times New Roman" pitchFamily="18" charset="0"/>
            </a:endParaRPr>
          </a:p>
          <a:p>
            <a:pPr eaLnBrk="0" hangingPunct="0"/>
            <a:endParaRPr lang="en-US" sz="1800" b="1">
              <a:cs typeface="Times New Roman" pitchFamily="18" charset="0"/>
            </a:endParaRPr>
          </a:p>
          <a:p>
            <a:pPr eaLnBrk="0" hangingPunct="0"/>
            <a:r>
              <a:rPr lang="en-US" b="1">
                <a:cs typeface="Times New Roman" pitchFamily="18" charset="0"/>
              </a:rPr>
              <a:t>Requirement –</a:t>
            </a:r>
            <a:r>
              <a:rPr lang="en-US">
                <a:cs typeface="Times New Roman" pitchFamily="18" charset="0"/>
              </a:rPr>
              <a:t> The meaning of the terms ” potential attendees”, “active </a:t>
            </a:r>
          </a:p>
          <a:p>
            <a:pPr eaLnBrk="0" hangingPunct="0"/>
            <a:r>
              <a:rPr lang="en-US">
                <a:cs typeface="Times New Roman" pitchFamily="18" charset="0"/>
              </a:rPr>
              <a:t>participants”,    “important participants” is not specified</a:t>
            </a:r>
          </a:p>
          <a:p>
            <a:pPr eaLnBrk="0" hangingPunct="0"/>
            <a:endParaRPr lang="en-US"/>
          </a:p>
          <a:p>
            <a:pPr eaLnBrk="0" hangingPunct="0"/>
            <a:endParaRPr lang="en-US"/>
          </a:p>
          <a:p>
            <a:pPr eaLnBrk="0" hangingPunct="0"/>
            <a:r>
              <a:rPr lang="en-US" b="1">
                <a:solidFill>
                  <a:srgbClr val="000000"/>
                </a:solidFill>
                <a:cs typeface="Times New Roman" pitchFamily="18" charset="0"/>
              </a:rPr>
              <a:t>Description -</a:t>
            </a:r>
            <a:r>
              <a:rPr lang="en-US">
                <a:solidFill>
                  <a:srgbClr val="000000"/>
                </a:solidFill>
                <a:cs typeface="Times New Roman" pitchFamily="18" charset="0"/>
              </a:rPr>
              <a:t> The requirement is </a:t>
            </a:r>
            <a:r>
              <a:rPr lang="en-US" b="1">
                <a:solidFill>
                  <a:srgbClr val="000000"/>
                </a:solidFill>
                <a:cs typeface="Times New Roman" pitchFamily="18" charset="0"/>
              </a:rPr>
              <a:t>ambiguous</a:t>
            </a:r>
            <a:r>
              <a:rPr lang="en-US">
                <a:solidFill>
                  <a:srgbClr val="000000"/>
                </a:solidFill>
                <a:cs typeface="Times New Roman" pitchFamily="18" charset="0"/>
              </a:rPr>
              <a:t>. </a:t>
            </a:r>
            <a:r>
              <a:rPr lang="en-US">
                <a:cs typeface="Times New Roman" pitchFamily="18" charset="0"/>
              </a:rPr>
              <a:t>The potential attendees can be</a:t>
            </a:r>
          </a:p>
          <a:p>
            <a:pPr eaLnBrk="0" hangingPunct="0"/>
            <a:r>
              <a:rPr lang="en-US">
                <a:cs typeface="Times New Roman" pitchFamily="18" charset="0"/>
              </a:rPr>
              <a:t> important or active participants for other meeting. Similarly they can be active</a:t>
            </a:r>
          </a:p>
          <a:p>
            <a:pPr eaLnBrk="0" hangingPunct="0"/>
            <a:r>
              <a:rPr lang="en-US">
                <a:cs typeface="Times New Roman" pitchFamily="18" charset="0"/>
              </a:rPr>
              <a:t> and important participants.</a:t>
            </a:r>
          </a:p>
          <a:p>
            <a:pPr eaLnBrk="0" hangingPunct="0"/>
            <a:endParaRPr lang="en-US"/>
          </a:p>
          <a:p>
            <a:pPr eaLnBrk="0" hangingPunct="0"/>
            <a:endParaRPr lang="en-US"/>
          </a:p>
          <a:p>
            <a:pPr eaLnBrk="0" hangingPunct="0"/>
            <a:r>
              <a:rPr lang="en-US" b="1">
                <a:ea typeface="Batang" pitchFamily="18" charset="-127"/>
              </a:rPr>
              <a:t>Decision and Rationale: </a:t>
            </a:r>
            <a:r>
              <a:rPr lang="en-US">
                <a:cs typeface="Times New Roman" pitchFamily="18" charset="0"/>
              </a:rPr>
              <a:t>The meeting initiator should have the responsibility </a:t>
            </a:r>
          </a:p>
          <a:p>
            <a:pPr eaLnBrk="0" hangingPunct="0"/>
            <a:r>
              <a:rPr lang="en-US">
                <a:cs typeface="Times New Roman" pitchFamily="18" charset="0"/>
              </a:rPr>
              <a:t>of specifying the role for each of the participants (potential, active and important) </a:t>
            </a:r>
          </a:p>
          <a:p>
            <a:pPr eaLnBrk="0" hangingPunct="0"/>
            <a:r>
              <a:rPr lang="en-US">
                <a:cs typeface="Times New Roman" pitchFamily="18" charset="0"/>
              </a:rPr>
              <a:t>for the meeting. </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685800" y="304800"/>
            <a:ext cx="7939088" cy="7756525"/>
          </a:xfrm>
          <a:prstGeom prst="rect">
            <a:avLst/>
          </a:prstGeom>
          <a:noFill/>
          <a:ln w="9525">
            <a:noFill/>
            <a:miter lim="800000"/>
            <a:headEnd/>
            <a:tailEnd/>
          </a:ln>
        </p:spPr>
        <p:txBody>
          <a:bodyPr>
            <a:spAutoFit/>
          </a:bodyPr>
          <a:lstStyle/>
          <a:p>
            <a:pPr algn="ctr"/>
            <a:r>
              <a:rPr lang="en-US" sz="2800" b="1"/>
              <a:t>Functional Issues </a:t>
            </a:r>
            <a:endParaRPr lang="en-US"/>
          </a:p>
          <a:p>
            <a:r>
              <a:rPr lang="en-US" b="1"/>
              <a:t>Functional  Issue 1 </a:t>
            </a:r>
          </a:p>
          <a:p>
            <a:endParaRPr lang="en-US"/>
          </a:p>
          <a:p>
            <a:r>
              <a:rPr lang="en-US" b="1"/>
              <a:t>Overlapping can occur when there are competing meeting requests.</a:t>
            </a:r>
          </a:p>
          <a:p>
            <a:endParaRPr lang="en-US" b="1"/>
          </a:p>
          <a:p>
            <a:r>
              <a:rPr lang="en-US" b="1"/>
              <a:t>Criteria for Overlapping : Time or space</a:t>
            </a:r>
          </a:p>
          <a:p>
            <a:endParaRPr lang="en-US" b="1"/>
          </a:p>
          <a:p>
            <a:r>
              <a:rPr lang="en-US" b="1"/>
              <a:t>Description: Incomplete Issue</a:t>
            </a:r>
          </a:p>
          <a:p>
            <a:endParaRPr lang="en-US" b="1"/>
          </a:p>
          <a:p>
            <a:r>
              <a:rPr lang="en-US" b="1"/>
              <a:t>Resolution:</a:t>
            </a:r>
          </a:p>
          <a:p>
            <a:r>
              <a:rPr lang="en-US" b="1"/>
              <a:t>Option 1: </a:t>
            </a:r>
            <a:r>
              <a:rPr lang="en-US"/>
              <a:t>Initiator initiated meeting priority</a:t>
            </a:r>
          </a:p>
          <a:p>
            <a:r>
              <a:rPr lang="en-US" b="1"/>
              <a:t>Option2: </a:t>
            </a:r>
            <a:r>
              <a:rPr lang="en-US"/>
              <a:t>Rank of the initiator is given the preference</a:t>
            </a:r>
          </a:p>
          <a:p>
            <a:r>
              <a:rPr lang="en-US" b="1"/>
              <a:t>Option3: </a:t>
            </a:r>
            <a:r>
              <a:rPr lang="en-US"/>
              <a:t>A Random Selection is made</a:t>
            </a:r>
          </a:p>
          <a:p>
            <a:endParaRPr lang="en-US" b="1"/>
          </a:p>
          <a:p>
            <a:r>
              <a:rPr lang="en-US" b="1"/>
              <a:t>Rationale: </a:t>
            </a:r>
          </a:p>
          <a:p>
            <a:r>
              <a:rPr lang="en-US" b="1"/>
              <a:t>Option 1 – It will result in conflict if ranks are same. So FCFS is given priority Random selection can result in cancellation of previously organized well planned meeting</a:t>
            </a:r>
          </a:p>
          <a:p>
            <a:endParaRPr lang="en-US" sz="1800" b="1" i="1"/>
          </a:p>
          <a:p>
            <a:endParaRPr lang="en-US" sz="1800" b="1" i="1"/>
          </a:p>
          <a:p>
            <a:endParaRPr lang="en-US" sz="1800" b="1" i="1"/>
          </a:p>
          <a:p>
            <a:endParaRPr lang="en-US" sz="1800" b="1" i="1"/>
          </a:p>
          <a:p>
            <a:endParaRPr lang="en-US" sz="1800" b="1" i="1"/>
          </a:p>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457200" y="474663"/>
            <a:ext cx="8229600" cy="5940088"/>
          </a:xfrm>
          <a:prstGeom prst="rect">
            <a:avLst/>
          </a:prstGeom>
          <a:noFill/>
          <a:ln w="9525">
            <a:noFill/>
            <a:miter lim="800000"/>
            <a:headEnd/>
            <a:tailEnd/>
          </a:ln>
        </p:spPr>
        <p:txBody>
          <a:bodyPr>
            <a:spAutoFit/>
          </a:bodyPr>
          <a:lstStyle/>
          <a:p>
            <a:r>
              <a:rPr lang="en-US" b="1" dirty="0"/>
              <a:t>Functional  Issue 2</a:t>
            </a:r>
          </a:p>
          <a:p>
            <a:endParaRPr lang="en-US" dirty="0"/>
          </a:p>
          <a:p>
            <a:r>
              <a:rPr lang="en-US" b="1" dirty="0"/>
              <a:t>Some bound on re-planning should be set up in all cases</a:t>
            </a:r>
          </a:p>
          <a:p>
            <a:endParaRPr lang="en-US" b="1" dirty="0"/>
          </a:p>
          <a:p>
            <a:r>
              <a:rPr lang="en-US" b="1" dirty="0"/>
              <a:t>Description of the issue: Incompleteness </a:t>
            </a:r>
          </a:p>
          <a:p>
            <a:endParaRPr lang="en-US" b="1" dirty="0"/>
          </a:p>
          <a:p>
            <a:r>
              <a:rPr lang="en-US" dirty="0"/>
              <a:t>It does not tell what the system should do when it needs to re plan the meeting</a:t>
            </a:r>
          </a:p>
          <a:p>
            <a:endParaRPr lang="en-US" b="1" dirty="0"/>
          </a:p>
          <a:p>
            <a:r>
              <a:rPr lang="en-US" b="1" dirty="0"/>
              <a:t>Resolution:</a:t>
            </a:r>
          </a:p>
          <a:p>
            <a:r>
              <a:rPr lang="en-US" b="1" dirty="0"/>
              <a:t>Option 1:</a:t>
            </a:r>
            <a:r>
              <a:rPr lang="en-US" dirty="0"/>
              <a:t>Message is sent to the initiator to replan with new dates</a:t>
            </a:r>
          </a:p>
          <a:p>
            <a:r>
              <a:rPr lang="en-US" b="1" dirty="0" smtClean="0"/>
              <a:t>Option2: </a:t>
            </a:r>
            <a:r>
              <a:rPr lang="en-US" dirty="0" smtClean="0"/>
              <a:t>Other available dates are sent to the initiator. If </a:t>
            </a:r>
            <a:r>
              <a:rPr lang="en-US" dirty="0"/>
              <a:t>the other available meeting dates are not available then </a:t>
            </a:r>
            <a:r>
              <a:rPr lang="en-US" dirty="0" smtClean="0"/>
              <a:t>reinitialize message is sent to the initiator</a:t>
            </a:r>
            <a:endParaRPr lang="en-US" dirty="0"/>
          </a:p>
          <a:p>
            <a:r>
              <a:rPr lang="en-US" b="1" dirty="0"/>
              <a:t>Option3:</a:t>
            </a:r>
            <a:r>
              <a:rPr lang="en-US" dirty="0"/>
              <a:t>System will select the meeting to be held by random selection</a:t>
            </a:r>
          </a:p>
          <a:p>
            <a:endParaRPr lang="en-US" b="1" dirty="0"/>
          </a:p>
          <a:p>
            <a:r>
              <a:rPr lang="en-US" b="1" dirty="0"/>
              <a:t>Rationale: </a:t>
            </a:r>
          </a:p>
          <a:p>
            <a:r>
              <a:rPr lang="en-US" b="1" dirty="0"/>
              <a:t>Option 2 – </a:t>
            </a:r>
            <a:r>
              <a:rPr lang="en-US" dirty="0"/>
              <a:t>Rescheduling will be faster in case of available dates. It will begin scheduling immediately after cancellation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381000" y="304800"/>
            <a:ext cx="8153400" cy="6308725"/>
          </a:xfrm>
          <a:prstGeom prst="rect">
            <a:avLst/>
          </a:prstGeom>
          <a:noFill/>
          <a:ln w="9525">
            <a:noFill/>
            <a:miter lim="800000"/>
            <a:headEnd/>
            <a:tailEnd/>
          </a:ln>
        </p:spPr>
        <p:txBody>
          <a:bodyPr>
            <a:spAutoFit/>
          </a:bodyPr>
          <a:lstStyle/>
          <a:p>
            <a:r>
              <a:rPr lang="en-US" b="1"/>
              <a:t>Functional  Issue 3</a:t>
            </a:r>
          </a:p>
          <a:p>
            <a:endParaRPr lang="en-US" sz="1800" b="1"/>
          </a:p>
          <a:p>
            <a:r>
              <a:rPr lang="en-US" sz="1800" b="1"/>
              <a:t>Original meeting date or location may need to be changed, sometimes even cancelled</a:t>
            </a:r>
          </a:p>
          <a:p>
            <a:endParaRPr lang="en-US" sz="1800" b="1"/>
          </a:p>
          <a:p>
            <a:r>
              <a:rPr lang="en-US" b="1"/>
              <a:t>Description of the issue</a:t>
            </a:r>
            <a:r>
              <a:rPr lang="en-US" sz="1800" b="1"/>
              <a:t>: Incomplete issue</a:t>
            </a:r>
          </a:p>
          <a:p>
            <a:endParaRPr lang="en-US" sz="1800" b="1"/>
          </a:p>
          <a:p>
            <a:r>
              <a:rPr lang="en-US" sz="1800"/>
              <a:t>It does not tell who will cancel or reschedule the meeting </a:t>
            </a:r>
          </a:p>
          <a:p>
            <a:endParaRPr lang="en-US" sz="1800" b="1"/>
          </a:p>
          <a:p>
            <a:r>
              <a:rPr lang="en-US" b="1"/>
              <a:t>Resolution:</a:t>
            </a:r>
          </a:p>
          <a:p>
            <a:r>
              <a:rPr lang="en-US" sz="1800" b="1"/>
              <a:t>Option 1:</a:t>
            </a:r>
            <a:r>
              <a:rPr lang="en-US" sz="1800"/>
              <a:t>Initiator or Active participant can cancel or reschedule the meeting</a:t>
            </a:r>
          </a:p>
          <a:p>
            <a:pPr algn="just"/>
            <a:r>
              <a:rPr lang="en-US" sz="1800" b="1"/>
              <a:t>Option2: </a:t>
            </a:r>
            <a:r>
              <a:rPr lang="en-US" sz="1800"/>
              <a:t>The system can cancel or reschedule the meeting depending on participant response changes or conflicts with other more important meeting.</a:t>
            </a:r>
          </a:p>
          <a:p>
            <a:endParaRPr lang="en-US" sz="1800" b="1"/>
          </a:p>
          <a:p>
            <a:r>
              <a:rPr lang="en-US" b="1"/>
              <a:t>Rationale: </a:t>
            </a:r>
          </a:p>
          <a:p>
            <a:r>
              <a:rPr lang="en-US" sz="1800" b="1"/>
              <a:t>Option 1&amp;2 – </a:t>
            </a:r>
            <a:r>
              <a:rPr lang="en-US" sz="1800"/>
              <a:t>Both options seem appropriate as authority of cancellation or rescheduling with initiator or active participants makes system more flexible. Unauthorized changes to the meeting schedule is prevented </a:t>
            </a:r>
          </a:p>
          <a:p>
            <a:endParaRPr lang="en-US" sz="1800"/>
          </a:p>
          <a:p>
            <a:r>
              <a:rPr lang="en-US" sz="1800"/>
              <a:t>Allowing system to cancel and reschedule meeting saves time overhead needed for manual rescheduling of meeting.</a:t>
            </a:r>
          </a:p>
          <a:p>
            <a:endParaRPr lang="en-US" b="1" i="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228600" y="304800"/>
            <a:ext cx="8610600" cy="400050"/>
          </a:xfrm>
          <a:prstGeom prst="rect">
            <a:avLst/>
          </a:prstGeom>
          <a:noFill/>
          <a:ln w="9525">
            <a:noFill/>
            <a:miter lim="800000"/>
            <a:headEnd/>
            <a:tailEnd/>
          </a:ln>
        </p:spPr>
        <p:txBody>
          <a:bodyPr>
            <a:spAutoFit/>
          </a:bodyPr>
          <a:lstStyle/>
          <a:p>
            <a:r>
              <a:rPr lang="en-US"/>
              <a:t>Secure, interactive and easy to use online meetings are waiting for you !!! </a:t>
            </a:r>
          </a:p>
        </p:txBody>
      </p:sp>
      <p:sp>
        <p:nvSpPr>
          <p:cNvPr id="13315" name="Rectangle 2"/>
          <p:cNvSpPr>
            <a:spLocks noChangeArrowheads="1"/>
          </p:cNvSpPr>
          <p:nvPr/>
        </p:nvSpPr>
        <p:spPr bwMode="auto">
          <a:xfrm>
            <a:off x="5410200" y="685800"/>
            <a:ext cx="3352800" cy="1323975"/>
          </a:xfrm>
          <a:prstGeom prst="rect">
            <a:avLst/>
          </a:prstGeom>
          <a:noFill/>
          <a:ln w="9525">
            <a:noFill/>
            <a:miter lim="800000"/>
            <a:headEnd/>
            <a:tailEnd/>
          </a:ln>
        </p:spPr>
        <p:txBody>
          <a:bodyPr>
            <a:spAutoFit/>
          </a:bodyPr>
          <a:lstStyle/>
          <a:p>
            <a:pPr>
              <a:buFont typeface="Arial" pitchFamily="34" charset="0"/>
              <a:buChar char="•"/>
            </a:pPr>
            <a:r>
              <a:rPr lang="en-US" b="1">
                <a:solidFill>
                  <a:srgbClr val="000000"/>
                </a:solidFill>
              </a:rPr>
              <a:t>Communicate</a:t>
            </a:r>
            <a:r>
              <a:rPr lang="en-US"/>
              <a:t> as if you       are "face-to-face" with people across town, or across the world</a:t>
            </a:r>
          </a:p>
        </p:txBody>
      </p:sp>
      <p:sp>
        <p:nvSpPr>
          <p:cNvPr id="13316" name="Rectangle 4"/>
          <p:cNvSpPr>
            <a:spLocks noChangeArrowheads="1"/>
          </p:cNvSpPr>
          <p:nvPr/>
        </p:nvSpPr>
        <p:spPr bwMode="auto">
          <a:xfrm>
            <a:off x="5486400" y="1981200"/>
            <a:ext cx="3124200" cy="1938338"/>
          </a:xfrm>
          <a:prstGeom prst="rect">
            <a:avLst/>
          </a:prstGeom>
          <a:noFill/>
          <a:ln w="9525">
            <a:noFill/>
            <a:miter lim="800000"/>
            <a:headEnd/>
            <a:tailEnd/>
          </a:ln>
        </p:spPr>
        <p:txBody>
          <a:bodyPr>
            <a:spAutoFit/>
          </a:bodyPr>
          <a:lstStyle/>
          <a:p>
            <a:pPr>
              <a:buFont typeface="Arial" pitchFamily="34" charset="0"/>
              <a:buChar char="•"/>
            </a:pPr>
            <a:r>
              <a:rPr lang="en-US" b="1" dirty="0">
                <a:solidFill>
                  <a:srgbClr val="000000"/>
                </a:solidFill>
              </a:rPr>
              <a:t>Share </a:t>
            </a:r>
            <a:r>
              <a:rPr lang="en-US" dirty="0"/>
              <a:t>documents, make presentations, demonstrate products and services, and collaborate like never before</a:t>
            </a:r>
          </a:p>
        </p:txBody>
      </p:sp>
      <p:sp>
        <p:nvSpPr>
          <p:cNvPr id="13317" name="Rectangle 5"/>
          <p:cNvSpPr>
            <a:spLocks noChangeArrowheads="1"/>
          </p:cNvSpPr>
          <p:nvPr/>
        </p:nvSpPr>
        <p:spPr bwMode="auto">
          <a:xfrm>
            <a:off x="5562600" y="3886200"/>
            <a:ext cx="2819400" cy="1938338"/>
          </a:xfrm>
          <a:prstGeom prst="rect">
            <a:avLst/>
          </a:prstGeom>
          <a:noFill/>
          <a:ln w="9525">
            <a:noFill/>
            <a:miter lim="800000"/>
            <a:headEnd/>
            <a:tailEnd/>
          </a:ln>
        </p:spPr>
        <p:txBody>
          <a:bodyPr>
            <a:spAutoFit/>
          </a:bodyPr>
          <a:lstStyle/>
          <a:p>
            <a:pPr>
              <a:buFont typeface="Arial" pitchFamily="34" charset="0"/>
              <a:buChar char="•"/>
            </a:pPr>
            <a:r>
              <a:rPr lang="en-US" b="1" dirty="0">
                <a:solidFill>
                  <a:srgbClr val="000000"/>
                </a:solidFill>
              </a:rPr>
              <a:t>Start</a:t>
            </a:r>
            <a:r>
              <a:rPr lang="en-US" dirty="0"/>
              <a:t> a secure web meeting from the comfort of your desktop instantly, with just a click of the mouse</a:t>
            </a:r>
          </a:p>
        </p:txBody>
      </p:sp>
      <p:sp>
        <p:nvSpPr>
          <p:cNvPr id="13318" name="Rectangle 6"/>
          <p:cNvSpPr>
            <a:spLocks noChangeArrowheads="1"/>
          </p:cNvSpPr>
          <p:nvPr/>
        </p:nvSpPr>
        <p:spPr bwMode="auto">
          <a:xfrm>
            <a:off x="304800" y="5842000"/>
            <a:ext cx="8610600" cy="1016000"/>
          </a:xfrm>
          <a:prstGeom prst="rect">
            <a:avLst/>
          </a:prstGeom>
          <a:noFill/>
          <a:ln w="9525">
            <a:noFill/>
            <a:miter lim="800000"/>
            <a:headEnd/>
            <a:tailEnd/>
          </a:ln>
        </p:spPr>
        <p:txBody>
          <a:bodyPr>
            <a:spAutoFit/>
          </a:bodyPr>
          <a:lstStyle/>
          <a:p>
            <a:r>
              <a:rPr lang="en-US" dirty="0"/>
              <a:t>The possibilities are infinite. And with </a:t>
            </a:r>
            <a:r>
              <a:rPr lang="en-US" dirty="0" err="1"/>
              <a:t>Terasoft</a:t>
            </a:r>
            <a:r>
              <a:rPr lang="en-US" dirty="0"/>
              <a:t> Distributed meeting </a:t>
            </a:r>
            <a:r>
              <a:rPr lang="en-US" dirty="0" err="1"/>
              <a:t>Schedular</a:t>
            </a:r>
            <a:r>
              <a:rPr lang="en-US" dirty="0"/>
              <a:t> System, there's </a:t>
            </a:r>
            <a:r>
              <a:rPr lang="en-US" b="1" dirty="0"/>
              <a:t>no software to install and no hardware to purchase</a:t>
            </a:r>
          </a:p>
        </p:txBody>
      </p:sp>
      <p:pic>
        <p:nvPicPr>
          <p:cNvPr id="13319" name="Picture 2"/>
          <p:cNvPicPr>
            <a:picLocks noChangeAspect="1" noChangeArrowheads="1"/>
          </p:cNvPicPr>
          <p:nvPr/>
        </p:nvPicPr>
        <p:blipFill>
          <a:blip r:embed="rId3"/>
          <a:srcRect/>
          <a:stretch>
            <a:fillRect/>
          </a:stretch>
        </p:blipFill>
        <p:spPr bwMode="auto">
          <a:xfrm>
            <a:off x="0" y="1066800"/>
            <a:ext cx="5334000" cy="45632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2492375"/>
          </a:xfrm>
          <a:prstGeom prst="rect">
            <a:avLst/>
          </a:prstGeom>
          <a:noFill/>
          <a:ln w="9525">
            <a:noFill/>
            <a:miter lim="800000"/>
            <a:headEnd/>
            <a:tailEnd/>
          </a:ln>
          <a:effectLst/>
        </p:spPr>
        <p:txBody>
          <a:bodyPr anchor="ctr">
            <a:spAutoFit/>
          </a:bodyPr>
          <a:lstStyle/>
          <a:p>
            <a:pPr eaLnBrk="0" hangingPunct="0">
              <a:defRPr/>
            </a:pPr>
            <a:endParaRPr lang="en-US" sz="2800" b="1" u="sng" dirty="0">
              <a:latin typeface="+mn-lt"/>
              <a:ea typeface="Calibri" pitchFamily="34" charset="0"/>
            </a:endParaRPr>
          </a:p>
          <a:p>
            <a:pPr eaLnBrk="0" hangingPunct="0">
              <a:defRPr/>
            </a:pPr>
            <a:r>
              <a:rPr lang="en-US" sz="2800" b="1" u="sng" dirty="0">
                <a:latin typeface="+mn-lt"/>
                <a:ea typeface="Calibri" pitchFamily="34" charset="0"/>
              </a:rPr>
              <a:t>Issues with non functional requirements</a:t>
            </a:r>
            <a:br>
              <a:rPr lang="en-US" sz="2800" b="1" u="sng" dirty="0">
                <a:latin typeface="+mn-lt"/>
                <a:ea typeface="Calibri" pitchFamily="34" charset="0"/>
              </a:rPr>
            </a:br>
            <a:endParaRPr lang="en-US" sz="2800" dirty="0">
              <a:latin typeface="+mn-lt"/>
            </a:endParaRPr>
          </a:p>
          <a:p>
            <a:pPr eaLnBrk="0" hangingPunct="0">
              <a:buFont typeface="Arial" pitchFamily="34" charset="0"/>
              <a:buChar char="•"/>
              <a:defRPr/>
            </a:pPr>
            <a:r>
              <a:rPr lang="en-US" sz="2400" dirty="0">
                <a:latin typeface="+mn-lt"/>
                <a:ea typeface="Calibri" pitchFamily="34" charset="0"/>
              </a:rPr>
              <a:t>Ambiguous</a:t>
            </a:r>
          </a:p>
          <a:p>
            <a:pPr eaLnBrk="0" hangingPunct="0">
              <a:defRPr/>
            </a:pPr>
            <a:endParaRPr lang="en-US" sz="2400" dirty="0">
              <a:latin typeface="+mn-lt"/>
            </a:endParaRPr>
          </a:p>
          <a:p>
            <a:pPr eaLnBrk="0" hangingPunct="0">
              <a:buFont typeface="Arial" pitchFamily="34" charset="0"/>
              <a:buChar char="•"/>
              <a:defRPr/>
            </a:pPr>
            <a:r>
              <a:rPr lang="en-US" sz="2400" dirty="0">
                <a:latin typeface="+mn-lt"/>
                <a:ea typeface="Calibri" pitchFamily="34" charset="0"/>
              </a:rPr>
              <a:t>Incomplete</a:t>
            </a:r>
            <a:endParaRPr lang="en-US" sz="2400" dirty="0">
              <a:latin typeface="+mn-lt"/>
            </a:endParaRPr>
          </a:p>
        </p:txBody>
      </p:sp>
      <p:sp>
        <p:nvSpPr>
          <p:cNvPr id="51202" name="Rectangle 2"/>
          <p:cNvSpPr>
            <a:spLocks noChangeArrowheads="1"/>
          </p:cNvSpPr>
          <p:nvPr/>
        </p:nvSpPr>
        <p:spPr bwMode="auto">
          <a:xfrm>
            <a:off x="0" y="2590800"/>
            <a:ext cx="9144000" cy="1816100"/>
          </a:xfrm>
          <a:prstGeom prst="rect">
            <a:avLst/>
          </a:prstGeom>
          <a:noFill/>
          <a:ln w="9525">
            <a:noFill/>
            <a:miter lim="800000"/>
            <a:headEnd/>
            <a:tailEnd/>
          </a:ln>
          <a:effectLst/>
        </p:spPr>
        <p:txBody>
          <a:bodyPr anchor="ctr">
            <a:spAutoFit/>
          </a:bodyPr>
          <a:lstStyle/>
          <a:p>
            <a:pPr eaLnBrk="0" hangingPunct="0">
              <a:defRPr/>
            </a:pPr>
            <a:endParaRPr lang="en-US" b="1" u="sng" dirty="0">
              <a:latin typeface="+mn-lt"/>
              <a:ea typeface="Calibri" pitchFamily="34" charset="0"/>
            </a:endParaRPr>
          </a:p>
          <a:p>
            <a:pPr eaLnBrk="0" hangingPunct="0">
              <a:defRPr/>
            </a:pPr>
            <a:r>
              <a:rPr lang="en-US" b="1" u="sng" dirty="0">
                <a:latin typeface="+mn-lt"/>
                <a:ea typeface="Calibri" pitchFamily="34" charset="0"/>
              </a:rPr>
              <a:t>Ambiguous issue example:</a:t>
            </a:r>
            <a:endParaRPr lang="en-US" dirty="0">
              <a:latin typeface="+mn-lt"/>
            </a:endParaRPr>
          </a:p>
          <a:p>
            <a:pPr eaLnBrk="0" hangingPunct="0">
              <a:defRPr/>
            </a:pPr>
            <a:r>
              <a:rPr lang="en-US" sz="1800" u="sng" dirty="0">
                <a:latin typeface="+mn-lt"/>
                <a:ea typeface="Calibri" pitchFamily="34" charset="0"/>
              </a:rPr>
              <a:t>Requirement:</a:t>
            </a:r>
            <a:r>
              <a:rPr lang="en-US" sz="1800" dirty="0">
                <a:latin typeface="+mn-lt"/>
                <a:ea typeface="Calibri" pitchFamily="34" charset="0"/>
              </a:rPr>
              <a:t> “system should considerably reduce the amount of overhead.”</a:t>
            </a:r>
          </a:p>
          <a:p>
            <a:pPr eaLnBrk="0" hangingPunct="0">
              <a:defRPr/>
            </a:pPr>
            <a:endParaRPr lang="en-US" sz="1800" dirty="0">
              <a:latin typeface="+mn-lt"/>
            </a:endParaRPr>
          </a:p>
          <a:p>
            <a:pPr eaLnBrk="0" hangingPunct="0">
              <a:defRPr/>
            </a:pPr>
            <a:r>
              <a:rPr lang="en-US" sz="1800" u="sng" dirty="0">
                <a:latin typeface="+mn-lt"/>
                <a:ea typeface="Calibri" pitchFamily="34" charset="0"/>
              </a:rPr>
              <a:t>Solution: </a:t>
            </a:r>
            <a:r>
              <a:rPr lang="en-US" sz="1800" dirty="0">
                <a:solidFill>
                  <a:srgbClr val="000000"/>
                </a:solidFill>
                <a:latin typeface="+mn-lt"/>
                <a:ea typeface="Calibri" pitchFamily="34" charset="0"/>
              </a:rPr>
              <a:t>The meeting will be held at location which is preferred by most of the participants that will reduce the time they need to reach the meeting location.</a:t>
            </a:r>
            <a:endParaRPr lang="en-US" sz="1800" dirty="0">
              <a:latin typeface="+mn-lt"/>
            </a:endParaRPr>
          </a:p>
        </p:txBody>
      </p:sp>
      <p:sp>
        <p:nvSpPr>
          <p:cNvPr id="51203" name="Rectangle 3"/>
          <p:cNvSpPr>
            <a:spLocks noChangeArrowheads="1"/>
          </p:cNvSpPr>
          <p:nvPr/>
        </p:nvSpPr>
        <p:spPr bwMode="auto">
          <a:xfrm>
            <a:off x="0" y="4191000"/>
            <a:ext cx="9144000" cy="1816100"/>
          </a:xfrm>
          <a:prstGeom prst="rect">
            <a:avLst/>
          </a:prstGeom>
          <a:noFill/>
          <a:ln w="9525">
            <a:noFill/>
            <a:miter lim="800000"/>
            <a:headEnd/>
            <a:tailEnd/>
          </a:ln>
          <a:effectLst/>
        </p:spPr>
        <p:txBody>
          <a:bodyPr anchor="ctr">
            <a:spAutoFit/>
          </a:bodyPr>
          <a:lstStyle/>
          <a:p>
            <a:pPr eaLnBrk="0" hangingPunct="0">
              <a:defRPr/>
            </a:pPr>
            <a:endParaRPr lang="en-US" b="1" u="sng" dirty="0">
              <a:latin typeface="Calibri" pitchFamily="34" charset="0"/>
              <a:ea typeface="Calibri" pitchFamily="34" charset="0"/>
            </a:endParaRPr>
          </a:p>
          <a:p>
            <a:pPr eaLnBrk="0" hangingPunct="0">
              <a:defRPr/>
            </a:pPr>
            <a:r>
              <a:rPr lang="en-US" b="1" u="sng" dirty="0">
                <a:latin typeface="Calibri" pitchFamily="34" charset="0"/>
                <a:ea typeface="Calibri" pitchFamily="34" charset="0"/>
              </a:rPr>
              <a:t>Incomplete issue example:</a:t>
            </a:r>
            <a:endParaRPr lang="en-US" dirty="0"/>
          </a:p>
          <a:p>
            <a:pPr eaLnBrk="0" hangingPunct="0">
              <a:defRPr/>
            </a:pPr>
            <a:r>
              <a:rPr lang="en-US" sz="1800" u="sng" dirty="0">
                <a:latin typeface="+mn-lt"/>
                <a:ea typeface="Calibri" pitchFamily="34" charset="0"/>
              </a:rPr>
              <a:t>Requirement: </a:t>
            </a:r>
            <a:r>
              <a:rPr lang="en-US" sz="1800" dirty="0">
                <a:latin typeface="+mn-lt"/>
                <a:ea typeface="Calibri" pitchFamily="34" charset="0"/>
              </a:rPr>
              <a:t>“Meeting date should be as convenient as possible.”</a:t>
            </a:r>
          </a:p>
          <a:p>
            <a:pPr eaLnBrk="0" hangingPunct="0">
              <a:defRPr/>
            </a:pPr>
            <a:endParaRPr lang="en-US" sz="1800" dirty="0">
              <a:latin typeface="+mn-lt"/>
            </a:endParaRPr>
          </a:p>
          <a:p>
            <a:pPr eaLnBrk="0" hangingPunct="0">
              <a:defRPr/>
            </a:pPr>
            <a:r>
              <a:rPr lang="en-US" sz="1800" u="sng" dirty="0">
                <a:latin typeface="+mn-lt"/>
                <a:ea typeface="Calibri" pitchFamily="34" charset="0"/>
              </a:rPr>
              <a:t>Solution: </a:t>
            </a:r>
            <a:r>
              <a:rPr lang="en-US" sz="1800" dirty="0">
                <a:solidFill>
                  <a:srgbClr val="000000"/>
                </a:solidFill>
                <a:latin typeface="+mn-lt"/>
                <a:ea typeface="Calibri" pitchFamily="34" charset="0"/>
              </a:rPr>
              <a:t>Date on which 100% of important members and 70% of regular members can attend</a:t>
            </a:r>
            <a:r>
              <a:rPr lang="en-US" sz="1800" dirty="0">
                <a:latin typeface="+mn-lt"/>
                <a:ea typeface="Calibri" pitchFamily="34" charset="0"/>
              </a:rPr>
              <a:t>.</a:t>
            </a:r>
            <a:endParaRPr lang="en-US" sz="1800" dirty="0">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7696200" cy="685800"/>
          </a:xfrm>
        </p:spPr>
        <p:txBody>
          <a:bodyPr rtlCol="0"/>
          <a:lstStyle/>
          <a:p>
            <a:pPr eaLnBrk="1" fontAlgn="auto" hangingPunct="1">
              <a:spcAft>
                <a:spcPts val="0"/>
              </a:spcAft>
              <a:defRPr/>
            </a:pPr>
            <a:r>
              <a:rPr lang="en-US" sz="2800" dirty="0" smtClean="0"/>
              <a:t>Improved understanding </a:t>
            </a:r>
            <a:endParaRPr lang="en-US" sz="2800" dirty="0"/>
          </a:p>
        </p:txBody>
      </p:sp>
      <p:sp>
        <p:nvSpPr>
          <p:cNvPr id="3" name="Content Placeholder 2"/>
          <p:cNvSpPr>
            <a:spLocks noGrp="1"/>
          </p:cNvSpPr>
          <p:nvPr>
            <p:ph idx="4294967295"/>
          </p:nvPr>
        </p:nvSpPr>
        <p:spPr>
          <a:xfrm>
            <a:off x="0" y="1143000"/>
            <a:ext cx="8686800" cy="5410200"/>
          </a:xfrm>
        </p:spPr>
        <p:txBody>
          <a:bodyPr rtlCol="0">
            <a:normAutofit fontScale="92500"/>
          </a:bodyPr>
          <a:lstStyle/>
          <a:p>
            <a:pPr eaLnBrk="1" fontAlgn="auto" hangingPunct="1">
              <a:spcAft>
                <a:spcPts val="0"/>
              </a:spcAft>
              <a:buFont typeface="Arial" pitchFamily="34" charset="0"/>
              <a:buNone/>
              <a:defRPr/>
            </a:pPr>
            <a:r>
              <a:rPr lang="en-US" b="1" dirty="0" smtClean="0"/>
              <a:t>    </a:t>
            </a:r>
            <a:r>
              <a:rPr lang="en-US" sz="2600" b="1" dirty="0" smtClean="0"/>
              <a:t>“</a:t>
            </a:r>
            <a:r>
              <a:rPr lang="en-US" sz="2600" dirty="0" smtClean="0"/>
              <a:t> Meeting requests can be competing when they overlap in time or space.”</a:t>
            </a:r>
          </a:p>
          <a:p>
            <a:pPr eaLnBrk="1" fontAlgn="auto" hangingPunct="1">
              <a:spcAft>
                <a:spcPts val="0"/>
              </a:spcAft>
              <a:buFont typeface="Arial" pitchFamily="34" charset="0"/>
              <a:buNone/>
              <a:defRPr/>
            </a:pPr>
            <a:endParaRPr lang="en-US" sz="2600" dirty="0" smtClean="0"/>
          </a:p>
          <a:p>
            <a:pPr eaLnBrk="1" fontAlgn="auto" hangingPunct="1">
              <a:spcAft>
                <a:spcPts val="0"/>
              </a:spcAft>
              <a:buFont typeface="Arial" pitchFamily="34" charset="0"/>
              <a:buNone/>
              <a:defRPr/>
            </a:pPr>
            <a:r>
              <a:rPr lang="en-US" sz="2600" b="1" dirty="0" smtClean="0"/>
              <a:t>     Improved Understandings </a:t>
            </a:r>
            <a:endParaRPr lang="en-US" sz="2600" dirty="0" smtClean="0"/>
          </a:p>
          <a:p>
            <a:pPr eaLnBrk="1" fontAlgn="auto" hangingPunct="1">
              <a:spcAft>
                <a:spcPts val="0"/>
              </a:spcAft>
              <a:buFont typeface="Arial" pitchFamily="34" charset="0"/>
              <a:buChar char="•"/>
              <a:defRPr/>
            </a:pPr>
            <a:r>
              <a:rPr lang="en-US" sz="2600" dirty="0" smtClean="0"/>
              <a:t>The meeting scheduler system should cancel the meeting to resolve the conflict with more important meeting.</a:t>
            </a:r>
          </a:p>
          <a:p>
            <a:pPr eaLnBrk="1" fontAlgn="auto" hangingPunct="1">
              <a:spcAft>
                <a:spcPts val="0"/>
              </a:spcAft>
              <a:buFont typeface="Arial" pitchFamily="34" charset="0"/>
              <a:buChar char="•"/>
              <a:defRPr/>
            </a:pPr>
            <a:r>
              <a:rPr lang="en-US" sz="2600" dirty="0" smtClean="0"/>
              <a:t>The meeting scheduler system should request the ‘importance level’ of the meeting to initiator when he initiates the meeting. If it has the same level of importance, the meeting which is initiated first by the initiator will be held.</a:t>
            </a:r>
          </a:p>
          <a:p>
            <a:pPr eaLnBrk="1" fontAlgn="auto" hangingPunct="1">
              <a:spcAft>
                <a:spcPts val="0"/>
              </a:spcAft>
              <a:buFont typeface="Arial" pitchFamily="34" charset="0"/>
              <a:buChar char="•"/>
              <a:defRPr/>
            </a:pPr>
            <a:r>
              <a:rPr lang="en-US" sz="2600" dirty="0" smtClean="0"/>
              <a:t>An initiator should select the ‘room location’ from given list. The availability of room should be checked and if it is not available then initiator has to choose other meeting room.</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7696200" cy="685800"/>
          </a:xfrm>
        </p:spPr>
        <p:txBody>
          <a:bodyPr rtlCol="0"/>
          <a:lstStyle/>
          <a:p>
            <a:pPr eaLnBrk="1" fontAlgn="auto" hangingPunct="1">
              <a:spcAft>
                <a:spcPts val="0"/>
              </a:spcAft>
              <a:defRPr/>
            </a:pPr>
            <a:r>
              <a:rPr lang="en-US" sz="2800" dirty="0" smtClean="0"/>
              <a:t>Improved understanding (contd..)</a:t>
            </a:r>
            <a:endParaRPr lang="en-US" sz="2800" dirty="0"/>
          </a:p>
        </p:txBody>
      </p:sp>
      <p:sp>
        <p:nvSpPr>
          <p:cNvPr id="41987" name="Content Placeholder 2"/>
          <p:cNvSpPr>
            <a:spLocks noGrp="1"/>
          </p:cNvSpPr>
          <p:nvPr>
            <p:ph idx="4294967295"/>
          </p:nvPr>
        </p:nvSpPr>
        <p:spPr>
          <a:xfrm>
            <a:off x="0" y="1143000"/>
            <a:ext cx="7467600" cy="5257800"/>
          </a:xfrm>
        </p:spPr>
        <p:txBody>
          <a:bodyPr/>
          <a:lstStyle/>
          <a:p>
            <a:pPr eaLnBrk="1" hangingPunct="1">
              <a:buFont typeface="Arial" pitchFamily="34" charset="0"/>
              <a:buNone/>
            </a:pPr>
            <a:r>
              <a:rPr lang="en-US" sz="2000" smtClean="0"/>
              <a:t>“The original meeting date or location may need to be changed, sometimes the meeting may even be cancelled”</a:t>
            </a:r>
          </a:p>
          <a:p>
            <a:pPr eaLnBrk="1" hangingPunct="1">
              <a:buFont typeface="Arial" pitchFamily="34" charset="0"/>
              <a:buNone/>
            </a:pPr>
            <a:r>
              <a:rPr lang="en-US" sz="2000" b="1" smtClean="0"/>
              <a:t>Improved Understandings</a:t>
            </a:r>
          </a:p>
          <a:p>
            <a:pPr eaLnBrk="1" hangingPunct="1">
              <a:buFont typeface="Arial" pitchFamily="34" charset="0"/>
              <a:buChar char="•"/>
            </a:pPr>
            <a:r>
              <a:rPr lang="en-US" sz="2000" smtClean="0"/>
              <a:t>The meeting scheduler system should allow initiator to cancel or reschedule the meeting.</a:t>
            </a:r>
          </a:p>
          <a:p>
            <a:pPr eaLnBrk="1" hangingPunct="1">
              <a:buFont typeface="Arial" pitchFamily="34" charset="0"/>
              <a:buChar char="•"/>
            </a:pPr>
            <a:r>
              <a:rPr lang="en-US" sz="2000" smtClean="0"/>
              <a:t>The meeting scheduler system should cancel the meeting to resolve the conflict with more important meeting.</a:t>
            </a:r>
          </a:p>
          <a:p>
            <a:pPr eaLnBrk="1" hangingPunct="1">
              <a:buFont typeface="Arial" pitchFamily="34" charset="0"/>
              <a:buChar char="•"/>
            </a:pPr>
            <a:r>
              <a:rPr lang="en-US" sz="2000" smtClean="0"/>
              <a:t>If the meeting is canceled by meeting scheduler then it should send the other acceptable schedules to initiator depending on already done voting.</a:t>
            </a:r>
          </a:p>
          <a:p>
            <a:pPr eaLnBrk="1" hangingPunct="1">
              <a:buFont typeface="Arial" pitchFamily="34" charset="0"/>
              <a:buChar char="•"/>
            </a:pPr>
            <a:r>
              <a:rPr lang="en-US" sz="2000" smtClean="0"/>
              <a:t>The meeting scheduler shall send a cancellation email to all the participants in case the meeting gets canceled.</a:t>
            </a:r>
          </a:p>
          <a:p>
            <a:pPr eaLnBrk="1" hangingPunct="1">
              <a:buFont typeface="Arial" pitchFamily="34" charset="0"/>
              <a:buChar char="•"/>
            </a:pPr>
            <a:r>
              <a:rPr lang="en-US" sz="2000" smtClean="0"/>
              <a:t>If the acceptable schedules cannot be found to reschedule the meeting an email shall be sent to initiator to reschedule the meeting with new date range.</a:t>
            </a:r>
          </a:p>
          <a:p>
            <a:pPr eaLnBrk="1" hangingPunct="1">
              <a:buFont typeface="Arial" pitchFamily="34" charset="0"/>
              <a:buChar char="•"/>
            </a:pPr>
            <a:endParaRPr lang="en-US" sz="20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7696200" cy="609600"/>
          </a:xfrm>
        </p:spPr>
        <p:txBody>
          <a:bodyPr rtlCol="0"/>
          <a:lstStyle/>
          <a:p>
            <a:pPr eaLnBrk="1" fontAlgn="auto" hangingPunct="1">
              <a:spcAft>
                <a:spcPts val="0"/>
              </a:spcAft>
              <a:defRPr/>
            </a:pPr>
            <a:r>
              <a:rPr lang="en-US" sz="2800" dirty="0" smtClean="0"/>
              <a:t>Improved understanding (contd..)</a:t>
            </a:r>
            <a:endParaRPr lang="en-US" sz="2800" dirty="0"/>
          </a:p>
        </p:txBody>
      </p:sp>
      <p:sp>
        <p:nvSpPr>
          <p:cNvPr id="3" name="Content Placeholder 2"/>
          <p:cNvSpPr>
            <a:spLocks noGrp="1"/>
          </p:cNvSpPr>
          <p:nvPr>
            <p:ph idx="4294967295"/>
          </p:nvPr>
        </p:nvSpPr>
        <p:spPr>
          <a:xfrm>
            <a:off x="0" y="1295400"/>
            <a:ext cx="7391400" cy="4724400"/>
          </a:xfrm>
        </p:spPr>
        <p:txBody>
          <a:bodyPr rtlCol="0">
            <a:normAutofit fontScale="47500" lnSpcReduction="20000"/>
          </a:bodyPr>
          <a:lstStyle/>
          <a:p>
            <a:pPr eaLnBrk="1" fontAlgn="auto" hangingPunct="1">
              <a:spcAft>
                <a:spcPts val="0"/>
              </a:spcAft>
              <a:buFont typeface="Arial" pitchFamily="34" charset="0"/>
              <a:buNone/>
              <a:defRPr/>
            </a:pPr>
            <a:r>
              <a:rPr lang="en-US" sz="5100" dirty="0" smtClean="0"/>
              <a:t>“Meeting date should be as convenient as possible”</a:t>
            </a:r>
          </a:p>
          <a:p>
            <a:pPr eaLnBrk="1" fontAlgn="auto" hangingPunct="1">
              <a:spcAft>
                <a:spcPts val="0"/>
              </a:spcAft>
              <a:buFont typeface="Arial" pitchFamily="34" charset="0"/>
              <a:buNone/>
              <a:defRPr/>
            </a:pPr>
            <a:endParaRPr lang="en-US" sz="5100" dirty="0" smtClean="0"/>
          </a:p>
          <a:p>
            <a:pPr eaLnBrk="1" fontAlgn="auto" hangingPunct="1">
              <a:spcAft>
                <a:spcPts val="0"/>
              </a:spcAft>
              <a:buFont typeface="Arial" pitchFamily="34" charset="0"/>
              <a:buNone/>
              <a:defRPr/>
            </a:pPr>
            <a:r>
              <a:rPr lang="en-US" sz="5100" b="1" dirty="0" smtClean="0"/>
              <a:t>Improved Understandings</a:t>
            </a:r>
          </a:p>
          <a:p>
            <a:pPr eaLnBrk="1" fontAlgn="auto" hangingPunct="1">
              <a:spcAft>
                <a:spcPts val="0"/>
              </a:spcAft>
              <a:buFont typeface="Arial" pitchFamily="34" charset="0"/>
              <a:buChar char="•"/>
              <a:defRPr/>
            </a:pPr>
            <a:r>
              <a:rPr lang="en-US" sz="5100" dirty="0" smtClean="0"/>
              <a:t>The meeting date and location should be as </a:t>
            </a:r>
            <a:r>
              <a:rPr lang="en-US" sz="5100" i="1" dirty="0" smtClean="0"/>
              <a:t>convenient </a:t>
            </a:r>
            <a:r>
              <a:rPr lang="en-US" sz="5100" dirty="0" smtClean="0"/>
              <a:t>as possible, and available as </a:t>
            </a:r>
            <a:r>
              <a:rPr lang="en-US" sz="5100" i="1" dirty="0" smtClean="0"/>
              <a:t>early </a:t>
            </a:r>
            <a:r>
              <a:rPr lang="en-US" sz="5100" dirty="0" smtClean="0"/>
              <a:t>as possible, to all (potential) participants. It should be a convenient date for 100 % of important members and 70% of regular members. </a:t>
            </a:r>
          </a:p>
          <a:p>
            <a:pPr eaLnBrk="1" fontAlgn="auto" hangingPunct="1">
              <a:spcAft>
                <a:spcPts val="0"/>
              </a:spcAft>
              <a:buFont typeface="Arial" pitchFamily="34" charset="0"/>
              <a:buChar char="•"/>
              <a:defRPr/>
            </a:pPr>
            <a:r>
              <a:rPr lang="en-US" sz="5100" dirty="0" smtClean="0"/>
              <a:t>Physical constraints should not be broken </a:t>
            </a:r>
          </a:p>
          <a:p>
            <a:pPr eaLnBrk="1" fontAlgn="auto" hangingPunct="1">
              <a:spcAft>
                <a:spcPts val="0"/>
              </a:spcAft>
              <a:buFont typeface="Arial" pitchFamily="34" charset="0"/>
              <a:buNone/>
              <a:defRPr/>
            </a:pPr>
            <a:r>
              <a:rPr lang="en-US" sz="5100" dirty="0" smtClean="0"/>
              <a:t>    e.g., A person may not be at two different places at the same time; a meeting room may not be allocated to more than one meeting at the same time.</a:t>
            </a:r>
          </a:p>
          <a:p>
            <a:pPr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7696200" cy="685800"/>
          </a:xfrm>
        </p:spPr>
        <p:txBody>
          <a:bodyPr rtlCol="0"/>
          <a:lstStyle/>
          <a:p>
            <a:pPr eaLnBrk="1" fontAlgn="auto" hangingPunct="1">
              <a:spcAft>
                <a:spcPts val="0"/>
              </a:spcAft>
              <a:defRPr/>
            </a:pPr>
            <a:r>
              <a:rPr lang="en-US" sz="2800" dirty="0" smtClean="0"/>
              <a:t>Improved understanding (contd..)</a:t>
            </a:r>
            <a:endParaRPr lang="en-US" sz="2800" dirty="0"/>
          </a:p>
        </p:txBody>
      </p:sp>
      <p:sp>
        <p:nvSpPr>
          <p:cNvPr id="3" name="Content Placeholder 2"/>
          <p:cNvSpPr>
            <a:spLocks noGrp="1"/>
          </p:cNvSpPr>
          <p:nvPr>
            <p:ph idx="4294967295"/>
          </p:nvPr>
        </p:nvSpPr>
        <p:spPr>
          <a:xfrm>
            <a:off x="609600" y="1219200"/>
            <a:ext cx="8534400" cy="4953000"/>
          </a:xfrm>
        </p:spPr>
        <p:txBody>
          <a:bodyPr rtlCol="0">
            <a:normAutofit fontScale="92500" lnSpcReduction="20000"/>
          </a:bodyPr>
          <a:lstStyle/>
          <a:p>
            <a:pPr eaLnBrk="1" fontAlgn="auto" hangingPunct="1">
              <a:spcAft>
                <a:spcPts val="0"/>
              </a:spcAft>
              <a:buFont typeface="Arial" pitchFamily="34" charset="0"/>
              <a:buNone/>
              <a:defRPr/>
            </a:pPr>
            <a:r>
              <a:rPr lang="en-US" sz="2600" dirty="0" smtClean="0"/>
              <a:t>“The system should considerably reduce the amount of overhead.”</a:t>
            </a:r>
          </a:p>
          <a:p>
            <a:pPr eaLnBrk="1" fontAlgn="auto" hangingPunct="1">
              <a:spcAft>
                <a:spcPts val="0"/>
              </a:spcAft>
              <a:buFont typeface="Arial" pitchFamily="34" charset="0"/>
              <a:buNone/>
              <a:defRPr/>
            </a:pPr>
            <a:endParaRPr lang="en-US" sz="2600" dirty="0" smtClean="0"/>
          </a:p>
          <a:p>
            <a:pPr eaLnBrk="1" fontAlgn="auto" hangingPunct="1">
              <a:spcAft>
                <a:spcPts val="0"/>
              </a:spcAft>
              <a:buFont typeface="Arial" pitchFamily="34" charset="0"/>
              <a:buNone/>
              <a:defRPr/>
            </a:pPr>
            <a:r>
              <a:rPr lang="en-US" sz="2600" b="1" dirty="0" smtClean="0"/>
              <a:t>Improved Understandings</a:t>
            </a:r>
          </a:p>
          <a:p>
            <a:pPr eaLnBrk="1" fontAlgn="auto" hangingPunct="1">
              <a:spcAft>
                <a:spcPts val="0"/>
              </a:spcAft>
              <a:buFont typeface="Arial" pitchFamily="34" charset="0"/>
              <a:buChar char="•"/>
              <a:defRPr/>
            </a:pPr>
            <a:r>
              <a:rPr lang="en-US" sz="2600" dirty="0" smtClean="0"/>
              <a:t>The amount of interaction among participants(e.g., number and length of messages, amount of negotiation required) should be kept </a:t>
            </a:r>
            <a:r>
              <a:rPr lang="en-US" sz="2600" i="1" dirty="0" smtClean="0"/>
              <a:t>minimal</a:t>
            </a:r>
            <a:endParaRPr lang="en-US" sz="2600" dirty="0" smtClean="0"/>
          </a:p>
          <a:p>
            <a:pPr eaLnBrk="1" fontAlgn="auto" hangingPunct="1">
              <a:spcAft>
                <a:spcPts val="0"/>
              </a:spcAft>
              <a:buFont typeface="Arial" pitchFamily="34" charset="0"/>
              <a:buChar char="•"/>
              <a:defRPr/>
            </a:pPr>
            <a:r>
              <a:rPr lang="en-US" sz="2600" dirty="0" smtClean="0"/>
              <a:t>The intended system should </a:t>
            </a:r>
            <a:r>
              <a:rPr lang="en-US" sz="2600" i="1" dirty="0" smtClean="0"/>
              <a:t>considerably reduce the amount of</a:t>
            </a:r>
            <a:r>
              <a:rPr lang="en-US" sz="2600" dirty="0" smtClean="0"/>
              <a:t> </a:t>
            </a:r>
            <a:r>
              <a:rPr lang="en-US" sz="2600" i="1" dirty="0" smtClean="0"/>
              <a:t>overhead </a:t>
            </a:r>
            <a:r>
              <a:rPr lang="en-US" sz="2600" dirty="0" smtClean="0"/>
              <a:t>usually incurred in organizing meetings where potential attendees are distributed over many different places and communicate with each other, for example, via Internet.</a:t>
            </a:r>
          </a:p>
          <a:p>
            <a:pPr eaLnBrk="1" fontAlgn="auto" hangingPunct="1">
              <a:spcAft>
                <a:spcPts val="0"/>
              </a:spcAft>
              <a:buFont typeface="Arial" pitchFamily="34" charset="0"/>
              <a:buChar char="•"/>
              <a:defRPr/>
            </a:pPr>
            <a:r>
              <a:rPr lang="en-US" sz="2600" dirty="0" smtClean="0"/>
              <a:t>The meeting will be held at location which is preferred by most of the participants that will reduce the time they need to reach the meeting location. </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idx="4294967295"/>
          </p:nvPr>
        </p:nvSpPr>
        <p:spPr>
          <a:xfrm>
            <a:off x="0" y="228600"/>
            <a:ext cx="7696200" cy="685800"/>
          </a:xfrm>
        </p:spPr>
        <p:txBody>
          <a:bodyPr/>
          <a:lstStyle/>
          <a:p>
            <a:pPr eaLnBrk="1" fontAlgn="auto" hangingPunct="1">
              <a:spcAft>
                <a:spcPts val="0"/>
              </a:spcAft>
              <a:defRPr/>
            </a:pPr>
            <a:r>
              <a:rPr lang="en-US" sz="2800" smtClean="0"/>
              <a:t>Traceability</a:t>
            </a:r>
          </a:p>
        </p:txBody>
      </p:sp>
      <p:sp>
        <p:nvSpPr>
          <p:cNvPr id="45059" name="Rectangle 5"/>
          <p:cNvSpPr>
            <a:spLocks noGrp="1" noChangeArrowheads="1"/>
          </p:cNvSpPr>
          <p:nvPr>
            <p:ph type="body" idx="4294967295"/>
          </p:nvPr>
        </p:nvSpPr>
        <p:spPr>
          <a:xfrm>
            <a:off x="0" y="1447800"/>
            <a:ext cx="7620000" cy="4953000"/>
          </a:xfrm>
        </p:spPr>
        <p:txBody>
          <a:bodyPr/>
          <a:lstStyle/>
          <a:p>
            <a:pPr eaLnBrk="1" hangingPunct="1">
              <a:lnSpc>
                <a:spcPct val="90000"/>
              </a:lnSpc>
              <a:buFont typeface="Wingdings" pitchFamily="2" charset="2"/>
              <a:buNone/>
            </a:pPr>
            <a:r>
              <a:rPr lang="en-US" sz="2400" smtClean="0"/>
              <a:t>    Forward Traceability</a:t>
            </a:r>
          </a:p>
          <a:p>
            <a:pPr eaLnBrk="1" hangingPunct="1">
              <a:lnSpc>
                <a:spcPct val="90000"/>
              </a:lnSpc>
            </a:pPr>
            <a:endParaRPr lang="en-US" sz="2400" smtClean="0"/>
          </a:p>
          <a:p>
            <a:pPr eaLnBrk="1" hangingPunct="1">
              <a:lnSpc>
                <a:spcPct val="90000"/>
              </a:lnSpc>
              <a:buFont typeface="Wingdings" pitchFamily="2" charset="2"/>
              <a:buNone/>
            </a:pPr>
            <a:r>
              <a:rPr lang="en-US" sz="2400" smtClean="0"/>
              <a:t>    Backward Traceability</a:t>
            </a:r>
          </a:p>
          <a:p>
            <a:pPr eaLnBrk="1" hangingPunct="1">
              <a:lnSpc>
                <a:spcPct val="90000"/>
              </a:lnSpc>
              <a:buFont typeface="Wingdings" pitchFamily="2" charset="2"/>
              <a:buNone/>
            </a:pPr>
            <a:r>
              <a:rPr lang="en-US" sz="2400" smtClean="0"/>
              <a:t/>
            </a:r>
            <a:br>
              <a:rPr lang="en-US" sz="2400" smtClean="0"/>
            </a:br>
            <a:r>
              <a:rPr lang="en-US" sz="2400" smtClean="0"/>
              <a:t>Importance –</a:t>
            </a:r>
          </a:p>
          <a:p>
            <a:pPr eaLnBrk="1" hangingPunct="1">
              <a:lnSpc>
                <a:spcPct val="90000"/>
              </a:lnSpc>
              <a:buFont typeface="Wingdings" pitchFamily="2" charset="2"/>
              <a:buNone/>
            </a:pPr>
            <a:r>
              <a:rPr lang="en-US" sz="2400" smtClean="0"/>
              <a:t> 1. Verify and validate system specifications </a:t>
            </a:r>
          </a:p>
          <a:p>
            <a:pPr eaLnBrk="1" hangingPunct="1">
              <a:lnSpc>
                <a:spcPct val="90000"/>
              </a:lnSpc>
              <a:buFont typeface="Wingdings" pitchFamily="2" charset="2"/>
              <a:buNone/>
            </a:pPr>
            <a:r>
              <a:rPr lang="en-US" sz="2400" smtClean="0"/>
              <a:t> 2. One high-level requirement may be broken into a number of detailed requirements. </a:t>
            </a:r>
          </a:p>
          <a:p>
            <a:pPr eaLnBrk="1" hangingPunct="1">
              <a:lnSpc>
                <a:spcPct val="90000"/>
              </a:lnSpc>
              <a:buFont typeface="Wingdings" pitchFamily="2" charset="2"/>
              <a:buNone/>
            </a:pPr>
            <a:r>
              <a:rPr lang="en-US" sz="2400" smtClean="0"/>
              <a:t> 3. When a high-level requirement is changed it will be necessary to find all of the derived requirements and make sure that they are still valid.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533400" y="1066800"/>
            <a:ext cx="8305800" cy="5442574"/>
          </a:xfrm>
          <a:prstGeom prst="rect">
            <a:avLst/>
          </a:prstGeom>
          <a:noFill/>
          <a:ln w="9525">
            <a:noFill/>
            <a:miter lim="800000"/>
            <a:headEnd/>
            <a:tailEnd/>
          </a:ln>
        </p:spPr>
      </p:pic>
      <p:sp>
        <p:nvSpPr>
          <p:cNvPr id="3" name="TextBox 2"/>
          <p:cNvSpPr txBox="1"/>
          <p:nvPr/>
        </p:nvSpPr>
        <p:spPr>
          <a:xfrm>
            <a:off x="2590800" y="304800"/>
            <a:ext cx="4343400" cy="400110"/>
          </a:xfrm>
          <a:prstGeom prst="rect">
            <a:avLst/>
          </a:prstGeom>
          <a:noFill/>
        </p:spPr>
        <p:txBody>
          <a:bodyPr wrap="square" rtlCol="0">
            <a:spAutoFit/>
          </a:bodyPr>
          <a:lstStyle/>
          <a:p>
            <a:r>
              <a:rPr lang="en-US" dirty="0" smtClean="0"/>
              <a:t>TRACEABILITY MATRIX</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228600"/>
            <a:ext cx="7696200" cy="609600"/>
          </a:xfrm>
        </p:spPr>
        <p:txBody>
          <a:bodyPr/>
          <a:lstStyle/>
          <a:p>
            <a:pPr eaLnBrk="1" fontAlgn="auto" hangingPunct="1">
              <a:spcAft>
                <a:spcPts val="0"/>
              </a:spcAft>
              <a:defRPr/>
            </a:pPr>
            <a:r>
              <a:rPr lang="en-US" sz="2800" dirty="0" smtClean="0"/>
              <a:t>Traceability</a:t>
            </a:r>
          </a:p>
        </p:txBody>
      </p:sp>
      <p:sp>
        <p:nvSpPr>
          <p:cNvPr id="46083" name="Rectangle 3"/>
          <p:cNvSpPr>
            <a:spLocks noGrp="1" noChangeArrowheads="1"/>
          </p:cNvSpPr>
          <p:nvPr>
            <p:ph type="body" idx="4294967295"/>
          </p:nvPr>
        </p:nvSpPr>
        <p:spPr>
          <a:xfrm>
            <a:off x="0" y="990600"/>
            <a:ext cx="9144000" cy="5867400"/>
          </a:xfrm>
        </p:spPr>
        <p:txBody>
          <a:bodyPr/>
          <a:lstStyle/>
          <a:p>
            <a:pPr eaLnBrk="1" hangingPunct="1">
              <a:lnSpc>
                <a:spcPct val="80000"/>
              </a:lnSpc>
              <a:buFont typeface="Wingdings" pitchFamily="2" charset="2"/>
              <a:buChar char="v"/>
            </a:pPr>
            <a:r>
              <a:rPr lang="en-US" sz="2400" dirty="0" smtClean="0"/>
              <a:t>EFR-1 -&gt; SFR-1, SFR-2</a:t>
            </a:r>
          </a:p>
          <a:p>
            <a:pPr eaLnBrk="1" hangingPunct="1">
              <a:lnSpc>
                <a:spcPct val="80000"/>
              </a:lnSpc>
            </a:pPr>
            <a:endParaRPr lang="en-US" sz="2400" dirty="0" smtClean="0"/>
          </a:p>
          <a:p>
            <a:pPr eaLnBrk="1" hangingPunct="1">
              <a:lnSpc>
                <a:spcPct val="80000"/>
              </a:lnSpc>
              <a:buFont typeface="Wingdings" pitchFamily="2" charset="2"/>
              <a:buChar char="ü"/>
            </a:pPr>
            <a:r>
              <a:rPr lang="en-US" sz="2400" dirty="0" smtClean="0"/>
              <a:t>EFR-1   A “meeting initiator”  shall initiate a meeting by selecting a “date range” and “location”  for the meeting. </a:t>
            </a:r>
          </a:p>
          <a:p>
            <a:pPr eaLnBrk="1" hangingPunct="1">
              <a:lnSpc>
                <a:spcPct val="80000"/>
              </a:lnSpc>
              <a:buFont typeface="Wingdings" pitchFamily="2" charset="2"/>
              <a:buChar char="ü"/>
            </a:pPr>
            <a:r>
              <a:rPr lang="en-US" sz="2400" dirty="0" smtClean="0"/>
              <a:t>SFR-1 The user who has login privileges can initiate a meeting. </a:t>
            </a:r>
          </a:p>
          <a:p>
            <a:pPr eaLnBrk="1" hangingPunct="1">
              <a:lnSpc>
                <a:spcPct val="80000"/>
              </a:lnSpc>
              <a:buFont typeface="Wingdings" pitchFamily="2" charset="2"/>
              <a:buChar char="ü"/>
            </a:pPr>
            <a:r>
              <a:rPr lang="en-US" sz="2400" dirty="0" smtClean="0"/>
              <a:t>SFR-2 The meeting scheduler should request the meeting date range,     location and equipment needed to the initiator. </a:t>
            </a:r>
          </a:p>
          <a:p>
            <a:pPr eaLnBrk="1" hangingPunct="1">
              <a:lnSpc>
                <a:spcPct val="80000"/>
              </a:lnSpc>
              <a:buFontTx/>
              <a:buNone/>
            </a:pPr>
            <a:endParaRPr lang="en-US" sz="2400" dirty="0" smtClean="0"/>
          </a:p>
          <a:p>
            <a:pPr eaLnBrk="1" hangingPunct="1">
              <a:lnSpc>
                <a:spcPct val="80000"/>
              </a:lnSpc>
              <a:buFont typeface="Wingdings" pitchFamily="2" charset="2"/>
              <a:buChar char="v"/>
            </a:pPr>
            <a:r>
              <a:rPr lang="en-US" sz="2400" dirty="0" smtClean="0"/>
              <a:t>EFR-8 </a:t>
            </a:r>
            <a:r>
              <a:rPr lang="en-US" sz="2400" dirty="0" smtClean="0"/>
              <a:t>-&gt; SFR-14,SFR-21</a:t>
            </a:r>
          </a:p>
          <a:p>
            <a:pPr eaLnBrk="1" hangingPunct="1">
              <a:lnSpc>
                <a:spcPct val="80000"/>
              </a:lnSpc>
              <a:buFontTx/>
              <a:buNone/>
            </a:pPr>
            <a:endParaRPr lang="en-US" sz="2400" dirty="0" smtClean="0"/>
          </a:p>
          <a:p>
            <a:pPr eaLnBrk="1" hangingPunct="1">
              <a:lnSpc>
                <a:spcPct val="80000"/>
              </a:lnSpc>
              <a:buFont typeface="Arial" pitchFamily="34" charset="0"/>
              <a:buChar char="•"/>
            </a:pPr>
            <a:r>
              <a:rPr lang="en-US" sz="2400" dirty="0" smtClean="0"/>
              <a:t>EFR-8 All the important participants should attend the meeting.</a:t>
            </a:r>
          </a:p>
          <a:p>
            <a:pPr eaLnBrk="1" hangingPunct="1">
              <a:lnSpc>
                <a:spcPct val="80000"/>
              </a:lnSpc>
              <a:buFont typeface="Arial" pitchFamily="34" charset="0"/>
              <a:buChar char="•"/>
            </a:pPr>
            <a:r>
              <a:rPr lang="en-US" sz="2400" dirty="0" smtClean="0"/>
              <a:t>SFR-14 As soon as the active or important member declines the meeting invitation the system shall send an email to initiator regarding rescheduling of the meeting. </a:t>
            </a:r>
          </a:p>
          <a:p>
            <a:pPr eaLnBrk="1" hangingPunct="1">
              <a:lnSpc>
                <a:spcPct val="80000"/>
              </a:lnSpc>
              <a:buFont typeface="Arial" pitchFamily="34" charset="0"/>
              <a:buChar char="•"/>
            </a:pPr>
            <a:r>
              <a:rPr lang="en-US" sz="2400" dirty="0" smtClean="0"/>
              <a:t>SFR-21 The meeting scheduler shall send a cancellation email to all the participants in case the meeting gets cancelled. </a:t>
            </a:r>
          </a:p>
          <a:p>
            <a:pPr eaLnBrk="1" hangingPunct="1">
              <a:lnSpc>
                <a:spcPct val="80000"/>
              </a:lnSpc>
            </a:pPr>
            <a:endParaRPr lang="en-US" sz="2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685800"/>
            <a:ext cx="6324600" cy="523220"/>
          </a:xfrm>
          <a:prstGeom prst="rect">
            <a:avLst/>
          </a:prstGeom>
          <a:noFill/>
        </p:spPr>
        <p:txBody>
          <a:bodyPr wrap="square" rtlCol="0">
            <a:spAutoFit/>
          </a:bodyPr>
          <a:lstStyle/>
          <a:p>
            <a:pPr algn="ctr"/>
            <a:r>
              <a:rPr lang="en-US" sz="2800" b="1" dirty="0" smtClean="0"/>
              <a:t>PROTOTYPE</a:t>
            </a:r>
            <a:endParaRPr lang="en-US" sz="2800" b="1" dirty="0"/>
          </a:p>
        </p:txBody>
      </p:sp>
      <p:sp>
        <p:nvSpPr>
          <p:cNvPr id="3" name="TextBox 2"/>
          <p:cNvSpPr txBox="1"/>
          <p:nvPr/>
        </p:nvSpPr>
        <p:spPr>
          <a:xfrm>
            <a:off x="1600200" y="2590800"/>
            <a:ext cx="6477000" cy="707886"/>
          </a:xfrm>
          <a:prstGeom prst="rect">
            <a:avLst/>
          </a:prstGeom>
          <a:noFill/>
        </p:spPr>
        <p:txBody>
          <a:bodyPr wrap="square" rtlCol="0">
            <a:spAutoFit/>
          </a:bodyPr>
          <a:lstStyle/>
          <a:p>
            <a:r>
              <a:rPr lang="en-US" dirty="0" smtClean="0">
                <a:hlinkClick r:id="rId2"/>
              </a:rPr>
              <a:t>http://www.utdallas.edu/~axm084000/ARE_prototypes/welcome.html</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Changability</a:t>
            </a:r>
            <a:r>
              <a:rPr lang="en-US" dirty="0" smtClean="0"/>
              <a:t> </a:t>
            </a:r>
            <a:endParaRPr lang="en-US" dirty="0"/>
          </a:p>
        </p:txBody>
      </p:sp>
      <p:sp>
        <p:nvSpPr>
          <p:cNvPr id="3" name="TextBox 2"/>
          <p:cNvSpPr txBox="1"/>
          <p:nvPr/>
        </p:nvSpPr>
        <p:spPr>
          <a:xfrm>
            <a:off x="1524000" y="2057400"/>
            <a:ext cx="6400800" cy="2862322"/>
          </a:xfrm>
          <a:prstGeom prst="rect">
            <a:avLst/>
          </a:prstGeom>
          <a:noFill/>
        </p:spPr>
        <p:txBody>
          <a:bodyPr wrap="square" rtlCol="0">
            <a:spAutoFit/>
          </a:bodyPr>
          <a:lstStyle/>
          <a:p>
            <a:pPr>
              <a:buFont typeface="Wingdings" pitchFamily="2" charset="2"/>
              <a:buChar char="ü"/>
            </a:pPr>
            <a:r>
              <a:rPr lang="en-US" dirty="0" smtClean="0"/>
              <a:t>Change in Requirements specification is inevitable.</a:t>
            </a:r>
          </a:p>
          <a:p>
            <a:pPr>
              <a:buFont typeface="Wingdings" pitchFamily="2" charset="2"/>
              <a:buChar char="ü"/>
            </a:pPr>
            <a:r>
              <a:rPr lang="en-US" dirty="0" smtClean="0"/>
              <a:t>%  of change ----- 30</a:t>
            </a:r>
          </a:p>
          <a:p>
            <a:pPr lvl="2">
              <a:buFont typeface="Wingdings" pitchFamily="2" charset="2"/>
              <a:buChar char="§"/>
            </a:pPr>
            <a:endParaRPr lang="en-US" dirty="0" smtClean="0"/>
          </a:p>
          <a:p>
            <a:pPr lvl="2">
              <a:buFont typeface="Wingdings" pitchFamily="2" charset="2"/>
              <a:buChar char="§"/>
            </a:pPr>
            <a:r>
              <a:rPr lang="en-US" dirty="0" smtClean="0"/>
              <a:t>Reason</a:t>
            </a:r>
          </a:p>
          <a:p>
            <a:r>
              <a:rPr lang="en-US" dirty="0" smtClean="0"/>
              <a:t>		</a:t>
            </a:r>
            <a:r>
              <a:rPr lang="en-US" dirty="0" smtClean="0"/>
              <a:t>1.Early stage of requirement.</a:t>
            </a:r>
          </a:p>
          <a:p>
            <a:endParaRPr lang="en-US" dirty="0" smtClean="0"/>
          </a:p>
          <a:p>
            <a:r>
              <a:rPr lang="en-US" dirty="0" smtClean="0"/>
              <a:t>	</a:t>
            </a:r>
            <a:r>
              <a:rPr lang="en-US" dirty="0" smtClean="0"/>
              <a:t>	2.Implementation not done.</a:t>
            </a:r>
          </a:p>
          <a:p>
            <a:r>
              <a:rPr lang="en-US" dirty="0" smtClean="0"/>
              <a:t>	</a:t>
            </a:r>
            <a:r>
              <a:rPr lang="en-US" dirty="0" smtClean="0"/>
              <a:t>	</a:t>
            </a:r>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Agenda</a:t>
            </a:r>
            <a:endParaRPr lang="en-US" dirty="0"/>
          </a:p>
        </p:txBody>
      </p:sp>
      <p:sp>
        <p:nvSpPr>
          <p:cNvPr id="3" name="Text Placeholder 5"/>
          <p:cNvSpPr txBox="1">
            <a:spLocks/>
          </p:cNvSpPr>
          <p:nvPr/>
        </p:nvSpPr>
        <p:spPr>
          <a:xfrm>
            <a:off x="838200" y="1676400"/>
            <a:ext cx="6934200" cy="43434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accent1"/>
              </a:buClr>
              <a:buSzPct val="70000"/>
              <a:buFont typeface="Wingdings" pitchFamily="2" charset="2"/>
              <a:buChar char="§"/>
              <a:tabLst/>
              <a:defRPr/>
            </a:pPr>
            <a:r>
              <a:rPr kumimoji="0" lang="en-US" sz="2800" b="1" i="0" u="none" strike="noStrike" kern="1200" cap="none" spc="0" normalizeH="0" baseline="0" noProof="0" dirty="0" smtClean="0">
                <a:ln>
                  <a:noFill/>
                </a:ln>
                <a:effectLst/>
                <a:uLnTx/>
                <a:uFillTx/>
                <a:latin typeface="+mn-lt"/>
                <a:ea typeface="+mn-ea"/>
                <a:cs typeface="+mn-cs"/>
              </a:rPr>
              <a:t>What, Why and How</a:t>
            </a:r>
            <a:r>
              <a:rPr kumimoji="0" lang="en-US" sz="2800" b="1" i="0" u="none" strike="noStrike" kern="1200" cap="none" spc="0" normalizeH="0" noProof="0" dirty="0" smtClean="0">
                <a:ln>
                  <a:noFill/>
                </a:ln>
                <a:effectLst/>
                <a:uLnTx/>
                <a:uFillTx/>
                <a:latin typeface="+mn-lt"/>
                <a:ea typeface="+mn-ea"/>
                <a:cs typeface="+mn-cs"/>
              </a:rPr>
              <a:t> </a:t>
            </a:r>
            <a:endParaRPr kumimoji="0" lang="en-US" sz="28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70000"/>
              <a:buFont typeface="Wingdings" pitchFamily="2" charset="2"/>
              <a:buChar char="§"/>
              <a:tabLst/>
              <a:defRPr/>
            </a:pPr>
            <a:r>
              <a:rPr kumimoji="0" lang="en-US" sz="2800" b="1" i="0" u="none" strike="noStrike" kern="1200" cap="none" spc="0" normalizeH="0" baseline="0" noProof="0" dirty="0" smtClean="0">
                <a:ln>
                  <a:noFill/>
                </a:ln>
                <a:effectLst/>
                <a:uLnTx/>
                <a:uFillTx/>
                <a:latin typeface="+mn-lt"/>
                <a:ea typeface="+mn-ea"/>
                <a:cs typeface="+mn-cs"/>
              </a:rPr>
              <a:t>RE process</a:t>
            </a:r>
          </a:p>
          <a:p>
            <a:pPr marL="342900" marR="0" lvl="0" indent="-342900" algn="l" defTabSz="914400" rtl="0" eaLnBrk="1" fontAlgn="base" latinLnBrk="0" hangingPunct="1">
              <a:lnSpc>
                <a:spcPct val="100000"/>
              </a:lnSpc>
              <a:spcBef>
                <a:spcPct val="20000"/>
              </a:spcBef>
              <a:spcAft>
                <a:spcPct val="0"/>
              </a:spcAft>
              <a:buClr>
                <a:schemeClr val="accent1"/>
              </a:buClr>
              <a:buSzPct val="70000"/>
              <a:buFont typeface="Wingdings" pitchFamily="2" charset="2"/>
              <a:buChar char="§"/>
              <a:tabLst/>
              <a:defRPr/>
            </a:pPr>
            <a:r>
              <a:rPr kumimoji="0" lang="en-US" sz="2800" b="1" i="0" u="none" strike="noStrike" kern="1200" cap="none" spc="0" normalizeH="0" baseline="0" noProof="0" dirty="0" smtClean="0">
                <a:ln>
                  <a:noFill/>
                </a:ln>
                <a:effectLst/>
                <a:uLnTx/>
                <a:uFillTx/>
                <a:latin typeface="+mn-lt"/>
                <a:ea typeface="+mn-ea"/>
                <a:cs typeface="+mn-cs"/>
              </a:rPr>
              <a:t>Preliminary Requirements</a:t>
            </a:r>
          </a:p>
          <a:p>
            <a:pPr marL="342900" marR="0" lvl="0" indent="-342900" algn="l" defTabSz="914400" rtl="0" eaLnBrk="1" fontAlgn="base" latinLnBrk="0" hangingPunct="1">
              <a:lnSpc>
                <a:spcPct val="100000"/>
              </a:lnSpc>
              <a:spcBef>
                <a:spcPct val="20000"/>
              </a:spcBef>
              <a:spcAft>
                <a:spcPct val="0"/>
              </a:spcAft>
              <a:buClr>
                <a:schemeClr val="accent1"/>
              </a:buClr>
              <a:buSzPct val="70000"/>
              <a:buFont typeface="Wingdings" pitchFamily="2" charset="2"/>
              <a:buChar char="§"/>
              <a:tabLst/>
              <a:defRPr/>
            </a:pPr>
            <a:r>
              <a:rPr lang="en-US" sz="2800" b="1" dirty="0" smtClean="0">
                <a:latin typeface="+mn-lt"/>
                <a:cs typeface="+mn-cs"/>
              </a:rPr>
              <a:t>Domain Functional and Non-Functional Issues</a:t>
            </a:r>
          </a:p>
          <a:p>
            <a:pPr marL="342900" marR="0" lvl="0" indent="-342900" algn="l" defTabSz="914400" rtl="0" eaLnBrk="1" fontAlgn="base" latinLnBrk="0" hangingPunct="1">
              <a:lnSpc>
                <a:spcPct val="100000"/>
              </a:lnSpc>
              <a:spcBef>
                <a:spcPct val="20000"/>
              </a:spcBef>
              <a:spcAft>
                <a:spcPct val="0"/>
              </a:spcAft>
              <a:buClr>
                <a:schemeClr val="accent1"/>
              </a:buClr>
              <a:buSzPct val="70000"/>
              <a:buFont typeface="Wingdings" pitchFamily="2" charset="2"/>
              <a:buChar char="§"/>
              <a:tabLst/>
              <a:defRPr/>
            </a:pPr>
            <a:r>
              <a:rPr kumimoji="0" lang="en-US" sz="2800" b="1" i="0" u="none" strike="noStrike" kern="1200" cap="none" spc="0" normalizeH="0" baseline="0" noProof="0" dirty="0" smtClean="0">
                <a:ln>
                  <a:noFill/>
                </a:ln>
                <a:effectLst/>
                <a:uLnTx/>
                <a:uFillTx/>
                <a:latin typeface="+mn-lt"/>
                <a:ea typeface="+mn-ea"/>
                <a:cs typeface="+mn-cs"/>
              </a:rPr>
              <a:t>Improved Understandings</a:t>
            </a:r>
          </a:p>
          <a:p>
            <a:pPr marL="342900" marR="0" lvl="0" indent="-342900" algn="l" defTabSz="914400" rtl="0" eaLnBrk="1" fontAlgn="base" latinLnBrk="0" hangingPunct="1">
              <a:lnSpc>
                <a:spcPct val="100000"/>
              </a:lnSpc>
              <a:spcBef>
                <a:spcPct val="20000"/>
              </a:spcBef>
              <a:spcAft>
                <a:spcPct val="0"/>
              </a:spcAft>
              <a:buClr>
                <a:schemeClr val="accent1"/>
              </a:buClr>
              <a:buSzPct val="70000"/>
              <a:buFont typeface="Wingdings" pitchFamily="2" charset="2"/>
              <a:buChar char="§"/>
              <a:tabLst/>
              <a:defRPr/>
            </a:pPr>
            <a:r>
              <a:rPr kumimoji="0" lang="en-US" sz="2800" b="1" i="0" u="none" strike="noStrike" kern="1200" cap="none" spc="0" normalizeH="0" baseline="0" noProof="0" dirty="0" smtClean="0">
                <a:ln>
                  <a:noFill/>
                </a:ln>
                <a:effectLst/>
                <a:uLnTx/>
                <a:uFillTx/>
                <a:latin typeface="+mn-lt"/>
                <a:ea typeface="+mn-ea"/>
                <a:cs typeface="+mn-cs"/>
              </a:rPr>
              <a:t>Traceability </a:t>
            </a:r>
          </a:p>
          <a:p>
            <a:pPr marL="342900" marR="0" lvl="0" indent="-342900" algn="l" defTabSz="914400" rtl="0" eaLnBrk="1" fontAlgn="base" latinLnBrk="0" hangingPunct="1">
              <a:lnSpc>
                <a:spcPct val="100000"/>
              </a:lnSpc>
              <a:spcBef>
                <a:spcPct val="20000"/>
              </a:spcBef>
              <a:spcAft>
                <a:spcPct val="0"/>
              </a:spcAft>
              <a:buClr>
                <a:schemeClr val="accent1"/>
              </a:buClr>
              <a:buSzPct val="70000"/>
              <a:buFont typeface="Wingdings" pitchFamily="2" charset="2"/>
              <a:buChar char="§"/>
              <a:tabLst/>
              <a:defRPr/>
            </a:pPr>
            <a:r>
              <a:rPr lang="en-US" sz="2800" b="1" dirty="0" smtClean="0">
                <a:latin typeface="+mn-lt"/>
                <a:cs typeface="+mn-cs"/>
              </a:rPr>
              <a:t>Prototype</a:t>
            </a:r>
          </a:p>
          <a:p>
            <a:pPr marL="342900" marR="0" lvl="0" indent="-342900" algn="l" defTabSz="914400" rtl="0" eaLnBrk="1" fontAlgn="base" latinLnBrk="0" hangingPunct="1">
              <a:lnSpc>
                <a:spcPct val="100000"/>
              </a:lnSpc>
              <a:spcBef>
                <a:spcPct val="20000"/>
              </a:spcBef>
              <a:spcAft>
                <a:spcPct val="0"/>
              </a:spcAft>
              <a:buClr>
                <a:schemeClr val="accent1"/>
              </a:buClr>
              <a:buSzPct val="70000"/>
              <a:buFont typeface="Wingdings" pitchFamily="2" charset="2"/>
              <a:buChar char="§"/>
              <a:tabLst/>
              <a:defRPr/>
            </a:pPr>
            <a:r>
              <a:rPr lang="en-US" sz="2800" b="1" dirty="0" err="1" smtClean="0">
                <a:latin typeface="+mn-lt"/>
                <a:cs typeface="+mn-cs"/>
              </a:rPr>
              <a:t>Changability</a:t>
            </a:r>
            <a:endParaRPr kumimoji="0" lang="en-US" sz="2800" b="1" i="0" u="none" strike="noStrike" kern="1200" cap="none" spc="0" normalizeH="0" baseline="0" noProof="0" dirty="0" smtClean="0">
              <a:ln>
                <a:noFill/>
              </a:ln>
              <a:effectLst/>
              <a:uLnTx/>
              <a:uFillTx/>
              <a:latin typeface="+mn-lt"/>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0" y="1295400"/>
            <a:ext cx="3886200" cy="3539430"/>
          </a:xfrm>
          <a:prstGeom prst="rect">
            <a:avLst/>
          </a:prstGeom>
          <a:noFill/>
        </p:spPr>
        <p:txBody>
          <a:bodyPr wrap="square" rtlCol="0">
            <a:spAutoFit/>
          </a:bodyPr>
          <a:lstStyle/>
          <a:p>
            <a:pPr algn="ctr"/>
            <a:r>
              <a:rPr lang="en-US" sz="3200" dirty="0" smtClean="0"/>
              <a:t>THANK YOU</a:t>
            </a:r>
          </a:p>
          <a:p>
            <a:pPr algn="ctr"/>
            <a:endParaRPr lang="en-US" sz="3200" dirty="0" smtClean="0"/>
          </a:p>
          <a:p>
            <a:pPr algn="ctr"/>
            <a:endParaRPr lang="en-US" sz="3200" dirty="0" smtClean="0"/>
          </a:p>
          <a:p>
            <a:pPr algn="ctr"/>
            <a:endParaRPr lang="en-US" sz="3200" dirty="0" smtClean="0"/>
          </a:p>
          <a:p>
            <a:pPr algn="ctr"/>
            <a:endParaRPr lang="en-US" sz="3200" dirty="0" smtClean="0"/>
          </a:p>
          <a:p>
            <a:pPr algn="ctr"/>
            <a:r>
              <a:rPr lang="en-US" sz="3200" dirty="0" smtClean="0"/>
              <a:t>Questions???</a:t>
            </a:r>
          </a:p>
          <a:p>
            <a:pPr algn="ct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1143000" y="457200"/>
            <a:ext cx="7162800" cy="1066800"/>
          </a:xfrm>
        </p:spPr>
        <p:txBody>
          <a:bodyPr/>
          <a:lstStyle/>
          <a:p>
            <a:pPr eaLnBrk="1" fontAlgn="auto" hangingPunct="1">
              <a:spcAft>
                <a:spcPts val="0"/>
              </a:spcAft>
              <a:defRPr/>
            </a:pPr>
            <a:r>
              <a:rPr lang="en-US" sz="2800" dirty="0" smtClean="0"/>
              <a:t>WHY :The need for such a system?</a:t>
            </a:r>
            <a:br>
              <a:rPr lang="en-US" sz="2800" dirty="0" smtClean="0"/>
            </a:br>
            <a:endParaRPr lang="en-US" sz="2800" dirty="0" smtClean="0"/>
          </a:p>
        </p:txBody>
      </p:sp>
      <p:sp>
        <p:nvSpPr>
          <p:cNvPr id="14339" name="Text Placeholder 5"/>
          <p:cNvSpPr>
            <a:spLocks noGrp="1"/>
          </p:cNvSpPr>
          <p:nvPr>
            <p:ph type="body" sz="half" idx="2"/>
          </p:nvPr>
        </p:nvSpPr>
        <p:spPr>
          <a:xfrm>
            <a:off x="1143000" y="1676400"/>
            <a:ext cx="7086600" cy="4343400"/>
          </a:xfrm>
        </p:spPr>
        <p:txBody>
          <a:bodyPr/>
          <a:lstStyle/>
          <a:p>
            <a:pPr eaLnBrk="1" hangingPunct="1">
              <a:buFont typeface="Arial" pitchFamily="34" charset="0"/>
              <a:buChar char="•"/>
            </a:pPr>
            <a:r>
              <a:rPr lang="en-US" sz="2500" b="1" dirty="0" smtClean="0"/>
              <a:t>Scheduling Meetings</a:t>
            </a:r>
            <a:r>
              <a:rPr lang="en-US" sz="2500" dirty="0" smtClean="0"/>
              <a:t> </a:t>
            </a:r>
          </a:p>
          <a:p>
            <a:pPr lvl="1" eaLnBrk="1" hangingPunct="1">
              <a:buFont typeface="Arial" pitchFamily="34" charset="0"/>
              <a:buChar char="•"/>
            </a:pPr>
            <a:r>
              <a:rPr lang="en-US" sz="2500" dirty="0" smtClean="0"/>
              <a:t>Making </a:t>
            </a:r>
            <a:r>
              <a:rPr lang="en-US" sz="2500" dirty="0" smtClean="0"/>
              <a:t>scheduling of meetings easy and fast</a:t>
            </a:r>
            <a:br>
              <a:rPr lang="en-US" sz="2500" dirty="0" smtClean="0"/>
            </a:br>
            <a:endParaRPr lang="en-US" sz="2500" dirty="0" smtClean="0"/>
          </a:p>
          <a:p>
            <a:pPr eaLnBrk="1" hangingPunct="1">
              <a:buFont typeface="Arial" pitchFamily="34" charset="0"/>
              <a:buChar char="•"/>
            </a:pPr>
            <a:r>
              <a:rPr lang="en-US" sz="2500" b="1" dirty="0" smtClean="0"/>
              <a:t>Making Changes </a:t>
            </a:r>
            <a:endParaRPr lang="en-US" sz="2500" b="1" dirty="0" smtClean="0"/>
          </a:p>
          <a:p>
            <a:pPr lvl="1" eaLnBrk="1" hangingPunct="1">
              <a:buFont typeface="Arial" pitchFamily="34" charset="0"/>
              <a:buChar char="•"/>
            </a:pPr>
            <a:r>
              <a:rPr lang="en-US" sz="2500" dirty="0" smtClean="0"/>
              <a:t>Everyone </a:t>
            </a:r>
            <a:r>
              <a:rPr lang="en-US" sz="2500" dirty="0" smtClean="0"/>
              <a:t>is often operating on different schedules and finding a common time can be a tough task.  </a:t>
            </a:r>
          </a:p>
          <a:p>
            <a:pPr eaLnBrk="1" hangingPunct="1">
              <a:buFont typeface="Arial" pitchFamily="34" charset="0"/>
              <a:buChar char="•"/>
            </a:pPr>
            <a:r>
              <a:rPr lang="en-US" sz="2500" b="1" dirty="0" smtClean="0"/>
              <a:t>Reducing </a:t>
            </a:r>
            <a:r>
              <a:rPr lang="en-US" sz="2500" b="1" dirty="0" smtClean="0"/>
              <a:t>Stress for </a:t>
            </a:r>
            <a:r>
              <a:rPr lang="en-US" sz="2500" b="1" dirty="0" smtClean="0"/>
              <a:t>Schedulers</a:t>
            </a:r>
            <a:endParaRPr lang="en-US" sz="2500" dirty="0" smtClean="0"/>
          </a:p>
          <a:p>
            <a:pPr lvl="1" eaLnBrk="1" hangingPunct="1">
              <a:buFont typeface="Arial" pitchFamily="34" charset="0"/>
              <a:buChar char="•"/>
            </a:pPr>
            <a:r>
              <a:rPr lang="en-US" sz="2500" dirty="0" smtClean="0"/>
              <a:t>A </a:t>
            </a:r>
            <a:r>
              <a:rPr lang="en-US" sz="2500" dirty="0" smtClean="0"/>
              <a:t>lot of emails and phone calls are required to make a schedule, this system reduces stress and makes scheduling stress free.</a:t>
            </a:r>
          </a:p>
          <a:p>
            <a:pPr eaLnBrk="1" hangingPunct="1">
              <a:buFont typeface="Arial" pitchFamily="34" charset="0"/>
              <a:buChar char="•"/>
            </a:pPr>
            <a:endParaRPr lang="en-US" sz="2500" dirty="0" smtClean="0"/>
          </a:p>
          <a:p>
            <a:pPr eaLnBrk="1" hangingPunct="1">
              <a:buFont typeface="Arial" pitchFamily="34" charset="0"/>
              <a:buChar char="•"/>
            </a:pPr>
            <a:r>
              <a:rPr lang="en-US" sz="2500" dirty="0" smtClean="0"/>
              <a:t/>
            </a:r>
            <a:br>
              <a:rPr lang="en-US" sz="2500" dirty="0" smtClean="0"/>
            </a:br>
            <a:endParaRPr lang="en-US" sz="25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600200" y="609600"/>
            <a:ext cx="6858000" cy="5105400"/>
          </a:xfrm>
        </p:spPr>
        <p:txBody>
          <a:bodyPr>
            <a:normAutofit fontScale="90000"/>
          </a:bodyPr>
          <a:lstStyle/>
          <a:p>
            <a:pPr eaLnBrk="1" fontAlgn="auto" hangingPunct="1">
              <a:spcAft>
                <a:spcPts val="0"/>
              </a:spcAft>
              <a:defRPr/>
            </a:pPr>
            <a:r>
              <a:rPr lang="en-US" sz="3100" dirty="0" smtClean="0"/>
              <a:t>WHAT – </a:t>
            </a:r>
            <a:r>
              <a:rPr lang="en-US" sz="3100" cap="none" dirty="0" smtClean="0"/>
              <a:t>The system is?</a:t>
            </a:r>
            <a:r>
              <a:rPr lang="en-US" cap="none" dirty="0" smtClean="0"/>
              <a:t/>
            </a:r>
            <a:br>
              <a:rPr lang="en-US" cap="none" dirty="0" smtClean="0"/>
            </a:br>
            <a:r>
              <a:rPr lang="en-US" i="1" u="sng" cap="none" dirty="0" smtClean="0"/>
              <a:t/>
            </a:r>
            <a:br>
              <a:rPr lang="en-US" i="1" u="sng" cap="none" dirty="0" smtClean="0"/>
            </a:br>
            <a:r>
              <a:rPr lang="en-US" sz="2600" b="0" cap="none" dirty="0" smtClean="0">
                <a:solidFill>
                  <a:schemeClr val="tx1"/>
                </a:solidFill>
              </a:rPr>
              <a:t>The Software System addresses the issues based on the functional Requirements of the specification </a:t>
            </a:r>
            <a:br>
              <a:rPr lang="en-US" sz="2600" b="0" cap="none" dirty="0" smtClean="0">
                <a:solidFill>
                  <a:schemeClr val="tx1"/>
                </a:solidFill>
              </a:rPr>
            </a:br>
            <a:r>
              <a:rPr lang="en-US" sz="2600" b="0" cap="none" dirty="0" smtClean="0">
                <a:solidFill>
                  <a:schemeClr val="tx1"/>
                </a:solidFill>
              </a:rPr>
              <a:t/>
            </a:r>
            <a:br>
              <a:rPr lang="en-US" sz="2600" b="0" cap="none" dirty="0" smtClean="0">
                <a:solidFill>
                  <a:schemeClr val="tx1"/>
                </a:solidFill>
              </a:rPr>
            </a:br>
            <a:r>
              <a:rPr lang="en-US" sz="2600" b="0" cap="none" dirty="0" smtClean="0">
                <a:solidFill>
                  <a:schemeClr val="tx1"/>
                </a:solidFill>
              </a:rPr>
              <a:t>For Example: </a:t>
            </a:r>
            <a:br>
              <a:rPr lang="en-US" sz="2600" b="0" cap="none" dirty="0" smtClean="0">
                <a:solidFill>
                  <a:schemeClr val="tx1"/>
                </a:solidFill>
              </a:rPr>
            </a:br>
            <a:r>
              <a:rPr lang="en-US" sz="2600" b="0" cap="none" dirty="0" smtClean="0">
                <a:solidFill>
                  <a:schemeClr val="tx1"/>
                </a:solidFill>
              </a:rPr>
              <a:t/>
            </a:r>
            <a:br>
              <a:rPr lang="en-US" sz="2600" b="0" cap="none" dirty="0" smtClean="0">
                <a:solidFill>
                  <a:schemeClr val="tx1"/>
                </a:solidFill>
              </a:rPr>
            </a:br>
            <a:r>
              <a:rPr lang="en-US" sz="2600" b="0" cap="none" dirty="0" smtClean="0">
                <a:solidFill>
                  <a:schemeClr val="tx1"/>
                </a:solidFill>
              </a:rPr>
              <a:t>1- Plan Meetings</a:t>
            </a:r>
            <a:br>
              <a:rPr lang="en-US" sz="2600" b="0" cap="none" dirty="0" smtClean="0">
                <a:solidFill>
                  <a:schemeClr val="tx1"/>
                </a:solidFill>
              </a:rPr>
            </a:br>
            <a:r>
              <a:rPr lang="en-US" sz="2600" b="0" cap="none" dirty="0" smtClean="0">
                <a:solidFill>
                  <a:schemeClr val="tx1"/>
                </a:solidFill>
              </a:rPr>
              <a:t/>
            </a:r>
            <a:br>
              <a:rPr lang="en-US" sz="2600" b="0" cap="none" dirty="0" smtClean="0">
                <a:solidFill>
                  <a:schemeClr val="tx1"/>
                </a:solidFill>
              </a:rPr>
            </a:br>
            <a:r>
              <a:rPr lang="en-US" sz="2600" b="0" cap="none" dirty="0" smtClean="0">
                <a:solidFill>
                  <a:schemeClr val="tx1"/>
                </a:solidFill>
              </a:rPr>
              <a:t>2-Replan Meetings</a:t>
            </a:r>
            <a:br>
              <a:rPr lang="en-US" sz="2600" b="0" cap="none" dirty="0" smtClean="0">
                <a:solidFill>
                  <a:schemeClr val="tx1"/>
                </a:solidFill>
              </a:rPr>
            </a:br>
            <a:r>
              <a:rPr lang="en-US" sz="2600" b="0" cap="none" dirty="0" smtClean="0">
                <a:solidFill>
                  <a:schemeClr val="tx1"/>
                </a:solidFill>
              </a:rPr>
              <a:t/>
            </a:r>
            <a:br>
              <a:rPr lang="en-US" sz="2600" b="0" cap="none" dirty="0" smtClean="0">
                <a:solidFill>
                  <a:schemeClr val="tx1"/>
                </a:solidFill>
              </a:rPr>
            </a:br>
            <a:r>
              <a:rPr lang="en-US" sz="2600" b="0" cap="none" dirty="0" smtClean="0">
                <a:solidFill>
                  <a:schemeClr val="tx1"/>
                </a:solidFill>
              </a:rPr>
              <a:t>3-Conflict Resolutions</a:t>
            </a:r>
            <a:r>
              <a:rPr lang="en-US" cap="none" dirty="0" smtClean="0">
                <a:solidFill>
                  <a:schemeClr val="tx1"/>
                </a:solidFill>
              </a:rPr>
              <a:t/>
            </a:r>
            <a:br>
              <a:rPr lang="en-US" cap="none" dirty="0" smtClean="0">
                <a:solidFill>
                  <a:schemeClr val="tx1"/>
                </a:solidFill>
              </a:rPr>
            </a:br>
            <a:r>
              <a:rPr lang="en-US" i="1" u="sng" dirty="0" smtClean="0"/>
              <a:t/>
            </a:r>
            <a:br>
              <a:rPr lang="en-US" i="1" u="sng" dirty="0" smtClean="0"/>
            </a:b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533400"/>
            <a:ext cx="7543800" cy="5638800"/>
          </a:xfrm>
        </p:spPr>
        <p:txBody>
          <a:bodyPr/>
          <a:lstStyle/>
          <a:p>
            <a:pPr eaLnBrk="1" fontAlgn="auto" hangingPunct="1">
              <a:spcAft>
                <a:spcPts val="0"/>
              </a:spcAft>
              <a:defRPr/>
            </a:pPr>
            <a:r>
              <a:rPr lang="en-US" sz="2800" dirty="0" smtClean="0"/>
              <a:t>How – </a:t>
            </a:r>
            <a:r>
              <a:rPr lang="en-US" sz="2800" cap="none" dirty="0" smtClean="0"/>
              <a:t>The system is a Success</a:t>
            </a:r>
            <a:r>
              <a:rPr lang="en-US" sz="2800" cap="none" dirty="0" smtClean="0"/>
              <a:t>?</a:t>
            </a:r>
            <a:r>
              <a:rPr lang="en-US" sz="2800" i="1" u="sng" cap="none" dirty="0" smtClean="0"/>
              <a:t/>
            </a:r>
            <a:br>
              <a:rPr lang="en-US" sz="2800" i="1" u="sng" cap="none" dirty="0" smtClean="0"/>
            </a:br>
            <a:r>
              <a:rPr lang="en-US" i="1" u="sng" cap="none" dirty="0" smtClean="0"/>
              <a:t/>
            </a:r>
            <a:br>
              <a:rPr lang="en-US" i="1" u="sng" cap="none" dirty="0" smtClean="0"/>
            </a:br>
            <a:r>
              <a:rPr lang="en-US" b="0" cap="none" dirty="0" smtClean="0">
                <a:solidFill>
                  <a:schemeClr val="tx1"/>
                </a:solidFill>
              </a:rPr>
              <a:t>The Software System is considered  complete, if it covers the Non Functional Requirements.</a:t>
            </a:r>
            <a:br>
              <a:rPr lang="en-US" b="0" cap="none" dirty="0" smtClean="0">
                <a:solidFill>
                  <a:schemeClr val="tx1"/>
                </a:solidFill>
              </a:rPr>
            </a:br>
            <a:r>
              <a:rPr lang="en-US" b="0" cap="none" dirty="0" smtClean="0">
                <a:solidFill>
                  <a:schemeClr val="tx1"/>
                </a:solidFill>
              </a:rPr>
              <a:t/>
            </a:r>
            <a:br>
              <a:rPr lang="en-US" b="0" cap="none" dirty="0" smtClean="0">
                <a:solidFill>
                  <a:schemeClr val="tx1"/>
                </a:solidFill>
              </a:rPr>
            </a:br>
            <a:r>
              <a:rPr lang="en-US" b="0" cap="none" dirty="0" smtClean="0">
                <a:solidFill>
                  <a:schemeClr val="tx1"/>
                </a:solidFill>
              </a:rPr>
              <a:t>For Example: </a:t>
            </a:r>
            <a:br>
              <a:rPr lang="en-US" b="0" cap="none" dirty="0" smtClean="0">
                <a:solidFill>
                  <a:schemeClr val="tx1"/>
                </a:solidFill>
              </a:rPr>
            </a:br>
            <a:r>
              <a:rPr lang="en-US" b="0" cap="none" dirty="0" smtClean="0">
                <a:solidFill>
                  <a:schemeClr val="tx1"/>
                </a:solidFill>
              </a:rPr>
              <a:t/>
            </a:r>
            <a:br>
              <a:rPr lang="en-US" b="0" cap="none" dirty="0" smtClean="0">
                <a:solidFill>
                  <a:schemeClr val="tx1"/>
                </a:solidFill>
              </a:rPr>
            </a:br>
            <a:r>
              <a:rPr lang="en-US" b="0" cap="none" dirty="0" smtClean="0">
                <a:solidFill>
                  <a:schemeClr val="tx1"/>
                </a:solidFill>
              </a:rPr>
              <a:t>1- A meeting should be accurately monitored especially when it is held in a virtual place.</a:t>
            </a:r>
            <a:br>
              <a:rPr lang="en-US" b="0" cap="none" dirty="0" smtClean="0">
                <a:solidFill>
                  <a:schemeClr val="tx1"/>
                </a:solidFill>
              </a:rPr>
            </a:br>
            <a:r>
              <a:rPr lang="en-US" b="0" cap="none" dirty="0" smtClean="0">
                <a:solidFill>
                  <a:schemeClr val="tx1"/>
                </a:solidFill>
              </a:rPr>
              <a:t/>
            </a:r>
            <a:br>
              <a:rPr lang="en-US" b="0" cap="none" dirty="0" smtClean="0">
                <a:solidFill>
                  <a:schemeClr val="tx1"/>
                </a:solidFill>
              </a:rPr>
            </a:br>
            <a:r>
              <a:rPr lang="en-US" b="0" cap="none" dirty="0" smtClean="0">
                <a:solidFill>
                  <a:schemeClr val="tx1"/>
                </a:solidFill>
              </a:rPr>
              <a:t>2- Re-planning of a meeting should be done as dynamically  and Flexible as possible</a:t>
            </a:r>
            <a:br>
              <a:rPr lang="en-US" b="0" cap="none" dirty="0" smtClean="0">
                <a:solidFill>
                  <a:schemeClr val="tx1"/>
                </a:solidFill>
              </a:rPr>
            </a:br>
            <a:r>
              <a:rPr lang="en-US" b="0" cap="none" dirty="0" smtClean="0">
                <a:solidFill>
                  <a:schemeClr val="tx1"/>
                </a:solidFill>
              </a:rPr>
              <a:t/>
            </a:r>
            <a:br>
              <a:rPr lang="en-US" b="0" cap="none" dirty="0" smtClean="0">
                <a:solidFill>
                  <a:schemeClr val="tx1"/>
                </a:solidFill>
              </a:rPr>
            </a:br>
            <a:r>
              <a:rPr lang="en-US" b="0" cap="none" dirty="0" smtClean="0">
                <a:solidFill>
                  <a:schemeClr val="tx1"/>
                </a:solidFill>
              </a:rPr>
              <a:t>3-The meeting date and location should be as convenient  as possible.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76400" y="533400"/>
            <a:ext cx="5486400" cy="1295400"/>
          </a:xfrm>
        </p:spPr>
        <p:txBody>
          <a:bodyPr>
            <a:normAutofit/>
          </a:bodyPr>
          <a:lstStyle/>
          <a:p>
            <a:pPr algn="ctr" eaLnBrk="1" fontAlgn="auto" hangingPunct="1">
              <a:spcAft>
                <a:spcPts val="0"/>
              </a:spcAft>
              <a:defRPr/>
            </a:pPr>
            <a:r>
              <a:rPr lang="en-US" sz="4400" dirty="0" smtClean="0">
                <a:solidFill>
                  <a:srgbClr val="7030A0"/>
                </a:solidFill>
              </a:rPr>
              <a:t>GOAL</a:t>
            </a:r>
          </a:p>
        </p:txBody>
      </p:sp>
      <p:sp>
        <p:nvSpPr>
          <p:cNvPr id="17411" name="Text Placeholder 3"/>
          <p:cNvSpPr>
            <a:spLocks noGrp="1"/>
          </p:cNvSpPr>
          <p:nvPr>
            <p:ph type="body" sz="half" idx="2"/>
          </p:nvPr>
        </p:nvSpPr>
        <p:spPr>
          <a:xfrm>
            <a:off x="0" y="1295400"/>
            <a:ext cx="9144000" cy="4876800"/>
          </a:xfrm>
        </p:spPr>
        <p:txBody>
          <a:bodyPr/>
          <a:lstStyle/>
          <a:p>
            <a:pPr eaLnBrk="1" hangingPunct="1"/>
            <a:endParaRPr lang="en-US" sz="1800" b="1" dirty="0" smtClean="0"/>
          </a:p>
          <a:p>
            <a:pPr eaLnBrk="1" hangingPunct="1"/>
            <a:endParaRPr lang="en-US" sz="1800" b="1" dirty="0" smtClean="0"/>
          </a:p>
          <a:p>
            <a:r>
              <a:rPr lang="en-US" sz="1800" b="1" dirty="0" smtClean="0">
                <a:solidFill>
                  <a:srgbClr val="0070C0"/>
                </a:solidFill>
              </a:rPr>
              <a:t>GO-1</a:t>
            </a:r>
            <a:r>
              <a:rPr lang="en-US" sz="2300" dirty="0" smtClean="0"/>
              <a:t>.        Initiate a new meeting </a:t>
            </a:r>
            <a:r>
              <a:rPr lang="en-US" sz="2300" dirty="0" smtClean="0"/>
              <a:t>&amp; invite </a:t>
            </a:r>
            <a:r>
              <a:rPr lang="en-US" sz="2300" dirty="0" smtClean="0"/>
              <a:t>the participants to </a:t>
            </a:r>
            <a:r>
              <a:rPr lang="en-US" sz="2300" dirty="0" smtClean="0"/>
              <a:t>join it.</a:t>
            </a:r>
            <a:endParaRPr lang="en-US" sz="2300" dirty="0" smtClean="0"/>
          </a:p>
          <a:p>
            <a:r>
              <a:rPr lang="en-US" sz="2300" b="1" dirty="0" smtClean="0">
                <a:solidFill>
                  <a:srgbClr val="0070C0"/>
                </a:solidFill>
              </a:rPr>
              <a:t>GO-2</a:t>
            </a:r>
            <a:r>
              <a:rPr lang="en-US" sz="2300" dirty="0" smtClean="0">
                <a:solidFill>
                  <a:srgbClr val="0070C0"/>
                </a:solidFill>
              </a:rPr>
              <a:t>.</a:t>
            </a:r>
            <a:r>
              <a:rPr lang="en-US" sz="2300" dirty="0" smtClean="0"/>
              <a:t>     </a:t>
            </a:r>
            <a:r>
              <a:rPr lang="en-US" sz="2300" dirty="0" smtClean="0"/>
              <a:t> </a:t>
            </a:r>
            <a:r>
              <a:rPr lang="en-US" sz="2300" dirty="0" smtClean="0"/>
              <a:t>Participate in the meeting</a:t>
            </a:r>
          </a:p>
          <a:p>
            <a:r>
              <a:rPr lang="en-US" sz="2300" b="1" dirty="0" smtClean="0">
                <a:solidFill>
                  <a:srgbClr val="0070C0"/>
                </a:solidFill>
              </a:rPr>
              <a:t>GO-3</a:t>
            </a:r>
            <a:r>
              <a:rPr lang="en-US" sz="2300" dirty="0" smtClean="0">
                <a:solidFill>
                  <a:srgbClr val="0070C0"/>
                </a:solidFill>
              </a:rPr>
              <a:t>. </a:t>
            </a:r>
            <a:r>
              <a:rPr lang="en-US" sz="2300" dirty="0" smtClean="0"/>
              <a:t>	  </a:t>
            </a:r>
            <a:r>
              <a:rPr lang="en-US" sz="2300" dirty="0" smtClean="0"/>
              <a:t> Location </a:t>
            </a:r>
            <a:r>
              <a:rPr lang="en-US" sz="2300" dirty="0" smtClean="0"/>
              <a:t>and equipments for meeting</a:t>
            </a:r>
          </a:p>
          <a:p>
            <a:r>
              <a:rPr lang="en-US" sz="2300" b="1" dirty="0" smtClean="0">
                <a:solidFill>
                  <a:srgbClr val="0070C0"/>
                </a:solidFill>
              </a:rPr>
              <a:t>GO-4</a:t>
            </a:r>
            <a:r>
              <a:rPr lang="en-US" sz="2300" dirty="0" smtClean="0">
                <a:solidFill>
                  <a:srgbClr val="0070C0"/>
                </a:solidFill>
              </a:rPr>
              <a:t>.      </a:t>
            </a:r>
            <a:r>
              <a:rPr lang="en-US" sz="2300" dirty="0" smtClean="0"/>
              <a:t>Automatic </a:t>
            </a:r>
            <a:r>
              <a:rPr lang="en-US" sz="2300" dirty="0" smtClean="0"/>
              <a:t>Rescheduling - important participants </a:t>
            </a:r>
            <a:r>
              <a:rPr lang="en-US" sz="2300" dirty="0" smtClean="0"/>
              <a:t>cannot  </a:t>
            </a:r>
            <a:r>
              <a:rPr lang="en-US" sz="2300" dirty="0" smtClean="0"/>
              <a:t>join</a:t>
            </a:r>
          </a:p>
          <a:p>
            <a:r>
              <a:rPr lang="en-US" sz="2300" b="1" dirty="0" smtClean="0">
                <a:solidFill>
                  <a:srgbClr val="0070C0"/>
                </a:solidFill>
              </a:rPr>
              <a:t>GO-5</a:t>
            </a:r>
            <a:r>
              <a:rPr lang="en-US" sz="2300" dirty="0" smtClean="0">
                <a:solidFill>
                  <a:srgbClr val="0070C0"/>
                </a:solidFill>
              </a:rPr>
              <a:t>.    </a:t>
            </a:r>
            <a:r>
              <a:rPr lang="en-US" sz="2300" dirty="0" smtClean="0">
                <a:solidFill>
                  <a:srgbClr val="0070C0"/>
                </a:solidFill>
              </a:rPr>
              <a:t>  </a:t>
            </a:r>
            <a:r>
              <a:rPr lang="en-US" sz="2300" dirty="0" smtClean="0"/>
              <a:t>Cancelation by initiator</a:t>
            </a:r>
          </a:p>
          <a:p>
            <a:r>
              <a:rPr lang="en-US" sz="2300" b="1" dirty="0" smtClean="0">
                <a:solidFill>
                  <a:srgbClr val="0070C0"/>
                </a:solidFill>
              </a:rPr>
              <a:t>GO-6.</a:t>
            </a:r>
            <a:r>
              <a:rPr lang="en-US" sz="2300" dirty="0" smtClean="0">
                <a:solidFill>
                  <a:srgbClr val="0070C0"/>
                </a:solidFill>
              </a:rPr>
              <a:t>    </a:t>
            </a:r>
            <a:r>
              <a:rPr lang="en-US" sz="2300" dirty="0" smtClean="0">
                <a:solidFill>
                  <a:srgbClr val="0070C0"/>
                </a:solidFill>
              </a:rPr>
              <a:t>  </a:t>
            </a:r>
            <a:r>
              <a:rPr lang="en-US" sz="2300" dirty="0" smtClean="0"/>
              <a:t>Rescheduling by initiator</a:t>
            </a:r>
          </a:p>
          <a:p>
            <a:r>
              <a:rPr lang="en-US" sz="2300" b="1" dirty="0" smtClean="0">
                <a:solidFill>
                  <a:srgbClr val="0070C0"/>
                </a:solidFill>
              </a:rPr>
              <a:t>GO-7.</a:t>
            </a:r>
            <a:r>
              <a:rPr lang="en-US" sz="2300" dirty="0" smtClean="0">
                <a:solidFill>
                  <a:srgbClr val="0070C0"/>
                </a:solidFill>
              </a:rPr>
              <a:t> </a:t>
            </a:r>
            <a:r>
              <a:rPr lang="en-US" sz="2300" dirty="0" smtClean="0"/>
              <a:t>	  </a:t>
            </a:r>
            <a:r>
              <a:rPr lang="en-US" sz="2300" dirty="0" smtClean="0"/>
              <a:t> Invite </a:t>
            </a:r>
            <a:r>
              <a:rPr lang="en-US" sz="2300" dirty="0" smtClean="0"/>
              <a:t>more participants</a:t>
            </a:r>
          </a:p>
          <a:p>
            <a:r>
              <a:rPr lang="en-US" sz="2300" b="1" dirty="0" smtClean="0">
                <a:solidFill>
                  <a:srgbClr val="0070C0"/>
                </a:solidFill>
              </a:rPr>
              <a:t>GO-8.</a:t>
            </a:r>
            <a:r>
              <a:rPr lang="en-US" sz="2300" dirty="0" smtClean="0">
                <a:solidFill>
                  <a:srgbClr val="0070C0"/>
                </a:solidFill>
              </a:rPr>
              <a:t>      </a:t>
            </a:r>
            <a:r>
              <a:rPr lang="en-US" sz="2300" dirty="0" smtClean="0"/>
              <a:t>Concurrency </a:t>
            </a:r>
            <a:r>
              <a:rPr lang="en-US" sz="2300" dirty="0" smtClean="0"/>
              <a:t>handling</a:t>
            </a:r>
          </a:p>
          <a:p>
            <a:r>
              <a:rPr lang="en-US" sz="2300" b="1" dirty="0" smtClean="0">
                <a:solidFill>
                  <a:srgbClr val="0070C0"/>
                </a:solidFill>
              </a:rPr>
              <a:t>GO-9.</a:t>
            </a:r>
            <a:r>
              <a:rPr lang="en-US" sz="2300" dirty="0" smtClean="0">
                <a:solidFill>
                  <a:srgbClr val="0070C0"/>
                </a:solidFill>
              </a:rPr>
              <a:t>      </a:t>
            </a:r>
            <a:r>
              <a:rPr lang="en-US" sz="2300" dirty="0" smtClean="0"/>
              <a:t>Remote </a:t>
            </a:r>
            <a:r>
              <a:rPr lang="en-US" sz="2300" dirty="0" smtClean="0"/>
              <a:t>meetings</a:t>
            </a:r>
          </a:p>
          <a:p>
            <a:r>
              <a:rPr lang="en-US" sz="2300" b="1" dirty="0" smtClean="0">
                <a:solidFill>
                  <a:srgbClr val="0070C0"/>
                </a:solidFill>
              </a:rPr>
              <a:t>GO-10.</a:t>
            </a:r>
            <a:r>
              <a:rPr lang="en-US" sz="2300" dirty="0" smtClean="0">
                <a:solidFill>
                  <a:srgbClr val="0070C0"/>
                </a:solidFill>
              </a:rPr>
              <a:t>    </a:t>
            </a:r>
            <a:r>
              <a:rPr lang="en-US" sz="2300" dirty="0" smtClean="0"/>
              <a:t>Preference </a:t>
            </a:r>
            <a:r>
              <a:rPr lang="en-US" sz="2300" dirty="0" smtClean="0"/>
              <a:t>to important meeting</a:t>
            </a:r>
          </a:p>
          <a:p>
            <a:pPr eaLnBrk="1" hangingPunct="1"/>
            <a:endParaRPr lang="en-US" sz="1800" dirty="0" smtClean="0"/>
          </a:p>
        </p:txBody>
      </p:sp>
      <p:pic>
        <p:nvPicPr>
          <p:cNvPr id="4" name="Picture 6"/>
          <p:cNvPicPr>
            <a:picLocks noChangeAspect="1" noChangeArrowheads="1"/>
          </p:cNvPicPr>
          <p:nvPr/>
        </p:nvPicPr>
        <p:blipFill>
          <a:blip r:embed="rId3"/>
          <a:srcRect/>
          <a:stretch>
            <a:fillRect/>
          </a:stretch>
        </p:blipFill>
        <p:spPr bwMode="auto">
          <a:xfrm>
            <a:off x="228600" y="304800"/>
            <a:ext cx="1762125" cy="1325118"/>
          </a:xfrm>
          <a:prstGeom prst="rect">
            <a:avLst/>
          </a:prstGeom>
          <a:noFill/>
          <a:ln w="9525">
            <a:noFill/>
            <a:miter lim="800000"/>
            <a:headEnd/>
            <a:tailEnd/>
          </a:ln>
        </p:spPr>
      </p:pic>
      <p:pic>
        <p:nvPicPr>
          <p:cNvPr id="5" name="Picture 5"/>
          <p:cNvPicPr>
            <a:picLocks noChangeAspect="1" noChangeArrowheads="1"/>
          </p:cNvPicPr>
          <p:nvPr/>
        </p:nvPicPr>
        <p:blipFill>
          <a:blip r:embed="rId4" cstate="print"/>
          <a:srcRect/>
          <a:stretch>
            <a:fillRect/>
          </a:stretch>
        </p:blipFill>
        <p:spPr bwMode="auto">
          <a:xfrm>
            <a:off x="6477000" y="4267200"/>
            <a:ext cx="2159508" cy="21579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srcRect/>
          <a:stretch>
            <a:fillRect/>
          </a:stretch>
        </p:blipFill>
        <p:spPr bwMode="auto">
          <a:xfrm>
            <a:off x="914400" y="1524000"/>
            <a:ext cx="7143750" cy="4886325"/>
          </a:xfrm>
          <a:prstGeom prst="rect">
            <a:avLst/>
          </a:prstGeom>
          <a:noFill/>
          <a:ln w="9525">
            <a:noFill/>
            <a:miter lim="800000"/>
            <a:headEnd/>
            <a:tailEnd/>
          </a:ln>
        </p:spPr>
      </p:pic>
      <p:sp>
        <p:nvSpPr>
          <p:cNvPr id="9218" name="Title 1"/>
          <p:cNvSpPr>
            <a:spLocks noGrp="1"/>
          </p:cNvSpPr>
          <p:nvPr>
            <p:ph type="title"/>
          </p:nvPr>
        </p:nvSpPr>
        <p:spPr>
          <a:xfrm>
            <a:off x="1828800" y="533400"/>
            <a:ext cx="5486400" cy="566738"/>
          </a:xfrm>
        </p:spPr>
        <p:txBody>
          <a:bodyPr/>
          <a:lstStyle/>
          <a:p>
            <a:pPr algn="ctr" eaLnBrk="1" fontAlgn="auto" hangingPunct="1">
              <a:spcAft>
                <a:spcPts val="0"/>
              </a:spcAft>
              <a:defRPr/>
            </a:pPr>
            <a:r>
              <a:rPr lang="en-US" sz="2800" dirty="0" smtClean="0"/>
              <a:t>STAKEHOLDERS</a:t>
            </a:r>
          </a:p>
        </p:txBody>
      </p:sp>
      <p:sp>
        <p:nvSpPr>
          <p:cNvPr id="18435" name="Text Placeholder 3"/>
          <p:cNvSpPr>
            <a:spLocks noGrp="1"/>
          </p:cNvSpPr>
          <p:nvPr>
            <p:ph type="body" sz="half" idx="2"/>
          </p:nvPr>
        </p:nvSpPr>
        <p:spPr>
          <a:xfrm>
            <a:off x="1828800" y="1676400"/>
            <a:ext cx="5943600" cy="4876800"/>
          </a:xfrm>
        </p:spPr>
        <p:txBody>
          <a:bodyPr/>
          <a:lstStyle/>
          <a:p>
            <a:r>
              <a:rPr lang="en-US" sz="1700" dirty="0" smtClean="0"/>
              <a:t>The following stakeholders were identified in this project:</a:t>
            </a:r>
            <a:br>
              <a:rPr lang="en-US" sz="1700" dirty="0" smtClean="0"/>
            </a:br>
            <a:r>
              <a:rPr lang="en-US" sz="1700" dirty="0" smtClean="0"/>
              <a:t>	</a:t>
            </a:r>
            <a:r>
              <a:rPr lang="en-US" sz="1700" b="1" dirty="0" smtClean="0">
                <a:solidFill>
                  <a:srgbClr val="7030A0"/>
                </a:solidFill>
              </a:rPr>
              <a:t>User-</a:t>
            </a:r>
            <a:r>
              <a:rPr lang="en-US" sz="1700" dirty="0" smtClean="0">
                <a:solidFill>
                  <a:srgbClr val="7030A0"/>
                </a:solidFill>
              </a:rPr>
              <a:t>	Meeting Scheduler / Initiator, Participants</a:t>
            </a:r>
          </a:p>
          <a:p>
            <a:r>
              <a:rPr lang="en-US" sz="1700" b="1" dirty="0" smtClean="0">
                <a:solidFill>
                  <a:srgbClr val="7030A0"/>
                </a:solidFill>
              </a:rPr>
              <a:t>	Customer -</a:t>
            </a:r>
            <a:r>
              <a:rPr lang="en-US" sz="1700" dirty="0" smtClean="0">
                <a:solidFill>
                  <a:srgbClr val="7030A0"/>
                </a:solidFill>
              </a:rPr>
              <a:t>	TeraSoft Inc</a:t>
            </a:r>
          </a:p>
          <a:p>
            <a:r>
              <a:rPr lang="en-US" sz="1700" b="1" dirty="0" smtClean="0">
                <a:solidFill>
                  <a:srgbClr val="7030A0"/>
                </a:solidFill>
              </a:rPr>
              <a:t>	Requirements Engineer</a:t>
            </a:r>
          </a:p>
          <a:p>
            <a:r>
              <a:rPr lang="en-US" sz="1700" b="1" dirty="0" smtClean="0">
                <a:solidFill>
                  <a:srgbClr val="7030A0"/>
                </a:solidFill>
              </a:rPr>
              <a:t>	Development Team</a:t>
            </a:r>
          </a:p>
          <a:p>
            <a:r>
              <a:rPr lang="en-US" sz="1700" b="1" dirty="0" smtClean="0">
                <a:solidFill>
                  <a:srgbClr val="7030A0"/>
                </a:solidFill>
              </a:rPr>
              <a:t>	Testing and Maintenance  team</a:t>
            </a:r>
          </a:p>
          <a:p>
            <a:pPr eaLnBrk="1" hangingPunct="1"/>
            <a:endParaRPr lang="en-US" sz="17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2178</TotalTime>
  <Words>1724</Words>
  <Application>Microsoft Office PowerPoint</Application>
  <PresentationFormat>On-screen Show (4:3)</PresentationFormat>
  <Paragraphs>366</Paragraphs>
  <Slides>40</Slides>
  <Notes>34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Trek</vt:lpstr>
      <vt:lpstr>TERASOFT DISTRIBUTED MEETING SCHEDULER  SYSTEM         Project Phase I (Interim)- - THE PIONEER October 6th 2009</vt:lpstr>
      <vt:lpstr>A Healthy start!!!!!</vt:lpstr>
      <vt:lpstr>Slide 3</vt:lpstr>
      <vt:lpstr>Agenda</vt:lpstr>
      <vt:lpstr>WHY :The need for such a system? </vt:lpstr>
      <vt:lpstr>WHAT – The system is?  The Software System addresses the issues based on the functional Requirements of the specification   For Example:   1- Plan Meetings  2-Replan Meetings  3-Conflict Resolutions  </vt:lpstr>
      <vt:lpstr>How – The system is a Success?  The Software System is considered  complete, if it covers the Non Functional Requirements.  For Example:   1- A meeting should be accurately monitored especially when it is held in a virtual place.  2- Re-planning of a meeting should be done as dynamically  and Flexible as possible  3-The meeting date and location should be as convenient  as possible.</vt:lpstr>
      <vt:lpstr>GOAL</vt:lpstr>
      <vt:lpstr>STAKEHOLDERS</vt:lpstr>
      <vt:lpstr>ROLES AND RESPONSIBILITIES</vt:lpstr>
      <vt:lpstr>RE PROCESS</vt:lpstr>
      <vt:lpstr>RE PROCESS</vt:lpstr>
      <vt:lpstr>Slide 13</vt:lpstr>
      <vt:lpstr>PRELIMINARY REQUIREMENTS</vt:lpstr>
      <vt:lpstr>SYSTEM FUNCTIONAL REQUIREMENTS</vt:lpstr>
      <vt:lpstr>SYSTEM FUNCTIONAL REQUIREMENTS</vt:lpstr>
      <vt:lpstr>Contd…</vt:lpstr>
      <vt:lpstr>Contd…</vt:lpstr>
      <vt:lpstr>SYSTEM NON-FUNCTIONAL REQUIREMENTS</vt:lpstr>
      <vt:lpstr>SYSTEM NON-FUNCTIONAL REQUIREMENTS</vt:lpstr>
      <vt:lpstr>Contd…</vt:lpstr>
      <vt:lpstr>Contd…</vt:lpstr>
      <vt:lpstr>ISSUES</vt:lpstr>
      <vt:lpstr>Slide 24</vt:lpstr>
      <vt:lpstr>Slide 25</vt:lpstr>
      <vt:lpstr>Slide 26</vt:lpstr>
      <vt:lpstr>Slide 27</vt:lpstr>
      <vt:lpstr>Slide 28</vt:lpstr>
      <vt:lpstr>Slide 29</vt:lpstr>
      <vt:lpstr>Slide 30</vt:lpstr>
      <vt:lpstr>Improved understanding </vt:lpstr>
      <vt:lpstr>Improved understanding (contd..)</vt:lpstr>
      <vt:lpstr>Improved understanding (contd..)</vt:lpstr>
      <vt:lpstr>Improved understanding (contd..)</vt:lpstr>
      <vt:lpstr>Traceability</vt:lpstr>
      <vt:lpstr>Slide 36</vt:lpstr>
      <vt:lpstr>Traceability</vt:lpstr>
      <vt:lpstr>Slide 38</vt:lpstr>
      <vt:lpstr>Changability </vt:lpstr>
      <vt:lpstr>Slide 40</vt:lpstr>
    </vt:vector>
  </TitlesOfParts>
  <Company>Texas Instruments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Synergy Distributed Meeting Scheduler System Project Phase I (Interim)</dc:title>
  <dc:creator>TI User</dc:creator>
  <cp:lastModifiedBy>PRASANNA</cp:lastModifiedBy>
  <cp:revision>226</cp:revision>
  <dcterms:created xsi:type="dcterms:W3CDTF">2008-09-17T18:51:37Z</dcterms:created>
  <dcterms:modified xsi:type="dcterms:W3CDTF">2009-10-06T16:02:16Z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TC012137211033</vt:lpwstr>
  </property>
</Properties>
</file>