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4029" r:id="rId1"/>
  </p:sldMasterIdLst>
  <p:notesMasterIdLst>
    <p:notesMasterId r:id="rId42"/>
  </p:notesMasterIdLst>
  <p:handoutMasterIdLst>
    <p:handoutMasterId r:id="rId43"/>
  </p:handoutMasterIdLst>
  <p:sldIdLst>
    <p:sldId id="256" r:id="rId2"/>
    <p:sldId id="306" r:id="rId3"/>
    <p:sldId id="307" r:id="rId4"/>
    <p:sldId id="334" r:id="rId5"/>
    <p:sldId id="312" r:id="rId6"/>
    <p:sldId id="335" r:id="rId7"/>
    <p:sldId id="341" r:id="rId8"/>
    <p:sldId id="342" r:id="rId9"/>
    <p:sldId id="328" r:id="rId10"/>
    <p:sldId id="309" r:id="rId11"/>
    <p:sldId id="310" r:id="rId12"/>
    <p:sldId id="311" r:id="rId13"/>
    <p:sldId id="329" r:id="rId14"/>
    <p:sldId id="330" r:id="rId15"/>
    <p:sldId id="331" r:id="rId16"/>
    <p:sldId id="332" r:id="rId17"/>
    <p:sldId id="333" r:id="rId18"/>
    <p:sldId id="340" r:id="rId19"/>
    <p:sldId id="318" r:id="rId20"/>
    <p:sldId id="319" r:id="rId21"/>
    <p:sldId id="320" r:id="rId22"/>
    <p:sldId id="313" r:id="rId23"/>
    <p:sldId id="322" r:id="rId24"/>
    <p:sldId id="314" r:id="rId25"/>
    <p:sldId id="321" r:id="rId26"/>
    <p:sldId id="315" r:id="rId27"/>
    <p:sldId id="316" r:id="rId28"/>
    <p:sldId id="338" r:id="rId29"/>
    <p:sldId id="339" r:id="rId30"/>
    <p:sldId id="343" r:id="rId31"/>
    <p:sldId id="344" r:id="rId32"/>
    <p:sldId id="345" r:id="rId33"/>
    <p:sldId id="346" r:id="rId34"/>
    <p:sldId id="324" r:id="rId35"/>
    <p:sldId id="323" r:id="rId36"/>
    <p:sldId id="336" r:id="rId37"/>
    <p:sldId id="326" r:id="rId38"/>
    <p:sldId id="327" r:id="rId39"/>
    <p:sldId id="337" r:id="rId40"/>
    <p:sldId id="325" r:id="rId41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3611"/>
    <a:srgbClr val="A44114"/>
    <a:srgbClr val="F3B99F"/>
    <a:srgbClr val="B94917"/>
    <a:srgbClr val="FF6600"/>
    <a:srgbClr val="000066"/>
    <a:srgbClr val="00002C"/>
    <a:srgbClr val="66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53" autoAdjust="0"/>
    <p:restoredTop sz="97250" autoAdjust="0"/>
  </p:normalViewPr>
  <p:slideViewPr>
    <p:cSldViewPr>
      <p:cViewPr>
        <p:scale>
          <a:sx n="70" d="100"/>
          <a:sy n="70" d="100"/>
        </p:scale>
        <p:origin x="-1074" y="-8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71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3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spcBef>
                <a:spcPct val="0"/>
              </a:spcBef>
              <a:buClrTx/>
              <a:buSzTx/>
              <a:buFontTx/>
              <a:buNone/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spcBef>
                <a:spcPct val="0"/>
              </a:spcBef>
              <a:buClrTx/>
              <a:buSzTx/>
              <a:buFontTx/>
              <a:buNone/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spcBef>
                <a:spcPct val="0"/>
              </a:spcBef>
              <a:buClrTx/>
              <a:buSzTx/>
              <a:buFontTx/>
              <a:buNone/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spcBef>
                <a:spcPct val="0"/>
              </a:spcBef>
              <a:buClrTx/>
              <a:buSzTx/>
              <a:buFontTx/>
              <a:buNone/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B5F2094A-5A68-4B05-A688-B3AABBD94B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spcBef>
                <a:spcPct val="0"/>
              </a:spcBef>
              <a:buClrTx/>
              <a:buSzTx/>
              <a:buFontTx/>
              <a:buNone/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spcBef>
                <a:spcPct val="0"/>
              </a:spcBef>
              <a:buClrTx/>
              <a:buSzTx/>
              <a:buFontTx/>
              <a:buNone/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spcBef>
                <a:spcPct val="0"/>
              </a:spcBef>
              <a:buClrTx/>
              <a:buSzTx/>
              <a:buFontTx/>
              <a:buNone/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spcBef>
                <a:spcPct val="0"/>
              </a:spcBef>
              <a:buClrTx/>
              <a:buSzTx/>
              <a:buFontTx/>
              <a:buNone/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03D83B88-94B1-4271-85B8-37C0D55E95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5C379A4-B9EC-4CFB-9AC8-0EB5BE0F89B4}" type="slidenum">
              <a:rPr lang="en-US" smtClean="0"/>
              <a:pPr>
                <a:defRPr/>
              </a:pPr>
              <a:t>1</a:t>
            </a:fld>
            <a:endParaRPr 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B09A38-89BF-441A-BA4B-F3CC1715AC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62EE52-AA82-4C0B-9386-C593B2C33E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C156BF-1677-45BC-B763-795E1197BE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9" descr="TeamLogo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8295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045061-EF98-4D04-9268-1F0760BFF9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7AB0A-45DC-433C-8AF7-FA89C568FE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99FC99-2EEE-4C55-9BE2-E892B170100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A40F5A-94B5-42B1-B2B3-E9CA61080D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17895D-3B52-4CFD-BCEA-8EA5C31DD5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AB8FA-1C47-4C94-8EA8-D57CB95A4B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570EBD-6BB7-4015-B946-FE4DB86896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E07BA8-0876-448B-9CFA-35A0873BD5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9" name="Text Placeholder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C835454D-6DF2-4A8D-A1C1-05F4ABE0CC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6" r:id="rId1"/>
    <p:sldLayoutId id="2147484097" r:id="rId2"/>
    <p:sldLayoutId id="2147484098" r:id="rId3"/>
    <p:sldLayoutId id="2147484093" r:id="rId4"/>
    <p:sldLayoutId id="2147484099" r:id="rId5"/>
    <p:sldLayoutId id="2147484094" r:id="rId6"/>
    <p:sldLayoutId id="2147484100" r:id="rId7"/>
    <p:sldLayoutId id="2147484101" r:id="rId8"/>
    <p:sldLayoutId id="2147484102" r:id="rId9"/>
    <p:sldLayoutId id="2147484095" r:id="rId10"/>
    <p:sldLayoutId id="214748410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8"/>
          <p:cNvSpPr>
            <a:spLocks noGrp="1" noChangeArrowheads="1"/>
          </p:cNvSpPr>
          <p:nvPr>
            <p:ph type="ctrTitle"/>
          </p:nvPr>
        </p:nvSpPr>
        <p:spPr>
          <a:xfrm>
            <a:off x="304800" y="228600"/>
            <a:ext cx="6705600" cy="2514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/>
              <a:t>TERASOFT DISTRIBUTED</a:t>
            </a:r>
            <a:br>
              <a:rPr lang="en-US" sz="4000" dirty="0" smtClean="0"/>
            </a:br>
            <a:r>
              <a:rPr lang="en-US" sz="4000" dirty="0" smtClean="0"/>
              <a:t>MEETING SCHEDULER</a:t>
            </a:r>
            <a:br>
              <a:rPr lang="en-US" sz="4000" dirty="0" smtClean="0"/>
            </a:br>
            <a:r>
              <a:rPr lang="en-US" sz="4000" dirty="0" smtClean="0"/>
              <a:t> SYSTEM </a:t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1800" i="1" dirty="0" smtClean="0">
                <a:latin typeface="Arial Narrow" pitchFamily="34" charset="0"/>
              </a:rPr>
              <a:t>Project Phase  2.2</a:t>
            </a:r>
            <a:br>
              <a:rPr lang="en-US" sz="1800" i="1" dirty="0" smtClean="0">
                <a:latin typeface="Arial Narrow" pitchFamily="34" charset="0"/>
              </a:rPr>
            </a:br>
            <a:r>
              <a:rPr lang="en-US" sz="1800" i="1" dirty="0" err="1" smtClean="0">
                <a:latin typeface="Arial Narrow" pitchFamily="34" charset="0"/>
              </a:rPr>
              <a:t>DeCEMBER</a:t>
            </a:r>
            <a:r>
              <a:rPr lang="en-US" sz="1800" i="1" dirty="0" smtClean="0">
                <a:latin typeface="Arial Narrow" pitchFamily="34" charset="0"/>
              </a:rPr>
              <a:t> 3 , 2009</a:t>
            </a:r>
            <a:endParaRPr lang="en-US" sz="1800" i="1" dirty="0" smtClean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4099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6172200" y="304800"/>
            <a:ext cx="6057900" cy="50292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b="1" dirty="0" smtClean="0"/>
              <a:t>Presented by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1200" dirty="0" err="1" smtClean="0"/>
              <a:t>Vinit</a:t>
            </a:r>
            <a:r>
              <a:rPr lang="en-US" sz="1200" dirty="0" smtClean="0"/>
              <a:t> </a:t>
            </a:r>
            <a:r>
              <a:rPr lang="en-US" sz="1200" dirty="0" err="1" smtClean="0"/>
              <a:t>Patwa</a:t>
            </a:r>
            <a:endParaRPr lang="en-US" sz="1200" dirty="0" smtClean="0"/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1200" dirty="0" err="1" smtClean="0"/>
              <a:t>Prasanna</a:t>
            </a:r>
            <a:r>
              <a:rPr lang="en-US" sz="1200" dirty="0" smtClean="0"/>
              <a:t> Kumar </a:t>
            </a:r>
            <a:r>
              <a:rPr lang="en-US" sz="1200" dirty="0" err="1" smtClean="0"/>
              <a:t>Thiagarajan</a:t>
            </a:r>
            <a:endParaRPr lang="en-US" sz="1200" dirty="0" smtClean="0"/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1200" dirty="0" smtClean="0"/>
              <a:t>Shiva </a:t>
            </a:r>
            <a:r>
              <a:rPr lang="en-US" sz="1200" dirty="0" err="1" smtClean="0"/>
              <a:t>Sangam</a:t>
            </a:r>
            <a:endParaRPr lang="en-US" sz="1200" dirty="0" smtClean="0"/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1200" dirty="0" err="1" smtClean="0"/>
              <a:t>Azharuddin</a:t>
            </a:r>
            <a:r>
              <a:rPr lang="en-US" sz="1200" dirty="0" smtClean="0"/>
              <a:t> Mohammed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1200" dirty="0" err="1" smtClean="0"/>
              <a:t>Ritesh</a:t>
            </a:r>
            <a:r>
              <a:rPr lang="en-US" sz="1200" dirty="0" smtClean="0"/>
              <a:t> Patel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it-IT" sz="1200" dirty="0" smtClean="0"/>
              <a:t>Tarun Chandra Samireddy </a:t>
            </a:r>
            <a:endParaRPr lang="en-US" sz="1200" dirty="0" smtClean="0"/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it-IT" sz="1200" dirty="0" smtClean="0"/>
              <a:t>Rutvij Desai </a:t>
            </a:r>
            <a:endParaRPr lang="en-US" sz="1200" dirty="0" smtClean="0"/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1200" dirty="0" err="1" smtClean="0"/>
              <a:t>Sirisha</a:t>
            </a:r>
            <a:r>
              <a:rPr lang="en-US" sz="1200" dirty="0" smtClean="0"/>
              <a:t> </a:t>
            </a:r>
            <a:r>
              <a:rPr lang="en-US" sz="1200" dirty="0" err="1" smtClean="0"/>
              <a:t>Balantrapu</a:t>
            </a:r>
            <a:endParaRPr lang="en-US" sz="1200" dirty="0" smtClean="0"/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1200" dirty="0" err="1" smtClean="0"/>
              <a:t>Shubhada</a:t>
            </a:r>
            <a:r>
              <a:rPr lang="en-US" sz="1200" dirty="0" smtClean="0"/>
              <a:t> </a:t>
            </a:r>
            <a:r>
              <a:rPr lang="en-US" sz="1200" dirty="0" err="1" smtClean="0"/>
              <a:t>Deshmukh</a:t>
            </a:r>
            <a:r>
              <a:rPr lang="en-US" sz="1200" dirty="0" smtClean="0"/>
              <a:t>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1200" dirty="0" err="1" smtClean="0"/>
              <a:t>Preethi</a:t>
            </a:r>
            <a:r>
              <a:rPr lang="en-US" sz="1200" dirty="0" smtClean="0"/>
              <a:t> </a:t>
            </a:r>
            <a:r>
              <a:rPr lang="en-US" sz="1200" dirty="0" err="1" smtClean="0"/>
              <a:t>Varambally</a:t>
            </a:r>
            <a:r>
              <a:rPr lang="en-US" sz="1200" dirty="0" smtClean="0"/>
              <a:t>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1200" dirty="0" err="1" smtClean="0"/>
              <a:t>Swaroop</a:t>
            </a:r>
            <a:r>
              <a:rPr lang="en-US" sz="1200" dirty="0" smtClean="0"/>
              <a:t> </a:t>
            </a:r>
            <a:r>
              <a:rPr lang="en-US" sz="1200" dirty="0" err="1" smtClean="0"/>
              <a:t>Govindappa</a:t>
            </a:r>
            <a:r>
              <a:rPr lang="en-US" sz="1200" dirty="0" smtClean="0"/>
              <a:t> </a:t>
            </a:r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209800"/>
            <a:ext cx="3657600" cy="290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prOCESS</a:t>
            </a:r>
            <a:r>
              <a:rPr lang="en-US" dirty="0" smtClean="0"/>
              <a:t> </a:t>
            </a:r>
            <a:r>
              <a:rPr lang="en-US" dirty="0" err="1" smtClean="0"/>
              <a:t>mODEL</a:t>
            </a:r>
            <a:endParaRPr lang="en-US" dirty="0"/>
          </a:p>
        </p:txBody>
      </p:sp>
      <p:pic>
        <p:nvPicPr>
          <p:cNvPr id="3" name="Picture 1" descr="proce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52600"/>
            <a:ext cx="7924800" cy="441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SADT: </a:t>
            </a:r>
            <a:r>
              <a:rPr lang="en-US" b="1" dirty="0" smtClean="0"/>
              <a:t>Top Level Diagram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4836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34817" name="Group 1"/>
          <p:cNvGrpSpPr>
            <a:grpSpLocks noChangeAspect="1"/>
          </p:cNvGrpSpPr>
          <p:nvPr/>
        </p:nvGrpSpPr>
        <p:grpSpPr bwMode="auto">
          <a:xfrm>
            <a:off x="1143000" y="1219200"/>
            <a:ext cx="6934200" cy="5143500"/>
            <a:chOff x="2920" y="669"/>
            <a:chExt cx="7200" cy="5554"/>
          </a:xfrm>
        </p:grpSpPr>
        <p:sp>
          <p:nvSpPr>
            <p:cNvPr id="34835" name="AutoShape 19"/>
            <p:cNvSpPr>
              <a:spLocks noChangeAspect="1" noChangeArrowheads="1" noTextEdit="1"/>
            </p:cNvSpPr>
            <p:nvPr/>
          </p:nvSpPr>
          <p:spPr bwMode="auto">
            <a:xfrm>
              <a:off x="2920" y="669"/>
              <a:ext cx="7200" cy="5554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34" name="Rectangle 18"/>
            <p:cNvSpPr>
              <a:spLocks noChangeArrowheads="1"/>
            </p:cNvSpPr>
            <p:nvPr/>
          </p:nvSpPr>
          <p:spPr bwMode="auto">
            <a:xfrm>
              <a:off x="5360" y="2891"/>
              <a:ext cx="2270" cy="1357"/>
            </a:xfrm>
            <a:prstGeom prst="rect">
              <a:avLst/>
            </a:prstGeom>
            <a:solidFill>
              <a:srgbClr val="C0504D"/>
            </a:solidFill>
            <a:ln w="38100">
              <a:solidFill>
                <a:srgbClr val="F2F2F2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622423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33" name="Text Box 17"/>
            <p:cNvSpPr txBox="1">
              <a:spLocks noChangeArrowheads="1"/>
            </p:cNvSpPr>
            <p:nvPr/>
          </p:nvSpPr>
          <p:spPr bwMode="auto">
            <a:xfrm>
              <a:off x="5830" y="3137"/>
              <a:ext cx="1500" cy="665"/>
            </a:xfrm>
            <a:prstGeom prst="rect">
              <a:avLst/>
            </a:prstGeom>
            <a:solidFill>
              <a:srgbClr val="C0504D"/>
            </a:solidFill>
            <a:ln w="38100">
              <a:solidFill>
                <a:srgbClr val="F2F2F2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622423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Process Requirements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832" name="Line 16"/>
            <p:cNvSpPr>
              <a:spLocks noChangeShapeType="1"/>
            </p:cNvSpPr>
            <p:nvPr/>
          </p:nvSpPr>
          <p:spPr bwMode="auto">
            <a:xfrm>
              <a:off x="3872" y="3631"/>
              <a:ext cx="150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31" name="Line 15"/>
            <p:cNvSpPr>
              <a:spLocks noChangeShapeType="1"/>
            </p:cNvSpPr>
            <p:nvPr/>
          </p:nvSpPr>
          <p:spPr bwMode="auto">
            <a:xfrm>
              <a:off x="5806" y="1780"/>
              <a:ext cx="1" cy="10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30" name="Line 14"/>
            <p:cNvSpPr>
              <a:spLocks noChangeShapeType="1"/>
            </p:cNvSpPr>
            <p:nvPr/>
          </p:nvSpPr>
          <p:spPr bwMode="auto">
            <a:xfrm flipV="1">
              <a:off x="6550" y="4248"/>
              <a:ext cx="1" cy="108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29" name="Text Box 13"/>
            <p:cNvSpPr txBox="1">
              <a:spLocks noChangeArrowheads="1"/>
            </p:cNvSpPr>
            <p:nvPr/>
          </p:nvSpPr>
          <p:spPr bwMode="auto">
            <a:xfrm>
              <a:off x="3872" y="2829"/>
              <a:ext cx="1190" cy="61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Preliminary Document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828" name="Text Box 12"/>
            <p:cNvSpPr txBox="1">
              <a:spLocks noChangeArrowheads="1"/>
            </p:cNvSpPr>
            <p:nvPr/>
          </p:nvSpPr>
          <p:spPr bwMode="auto">
            <a:xfrm>
              <a:off x="5530" y="5452"/>
              <a:ext cx="2550" cy="61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Requirements Engineer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827" name="Text Box 11"/>
            <p:cNvSpPr txBox="1">
              <a:spLocks noChangeArrowheads="1"/>
            </p:cNvSpPr>
            <p:nvPr/>
          </p:nvSpPr>
          <p:spPr bwMode="auto">
            <a:xfrm>
              <a:off x="7780" y="2397"/>
              <a:ext cx="1950" cy="74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Software Requirements Specification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826" name="Text Box 10"/>
            <p:cNvSpPr txBox="1">
              <a:spLocks noChangeArrowheads="1"/>
            </p:cNvSpPr>
            <p:nvPr/>
          </p:nvSpPr>
          <p:spPr bwMode="auto">
            <a:xfrm>
              <a:off x="5360" y="3878"/>
              <a:ext cx="595" cy="370"/>
            </a:xfrm>
            <a:prstGeom prst="rect">
              <a:avLst/>
            </a:prstGeom>
            <a:solidFill>
              <a:srgbClr val="C0504D"/>
            </a:solidFill>
            <a:ln w="38100">
              <a:solidFill>
                <a:srgbClr val="F2F2F2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622423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A0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825" name="Line 9"/>
            <p:cNvSpPr>
              <a:spLocks noChangeShapeType="1"/>
            </p:cNvSpPr>
            <p:nvPr/>
          </p:nvSpPr>
          <p:spPr bwMode="auto">
            <a:xfrm>
              <a:off x="6252" y="1780"/>
              <a:ext cx="2" cy="10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24" name="Text Box 8"/>
            <p:cNvSpPr txBox="1">
              <a:spLocks noChangeArrowheads="1"/>
            </p:cNvSpPr>
            <p:nvPr/>
          </p:nvSpPr>
          <p:spPr bwMode="auto">
            <a:xfrm>
              <a:off x="4446" y="1903"/>
              <a:ext cx="1278" cy="74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     Requirements validation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823" name="Line 7"/>
            <p:cNvSpPr>
              <a:spLocks noChangeShapeType="1"/>
            </p:cNvSpPr>
            <p:nvPr/>
          </p:nvSpPr>
          <p:spPr bwMode="auto">
            <a:xfrm>
              <a:off x="6699" y="1780"/>
              <a:ext cx="1" cy="10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22" name="Line 6"/>
            <p:cNvSpPr>
              <a:spLocks noChangeShapeType="1"/>
            </p:cNvSpPr>
            <p:nvPr/>
          </p:nvSpPr>
          <p:spPr bwMode="auto">
            <a:xfrm>
              <a:off x="7591" y="3261"/>
              <a:ext cx="148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21" name="Line 5"/>
            <p:cNvSpPr>
              <a:spLocks noChangeShapeType="1"/>
            </p:cNvSpPr>
            <p:nvPr/>
          </p:nvSpPr>
          <p:spPr bwMode="auto">
            <a:xfrm>
              <a:off x="7591" y="4125"/>
              <a:ext cx="148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20" name="Text Box 4"/>
            <p:cNvSpPr txBox="1">
              <a:spLocks noChangeArrowheads="1"/>
            </p:cNvSpPr>
            <p:nvPr/>
          </p:nvSpPr>
          <p:spPr bwMode="auto">
            <a:xfrm>
              <a:off x="7889" y="3508"/>
              <a:ext cx="1487" cy="4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Process Specification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819" name="Text Box 3"/>
            <p:cNvSpPr txBox="1">
              <a:spLocks noChangeArrowheads="1"/>
            </p:cNvSpPr>
            <p:nvPr/>
          </p:nvSpPr>
          <p:spPr bwMode="auto">
            <a:xfrm>
              <a:off x="5830" y="1158"/>
              <a:ext cx="1278" cy="54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UML Specifications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818" name="Text Box 2"/>
            <p:cNvSpPr txBox="1">
              <a:spLocks noChangeArrowheads="1"/>
            </p:cNvSpPr>
            <p:nvPr/>
          </p:nvSpPr>
          <p:spPr bwMode="auto">
            <a:xfrm>
              <a:off x="6803" y="1702"/>
              <a:ext cx="1277" cy="74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SADT Specifications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SADt</a:t>
            </a:r>
            <a:r>
              <a:rPr lang="en-US" dirty="0" smtClean="0"/>
              <a:t>: </a:t>
            </a:r>
            <a:r>
              <a:rPr lang="en-US" dirty="0" err="1" smtClean="0"/>
              <a:t>MEEting</a:t>
            </a:r>
            <a:r>
              <a:rPr lang="en-US" dirty="0" smtClean="0"/>
              <a:t> </a:t>
            </a:r>
            <a:r>
              <a:rPr lang="en-US" dirty="0" err="1" smtClean="0"/>
              <a:t>Schedular</a:t>
            </a:r>
            <a:r>
              <a:rPr lang="en-US" dirty="0" smtClean="0"/>
              <a:t>!!!</a:t>
            </a:r>
            <a:endParaRPr lang="en-US" dirty="0"/>
          </a:p>
        </p:txBody>
      </p:sp>
      <p:sp>
        <p:nvSpPr>
          <p:cNvPr id="39948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9947" name="Object 11"/>
          <p:cNvGraphicFramePr>
            <a:graphicFrameLocks noChangeAspect="1"/>
          </p:cNvGraphicFramePr>
          <p:nvPr/>
        </p:nvGraphicFramePr>
        <p:xfrm>
          <a:off x="1143000" y="1524000"/>
          <a:ext cx="7315200" cy="5143499"/>
        </p:xfrm>
        <a:graphic>
          <a:graphicData uri="http://schemas.openxmlformats.org/presentationml/2006/ole">
            <p:oleObj spid="_x0000_s39947" r:id="rId3" imgW="7001256" imgH="7054596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1201" name="Object 1"/>
          <p:cNvGraphicFramePr>
            <a:graphicFrameLocks noChangeAspect="1"/>
          </p:cNvGraphicFramePr>
          <p:nvPr/>
        </p:nvGraphicFramePr>
        <p:xfrm>
          <a:off x="1295400" y="838200"/>
          <a:ext cx="5876925" cy="7019925"/>
        </p:xfrm>
        <a:graphic>
          <a:graphicData uri="http://schemas.openxmlformats.org/presentationml/2006/ole">
            <p:oleObj spid="_x0000_s51201" r:id="rId3" imgW="7661529" imgH="7349871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6321" name="Object 1"/>
          <p:cNvGraphicFramePr>
            <a:graphicFrameLocks noChangeAspect="1"/>
          </p:cNvGraphicFramePr>
          <p:nvPr/>
        </p:nvGraphicFramePr>
        <p:xfrm>
          <a:off x="1524000" y="685800"/>
          <a:ext cx="5915025" cy="5581650"/>
        </p:xfrm>
        <a:graphic>
          <a:graphicData uri="http://schemas.openxmlformats.org/presentationml/2006/ole">
            <p:oleObj spid="_x0000_s56321" r:id="rId3" imgW="7704963" imgH="4841367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7345" name="Object 1"/>
          <p:cNvGraphicFramePr>
            <a:graphicFrameLocks noChangeAspect="1"/>
          </p:cNvGraphicFramePr>
          <p:nvPr/>
        </p:nvGraphicFramePr>
        <p:xfrm>
          <a:off x="1981200" y="0"/>
          <a:ext cx="5581650" cy="7016187"/>
        </p:xfrm>
        <a:graphic>
          <a:graphicData uri="http://schemas.openxmlformats.org/presentationml/2006/ole">
            <p:oleObj spid="_x0000_s57345" r:id="rId3" imgW="10333863" imgH="6858000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IDEF level0</a:t>
            </a:r>
            <a:endParaRPr lang="en-US" dirty="0"/>
          </a:p>
        </p:txBody>
      </p:sp>
      <p:pic>
        <p:nvPicPr>
          <p:cNvPr id="4" name="Picture 3" descr="IDEF level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1219200"/>
            <a:ext cx="7239000" cy="5248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Idef</a:t>
            </a:r>
            <a:r>
              <a:rPr lang="en-US" dirty="0" smtClean="0"/>
              <a:t> level1</a:t>
            </a:r>
            <a:endParaRPr lang="en-US" dirty="0"/>
          </a:p>
        </p:txBody>
      </p:sp>
      <p:pic>
        <p:nvPicPr>
          <p:cNvPr id="4" name="Picture 3" descr="idef level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1752600"/>
            <a:ext cx="7810500" cy="4657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Vision Document and SRS-Analysis Models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vision !!!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914400" y="1295400"/>
          <a:ext cx="7239000" cy="4343399"/>
        </p:xfrm>
        <a:graphic>
          <a:graphicData uri="http://schemas.openxmlformats.org/drawingml/2006/table">
            <a:tbl>
              <a:tblPr/>
              <a:tblGrid>
                <a:gridCol w="2171700"/>
                <a:gridCol w="5067300"/>
              </a:tblGrid>
              <a:tr h="108584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The problem of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scheduling meetings with minimal interactions and resolution</a:t>
                      </a:r>
                      <a:b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</a:b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of conflicts regarding date and time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5429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Affects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employees of organizations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5429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the impact of which is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Delay and ultimately improper resource utilization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1717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 successful solution would be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An accessible, cost-effective meeting scheduler which can be</a:t>
                      </a:r>
                      <a:br>
                        <a:rPr lang="en-US" sz="1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</a:br>
                      <a:r>
                        <a:rPr lang="en-US" sz="1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used by the employees to initiate and schedule meetings. The</a:t>
                      </a:r>
                      <a:br>
                        <a:rPr lang="en-US" sz="1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</a:br>
                      <a:r>
                        <a:rPr lang="en-US" sz="1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product would also address issues related to conflict in dates</a:t>
                      </a:r>
                      <a:br>
                        <a:rPr lang="en-US" sz="1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</a:br>
                      <a:r>
                        <a:rPr lang="en-US" sz="1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and provide an efficient method to solve any such problems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ChangeArrowheads="1"/>
          </p:cNvSpPr>
          <p:nvPr/>
        </p:nvSpPr>
        <p:spPr bwMode="auto">
          <a:xfrm>
            <a:off x="228600" y="304800"/>
            <a:ext cx="8610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Secure, interactive and easy to use online meetings are waiting for you !!! </a:t>
            </a:r>
          </a:p>
        </p:txBody>
      </p:sp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5410200" y="685800"/>
            <a:ext cx="33528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b="1">
                <a:solidFill>
                  <a:srgbClr val="000000"/>
                </a:solidFill>
              </a:rPr>
              <a:t>Communicate</a:t>
            </a:r>
            <a:r>
              <a:rPr lang="en-US"/>
              <a:t> as if you       are "face-to-face" with people across town, or across the world</a:t>
            </a: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5486400" y="1981200"/>
            <a:ext cx="31242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b="1">
                <a:solidFill>
                  <a:srgbClr val="000000"/>
                </a:solidFill>
              </a:rPr>
              <a:t>Share </a:t>
            </a:r>
            <a:r>
              <a:rPr lang="en-US"/>
              <a:t>documents, make presentations, demonstrate products and services, and collaborate like never before</a:t>
            </a: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5562600" y="3886200"/>
            <a:ext cx="28194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b="1">
                <a:solidFill>
                  <a:srgbClr val="000000"/>
                </a:solidFill>
              </a:rPr>
              <a:t>Start</a:t>
            </a:r>
            <a:r>
              <a:rPr lang="en-US"/>
              <a:t> a secure web meeting from the comfort of your desktop instantly, with just a click of the mouse</a:t>
            </a: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304800" y="5842000"/>
            <a:ext cx="86106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The possibilities are infinite. And with Terasoft Distributed meeting Schedular System, there's no software to install and no hardware to purchase</a:t>
            </a:r>
          </a:p>
        </p:txBody>
      </p:sp>
      <p:pic>
        <p:nvPicPr>
          <p:cNvPr id="1331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143000"/>
            <a:ext cx="4987925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219200"/>
            <a:ext cx="6496050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4267200"/>
            <a:ext cx="6477000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vision!!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Vision(</a:t>
            </a:r>
            <a:r>
              <a:rPr lang="en-US" dirty="0" err="1" smtClean="0"/>
              <a:t>contd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524000"/>
            <a:ext cx="6353175" cy="488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case diagram </a:t>
            </a:r>
            <a:endParaRPr lang="en-US" dirty="0"/>
          </a:p>
        </p:txBody>
      </p:sp>
      <p:pic>
        <p:nvPicPr>
          <p:cNvPr id="37889" name="Picture 0" descr="useca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600200"/>
            <a:ext cx="58959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Sequence diagram</a:t>
            </a:r>
            <a:endParaRPr lang="en-US" dirty="0"/>
          </a:p>
        </p:txBody>
      </p:sp>
      <p:pic>
        <p:nvPicPr>
          <p:cNvPr id="70658" name="Picture 8" descr="C:\Documents and Settings\PRASANNA\Desktop\Sequence diagram\Clipboard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981200"/>
            <a:ext cx="5305425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Sequence diagram</a:t>
            </a:r>
            <a:endParaRPr lang="en-US" dirty="0"/>
          </a:p>
        </p:txBody>
      </p:sp>
      <p:pic>
        <p:nvPicPr>
          <p:cNvPr id="71682" name="Picture 7" descr="C:\Documents and Settings\PRASANNA\Desktop\Sequence diagram\Clipboard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676400"/>
            <a:ext cx="523875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Fish-bone </a:t>
            </a:r>
            <a:r>
              <a:rPr lang="en-US" dirty="0" err="1" smtClean="0"/>
              <a:t>diag</a:t>
            </a:r>
            <a:endParaRPr lang="en-US" dirty="0"/>
          </a:p>
        </p:txBody>
      </p:sp>
      <p:sp>
        <p:nvSpPr>
          <p:cNvPr id="42018" name="Rectangle 3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41986" name="Group 2"/>
          <p:cNvGrpSpPr>
            <a:grpSpLocks noChangeAspect="1"/>
          </p:cNvGrpSpPr>
          <p:nvPr/>
        </p:nvGrpSpPr>
        <p:grpSpPr bwMode="auto">
          <a:xfrm>
            <a:off x="685800" y="1295400"/>
            <a:ext cx="7658100" cy="5372100"/>
            <a:chOff x="1440" y="1800"/>
            <a:chExt cx="12060" cy="8460"/>
          </a:xfrm>
        </p:grpSpPr>
        <p:sp>
          <p:nvSpPr>
            <p:cNvPr id="42017" name="AutoShape 33"/>
            <p:cNvSpPr>
              <a:spLocks noChangeAspect="1" noChangeArrowheads="1" noTextEdit="1"/>
            </p:cNvSpPr>
            <p:nvPr/>
          </p:nvSpPr>
          <p:spPr bwMode="auto">
            <a:xfrm>
              <a:off x="1440" y="1800"/>
              <a:ext cx="12060" cy="8460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16" name="Text Box 32"/>
            <p:cNvSpPr txBox="1">
              <a:spLocks noChangeArrowheads="1"/>
            </p:cNvSpPr>
            <p:nvPr/>
          </p:nvSpPr>
          <p:spPr bwMode="auto">
            <a:xfrm>
              <a:off x="7380" y="6840"/>
              <a:ext cx="1620" cy="72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Georgia" pitchFamily="18" charset="0"/>
                </a:rPr>
                <a:t>Attendees have already committed to other meetings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015" name="Text Box 31"/>
            <p:cNvSpPr txBox="1">
              <a:spLocks noChangeArrowheads="1"/>
            </p:cNvSpPr>
            <p:nvPr/>
          </p:nvSpPr>
          <p:spPr bwMode="auto">
            <a:xfrm>
              <a:off x="2880" y="4140"/>
              <a:ext cx="2340" cy="85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Georgia" pitchFamily="18" charset="0"/>
                </a:rPr>
                <a:t>Attendees are in different places/ Geometric locations have different holidays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014" name="Text Box 30"/>
            <p:cNvSpPr txBox="1">
              <a:spLocks noChangeArrowheads="1"/>
            </p:cNvSpPr>
            <p:nvPr/>
          </p:nvSpPr>
          <p:spPr bwMode="auto">
            <a:xfrm>
              <a:off x="6300" y="4500"/>
              <a:ext cx="2340" cy="63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Georgia" pitchFamily="18" charset="0"/>
                </a:rPr>
                <a:t>Attendees are in different time zones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013" name="Text Box 29"/>
            <p:cNvSpPr txBox="1">
              <a:spLocks noChangeArrowheads="1"/>
            </p:cNvSpPr>
            <p:nvPr/>
          </p:nvSpPr>
          <p:spPr bwMode="auto">
            <a:xfrm>
              <a:off x="10080" y="5580"/>
              <a:ext cx="2520" cy="126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Georgia" pitchFamily="18" charset="0"/>
                </a:rPr>
                <a:t>Scheduling meetings is Difficult and Time Consuming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012" name="Line 28"/>
            <p:cNvSpPr>
              <a:spLocks noChangeShapeType="1"/>
            </p:cNvSpPr>
            <p:nvPr/>
          </p:nvSpPr>
          <p:spPr bwMode="auto">
            <a:xfrm>
              <a:off x="1440" y="6059"/>
              <a:ext cx="8640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11" name="Line 27"/>
            <p:cNvSpPr>
              <a:spLocks noChangeShapeType="1"/>
            </p:cNvSpPr>
            <p:nvPr/>
          </p:nvSpPr>
          <p:spPr bwMode="auto">
            <a:xfrm>
              <a:off x="7920" y="3540"/>
              <a:ext cx="1980" cy="25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10" name="Line 26"/>
            <p:cNvSpPr>
              <a:spLocks noChangeShapeType="1"/>
            </p:cNvSpPr>
            <p:nvPr/>
          </p:nvSpPr>
          <p:spPr bwMode="auto">
            <a:xfrm>
              <a:off x="4500" y="3550"/>
              <a:ext cx="1980" cy="25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09" name="Line 25"/>
            <p:cNvSpPr>
              <a:spLocks noChangeShapeType="1"/>
            </p:cNvSpPr>
            <p:nvPr/>
          </p:nvSpPr>
          <p:spPr bwMode="auto">
            <a:xfrm>
              <a:off x="1580" y="3560"/>
              <a:ext cx="1980" cy="25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08" name="Line 24"/>
            <p:cNvSpPr>
              <a:spLocks noChangeShapeType="1"/>
            </p:cNvSpPr>
            <p:nvPr/>
          </p:nvSpPr>
          <p:spPr bwMode="auto">
            <a:xfrm flipV="1">
              <a:off x="8100" y="6060"/>
              <a:ext cx="1800" cy="27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07" name="Line 23"/>
            <p:cNvSpPr>
              <a:spLocks noChangeShapeType="1"/>
            </p:cNvSpPr>
            <p:nvPr/>
          </p:nvSpPr>
          <p:spPr bwMode="auto">
            <a:xfrm flipV="1">
              <a:off x="1730" y="6080"/>
              <a:ext cx="1800" cy="27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06" name="Line 22"/>
            <p:cNvSpPr>
              <a:spLocks noChangeShapeType="1"/>
            </p:cNvSpPr>
            <p:nvPr/>
          </p:nvSpPr>
          <p:spPr bwMode="auto">
            <a:xfrm flipV="1">
              <a:off x="4680" y="6060"/>
              <a:ext cx="1800" cy="27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05" name="Text Box 21"/>
            <p:cNvSpPr txBox="1">
              <a:spLocks noChangeArrowheads="1"/>
            </p:cNvSpPr>
            <p:nvPr/>
          </p:nvSpPr>
          <p:spPr bwMode="auto">
            <a:xfrm>
              <a:off x="7560" y="8820"/>
              <a:ext cx="1980" cy="108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Georgia" pitchFamily="18" charset="0"/>
                </a:rPr>
                <a:t>Availability of Attendees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004" name="Text Box 20"/>
            <p:cNvSpPr txBox="1">
              <a:spLocks noChangeArrowheads="1"/>
            </p:cNvSpPr>
            <p:nvPr/>
          </p:nvSpPr>
          <p:spPr bwMode="auto">
            <a:xfrm>
              <a:off x="4140" y="8820"/>
              <a:ext cx="1980" cy="108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Georgia" pitchFamily="18" charset="0"/>
                </a:rPr>
                <a:t>Availability of Equipment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003" name="Text Box 19"/>
            <p:cNvSpPr txBox="1">
              <a:spLocks noChangeArrowheads="1"/>
            </p:cNvSpPr>
            <p:nvPr/>
          </p:nvSpPr>
          <p:spPr bwMode="auto">
            <a:xfrm>
              <a:off x="1440" y="8820"/>
              <a:ext cx="1980" cy="108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Georgia" pitchFamily="18" charset="0"/>
                </a:rPr>
                <a:t>Availability of Free Timeslots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002" name="Text Box 18"/>
            <p:cNvSpPr txBox="1">
              <a:spLocks noChangeArrowheads="1"/>
            </p:cNvSpPr>
            <p:nvPr/>
          </p:nvSpPr>
          <p:spPr bwMode="auto">
            <a:xfrm>
              <a:off x="7560" y="3060"/>
              <a:ext cx="1980" cy="72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Georgia" pitchFamily="18" charset="0"/>
                </a:rPr>
                <a:t>Attendees Location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001" name="Text Box 17"/>
            <p:cNvSpPr txBox="1">
              <a:spLocks noChangeArrowheads="1"/>
            </p:cNvSpPr>
            <p:nvPr/>
          </p:nvSpPr>
          <p:spPr bwMode="auto">
            <a:xfrm>
              <a:off x="4500" y="3240"/>
              <a:ext cx="1440" cy="36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Georgia" pitchFamily="18" charset="0"/>
                </a:rPr>
                <a:t>Date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000" name="Text Box 16"/>
            <p:cNvSpPr txBox="1">
              <a:spLocks noChangeArrowheads="1"/>
            </p:cNvSpPr>
            <p:nvPr/>
          </p:nvSpPr>
          <p:spPr bwMode="auto">
            <a:xfrm>
              <a:off x="1620" y="2700"/>
              <a:ext cx="2340" cy="9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Georgia" pitchFamily="18" charset="0"/>
                </a:rPr>
                <a:t>Unexpected change in meeting schedules / cancelation by attendees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999" name="Line 15"/>
            <p:cNvSpPr>
              <a:spLocks noChangeShapeType="1"/>
            </p:cNvSpPr>
            <p:nvPr/>
          </p:nvSpPr>
          <p:spPr bwMode="auto">
            <a:xfrm>
              <a:off x="8570" y="4320"/>
              <a:ext cx="10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998" name="Text Box 14"/>
            <p:cNvSpPr txBox="1">
              <a:spLocks noChangeArrowheads="1"/>
            </p:cNvSpPr>
            <p:nvPr/>
          </p:nvSpPr>
          <p:spPr bwMode="auto">
            <a:xfrm>
              <a:off x="9720" y="3960"/>
              <a:ext cx="2880" cy="72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Georgia" pitchFamily="18" charset="0"/>
                </a:rPr>
                <a:t>Attendees are in different places/ Geometric locations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997" name="Line 13"/>
            <p:cNvSpPr>
              <a:spLocks noChangeShapeType="1"/>
            </p:cNvSpPr>
            <p:nvPr/>
          </p:nvSpPr>
          <p:spPr bwMode="auto">
            <a:xfrm>
              <a:off x="7920" y="4860"/>
              <a:ext cx="10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996" name="Text Box 12"/>
            <p:cNvSpPr txBox="1">
              <a:spLocks noChangeArrowheads="1"/>
            </p:cNvSpPr>
            <p:nvPr/>
          </p:nvSpPr>
          <p:spPr bwMode="auto">
            <a:xfrm>
              <a:off x="5220" y="3780"/>
              <a:ext cx="2340" cy="72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Georgia" pitchFamily="18" charset="0"/>
                </a:rPr>
                <a:t>Attendees not available at a given date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995" name="Line 11"/>
            <p:cNvSpPr>
              <a:spLocks noChangeShapeType="1"/>
            </p:cNvSpPr>
            <p:nvPr/>
          </p:nvSpPr>
          <p:spPr bwMode="auto">
            <a:xfrm>
              <a:off x="4860" y="3960"/>
              <a:ext cx="54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994" name="Line 10"/>
            <p:cNvSpPr>
              <a:spLocks noChangeShapeType="1"/>
            </p:cNvSpPr>
            <p:nvPr/>
          </p:nvSpPr>
          <p:spPr bwMode="auto">
            <a:xfrm flipH="1">
              <a:off x="4320" y="4140"/>
              <a:ext cx="63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993" name="Text Box 9"/>
            <p:cNvSpPr txBox="1">
              <a:spLocks noChangeArrowheads="1"/>
            </p:cNvSpPr>
            <p:nvPr/>
          </p:nvSpPr>
          <p:spPr bwMode="auto">
            <a:xfrm>
              <a:off x="5580" y="7380"/>
              <a:ext cx="1440" cy="72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Georgia" pitchFamily="18" charset="0"/>
                </a:rPr>
                <a:t>Equipment malfunction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992" name="Line 8"/>
            <p:cNvSpPr>
              <a:spLocks noChangeShapeType="1"/>
            </p:cNvSpPr>
            <p:nvPr/>
          </p:nvSpPr>
          <p:spPr bwMode="auto">
            <a:xfrm>
              <a:off x="5230" y="7910"/>
              <a:ext cx="54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991" name="Text Box 7"/>
            <p:cNvSpPr txBox="1">
              <a:spLocks noChangeArrowheads="1"/>
            </p:cNvSpPr>
            <p:nvPr/>
          </p:nvSpPr>
          <p:spPr bwMode="auto">
            <a:xfrm>
              <a:off x="3960" y="6660"/>
              <a:ext cx="1440" cy="72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Georgia" pitchFamily="18" charset="0"/>
                </a:rPr>
                <a:t>Equipment taken by other meetings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990" name="Line 6"/>
            <p:cNvSpPr>
              <a:spLocks noChangeShapeType="1"/>
            </p:cNvSpPr>
            <p:nvPr/>
          </p:nvSpPr>
          <p:spPr bwMode="auto">
            <a:xfrm>
              <a:off x="5280" y="7020"/>
              <a:ext cx="54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989" name="Line 5"/>
            <p:cNvSpPr>
              <a:spLocks noChangeShapeType="1"/>
            </p:cNvSpPr>
            <p:nvPr/>
          </p:nvSpPr>
          <p:spPr bwMode="auto">
            <a:xfrm>
              <a:off x="8710" y="7020"/>
              <a:ext cx="54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988" name="Text Box 4"/>
            <p:cNvSpPr txBox="1">
              <a:spLocks noChangeArrowheads="1"/>
            </p:cNvSpPr>
            <p:nvPr/>
          </p:nvSpPr>
          <p:spPr bwMode="auto">
            <a:xfrm>
              <a:off x="9000" y="7740"/>
              <a:ext cx="1800" cy="72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Georgia" pitchFamily="18" charset="0"/>
                </a:rPr>
                <a:t>Attendees have work or assignments on a given meeting date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987" name="Line 3"/>
            <p:cNvSpPr>
              <a:spLocks noChangeShapeType="1"/>
            </p:cNvSpPr>
            <p:nvPr/>
          </p:nvSpPr>
          <p:spPr bwMode="auto">
            <a:xfrm>
              <a:off x="8410" y="8260"/>
              <a:ext cx="54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2034" name="Rectangle 50"/>
          <p:cNvSpPr>
            <a:spLocks noChangeArrowheads="1"/>
          </p:cNvSpPr>
          <p:nvPr/>
        </p:nvSpPr>
        <p:spPr bwMode="auto">
          <a:xfrm>
            <a:off x="-114300" y="5829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 diagram</a:t>
            </a:r>
            <a:endParaRPr lang="en-US" dirty="0"/>
          </a:p>
        </p:txBody>
      </p:sp>
      <p:pic>
        <p:nvPicPr>
          <p:cNvPr id="48129" name="Picture 7"/>
          <p:cNvPicPr>
            <a:picLocks noChangeAspect="1" noChangeArrowheads="1"/>
          </p:cNvPicPr>
          <p:nvPr/>
        </p:nvPicPr>
        <p:blipFill>
          <a:blip r:embed="rId2" cstate="print"/>
          <a:srcRect t="4167" r="4636" b="2777"/>
          <a:stretch>
            <a:fillRect/>
          </a:stretch>
        </p:blipFill>
        <p:spPr bwMode="auto">
          <a:xfrm>
            <a:off x="1981200" y="76200"/>
            <a:ext cx="6324600" cy="678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Diagram</a:t>
            </a:r>
            <a:endParaRPr lang="en-US" dirty="0"/>
          </a:p>
        </p:txBody>
      </p:sp>
      <p:pic>
        <p:nvPicPr>
          <p:cNvPr id="47105" name="Picture 1" descr="class dia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143000"/>
            <a:ext cx="7086600" cy="553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52400"/>
            <a:ext cx="8686800" cy="841248"/>
          </a:xfrm>
        </p:spPr>
        <p:txBody>
          <a:bodyPr/>
          <a:lstStyle/>
          <a:p>
            <a:r>
              <a:rPr lang="en-US" dirty="0" smtClean="0"/>
              <a:t>KAOS</a:t>
            </a:r>
            <a:endParaRPr lang="en-US" dirty="0"/>
          </a:p>
        </p:txBody>
      </p:sp>
      <p:sp>
        <p:nvSpPr>
          <p:cNvPr id="4" name="Cloud 3"/>
          <p:cNvSpPr/>
          <p:nvPr/>
        </p:nvSpPr>
        <p:spPr>
          <a:xfrm>
            <a:off x="914400" y="533400"/>
            <a:ext cx="3048000" cy="11430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/>
              <a:t>Schedule Chunk Meetings</a:t>
            </a:r>
            <a:endParaRPr lang="en-US" sz="1200" dirty="0"/>
          </a:p>
        </p:txBody>
      </p:sp>
      <p:sp>
        <p:nvSpPr>
          <p:cNvPr id="5" name="Cloud 4"/>
          <p:cNvSpPr/>
          <p:nvPr/>
        </p:nvSpPr>
        <p:spPr>
          <a:xfrm>
            <a:off x="5181600" y="685800"/>
            <a:ext cx="3124200" cy="9906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/>
              <a:t>Reduce the overhead in organizing meetings</a:t>
            </a:r>
          </a:p>
          <a:p>
            <a:pPr algn="ctr"/>
            <a:endParaRPr lang="en-US" sz="1200" dirty="0"/>
          </a:p>
        </p:txBody>
      </p:sp>
      <p:sp>
        <p:nvSpPr>
          <p:cNvPr id="6" name="Cloud 5"/>
          <p:cNvSpPr/>
          <p:nvPr/>
        </p:nvSpPr>
        <p:spPr>
          <a:xfrm>
            <a:off x="2514600" y="2286000"/>
            <a:ext cx="2514600" cy="7620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/>
              <a:t>Choose convenient meeting locations</a:t>
            </a:r>
            <a:endParaRPr lang="en-US" sz="1200" dirty="0"/>
          </a:p>
        </p:txBody>
      </p:sp>
      <p:sp>
        <p:nvSpPr>
          <p:cNvPr id="7" name="Cloud 6"/>
          <p:cNvSpPr/>
          <p:nvPr/>
        </p:nvSpPr>
        <p:spPr>
          <a:xfrm>
            <a:off x="228600" y="2590800"/>
            <a:ext cx="2133600" cy="8382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Allow partial attendance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8" name="Cloud 7"/>
          <p:cNvSpPr/>
          <p:nvPr/>
        </p:nvSpPr>
        <p:spPr>
          <a:xfrm>
            <a:off x="1143000" y="3886200"/>
            <a:ext cx="2971800" cy="7620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/>
              <a:t>Convenient for 70% of the single meeting attendees</a:t>
            </a:r>
            <a:endParaRPr lang="en-US" sz="1200" dirty="0"/>
          </a:p>
        </p:txBody>
      </p:sp>
      <p:cxnSp>
        <p:nvCxnSpPr>
          <p:cNvPr id="9" name="Straight Arrow Connector 8"/>
          <p:cNvCxnSpPr>
            <a:stCxn id="7" idx="3"/>
            <a:endCxn id="4" idx="1"/>
          </p:cNvCxnSpPr>
          <p:nvPr/>
        </p:nvCxnSpPr>
        <p:spPr>
          <a:xfrm rot="5400000" flipH="1" flipV="1">
            <a:off x="1385129" y="1585454"/>
            <a:ext cx="963542" cy="1143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6" idx="3"/>
            <a:endCxn id="4" idx="1"/>
          </p:cNvCxnSpPr>
          <p:nvPr/>
        </p:nvCxnSpPr>
        <p:spPr>
          <a:xfrm rot="16200000" flipV="1">
            <a:off x="2777958" y="1335626"/>
            <a:ext cx="654385" cy="1333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loud 10"/>
          <p:cNvSpPr/>
          <p:nvPr/>
        </p:nvSpPr>
        <p:spPr>
          <a:xfrm>
            <a:off x="4191000" y="3733800"/>
            <a:ext cx="2819400" cy="8382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/>
              <a:t>Convenient for 100% of the multiple meeting attendees</a:t>
            </a:r>
            <a:endParaRPr lang="en-US" sz="1200" dirty="0"/>
          </a:p>
        </p:txBody>
      </p:sp>
      <p:sp>
        <p:nvSpPr>
          <p:cNvPr id="12" name="Cloud 11"/>
          <p:cNvSpPr/>
          <p:nvPr/>
        </p:nvSpPr>
        <p:spPr>
          <a:xfrm>
            <a:off x="6400800" y="2286000"/>
            <a:ext cx="2743200" cy="9906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/>
              <a:t>Reduce the number of interactions between attendees and the  initiator</a:t>
            </a:r>
            <a:endParaRPr lang="en-US" sz="1200" dirty="0"/>
          </a:p>
        </p:txBody>
      </p:sp>
      <p:cxnSp>
        <p:nvCxnSpPr>
          <p:cNvPr id="13" name="Straight Arrow Connector 12"/>
          <p:cNvCxnSpPr>
            <a:stCxn id="12" idx="3"/>
            <a:endCxn id="5" idx="1"/>
          </p:cNvCxnSpPr>
          <p:nvPr/>
        </p:nvCxnSpPr>
        <p:spPr>
          <a:xfrm rot="16200000" flipV="1">
            <a:off x="6924404" y="1494642"/>
            <a:ext cx="667293" cy="1028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arallelogram 13"/>
          <p:cNvSpPr/>
          <p:nvPr/>
        </p:nvSpPr>
        <p:spPr>
          <a:xfrm>
            <a:off x="152400" y="5181600"/>
            <a:ext cx="2438400" cy="609600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/>
              <a:t>Maintain </a:t>
            </a:r>
          </a:p>
          <a:p>
            <a:pPr algn="ctr"/>
            <a:r>
              <a:rPr lang="en-US" sz="1200" dirty="0" smtClean="0"/>
              <a:t>[Partial attendance timing]</a:t>
            </a:r>
            <a:endParaRPr lang="en-US" sz="1200" dirty="0"/>
          </a:p>
        </p:txBody>
      </p:sp>
      <p:sp>
        <p:nvSpPr>
          <p:cNvPr id="15" name="Parallelogram 14"/>
          <p:cNvSpPr/>
          <p:nvPr/>
        </p:nvSpPr>
        <p:spPr>
          <a:xfrm>
            <a:off x="7162800" y="5410200"/>
            <a:ext cx="1676400" cy="609600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/>
              <a:t>Avoid</a:t>
            </a:r>
          </a:p>
          <a:p>
            <a:pPr algn="ctr"/>
            <a:r>
              <a:rPr lang="en-US" sz="1200" dirty="0" smtClean="0"/>
              <a:t>[Redundant interactions]</a:t>
            </a:r>
            <a:endParaRPr lang="en-US" sz="1200" dirty="0"/>
          </a:p>
        </p:txBody>
      </p:sp>
      <p:sp>
        <p:nvSpPr>
          <p:cNvPr id="16" name="Parallelogram 15"/>
          <p:cNvSpPr/>
          <p:nvPr/>
        </p:nvSpPr>
        <p:spPr>
          <a:xfrm>
            <a:off x="5105400" y="5410200"/>
            <a:ext cx="2057400" cy="609600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/>
              <a:t>Maintain </a:t>
            </a:r>
          </a:p>
          <a:p>
            <a:pPr algn="ctr"/>
            <a:r>
              <a:rPr lang="en-US" sz="1200" dirty="0" smtClean="0"/>
              <a:t>[Interactions for backtracking]</a:t>
            </a:r>
            <a:endParaRPr lang="en-US" sz="1200" dirty="0"/>
          </a:p>
        </p:txBody>
      </p:sp>
      <p:cxnSp>
        <p:nvCxnSpPr>
          <p:cNvPr id="17" name="Straight Arrow Connector 16"/>
          <p:cNvCxnSpPr>
            <a:stCxn id="14" idx="1"/>
          </p:cNvCxnSpPr>
          <p:nvPr/>
        </p:nvCxnSpPr>
        <p:spPr>
          <a:xfrm rot="16200000" flipV="1">
            <a:off x="190500" y="3924300"/>
            <a:ext cx="17526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8" idx="3"/>
            <a:endCxn id="6" idx="1"/>
          </p:cNvCxnSpPr>
          <p:nvPr/>
        </p:nvCxnSpPr>
        <p:spPr>
          <a:xfrm rot="5400000" flipH="1" flipV="1">
            <a:off x="2759111" y="2916979"/>
            <a:ext cx="882579" cy="1143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1" idx="3"/>
            <a:endCxn id="6" idx="1"/>
          </p:cNvCxnSpPr>
          <p:nvPr/>
        </p:nvCxnSpPr>
        <p:spPr>
          <a:xfrm rot="16200000" flipV="1">
            <a:off x="4319032" y="2500057"/>
            <a:ext cx="734536" cy="1828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6" idx="0"/>
            <a:endCxn id="12" idx="1"/>
          </p:cNvCxnSpPr>
          <p:nvPr/>
        </p:nvCxnSpPr>
        <p:spPr>
          <a:xfrm rot="5400000" flipH="1" flipV="1">
            <a:off x="5885923" y="3523723"/>
            <a:ext cx="2134655" cy="16383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5" idx="0"/>
            <a:endCxn id="12" idx="1"/>
          </p:cNvCxnSpPr>
          <p:nvPr/>
        </p:nvCxnSpPr>
        <p:spPr>
          <a:xfrm rot="16200000" flipV="1">
            <a:off x="6819373" y="4228573"/>
            <a:ext cx="2134655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hape 46"/>
          <p:cNvCxnSpPr/>
          <p:nvPr/>
        </p:nvCxnSpPr>
        <p:spPr>
          <a:xfrm flipV="1">
            <a:off x="3124200" y="1676400"/>
            <a:ext cx="3086100" cy="2210855"/>
          </a:xfrm>
          <a:prstGeom prst="curvedConnector2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Curved Connector 22"/>
          <p:cNvCxnSpPr>
            <a:stCxn id="11" idx="3"/>
          </p:cNvCxnSpPr>
          <p:nvPr/>
        </p:nvCxnSpPr>
        <p:spPr>
          <a:xfrm rot="5400000" flipH="1" flipV="1">
            <a:off x="4986188" y="2214713"/>
            <a:ext cx="2181525" cy="95250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378952" cy="612648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Sig:SEcurity</a:t>
            </a:r>
            <a:endParaRPr lang="en-US" dirty="0"/>
          </a:p>
        </p:txBody>
      </p:sp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0" y="39528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Georgia" pitchFamily="18" charset="0"/>
              </a:rPr>
              <a:t/>
            </a:r>
            <a:b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Georgia" pitchFamily="18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066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327150"/>
            <a:ext cx="6248400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 summary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81000" y="2133600"/>
            <a:ext cx="84582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endParaRPr lang="en-US" dirty="0" smtClean="0"/>
          </a:p>
          <a:p>
            <a:pPr eaLnBrk="1" hangingPunct="1">
              <a:buFont typeface="Arial" pitchFamily="34" charset="0"/>
              <a:buChar char="•"/>
            </a:pPr>
            <a:r>
              <a:rPr lang="en-US" dirty="0" smtClean="0"/>
              <a:t>New Requirements </a:t>
            </a:r>
          </a:p>
          <a:p>
            <a:pPr eaLnBrk="1" hangingPunct="1"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Process Specification</a:t>
            </a:r>
          </a:p>
          <a:p>
            <a:pPr eaLnBrk="1" hangingPunct="1">
              <a:buFont typeface="Arial" pitchFamily="34" charset="0"/>
              <a:buChar char="•"/>
            </a:pPr>
            <a:endParaRPr lang="en-US" dirty="0" smtClean="0"/>
          </a:p>
          <a:p>
            <a:pPr eaLnBrk="1" hangingPunct="1">
              <a:buFont typeface="Arial" pitchFamily="34" charset="0"/>
              <a:buChar char="•"/>
            </a:pPr>
            <a:r>
              <a:rPr lang="en-US" dirty="0" smtClean="0"/>
              <a:t>Vision Document and SRS-Analysis Models</a:t>
            </a:r>
          </a:p>
          <a:p>
            <a:pPr eaLnBrk="1" hangingPunct="1">
              <a:buFont typeface="Arial" pitchFamily="34" charset="0"/>
              <a:buChar char="•"/>
            </a:pPr>
            <a:endParaRPr lang="en-US" dirty="0" smtClean="0"/>
          </a:p>
          <a:p>
            <a:pPr eaLnBrk="1" hangingPunct="1">
              <a:buFont typeface="Arial" pitchFamily="34" charset="0"/>
              <a:buChar char="•"/>
            </a:pPr>
            <a:r>
              <a:rPr lang="en-US" dirty="0" smtClean="0"/>
              <a:t> Functional Prototype Demo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5152" cy="457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SIG: performance</a:t>
            </a:r>
            <a:endParaRPr lang="en-US" dirty="0"/>
          </a:p>
        </p:txBody>
      </p:sp>
      <p:sp>
        <p:nvSpPr>
          <p:cNvPr id="69635" name="Rectangle 3"/>
          <p:cNvSpPr>
            <a:spLocks noChangeArrowheads="1"/>
          </p:cNvSpPr>
          <p:nvPr/>
        </p:nvSpPr>
        <p:spPr bwMode="auto">
          <a:xfrm>
            <a:off x="0" y="58864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527174"/>
            <a:ext cx="6781800" cy="426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6096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SIG:usability</a:t>
            </a:r>
            <a:endParaRPr lang="en-US" dirty="0"/>
          </a:p>
        </p:txBody>
      </p:sp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0" y="1295400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90775" algn="l"/>
              </a:tabLst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Georgia" pitchFamily="18" charset="0"/>
              </a:rPr>
              <a:t>Convenience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Georgia" pitchFamily="18" charset="0"/>
              </a:rPr>
              <a:t>   Convenient to use due to some convenience features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90775" algn="l"/>
              </a:tabLst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Georgia" pitchFamily="18" charset="0"/>
              </a:rPr>
              <a:t>Understandability 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Georgia" pitchFamily="18" charset="0"/>
              </a:rPr>
              <a:t>Learning to use the system takes few hours. It is very easy to use as the system as the interface is user friendly.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Georgia" pitchFamily="18" charset="0"/>
              </a:rPr>
              <a:t>	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90775" algn="l"/>
              </a:tabLst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065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2133600"/>
            <a:ext cx="4676775" cy="5153025"/>
          </a:xfrm>
          <a:prstGeom prst="rect">
            <a:avLst/>
          </a:prstGeom>
          <a:noFill/>
        </p:spPr>
      </p:pic>
      <p:sp>
        <p:nvSpPr>
          <p:cNvPr id="70659" name="Rectangle 3"/>
          <p:cNvSpPr>
            <a:spLocks noChangeArrowheads="1"/>
          </p:cNvSpPr>
          <p:nvPr/>
        </p:nvSpPr>
        <p:spPr bwMode="auto">
          <a:xfrm>
            <a:off x="0" y="56102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6096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Sig:reliability</a:t>
            </a:r>
            <a:endParaRPr lang="en-US" dirty="0"/>
          </a:p>
        </p:txBody>
      </p:sp>
      <p:sp>
        <p:nvSpPr>
          <p:cNvPr id="71682" name="Rectangle 2"/>
          <p:cNvSpPr>
            <a:spLocks noChangeArrowheads="1"/>
          </p:cNvSpPr>
          <p:nvPr/>
        </p:nvSpPr>
        <p:spPr bwMode="auto">
          <a:xfrm>
            <a:off x="0" y="1143000"/>
            <a:ext cx="9144000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Georgia" pitchFamily="18" charset="0"/>
              </a:rPr>
              <a:t>Accuracy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Georgia" pitchFamily="18" charset="0"/>
              </a:rPr>
              <a:t> – System should monitor the status of the meeting accurately by monitoring location, participants and time schedule of meeting.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Georgia" pitchFamily="18" charset="0"/>
              </a:rPr>
              <a:t>Availability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Georgia" pitchFamily="18" charset="0"/>
              </a:rPr>
              <a:t>– System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Georgia" pitchFamily="18" charset="0"/>
              </a:rPr>
              <a:t>shold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Georgia" pitchFamily="18" charset="0"/>
              </a:rPr>
              <a:t> be available from anywhere in the world on web. It should be available 24 hours a day 7 days a week.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Georgia" pitchFamily="18" charset="0"/>
              </a:rPr>
              <a:t>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Georgia" pitchFamily="18" charset="0"/>
              </a:rPr>
              <a:t>Consistency 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Georgia" pitchFamily="18" charset="0"/>
              </a:rPr>
              <a:t> - System should not schedule avoid the conflict of scheduling multiple meetings on one schedule and location.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168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2133600"/>
            <a:ext cx="5248275" cy="5076825"/>
          </a:xfrm>
          <a:prstGeom prst="rect">
            <a:avLst/>
          </a:prstGeom>
          <a:noFill/>
        </p:spPr>
      </p:pic>
      <p:sp>
        <p:nvSpPr>
          <p:cNvPr id="71683" name="Rectangle 3"/>
          <p:cNvSpPr>
            <a:spLocks noChangeArrowheads="1"/>
          </p:cNvSpPr>
          <p:nvPr/>
        </p:nvSpPr>
        <p:spPr bwMode="auto">
          <a:xfrm>
            <a:off x="0" y="55340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4572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Sig:maintainability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371600"/>
            <a:ext cx="5029200" cy="4442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case to requirements mapping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Picture 64" descr="Untitl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261937"/>
            <a:ext cx="6096000" cy="6334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TRaceability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Traceability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108960" y="2460881"/>
          <a:ext cx="3825240" cy="3558918"/>
        </p:xfrm>
        <a:graphic>
          <a:graphicData uri="http://schemas.openxmlformats.org/drawingml/2006/table">
            <a:tbl>
              <a:tblPr/>
              <a:tblGrid>
                <a:gridCol w="1583888"/>
                <a:gridCol w="2241352"/>
              </a:tblGrid>
              <a:tr h="323538"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Georgia"/>
                          <a:ea typeface="Times New Roman"/>
                          <a:cs typeface="Georgia"/>
                        </a:rPr>
                        <a:t>SCREEN – 1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Georgia"/>
                          <a:ea typeface="Times New Roman"/>
                          <a:cs typeface="Georgia"/>
                        </a:rPr>
                        <a:t>Login Page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538"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Georgia"/>
                          <a:ea typeface="Times New Roman"/>
                          <a:cs typeface="Georgia"/>
                        </a:rPr>
                        <a:t>SCREEN –2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Georgia"/>
                          <a:ea typeface="Times New Roman"/>
                          <a:cs typeface="Georgia"/>
                        </a:rPr>
                        <a:t>Registration Page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538"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Georgia"/>
                          <a:ea typeface="Times New Roman"/>
                          <a:cs typeface="Georgia"/>
                        </a:rPr>
                        <a:t>SCREEN –3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Georgia"/>
                          <a:ea typeface="Times New Roman"/>
                          <a:cs typeface="Georgia"/>
                        </a:rPr>
                        <a:t>Invalid User Page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538"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Georgia"/>
                          <a:ea typeface="Times New Roman"/>
                          <a:cs typeface="Georgia"/>
                        </a:rPr>
                        <a:t>SCREEN –4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Georgia"/>
                          <a:ea typeface="Times New Roman"/>
                          <a:cs typeface="Georgia"/>
                        </a:rPr>
                        <a:t>Welcome Page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538"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Georgia"/>
                          <a:ea typeface="Times New Roman"/>
                          <a:cs typeface="Georgia"/>
                        </a:rPr>
                        <a:t>SCREEN –5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Georgia"/>
                          <a:ea typeface="Times New Roman"/>
                          <a:cs typeface="Georgia"/>
                        </a:rPr>
                        <a:t>Initiate Meeting Page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538"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Georgia"/>
                          <a:ea typeface="Times New Roman"/>
                          <a:cs typeface="Georgia"/>
                        </a:rPr>
                        <a:t>SCREEN –6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latin typeface="Georgia"/>
                          <a:ea typeface="Times New Roman"/>
                          <a:cs typeface="Georgia"/>
                        </a:rPr>
                        <a:t>View Meet Page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538"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Georgia"/>
                          <a:ea typeface="Times New Roman"/>
                          <a:cs typeface="Georgia"/>
                        </a:rPr>
                        <a:t>SCREEN –7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Georgia"/>
                          <a:ea typeface="Times New Roman"/>
                          <a:cs typeface="Georgia"/>
                        </a:rPr>
                        <a:t>Response Page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538"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Georgia"/>
                          <a:ea typeface="Times New Roman"/>
                          <a:cs typeface="Georgia"/>
                        </a:rPr>
                        <a:t>SCREEN –8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Georgia"/>
                          <a:ea typeface="Times New Roman"/>
                          <a:cs typeface="Georgia"/>
                        </a:rPr>
                        <a:t>Update Meeting Page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538"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Georgia"/>
                          <a:ea typeface="Times New Roman"/>
                          <a:cs typeface="Georgia"/>
                        </a:rPr>
                        <a:t>SCREEN –9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Georgia"/>
                          <a:ea typeface="Times New Roman"/>
                          <a:cs typeface="Georgia"/>
                        </a:rPr>
                        <a:t>Confirm Meeting Page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538"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Georgia"/>
                          <a:ea typeface="Times New Roman"/>
                          <a:cs typeface="Georgia"/>
                        </a:rPr>
                        <a:t>SCREEN –10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Georgia"/>
                          <a:ea typeface="Times New Roman"/>
                          <a:cs typeface="Georgia"/>
                        </a:rPr>
                        <a:t>Cancel Meeting Page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538"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Georgia"/>
                          <a:ea typeface="Times New Roman"/>
                          <a:cs typeface="Georgia"/>
                        </a:rPr>
                        <a:t>SCREEN –11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latin typeface="Georgia"/>
                          <a:ea typeface="Times New Roman"/>
                          <a:cs typeface="Georgia"/>
                        </a:rPr>
                        <a:t>Logout Page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Traceability (</a:t>
            </a:r>
            <a:r>
              <a:rPr lang="en-US" dirty="0" err="1" smtClean="0"/>
              <a:t>contd</a:t>
            </a:r>
            <a:r>
              <a:rPr lang="en-US" dirty="0" smtClean="0"/>
              <a:t>)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533400" y="1447795"/>
          <a:ext cx="7924800" cy="4038601"/>
        </p:xfrm>
        <a:graphic>
          <a:graphicData uri="http://schemas.openxmlformats.org/drawingml/2006/table">
            <a:tbl>
              <a:tblPr/>
              <a:tblGrid>
                <a:gridCol w="3522132"/>
                <a:gridCol w="4402668"/>
              </a:tblGrid>
              <a:tr h="259153"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Georgia"/>
                          <a:ea typeface="Times New Roman"/>
                          <a:cs typeface="Georgia"/>
                        </a:rPr>
                        <a:t>SFR 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Georgia"/>
                          <a:ea typeface="Times New Roman"/>
                          <a:cs typeface="Georgia"/>
                        </a:rPr>
                        <a:t>SCREEN - 1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153"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Georgia"/>
                          <a:ea typeface="Times New Roman"/>
                          <a:cs typeface="Georgia"/>
                        </a:rPr>
                        <a:t>SFR 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Georgia"/>
                          <a:ea typeface="Times New Roman"/>
                          <a:cs typeface="Georgia"/>
                        </a:rPr>
                        <a:t>SCREEN - 5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153"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Georgia"/>
                          <a:ea typeface="Times New Roman"/>
                          <a:cs typeface="Georgia"/>
                        </a:rPr>
                        <a:t>SFR 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Georgia"/>
                          <a:ea typeface="Times New Roman"/>
                          <a:cs typeface="Georgia"/>
                        </a:rPr>
                        <a:t>SCREEN - 7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153"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Georgia"/>
                          <a:ea typeface="Times New Roman"/>
                          <a:cs typeface="Georgia"/>
                        </a:rPr>
                        <a:t>SFR 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Georgia"/>
                          <a:ea typeface="Times New Roman"/>
                          <a:cs typeface="Georgia"/>
                        </a:rPr>
                        <a:t>SCREEN - 7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153"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Georgia"/>
                          <a:ea typeface="Times New Roman"/>
                          <a:cs typeface="Georgia"/>
                        </a:rPr>
                        <a:t>SFR 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Georgia"/>
                          <a:ea typeface="Times New Roman"/>
                          <a:cs typeface="Georgia"/>
                        </a:rPr>
                        <a:t>SCREEN - 5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153"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Georgia"/>
                          <a:ea typeface="Times New Roman"/>
                          <a:cs typeface="Georgia"/>
                        </a:rPr>
                        <a:t>SFR 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Georgia"/>
                          <a:ea typeface="Times New Roman"/>
                          <a:cs typeface="Georgia"/>
                        </a:rPr>
                        <a:t>SCREEN - 8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153"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Georgia"/>
                          <a:ea typeface="Times New Roman"/>
                          <a:cs typeface="Georgia"/>
                        </a:rPr>
                        <a:t>SFR 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Georgia"/>
                          <a:ea typeface="Times New Roman"/>
                          <a:cs typeface="Georgia"/>
                        </a:rPr>
                        <a:t>SCREEN - 8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153"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Georgia"/>
                          <a:ea typeface="Times New Roman"/>
                          <a:cs typeface="Georgia"/>
                        </a:rPr>
                        <a:t>SFR 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Georgia"/>
                          <a:ea typeface="Times New Roman"/>
                          <a:cs typeface="Georgia"/>
                        </a:rPr>
                        <a:t>SCREEN - 8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153"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Georgia"/>
                          <a:ea typeface="Times New Roman"/>
                          <a:cs typeface="Georgia"/>
                        </a:rPr>
                        <a:t>SFR 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Georgia"/>
                          <a:ea typeface="Times New Roman"/>
                          <a:cs typeface="Georgia"/>
                        </a:rPr>
                        <a:t>SCREEN - 7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153"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Georgia"/>
                          <a:ea typeface="Times New Roman"/>
                          <a:cs typeface="Georgia"/>
                        </a:rPr>
                        <a:t>SFR 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Georgia"/>
                          <a:ea typeface="Times New Roman"/>
                          <a:cs typeface="Georgia"/>
                        </a:rPr>
                        <a:t>SCREEN - 7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153"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Georgia"/>
                          <a:ea typeface="Times New Roman"/>
                          <a:cs typeface="Georgia"/>
                        </a:rPr>
                        <a:t>SFR 16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latin typeface="Georgia"/>
                          <a:ea typeface="Times New Roman"/>
                          <a:cs typeface="Georgia"/>
                        </a:rPr>
                        <a:t>SCREEN - 7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153"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Georgia"/>
                          <a:ea typeface="Times New Roman"/>
                          <a:cs typeface="Georgia"/>
                        </a:rPr>
                        <a:t>SFR 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Georgia"/>
                          <a:ea typeface="Times New Roman"/>
                          <a:cs typeface="Georgia"/>
                        </a:rPr>
                        <a:t>SCREEN - 5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153"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Georgia"/>
                          <a:ea typeface="Times New Roman"/>
                          <a:cs typeface="Georgia"/>
                        </a:rPr>
                        <a:t>SFR 21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Georgia"/>
                          <a:ea typeface="Times New Roman"/>
                          <a:cs typeface="Georgia"/>
                        </a:rPr>
                        <a:t>SCREEN - 8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9612"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latin typeface="Georgia"/>
                          <a:ea typeface="Times New Roman"/>
                          <a:cs typeface="Georgia"/>
                        </a:rPr>
                        <a:t>SFR 23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 smtClean="0">
                          <a:latin typeface="Georgia"/>
                          <a:ea typeface="Times New Roman"/>
                          <a:cs typeface="Georgia"/>
                        </a:rPr>
                        <a:t>SCREEN </a:t>
                      </a:r>
                      <a:r>
                        <a:rPr lang="en-US" sz="1100" dirty="0">
                          <a:latin typeface="Georgia"/>
                          <a:ea typeface="Times New Roman"/>
                          <a:cs typeface="Georgia"/>
                        </a:rPr>
                        <a:t>- 9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Screen shots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prototype!!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Requirements!!!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Queries????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3657600"/>
            <a:ext cx="8686800" cy="1184825"/>
          </a:xfrm>
        </p:spPr>
        <p:txBody>
          <a:bodyPr/>
          <a:lstStyle/>
          <a:p>
            <a:r>
              <a:rPr lang="en-US" dirty="0" smtClean="0"/>
              <a:t>Thank you!!</a:t>
            </a:r>
            <a:endParaRPr lang="en-US" dirty="0"/>
          </a:p>
        </p:txBody>
      </p:sp>
      <p:pic>
        <p:nvPicPr>
          <p:cNvPr id="4" name="Picture 2" descr="C:\Program Files\Microsoft Office\MEDIA\CAGCAT10\j0195812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0"/>
            <a:ext cx="3248025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enterprise functional requirements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04800" y="1447800"/>
            <a:ext cx="84582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Meetings can belong to a special category that can be held in chunks.</a:t>
            </a:r>
          </a:p>
          <a:p>
            <a:pPr>
              <a:buNone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Attendees of chunk meetings qualify for partial attendance. (i.e. they can participate in multiple meetings in the chunk partially).</a:t>
            </a:r>
          </a:p>
          <a:p>
            <a:pPr>
              <a:buNone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The meeting locations for the meetings that are held in chunks should be as convenient as possible for attendees who are involved in more than one meeting.</a:t>
            </a:r>
          </a:p>
          <a:p>
            <a:pPr>
              <a:buNone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The initiator can cancel a meeting request and delete it form the calendar. Then notify all the participants about the cancellation.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Functional Requirements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57200" y="1295400"/>
            <a:ext cx="86868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System should provide functionality to organize meetings that are held at the same time as chunks.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System should provide functionality that will allow partial attendance.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The system should provide functionality to suggest convenient locations for meetings that are held in chunk.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System should provide functionality to cancel or update a meeting.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System should provide functionality to schedule recurring meetings.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752600"/>
            <a:ext cx="8229600" cy="4389120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Requirement -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meeting location should be as convenient as possible for attendees who are involved in more than one meeting.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v"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Description –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This requirement is incomplete. It does not specify what convenient location means.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v"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Option 1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Location at which maximum number of participants of meetings that are held as chunk can attend.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v"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Option 2: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Location at which 100% of participants who are attending more than one meeting of a chunk can attend.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v"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Option 3: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Location at which 100% of the participants who are attending more than one meeting of a chunk can attend and 70% of the single meeting participants can attend.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v"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Decision and rationale:-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Options 3 is a better one because people who are attending more than one meeting in a chunk can benefit. More over if a participant is attending more than one meeting he can be considered as an important attendee.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 (</a:t>
            </a:r>
            <a:r>
              <a:rPr lang="en-US" dirty="0" err="1" smtClean="0"/>
              <a:t>contd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76400"/>
            <a:ext cx="8229600" cy="4389120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Requirement -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Attendees of chunk meetings qualify for partial attendance.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tabLst/>
              <a:defRPr/>
            </a:pP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v"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Description-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This requirement is incomplete. There may be a situation where a person may be needed at two meetings at the same time.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v"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Option 1: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This requirement can be extended to mention which part of the meeting the partial attendee is going to attend.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v"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Decision and rationale: -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When accepting the meeting request the attendee with partial attendance has to mention which part of the meeting he/she is going to attend. 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 Specification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rek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2031</TotalTime>
  <Words>1061</Words>
  <Application>Microsoft Office PowerPoint</Application>
  <PresentationFormat>On-screen Show (4:3)</PresentationFormat>
  <Paragraphs>198</Paragraphs>
  <Slides>40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2" baseType="lpstr">
      <vt:lpstr>Trek</vt:lpstr>
      <vt:lpstr>Microsoft Office Visio Drawing</vt:lpstr>
      <vt:lpstr>TERASOFT DISTRIBUTED MEETING SCHEDULER  SYSTEM         Project Phase  2.2 DeCEMBER 3 , 2009</vt:lpstr>
      <vt:lpstr>Slide 2</vt:lpstr>
      <vt:lpstr>Presentation summary</vt:lpstr>
      <vt:lpstr>NEW Requirements!!!</vt:lpstr>
      <vt:lpstr>enterprise functional requirements</vt:lpstr>
      <vt:lpstr>System Functional Requirements</vt:lpstr>
      <vt:lpstr>ISSUES</vt:lpstr>
      <vt:lpstr>Issues (contd)</vt:lpstr>
      <vt:lpstr>Process Specification</vt:lpstr>
      <vt:lpstr>prOCESS mODEL</vt:lpstr>
      <vt:lpstr>SADT: Top Level Diagram </vt:lpstr>
      <vt:lpstr>SADt: MEEting Schedular!!!</vt:lpstr>
      <vt:lpstr>Slide 13</vt:lpstr>
      <vt:lpstr>Slide 14</vt:lpstr>
      <vt:lpstr>Slide 15</vt:lpstr>
      <vt:lpstr>IDEF level0</vt:lpstr>
      <vt:lpstr>Idef level1</vt:lpstr>
      <vt:lpstr>Vision Document and SRS-Analysis Models </vt:lpstr>
      <vt:lpstr>The vision !!!</vt:lpstr>
      <vt:lpstr>The vision!!</vt:lpstr>
      <vt:lpstr>The Vision(contd)</vt:lpstr>
      <vt:lpstr>Use case diagram </vt:lpstr>
      <vt:lpstr>Sequence diagram</vt:lpstr>
      <vt:lpstr>Sequence diagram</vt:lpstr>
      <vt:lpstr>Fish-bone diag</vt:lpstr>
      <vt:lpstr>Activity diagram</vt:lpstr>
      <vt:lpstr>Class Diagram</vt:lpstr>
      <vt:lpstr>KAOS</vt:lpstr>
      <vt:lpstr>Sig:SEcurity</vt:lpstr>
      <vt:lpstr>SIG: performance</vt:lpstr>
      <vt:lpstr>SIG:usability</vt:lpstr>
      <vt:lpstr>Sig:reliability</vt:lpstr>
      <vt:lpstr>Sig:maintainability</vt:lpstr>
      <vt:lpstr>Use case to requirements mapping</vt:lpstr>
      <vt:lpstr>Slide 35</vt:lpstr>
      <vt:lpstr>TRaceability</vt:lpstr>
      <vt:lpstr>Traceability</vt:lpstr>
      <vt:lpstr>Traceability (contd)</vt:lpstr>
      <vt:lpstr>THE prototype!!</vt:lpstr>
      <vt:lpstr>Thank you!!</vt:lpstr>
    </vt:vector>
  </TitlesOfParts>
  <Company>Texas Instruments Inc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Synergy Distributed Meeting Scheduler System Project Phase I (Interim)</dc:title>
  <dc:creator>TI User</dc:creator>
  <cp:lastModifiedBy>vrp071000</cp:lastModifiedBy>
  <cp:revision>233</cp:revision>
  <dcterms:created xsi:type="dcterms:W3CDTF">2008-09-17T18:51:37Z</dcterms:created>
  <dcterms:modified xsi:type="dcterms:W3CDTF">2009-12-03T15:09:40Z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TC012137211033</vt:lpwstr>
  </property>
</Properties>
</file>