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3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E63499-6A9F-446C-BDFB-81C5FD5F80FF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F06A46-0AF4-4E58-B498-08CE0613D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56792"/>
            <a:ext cx="6477000" cy="1828800"/>
          </a:xfrm>
        </p:spPr>
        <p:txBody>
          <a:bodyPr/>
          <a:lstStyle/>
          <a:p>
            <a:pPr algn="ctr"/>
            <a:r>
              <a:rPr lang="en-CA" dirty="0" smtClean="0"/>
              <a:t>Failures And causes</a:t>
            </a:r>
            <a:br>
              <a:rPr lang="en-CA" dirty="0" smtClean="0"/>
            </a:br>
            <a:r>
              <a:rPr lang="en-CA" dirty="0" err="1" smtClean="0"/>
              <a:t>nasa</a:t>
            </a:r>
            <a:r>
              <a:rPr lang="en-CA" dirty="0" smtClean="0"/>
              <a:t> missions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SYSM 6309 - Advance Requirements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0080" y="6093296"/>
            <a:ext cx="2915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 smtClean="0"/>
              <a:t>Dr. Chung</a:t>
            </a:r>
            <a:endParaRPr lang="en-US" sz="2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39752" y="50851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Muhammad Ayaz Shaikh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080" y="5229200"/>
            <a:ext cx="291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05/19/2012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http://askmagazine.nasa.gov/pdf/pdf32/NASA_APPEL_ASK_32i_success_failure_nasa_culture.pdf</a:t>
            </a:r>
          </a:p>
          <a:p>
            <a:r>
              <a:rPr lang="en-US" sz="1800" dirty="0" smtClean="0"/>
              <a:t>http://www.msnbc.msn.com/id/12102538/ns/technology_and_science-space/t/new-crew-arrives-space-station/#.T7YGGtzO3oQ</a:t>
            </a:r>
          </a:p>
          <a:p>
            <a:r>
              <a:rPr lang="en-US" sz="1800" dirty="0" smtClean="0"/>
              <a:t>http://www.hq.nasa.gov/office/codez/stratplans/1996/vision.html</a:t>
            </a:r>
          </a:p>
          <a:p>
            <a:r>
              <a:rPr lang="en-US" sz="1800" dirty="0" smtClean="0"/>
              <a:t>http://www.popsci.com/military-aviation-amp-space/gallery/2009-03/top-10-nasa-probe-failures</a:t>
            </a:r>
          </a:p>
          <a:p>
            <a:r>
              <a:rPr lang="en-US" sz="1800" dirty="0" smtClean="0"/>
              <a:t>http://answers.yahoo.com/question/index?qid=20080104115202AAHbQuF</a:t>
            </a:r>
          </a:p>
          <a:p>
            <a:r>
              <a:rPr lang="en-US" sz="1800" dirty="0" smtClean="0"/>
              <a:t>http://www.hq.nasa.gov/office/codeq/accident/accident.pdf</a:t>
            </a:r>
          </a:p>
          <a:p>
            <a:r>
              <a:rPr lang="en-US" sz="1800" dirty="0" smtClean="0"/>
              <a:t>http://www.nap.edu/openbook.php?record_id=12950&amp;page=22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of the situation</a:t>
            </a:r>
          </a:p>
          <a:p>
            <a:r>
              <a:rPr lang="en-US" dirty="0" smtClean="0"/>
              <a:t>Issue Definition</a:t>
            </a:r>
          </a:p>
          <a:p>
            <a:r>
              <a:rPr lang="en-US" dirty="0" smtClean="0"/>
              <a:t>Solutions and Advancements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icchallaun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51" y="4005064"/>
            <a:ext cx="324250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my last presentation I discussed about one of the NASA’s mission failure. The name of the shuttle was The Challenger which exploded just after 80 seconds of its launch due to cold weather i.e.; </a:t>
            </a:r>
          </a:p>
          <a:p>
            <a:pPr>
              <a:buNone/>
            </a:pPr>
            <a:r>
              <a:rPr lang="en-CA" dirty="0" smtClean="0"/>
              <a:t>   O-rings which are the part of fuel tank are not </a:t>
            </a:r>
            <a:r>
              <a:rPr lang="en-CA" dirty="0" smtClean="0">
                <a:solidFill>
                  <a:schemeClr val="bg1"/>
                </a:solidFill>
              </a:rPr>
              <a:t>efficient in cold </a:t>
            </a:r>
            <a:r>
              <a:rPr lang="en-CA" dirty="0" smtClean="0"/>
              <a:t>weather.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329242"/>
            <a:ext cx="2561481" cy="234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149080"/>
            <a:ext cx="291704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NASA’s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 reach for new heights and reveal the unknown so that what we do and learn will benefit all humankind.</a:t>
            </a:r>
          </a:p>
          <a:p>
            <a:r>
              <a:rPr lang="en-CA" dirty="0" smtClean="0"/>
              <a:t>To enrich our Nation's society and economy</a:t>
            </a:r>
          </a:p>
          <a:p>
            <a:r>
              <a:rPr lang="en-CA" dirty="0" smtClean="0"/>
              <a:t>To achieve a better life on the Earth for this and future generations</a:t>
            </a:r>
          </a:p>
          <a:p>
            <a:r>
              <a:rPr lang="en-US" dirty="0" smtClean="0"/>
              <a:t>Through a permanent human </a:t>
            </a:r>
          </a:p>
          <a:p>
            <a:pPr>
              <a:buNone/>
            </a:pPr>
            <a:r>
              <a:rPr lang="en-US" dirty="0" smtClean="0"/>
              <a:t>    presence in space</a:t>
            </a:r>
            <a:endParaRPr lang="en-CA" dirty="0" smtClean="0"/>
          </a:p>
          <a:p>
            <a:endParaRPr lang="en-CA" dirty="0" smtClean="0"/>
          </a:p>
        </p:txBody>
      </p:sp>
      <p:pic>
        <p:nvPicPr>
          <p:cNvPr id="4" name="Picture 6" descr="http://scm-l3.technorati.com/10/11/23/22367/NASA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05064"/>
            <a:ext cx="27432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NASA Missions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More than 6000 missions</a:t>
            </a:r>
          </a:p>
          <a:p>
            <a:r>
              <a:rPr lang="en-CA" dirty="0" smtClean="0"/>
              <a:t>Nearly 95% success rate</a:t>
            </a:r>
          </a:p>
          <a:p>
            <a:r>
              <a:rPr lang="en-CA" dirty="0" smtClean="0"/>
              <a:t>422 missions failed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123 manned missions</a:t>
            </a:r>
          </a:p>
          <a:p>
            <a:r>
              <a:rPr lang="en-CA" dirty="0" smtClean="0"/>
              <a:t>Nearly 98% success rate</a:t>
            </a:r>
          </a:p>
          <a:p>
            <a:r>
              <a:rPr lang="en-CA" dirty="0" smtClean="0"/>
              <a:t>3 failures</a:t>
            </a:r>
          </a:p>
          <a:p>
            <a:endParaRPr lang="en-US" dirty="0"/>
          </a:p>
        </p:txBody>
      </p:sp>
      <p:sp>
        <p:nvSpPr>
          <p:cNvPr id="4098" name="AutoShape 2" descr="data:image/jpeg;base64,/9j/4AAQSkZJRgABAQAAAQABAAD/2wCEAAkGBhQSERUUEBQUFBUVFBgYGRgYFxQXGhYaHRgYFRYWGhcYHCYfFxwjGRcVHy8gIycpLCwtFh8xNTAqNiYrLCkBCQoKDgwOGg8PGi0kHyQsKjIvNSwsLCwvNCwvLCwuLCwpLiwtLCwvKSwtKSwsLC8sLCwsLCwsLCw0LCwsLCwsLP/AABEIAMAA5gMBIgACEQEDEQH/xAAcAAEAAgMBAQEAAAAAAAAAAAAABgcDBAUIAQL/xABIEAACAQIDBAcEBgYIBQUAAAABAgMAEQQSIQUGMUEHEyJRYXGBMlKRoRQjQmJysYKissHR8BczQ0RTkpPCFTVUc/ElVWPS4f/EABoBAAEFAQAAAAAAAAAAAAAAAAABAgMEBQb/xAA3EQABAwIDBgMHAwQDAQAAAAABAAIDBBESMUEFEyFRYXEikfAyUoGhscHRQnLhFDNi8QaC0iP/2gAMAwEAAhEDEQA/ALxpSlCEpSlCEpSlCEpSodvZ0n4bB3RT18w+whFlP334L5amnsjdIbNF01zg0XKmNR3be/8AgsLcSzqWH2E7bfBeHrVKbxdIuMxlw8hjjP8AZx3VbeJ4t6moxWpFs3WQ+SqPqvdCt3afTqNRhsMT96Vrfqrf86jWM6YtoP7LRRj7sYPzYmoPSrzaSFv6fPioDM86qRy9Iu0G44qQeWUfkKxDf3Hj+9zf5h/CuDWaTFMyIhtlTNaygHtG5uQLtw58Kl3TPdHkmY3cypHh+k/aKf3kt+JUb91drAdNuMX+tjhlHkyH4g2+VV5X2muponZtCUSvGqu7ZPTbhZLDERyQnv0kX4jX5VN9lbdgxK5sPKkg+6QSPMcR615ZrLhsU8bB42ZGHBlJUj1FVJNnMPsGymbUuGfFer6VSO7PTNPDZMYOvT3hZZB+5/Wx8atvYO8mHxkefDSBxzHBl8GU6isqamkh9ocFbZK1+S6dKUqupUpSlCEpSlCEpSlCEpWCPFgyMgBOQC55AnUL52sbdxHeKUJSCM1npSlCRKUpQhKwY7HRwxtJMwRFFyxNgKxbW2tHhommnYIiC5P5ADmTyFeft9t+pdoSa3SFT2I7/rN3t+XKrVNTOmPRQyyiMdV3N9+liXE5osGWih4F+Ekg8/sL4DX8qrylK6GOJsQwtCznPLjcpSlKkTEpSujicHG6tJAbBblo3YZkF1Ve0bdaSSTZRoONITZLZa+HaLJJ1gcvYdWVICg37WcHUjLe1udYYVBYBjlBIBNr2F9TYcbDWkJXMM9ytxmAsCRfWxPA2r7IAWOQGxY5QdTa+gNuJtahC/WLjVXZUfOoYhXsVzDk2U6i/dW9sXHwxiXroRLmhZVOdlysbWOlc10KkhgQQbEEEEHuIPCvzSEXFigGxX1jrppXylKckStrZu1JcPIJIHaNxwKm3oe8eBrVpSEA8ClV6bidKceLyw4rLFPwB4JKfD3W8OfLuqwK8mA1bnRr0nZiuFxza6LHKTx5BHPf3N6GsaqosPjj8vwrsM9/C5WvSlKylcSlKUISo5vfvT9GURxWfESkCNNTxNszWNwOIHefI1o757/Jh1aLDkPPqp5iLvJ7210Hfx4WPJ6O9gtNI2OxV3JJ6stY5mHZMngVy5RoLa9wtWfLd27Zn9Ft01AIov6upFmjIauOnw+3mpvsHZf0eBUJzN7TueLu2ruTzJPjwsOVK6FKsAWFgsd7y9xc7MpSlKVMSsc86orO5CqoJJOgAGpJrJVRdMe+dz9ChbQWMxHPmsf5E+lTQQmV4aEyR4Y25UV6Qd+Gx81kJGHjJ6tfe5dYw7zy7h61EqUrpmMaxoa3JZTnFxuUrd2NsiTFTJDCLu5sO4DmxPIAa1pVL915fo2z8Zil0kYphozzXP2pCO45bUkji1vDNDRc8Vt4qbZmAPVLD9PnXR5HbLEG5hQONj/5rSbfPDNpJszC5fuF0PxFRWGLMwUEC5AuTYC5tcnkPGvrwkMV9ogkdntA2NtLcRTBC39RJPcp2M6KTnC7MxP9VJLgpDwWb62Inu6xe0vmRWhvFu/iIMjTIhjyhUliCmNwOBzpoWPedTXP2jsmWAqJkdMyqwzKRcMLjjWzsTeafCkiJro3txOM0bjmGQ6evGgNcOLDfv8An/aLg8CLLlV9VrG40IqXf8Gw20AWwFoMTa5wrN2X7zA5/YNRSeBkYo6lWU2KkEEHuIPCpGvDuGqaW2XyWUsxZiWZjckkkkniSTxNI4i18oJsCTYE2A4k24Ad9fis2GxjxkmN2QspQ5SRdW0ZTbiDTuyRYaUpSpEpSlCEpSlCFdfRTv8A9eowmJa8qD6tj/aKPsk+8B8R5VZNeUMLimjdXjYq6MGVhxBGoNXrgelOE4JZXH1+WxhFwS3C97WCHjfXQ8CdKwNoQthO8yB+q1qFktSd2xpJ6fdTeWUKpZiFVQSSTYADUknkLVWm9fSYXvHgiVGl5eDHvCqR2Rw1OvHQcTGN4t7J8Y31psgN1jX2Rx172Op1PpatbYewpcXKI4RrxZj7KD3m/hzrnZalzzhYu8odiRUrd/VkEjjbQd+f07rd3R3YbGz5SWWNdZH1J/CD7za6nuJ14G7cPAqKqIAFUAADkALAVrbH2THholiiUBVGvex5se8mt2rcMIjHVc7tTaTq2ThwaMh9+5SlKVOslKUpQhcfe3eBcFhJJ24qLIPec6KPjr5A15oxOJaR2dyWZ2LMTzJNyasbps3gzzx4VT2YhnfxduA9F/aqtK6CghwR4jmfos6ofidbklKUq+qyVLLf+haf+4a/6QtUTqXbDXrdkY6PnFJDOB4ew3yFQzZA9Qns1HQqI1mfEXRVCqCpY5xfM17WBN7WFtLDmaw0qZMWxjMe8pBkZmKqqi5JsFFgNa16UoAtklX6RyCCCQQbgjQg8iDyqY4Xa0O0lEOPYR4kALFiuT90c/eO5v5MMpTHsDu6VrrLd2vseXCytFOpR1+BHJlPMHvrSqX7G23Fi4lwe0GtbTD4g6tCeSOftRn5flHts7HkwszQzrldfgw5Mp5g99NY83wuz9cQlc3UZLRpSlSpiUpWzBs9m5WHeailmZE3FIQArEFNLUOwQtLj0WtWxBgmfgNO810oNmqvHtHx/hW5XP1W3APDAPifsPyuz2f/AMScbPq3W6DP4n8X7rUw2zlXU6nx/cK26/JfW3OseIxIQXPoO+ufe6apkGK7nHL+Oi7OJlLQQnBZrW5/ydT8119hbvy4uQJCp49pyDlQd7H93E1dW7+78WDiEcQ8WY+07d5/cOVcPorx8cuzk6sAMrMsg+/e9z33Ur6WHKpfV+Om3Js72lwu1NrurjhZwZp16n8aJSlKnWKlKUoQlfiaYIpZjYKCSe4AXNfuoz0kbR6nZuIYGxZMg/TIX8iaexuJwbzSONgSvP22tpHEYiWZuMkjN5AnQegsK0qV2d3d058cWGG6ssgBKs4U2PMA8RyrqiWsbx4ALIsXFcalTU9EG0f8OP8A1Urgbw7r4jBOqYlApdcykEMCL2Oo5ju8RTGzRvNmuBSljhxIXJqXdGeIX6W0EnsYqF4T5kXX5j51wth7BlxcvVQZS9iQGYLe3G1+J52rt4ncPH4IDEyKkYhYPm61NCCCoAvqSeQpszmEFhIBKVgIOIBRnGYVopHjfRkYqfMGx/KsNTDpIwitLFjIh9XjIhJ5SAASL58D8aiUUeZgoIFyBcmwF9NTyHjT4342Bya5tjZfilS4dFO0TqIVPlJH/Gvv9FG0f8Af6kf8ab/URe8PNO3b+RUQpWfG4N4pHjkGV0Yqw7iOIrCBU19Uyy+VMNj7QTHwrgsWwWVBbCztyP8AgSHmh5HkajMOznblYeNd/Y+408wzRxSSDvtlX4m16zKmup2cMV3D3eJWxS7Hq5RjLcLebzhHz4+QUexWz5I5GikQq6Eqy21BFZ4dksfa0+Zq0to7oYqfD5pYrYmIBc11PXpyBsfbXvPEVFhu1ic2UwSg2J1UgAAXJLHS1qx6nbFQRaNuHrmfXmuk2bsGgN3TyhxByBAHyNyPJcWDAqvAXPeda2Kwy4tV4n051pnaDOwSIAFiALkDU6DU6D1rOjpKqsOM3PU5euy6OfaOz9lt3YIH+LRx+X3W/LMFF2Nq1lxDSex2V948fQV+INjO0mWQFmzZcoOYk93Zvf0rvYrcvaFsseEkA7+x8herDKWJrt3GQ52pPsj8n1ZZ8205THvqm8cejR/cd/5Hax6rhz4tYxZdW/nUmuTLKWN2NzX3EQsjsrghlJDA8QQbEH1rHXTUdFHTi44uOZ9aLhtpbVlriGnwsGTRkO/MqzOg/bGTES4cnSVM6/iTQ/qn5VdFeaNx9o9RtDDSXsOtCnybsH5NXpes/aDMMuLmFDTOuy3JKUpWcrKUpShCVXfTfisuBjT35x8FVm/O1WJVV9O7/V4UffkPwVR++rVGLzNUUx8BVP1JejeUrtPDZSRdyDbmCrXB8KjVSTo6/wCZ4X/uf7WroJv7buxWaz2h3Xouo3v9usMdhGQAdanbiP3gNV8mGnwrPJvKqbRGDew6yASRnvYM4ZfVQCPI13a5kYonBw7rVNnAheX9jO0eKhIurrMngQc4BH5irV6c3P0fDjkZm08kNq5PSXup1GOhxUQ+rmmTPbgsmYG/6Q18wa6nTn/U4Yf/ACv+zWw6RsksTx1VIMLWvb2UR3Zb6bgZsAdZY74jD95I/rIx5i/xNQs11NjNNDNHNF2WjYMCdPQjuIuPWpAmx4sbtEdWhRJpgSlwct9ZNQOHtH1pH18EDyMV78uPH+fyr8OxqyoZjDCANXcBbnx4+QVw7m4ZosBhkkJLCFb3OuozAegNvSu1UI383jOGmwqp9husYD3fYC+oz/CprFKGUMpuGAIPeDqDWGZQ97lZkpHwwxyHJ17fA2VQdK27KrixPrlmXW3vrofiuU/GonFh1X2QBVzdIuzetwMjAXaH6wW42Htfq3PpVEy7Y91fjTHw1lUcLCS0dbBdBsuu2bRwB8oAkudLk9enyCnW4O764rEHrReONczD3jeyqfC+vpVt4qXqomZVJyISFUcbAkKAPK1VF0ObwWxUkUrAdcgycu0pvl8yCfhVy08UjqbwPz6LJ2jtMV828ZfCMgfnkdfoqWxfTPicxMaxgX9kqbfEm5+VS6LpIhmwQklBQSI8TsNVimymysOIVhqra9x4V19u9HuCxZLSRBXPF4+w1+820PqKrNdkw4LFPB14xGFmXJMANV17LXHZLoe1cdxGlXQ6kazjcHqc+2nyCoYKqrktGwf9RYDvr5kqBwwlrAC5rpJCkIu+rfzwH762duRHCStAALqfa5MCLq47wVIN/GtXd3ZxxWMhiOvWSqD+G92P+UGrbhNVi7/BHy/UR15BTNkpdm/27Szc/wBDT05nqr03I3Xjw8EcpT66SNWZjqVzC+VfdFSeq/6Qt8foeLwSKbKrmSQD/DP1QHwLn9EVP0YEAg3BFwe8cjWWYd20ECwKgkqXzyF0jruVF9L+xOpx3WqOziFz/pjsv/tP6VQWr46XNidfgDIo7WHYSD8PsuPgQf0aoeugopMcQ6cFkztwvX7ikysGH2SD8DevVmEmzxo3vKD8QDXlA8K9R7uPfCYc98Ef7AqrtMcGnupaU8SujSlKxleSlKUISqr6d0+rwp+/IPiqn91WpVd9N+FzYGN/cnX9ZWX87VaozaZqimF2FUfUk6Ov+Z4X/uf7WqOAVMejPYkr7QgcL2Y2zt4CxGvdqa3KmVkcZDja4NlTp6eWU3Y0kDieQHUrq9MeJaPaMMkZyskKMpHIiRyDVobp7wLjcLHMNCRZ191x7Q8uY8CKg3S/s7LJFiWW6ZOrLWJynMzAHuuD8q4XR7vwuHxQje4imIVidArcEb46HwPhWE575mtYyM+HVbYo4Y4TO+ZuI5N1z15eVuquPauy0xERilF1JB8QQQysPEECoX0ukCKAmw+sb9mp/VedNWzXkwkciKWWKQl7fZUrlzeV7fGoGxb8iImwKZT1RpJBOG3w6Kr5NooOd/LWpr0RR9dipJMpywx6E+85sPkGqrwL8Kvfo13ekwmz3LoVmlLSZTxFltGpHI6Xt96rUuzKemZi4l2lz+FZl/5FWVl4zZrTnYadzf5WWpvb0c4nGYl5lxMaKQAq5GJUAWsSPG59alu6+y5MNhY4Z5BI0YK5gCLrfsjXmBp6VWUG2cRtLBfUzSpjsKpzorsv0iP3soPtg/zqK2Oh7beKlxMyzPLLH1VyXZmCMG7I14E66eFSPp3CM5cM+Fj563WUalzy0EkjS5JA7DRWxJGGBDC4III7wdCK8ybybIOFxU0B/s3IHivFD/lIr07VSdNm75zxYpFNmHVPYcxrGT5i49BS7PlwSYTkVHUMxNuFV0UpVgykqykEEGxBGoIPI1Z27HTDMLJi4utA06xCFbzYHssfK1Q/YGFIWSMxLKZlVVBBLKQ18y2+1Ut/osxhhBj6lGP2GYgqOWoBF6SrrY5nbqMBx5nIfFatLsncME9a4sbo0e2fhp3PyW9iN5MTtSb6Ph2WFCCSucAleZY8W/CtTPdzcqDCC4HWSW1dgPgo4KPnUC3b6IcUmIjmxEyII3V+wSzmxvYGwAvwvVqbS2lHh4zJO6xovEn8h3nwFUHUrGOFnYz6yUk203yMMUTd3HyGZ/cdVV3Stu8hXNEAHw6KxHfAzFR/pyXHgrjurndCmyc+LkmI0hjsPxPp+yG+NamM3+E+1ROwP0cjqCh5wNdWuO8li3oKsbczdltnYPED2nLyupGuZVBEXxAv+lWvI50UG7dmfR9dVhNAfJiGij++fRni8bjJJxJAENlQMXuFAsAbL33PrU83YwM0OFiixDK0ka5CykkEDRTqAb5bVQn9IG0P+rm+I/hU+6It6cViZ5kxEjyqIwwZtchzWtcDmD+rTaiCUReIizUscjMfAG5Vm4nDrIjI4urqVI7wRY/KvMO2tmNh8RLC3GNyvmAdD6ixr1FVN9Newck8eJUdmVcj/jX2T6r+zUezpcLyw6p1S27b8lWjcK9R7upbCYcd0Ef7Ary/FHmYKPtED4m1erMLDkRV91QPgLVPtM8Gjuo6UcSstKUrGV5KUpQhKh/SQ6TYGeFA0jLZjkF+rykOWY8BZdcvHUaVJsTgjIbM7Bb+ypKX0A7TA3Njc6W487VkGDQR9WFUJlK5QABY6EADQUAuBuOClbuwLuGLpkPjr5W7rzAMYif1a3PvGvsW38QgIjmkjBNyEZkB88p1r87c2YcPiJYW4xyMvmAeyfUWNaNdHFSQtOO1ydTxPrsqNRtGolbuicLfdbwHkM/jdb2I23iJFKyTzOp4q0jsD5gmxrRpSrYAGSz7rtJvpjgABi5wALDtnhwr5LvljWUq2KmIIIILXBB0II5iuNSm7tnIeSXE7msuGxLRuHRirKbgqbEeIPI12cVvnis7dVisUEv2Q8pLW8SNCfKuDSlLGuNyEBxGS6Gy9uywYhcRGx6wNmJP2r+0G7wdb1O94cRI2G/4hsqWSKJ2viYUa3VS6BnIHI6X8wedVqBUk3b2nNhBIVYKsqFXRgGUg8yDpca/GqNbJHCA92fLn0t9OS0KCjnq3FkY4anIDqSseH3r2g/DFT2785tWfH7yzZMk2Ill55WckX5acq294N1cThsNHOqq0TqCWjObq7+ze3AEW7XDlUNJqmyB1d4pPCzkMz+4/Zarqqn2X4af/wCkvvn2R+wa9z/C7uxd8ZsK0jw5Q7x5FYi/V6gllHfYW1rNs/pFx8Ps4l2HdJaQfra1G6VqtpomjCGi3ZYEtTNM/HI4k91NZOl/aBFg8Y8RGt/nUZ2tt2fEtmxEryHlmOg8l4D0FaFKe2JjOLWgKIvc7MrNhMW0Tq8ZyspuDYGx77EEVOts78Y04PCTxYh1zB4ZbZdZENwxuOLIwPpVf1KcFgXOyp847IkjnjNwb2Y4eXQaj2k491Mma0lpcBn9fV0rCeICjMspZizcSSTwGp1Og0rqbI3txWFQphpjGpNyFCanvJIua5+DnKOGARjws4DLqMuoOnOvuNwRikaNypKmxKsGX0YaGpCGu8JCaCRxC7v9JO0f+qf4J/8AWtfaG++MnjMc85kRuKsqEeB9nQ+IrW2jslI4IZFmjdpAxKLmutmsL3FcumNjjPENHklLnZEru7jbO6/aGGS1x1oY+Sds/Ja9L1THQfsfNiJsQRpGmRfxNqf1R86uesbaD8UuHkFepm2ZfmlKUrPVlKUpQhKUpQhUx027v5J48Uo7MoyP4Oo7J9V/Zqsq9O717AXG4WSBtCwup91xqp+PyJrzPisK0btHICroxVgeRBsRW/QTY48JzH0WdUMwuvzWKlZoWQB86sSV7BDWCtcakWOYWuLaca/Wz1JkW0fW2OYpZjmC9pgcutrA3tyq/dV1r0rJiJAzsyqEBYkKL2UE3Ci+thwr9YXCPK4SNczG9hpyBY8fAGi/C5QsVbmI2YVlaNXSTLbtoSUNwDoSB329K+YPZ5fU6L+dZ58eEGWK3n/PGs2escX7qnGJ2vIdz9luUuzGNjFTWnBHoP1O/aOXX/a/YVIRrq3z/wDwVoYnFs514d3KsLMSbnU18qSnohG7eSHE/mftyUVbtV07NxCMEQyaNerjqfXVWT0Yb/LEPoeMI6ltI2bUITxRr/YPy8jWbpL6N44Y2xeEsqCxkj5C5sGTwuR2fHSqwrel23O0IhaaQxDghYlRbhp+6pDTkSbyM25jms0SAtwuHZaNKUq2oUpSlCFmYJ1Ytn6zMc1wMuWwy2PG9739KkO7mFAhxJEiN1mAmLIL5oykkZXPcW1tcWvUebCMIxIR2WYqDccQASLXuNCNa7278fV4LHTtoGjXDp4tI4ZgPJFJ9RUMvs56j6p7c1HDXyvorLi8N1blbq1jbMpureKnmKmTFsiCNGdZnL2jJQxEMucgMoJa3Z1INtbitGvlTHov3W+mYxWcXigs79xP2E9SL+QNRveI2lzk9oxGwVvdHm7/ANEwESMLO46x/wATa29BlHpUlpSuWe4vcXHVazRYWCUpSmpUpSlCEpSlCEqpemPcz++wjuEwHwWT9x9D31bVfiaEOpVwGVgQQdQQdCCKmgmMTw4JkjA9tivJ1fqOQqbqSDrqCQddDqPCpb0h7jNgJs0YJw8h7De4ePVse8cjzHrURVb6CulZI17cQyWWWEOw6rYxMyMsYSMIVWzEMT1jXJzWPs6WFh3VsYbBBRnl08P4/wAK+xxLCMz6vyHd/PfWliMSXN2+HIVnOfJV+CE2Zq7U9G9Ovkt5kUOzQJKkB0ujNG9X9f8AHz6Z8XtAtoNF/PzrHs+WNZFMyGRBe6hshOht2rG2tj6V+YJwocFFbMtgTe6G4OZbHjpbW/E1jS1xmva4vbjbnbxtV6GBkLMDBYLIqauWqk3szrn1wHRfK+VkxAXO3VlimY5SwAJF9CQCQDasdTqqlKzQzhQ4Kq2ZbXIN01BzLrodLeRNYaEL9wlcwzglbjMAQCRfUAngbUlIzHKCFubAm5AvoCRxNq/FKELbUxN7QaM969tf8pIYehPlWZNkBvYngP4nMZ+DgVzqU2x0KW672G3bjGuJxeHjXmI266Q+CqgtfzIr87w7eSVY4MMhjw0N8ik3Z2PtSyEaZj3chXDpTcHG7jdLi4WC+g118ZtqN1w4GGhHUrZvb+s7bNZu1exB5a9o61x6+04tBzSA2WbD4ZppAkS3Z2sqjvJ0Ar0fuXuuuAwqxCxc9qRvec8fQcB5VF+ivcD6MoxWJX65x2FP9kp5n7xHwGnfVjViV1TjOBuQV+niwjEc0pSlZqtJSlKEJSlKEJSlKEJSlY551RSzmwH/AIA8STpbnehKBfgFrbYwEU0Lx4gKYipzZtAANc1/s2435WqgNubutgwZUjkaF3IildbAr9kkDhcai9r1esGGfEFmxC5Yr9iFgCSBfty8QSeITgLAm54dHGYJJUaOVQ6MLFWFwRT45Dk72dRz9fNWA7+nJLLbzQ54e3XrppzXlN3JNzqa/NWPvv0SSQZpcEGli4mPi6eXvr8/Oq5Irp4ZGSNuzJYEgcHHHmtjZ+GWSRUd1jVmALNewBIBOgNfva+DWKaREkWRVdgGW9iASBxFadfSaksb3umaL5SlKVIlKUoQlKUoQlKUoQs2EZA460MyX7QUhWItyJBA1tyrDStzZeyZcTII8OjSOeQHDxJ4KPE0hIHEpc+C1AL8Kt/o16MchXFY1e3xjiP2e53Hvdw5efDr7i9F0eDtNiLSz8RzSP8ADfi33j6VPaxqqtxeCPLmrsMFvE5KUpWUriUpShCUpShCUpShCUpShCVgkwYZwzEnL7K8gde14mxtrw5caz0oSgkZJSlKEiVEd6+jTC42726mY/2iAan768G89D41LqU9kjmG7TZNc0OFivOu8XRrjMJcmPrYx9uO7C33l9pfhUVr1pXB21uLg8VczQLmP217Df5ltf1rUi2lpIPJVX0vuleaaVcG1OgtDc4bEMv3ZFDD/Mtj8jUbxnQzj09jqZR917fJgKvNrIXfq81XMLxooHSpPL0abRXjhnPkyH8mrEOjzaH/AEkv6v8AGpd9H7w8wmYHcio7Spbh+ivaL/3fL+J4x++u1gOhDFN/XSwxjwzOfyA+dMdUxNzcEoiedFXFZ8HgnlYJEjSMeCqCx+Aq69k9CuEjsZ3knPcTkX4Lr86m2zdjw4dcuHiSMfdUC/meJ9aqSbRYPYF1O2mcfaVQbs9DE0tnxrdSnuLZpD4E8E+Zq2th7vQYSPq8NGqDmeLN4sx1Jro0rLmqZJfaPBW2RNZklKUqupEpSlCEpSlCEpSlCEpSl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SERUUEBQUFBUVFBgYGRgYFxQXGhYaHRgYFRYWGhcYHCYfFxwjGRcVHy8gIycpLCwtFh8xNTAqNiYrLCkBCQoKDgwOGg8PGi0kHyQsKjIvNSwsLCwvNCwvLCwuLCwpLiwtLCwvKSwtKSwsLC8sLCwsLCwsLCw0LCwsLCwsLP/AABEIAMAA5gMBIgACEQEDEQH/xAAcAAEAAgMBAQEAAAAAAAAAAAAABgcDBAUIAQL/xABIEAACAQIDBAcEBgYIBQUAAAABAgMAEQQSIQUGMUEHEyJRYXGBMlKRoRQjQmJysYKissHR8BczQ0RTkpPCFTVUc/ElVWPS4f/EABoBAAEFAQAAAAAAAAAAAAAAAAABAgMEBQb/xAA3EQABAwIDBgMHAwQDAQAAAAABAAIDBBESMUEFEyFRYXEikfAyUoGhscHRQnLhFDNi8QaC0iP/2gAMAwEAAhEDEQA/ALxpSlCEpSlCEpSlCEpSodvZ0n4bB3RT18w+whFlP334L5amnsjdIbNF01zg0XKmNR3be/8AgsLcSzqWH2E7bfBeHrVKbxdIuMxlw8hjjP8AZx3VbeJ4t6moxWpFs3WQ+SqPqvdCt3afTqNRhsMT96Vrfqrf86jWM6YtoP7LRRj7sYPzYmoPSrzaSFv6fPioDM86qRy9Iu0G44qQeWUfkKxDf3Hj+9zf5h/CuDWaTFMyIhtlTNaygHtG5uQLtw58Kl3TPdHkmY3cypHh+k/aKf3kt+JUb91drAdNuMX+tjhlHkyH4g2+VV5X2muponZtCUSvGqu7ZPTbhZLDERyQnv0kX4jX5VN9lbdgxK5sPKkg+6QSPMcR615ZrLhsU8bB42ZGHBlJUj1FVJNnMPsGymbUuGfFer6VSO7PTNPDZMYOvT3hZZB+5/Wx8atvYO8mHxkefDSBxzHBl8GU6isqamkh9ocFbZK1+S6dKUqupUpSlCEpSlCEpSlCEpWCPFgyMgBOQC55AnUL52sbdxHeKUJSCM1npSlCRKUpQhKwY7HRwxtJMwRFFyxNgKxbW2tHhommnYIiC5P5ADmTyFeft9t+pdoSa3SFT2I7/rN3t+XKrVNTOmPRQyyiMdV3N9+liXE5osGWih4F+Ekg8/sL4DX8qrylK6GOJsQwtCznPLjcpSlKkTEpSujicHG6tJAbBblo3YZkF1Ve0bdaSSTZRoONITZLZa+HaLJJ1gcvYdWVICg37WcHUjLe1udYYVBYBjlBIBNr2F9TYcbDWkJXMM9ytxmAsCRfWxPA2r7IAWOQGxY5QdTa+gNuJtahC/WLjVXZUfOoYhXsVzDk2U6i/dW9sXHwxiXroRLmhZVOdlysbWOlc10KkhgQQbEEEEHuIPCvzSEXFigGxX1jrppXylKckStrZu1JcPIJIHaNxwKm3oe8eBrVpSEA8ClV6bidKceLyw4rLFPwB4JKfD3W8OfLuqwK8mA1bnRr0nZiuFxza6LHKTx5BHPf3N6GsaqosPjj8vwrsM9/C5WvSlKylcSlKUISo5vfvT9GURxWfESkCNNTxNszWNwOIHefI1o757/Jh1aLDkPPqp5iLvJ7210Hfx4WPJ6O9gtNI2OxV3JJ6stY5mHZMngVy5RoLa9wtWfLd27Zn9Ft01AIov6upFmjIauOnw+3mpvsHZf0eBUJzN7TueLu2ruTzJPjwsOVK6FKsAWFgsd7y9xc7MpSlKVMSsc86orO5CqoJJOgAGpJrJVRdMe+dz9ChbQWMxHPmsf5E+lTQQmV4aEyR4Y25UV6Qd+Gx81kJGHjJ6tfe5dYw7zy7h61EqUrpmMaxoa3JZTnFxuUrd2NsiTFTJDCLu5sO4DmxPIAa1pVL915fo2z8Zil0kYphozzXP2pCO45bUkji1vDNDRc8Vt4qbZmAPVLD9PnXR5HbLEG5hQONj/5rSbfPDNpJszC5fuF0PxFRWGLMwUEC5AuTYC5tcnkPGvrwkMV9ogkdntA2NtLcRTBC39RJPcp2M6KTnC7MxP9VJLgpDwWb62Inu6xe0vmRWhvFu/iIMjTIhjyhUliCmNwOBzpoWPedTXP2jsmWAqJkdMyqwzKRcMLjjWzsTeafCkiJro3txOM0bjmGQ6evGgNcOLDfv8An/aLg8CLLlV9VrG40IqXf8Gw20AWwFoMTa5wrN2X7zA5/YNRSeBkYo6lWU2KkEEHuIPCpGvDuGqaW2XyWUsxZiWZjckkkkniSTxNI4i18oJsCTYE2A4k24Ad9fis2GxjxkmN2QspQ5SRdW0ZTbiDTuyRYaUpSpEpSlCEpSlCFdfRTv8A9eowmJa8qD6tj/aKPsk+8B8R5VZNeUMLimjdXjYq6MGVhxBGoNXrgelOE4JZXH1+WxhFwS3C97WCHjfXQ8CdKwNoQthO8yB+q1qFktSd2xpJ6fdTeWUKpZiFVQSSTYADUknkLVWm9fSYXvHgiVGl5eDHvCqR2Rw1OvHQcTGN4t7J8Y31psgN1jX2Rx172Op1PpatbYewpcXKI4RrxZj7KD3m/hzrnZalzzhYu8odiRUrd/VkEjjbQd+f07rd3R3YbGz5SWWNdZH1J/CD7za6nuJ14G7cPAqKqIAFUAADkALAVrbH2THholiiUBVGvex5se8mt2rcMIjHVc7tTaTq2ThwaMh9+5SlKVOslKUpQhcfe3eBcFhJJ24qLIPec6KPjr5A15oxOJaR2dyWZ2LMTzJNyasbps3gzzx4VT2YhnfxduA9F/aqtK6CghwR4jmfos6ofidbklKUq+qyVLLf+haf+4a/6QtUTqXbDXrdkY6PnFJDOB4ew3yFQzZA9Qns1HQqI1mfEXRVCqCpY5xfM17WBN7WFtLDmaw0qZMWxjMe8pBkZmKqqi5JsFFgNa16UoAtklX6RyCCCQQbgjQg8iDyqY4Xa0O0lEOPYR4kALFiuT90c/eO5v5MMpTHsDu6VrrLd2vseXCytFOpR1+BHJlPMHvrSqX7G23Fi4lwe0GtbTD4g6tCeSOftRn5flHts7HkwszQzrldfgw5Mp5g99NY83wuz9cQlc3UZLRpSlSpiUpWzBs9m5WHeailmZE3FIQArEFNLUOwQtLj0WtWxBgmfgNO810oNmqvHtHx/hW5XP1W3APDAPifsPyuz2f/AMScbPq3W6DP4n8X7rUw2zlXU6nx/cK26/JfW3OseIxIQXPoO+ufe6apkGK7nHL+Oi7OJlLQQnBZrW5/ydT8119hbvy4uQJCp49pyDlQd7H93E1dW7+78WDiEcQ8WY+07d5/cOVcPorx8cuzk6sAMrMsg+/e9z33Ur6WHKpfV+Om3Js72lwu1NrurjhZwZp16n8aJSlKnWKlKUoQlfiaYIpZjYKCSe4AXNfuoz0kbR6nZuIYGxZMg/TIX8iaexuJwbzSONgSvP22tpHEYiWZuMkjN5AnQegsK0qV2d3d058cWGG6ssgBKs4U2PMA8RyrqiWsbx4ALIsXFcalTU9EG0f8OP8A1Urgbw7r4jBOqYlApdcykEMCL2Oo5ju8RTGzRvNmuBSljhxIXJqXdGeIX6W0EnsYqF4T5kXX5j51wth7BlxcvVQZS9iQGYLe3G1+J52rt4ncPH4IDEyKkYhYPm61NCCCoAvqSeQpszmEFhIBKVgIOIBRnGYVopHjfRkYqfMGx/KsNTDpIwitLFjIh9XjIhJ5SAASL58D8aiUUeZgoIFyBcmwF9NTyHjT4342Bya5tjZfilS4dFO0TqIVPlJH/Gvv9FG0f8Af6kf8ab/URe8PNO3b+RUQpWfG4N4pHjkGV0Yqw7iOIrCBU19Uyy+VMNj7QTHwrgsWwWVBbCztyP8AgSHmh5HkajMOznblYeNd/Y+408wzRxSSDvtlX4m16zKmup2cMV3D3eJWxS7Hq5RjLcLebzhHz4+QUexWz5I5GikQq6Eqy21BFZ4dksfa0+Zq0to7oYqfD5pYrYmIBc11PXpyBsfbXvPEVFhu1ic2UwSg2J1UgAAXJLHS1qx6nbFQRaNuHrmfXmuk2bsGgN3TyhxByBAHyNyPJcWDAqvAXPeda2Kwy4tV4n051pnaDOwSIAFiALkDU6DU6D1rOjpKqsOM3PU5euy6OfaOz9lt3YIH+LRx+X3W/LMFF2Nq1lxDSex2V948fQV+INjO0mWQFmzZcoOYk93Zvf0rvYrcvaFsseEkA7+x8herDKWJrt3GQ52pPsj8n1ZZ8205THvqm8cejR/cd/5Hax6rhz4tYxZdW/nUmuTLKWN2NzX3EQsjsrghlJDA8QQbEH1rHXTUdFHTi44uOZ9aLhtpbVlriGnwsGTRkO/MqzOg/bGTES4cnSVM6/iTQ/qn5VdFeaNx9o9RtDDSXsOtCnybsH5NXpes/aDMMuLmFDTOuy3JKUpWcrKUpShCVXfTfisuBjT35x8FVm/O1WJVV9O7/V4UffkPwVR++rVGLzNUUx8BVP1JejeUrtPDZSRdyDbmCrXB8KjVSTo6/wCZ4X/uf7WroJv7buxWaz2h3Xouo3v9usMdhGQAdanbiP3gNV8mGnwrPJvKqbRGDew6yASRnvYM4ZfVQCPI13a5kYonBw7rVNnAheX9jO0eKhIurrMngQc4BH5irV6c3P0fDjkZm08kNq5PSXup1GOhxUQ+rmmTPbgsmYG/6Q18wa6nTn/U4Yf/ACv+zWw6RsksTx1VIMLWvb2UR3Zb6bgZsAdZY74jD95I/rIx5i/xNQs11NjNNDNHNF2WjYMCdPQjuIuPWpAmx4sbtEdWhRJpgSlwct9ZNQOHtH1pH18EDyMV78uPH+fyr8OxqyoZjDCANXcBbnx4+QVw7m4ZosBhkkJLCFb3OuozAegNvSu1UI383jOGmwqp9husYD3fYC+oz/CprFKGUMpuGAIPeDqDWGZQ97lZkpHwwxyHJ17fA2VQdK27KrixPrlmXW3vrofiuU/GonFh1X2QBVzdIuzetwMjAXaH6wW42Htfq3PpVEy7Y91fjTHw1lUcLCS0dbBdBsuu2bRwB8oAkudLk9enyCnW4O764rEHrReONczD3jeyqfC+vpVt4qXqomZVJyISFUcbAkKAPK1VF0ObwWxUkUrAdcgycu0pvl8yCfhVy08UjqbwPz6LJ2jtMV828ZfCMgfnkdfoqWxfTPicxMaxgX9kqbfEm5+VS6LpIhmwQklBQSI8TsNVimymysOIVhqra9x4V19u9HuCxZLSRBXPF4+w1+820PqKrNdkw4LFPB14xGFmXJMANV17LXHZLoe1cdxGlXQ6kazjcHqc+2nyCoYKqrktGwf9RYDvr5kqBwwlrAC5rpJCkIu+rfzwH762duRHCStAALqfa5MCLq47wVIN/GtXd3ZxxWMhiOvWSqD+G92P+UGrbhNVi7/BHy/UR15BTNkpdm/27Szc/wBDT05nqr03I3Xjw8EcpT66SNWZjqVzC+VfdFSeq/6Qt8foeLwSKbKrmSQD/DP1QHwLn9EVP0YEAg3BFwe8cjWWYd20ECwKgkqXzyF0jruVF9L+xOpx3WqOziFz/pjsv/tP6VQWr46XNidfgDIo7WHYSD8PsuPgQf0aoeugopMcQ6cFkztwvX7ikysGH2SD8DevVmEmzxo3vKD8QDXlA8K9R7uPfCYc98Ef7AqrtMcGnupaU8SujSlKxleSlKUISqr6d0+rwp+/IPiqn91WpVd9N+FzYGN/cnX9ZWX87VaozaZqimF2FUfUk6Ov+Z4X/uf7WqOAVMejPYkr7QgcL2Y2zt4CxGvdqa3KmVkcZDja4NlTp6eWU3Y0kDieQHUrq9MeJaPaMMkZyskKMpHIiRyDVobp7wLjcLHMNCRZ191x7Q8uY8CKg3S/s7LJFiWW6ZOrLWJynMzAHuuD8q4XR7vwuHxQje4imIVidArcEb46HwPhWE575mtYyM+HVbYo4Y4TO+ZuI5N1z15eVuquPauy0xERilF1JB8QQQysPEECoX0ukCKAmw+sb9mp/VedNWzXkwkciKWWKQl7fZUrlzeV7fGoGxb8iImwKZT1RpJBOG3w6Kr5NooOd/LWpr0RR9dipJMpywx6E+85sPkGqrwL8Kvfo13ekwmz3LoVmlLSZTxFltGpHI6Xt96rUuzKemZi4l2lz+FZl/5FWVl4zZrTnYadzf5WWpvb0c4nGYl5lxMaKQAq5GJUAWsSPG59alu6+y5MNhY4Z5BI0YK5gCLrfsjXmBp6VWUG2cRtLBfUzSpjsKpzorsv0iP3soPtg/zqK2Oh7beKlxMyzPLLH1VyXZmCMG7I14E66eFSPp3CM5cM+Fj563WUalzy0EkjS5JA7DRWxJGGBDC4III7wdCK8ybybIOFxU0B/s3IHivFD/lIr07VSdNm75zxYpFNmHVPYcxrGT5i49BS7PlwSYTkVHUMxNuFV0UpVgykqykEEGxBGoIPI1Z27HTDMLJi4utA06xCFbzYHssfK1Q/YGFIWSMxLKZlVVBBLKQ18y2+1Ut/osxhhBj6lGP2GYgqOWoBF6SrrY5nbqMBx5nIfFatLsncME9a4sbo0e2fhp3PyW9iN5MTtSb6Ph2WFCCSucAleZY8W/CtTPdzcqDCC4HWSW1dgPgo4KPnUC3b6IcUmIjmxEyII3V+wSzmxvYGwAvwvVqbS2lHh4zJO6xovEn8h3nwFUHUrGOFnYz6yUk203yMMUTd3HyGZ/cdVV3Stu8hXNEAHw6KxHfAzFR/pyXHgrjurndCmyc+LkmI0hjsPxPp+yG+NamM3+E+1ROwP0cjqCh5wNdWuO8li3oKsbczdltnYPED2nLyupGuZVBEXxAv+lWvI50UG7dmfR9dVhNAfJiGij++fRni8bjJJxJAENlQMXuFAsAbL33PrU83YwM0OFiixDK0ka5CykkEDRTqAb5bVQn9IG0P+rm+I/hU+6It6cViZ5kxEjyqIwwZtchzWtcDmD+rTaiCUReIizUscjMfAG5Vm4nDrIjI4urqVI7wRY/KvMO2tmNh8RLC3GNyvmAdD6ixr1FVN9Newck8eJUdmVcj/jX2T6r+zUezpcLyw6p1S27b8lWjcK9R7upbCYcd0Ef7Ary/FHmYKPtED4m1erMLDkRV91QPgLVPtM8Gjuo6UcSstKUrGV5KUpQhKh/SQ6TYGeFA0jLZjkF+rykOWY8BZdcvHUaVJsTgjIbM7Bb+ypKX0A7TA3Njc6W487VkGDQR9WFUJlK5QABY6EADQUAuBuOClbuwLuGLpkPjr5W7rzAMYif1a3PvGvsW38QgIjmkjBNyEZkB88p1r87c2YcPiJYW4xyMvmAeyfUWNaNdHFSQtOO1ydTxPrsqNRtGolbuicLfdbwHkM/jdb2I23iJFKyTzOp4q0jsD5gmxrRpSrYAGSz7rtJvpjgABi5wALDtnhwr5LvljWUq2KmIIIILXBB0II5iuNSm7tnIeSXE7msuGxLRuHRirKbgqbEeIPI12cVvnis7dVisUEv2Q8pLW8SNCfKuDSlLGuNyEBxGS6Gy9uywYhcRGx6wNmJP2r+0G7wdb1O94cRI2G/4hsqWSKJ2viYUa3VS6BnIHI6X8wedVqBUk3b2nNhBIVYKsqFXRgGUg8yDpca/GqNbJHCA92fLn0t9OS0KCjnq3FkY4anIDqSseH3r2g/DFT2785tWfH7yzZMk2Ill55WckX5acq294N1cThsNHOqq0TqCWjObq7+ze3AEW7XDlUNJqmyB1d4pPCzkMz+4/Zarqqn2X4af/wCkvvn2R+wa9z/C7uxd8ZsK0jw5Q7x5FYi/V6gllHfYW1rNs/pFx8Ps4l2HdJaQfra1G6VqtpomjCGi3ZYEtTNM/HI4k91NZOl/aBFg8Y8RGt/nUZ2tt2fEtmxEryHlmOg8l4D0FaFKe2JjOLWgKIvc7MrNhMW0Tq8ZyspuDYGx77EEVOts78Y04PCTxYh1zB4ZbZdZENwxuOLIwPpVf1KcFgXOyp847IkjnjNwb2Y4eXQaj2k491Mma0lpcBn9fV0rCeICjMspZizcSSTwGp1Og0rqbI3txWFQphpjGpNyFCanvJIua5+DnKOGARjws4DLqMuoOnOvuNwRikaNypKmxKsGX0YaGpCGu8JCaCRxC7v9JO0f+qf4J/8AWtfaG++MnjMc85kRuKsqEeB9nQ+IrW2jslI4IZFmjdpAxKLmutmsL3FcumNjjPENHklLnZEru7jbO6/aGGS1x1oY+Sds/Ja9L1THQfsfNiJsQRpGmRfxNqf1R86uesbaD8UuHkFepm2ZfmlKUrPVlKUpQhKUpQhUx027v5J48Uo7MoyP4Oo7J9V/Zqsq9O717AXG4WSBtCwup91xqp+PyJrzPisK0btHICroxVgeRBsRW/QTY48JzH0WdUMwuvzWKlZoWQB86sSV7BDWCtcakWOYWuLaca/Wz1JkW0fW2OYpZjmC9pgcutrA3tyq/dV1r0rJiJAzsyqEBYkKL2UE3Ci+thwr9YXCPK4SNczG9hpyBY8fAGi/C5QsVbmI2YVlaNXSTLbtoSUNwDoSB329K+YPZ5fU6L+dZ58eEGWK3n/PGs2escX7qnGJ2vIdz9luUuzGNjFTWnBHoP1O/aOXX/a/YVIRrq3z/wDwVoYnFs514d3KsLMSbnU18qSnohG7eSHE/mftyUVbtV07NxCMEQyaNerjqfXVWT0Yb/LEPoeMI6ltI2bUITxRr/YPy8jWbpL6N44Y2xeEsqCxkj5C5sGTwuR2fHSqwrel23O0IhaaQxDghYlRbhp+6pDTkSbyM25jms0SAtwuHZaNKUq2oUpSlCFmYJ1Ytn6zMc1wMuWwy2PG9739KkO7mFAhxJEiN1mAmLIL5oykkZXPcW1tcWvUebCMIxIR2WYqDccQASLXuNCNa7278fV4LHTtoGjXDp4tI4ZgPJFJ9RUMvs56j6p7c1HDXyvorLi8N1blbq1jbMpureKnmKmTFsiCNGdZnL2jJQxEMucgMoJa3Z1INtbitGvlTHov3W+mYxWcXigs79xP2E9SL+QNRveI2lzk9oxGwVvdHm7/ANEwESMLO46x/wATa29BlHpUlpSuWe4vcXHVazRYWCUpSmpUpSlCEpSlCEqpemPcz++wjuEwHwWT9x9D31bVfiaEOpVwGVgQQdQQdCCKmgmMTw4JkjA9tivJ1fqOQqbqSDrqCQddDqPCpb0h7jNgJs0YJw8h7De4ePVse8cjzHrURVb6CulZI17cQyWWWEOw6rYxMyMsYSMIVWzEMT1jXJzWPs6WFh3VsYbBBRnl08P4/wAK+xxLCMz6vyHd/PfWliMSXN2+HIVnOfJV+CE2Zq7U9G9Ovkt5kUOzQJKkB0ujNG9X9f8AHz6Z8XtAtoNF/PzrHs+WNZFMyGRBe6hshOht2rG2tj6V+YJwocFFbMtgTe6G4OZbHjpbW/E1jS1xmva4vbjbnbxtV6GBkLMDBYLIqauWqk3szrn1wHRfK+VkxAXO3VlimY5SwAJF9CQCQDasdTqqlKzQzhQ4Kq2ZbXIN01BzLrodLeRNYaEL9wlcwzglbjMAQCRfUAngbUlIzHKCFubAm5AvoCRxNq/FKELbUxN7QaM969tf8pIYehPlWZNkBvYngP4nMZ+DgVzqU2x0KW672G3bjGuJxeHjXmI266Q+CqgtfzIr87w7eSVY4MMhjw0N8ik3Z2PtSyEaZj3chXDpTcHG7jdLi4WC+g118ZtqN1w4GGhHUrZvb+s7bNZu1exB5a9o61x6+04tBzSA2WbD4ZppAkS3Z2sqjvJ0Ar0fuXuuuAwqxCxc9qRvec8fQcB5VF+ivcD6MoxWJX65x2FP9kp5n7xHwGnfVjViV1TjOBuQV+niwjEc0pSlZqtJSlKEJSlKEJSlKEJSlY551RSzmwH/AIA8STpbnehKBfgFrbYwEU0Lx4gKYipzZtAANc1/s2435WqgNubutgwZUjkaF3IildbAr9kkDhcai9r1esGGfEFmxC5Yr9iFgCSBfty8QSeITgLAm54dHGYJJUaOVQ6MLFWFwRT45Dk72dRz9fNWA7+nJLLbzQ54e3XrppzXlN3JNzqa/NWPvv0SSQZpcEGli4mPi6eXvr8/Oq5Irp4ZGSNuzJYEgcHHHmtjZ+GWSRUd1jVmALNewBIBOgNfva+DWKaREkWRVdgGW9iASBxFadfSaksb3umaL5SlKVIlKUoQlKUoQlKUoQs2EZA460MyX7QUhWItyJBA1tyrDStzZeyZcTII8OjSOeQHDxJ4KPE0hIHEpc+C1AL8Kt/o16MchXFY1e3xjiP2e53Hvdw5efDr7i9F0eDtNiLSz8RzSP8ADfi33j6VPaxqqtxeCPLmrsMFvE5KUpWUriUpShCUpShCUpShCUpShCVgkwYZwzEnL7K8gde14mxtrw5caz0oSgkZJSlKEiVEd6+jTC42726mY/2iAan768G89D41LqU9kjmG7TZNc0OFivOu8XRrjMJcmPrYx9uO7C33l9pfhUVr1pXB21uLg8VczQLmP217Df5ltf1rUi2lpIPJVX0vuleaaVcG1OgtDc4bEMv3ZFDD/Mtj8jUbxnQzj09jqZR917fJgKvNrIXfq81XMLxooHSpPL0abRXjhnPkyH8mrEOjzaH/AEkv6v8AGpd9H7w8wmYHcio7Spbh+ivaL/3fL+J4x++u1gOhDFN/XSwxjwzOfyA+dMdUxNzcEoiedFXFZ8HgnlYJEjSMeCqCx+Aq69k9CuEjsZ3knPcTkX4Lr86m2zdjw4dcuHiSMfdUC/meJ9aqSbRYPYF1O2mcfaVQbs9DE0tnxrdSnuLZpD4E8E+Zq2th7vQYSPq8NGqDmeLN4sx1Jro0rLmqZJfaPBW2RNZklKUqupEpSlCEpSlCEpSlCEpSl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instablogsimages.com/1/2012/02/06/challenger_space_shuttle_qom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6534" y="4432801"/>
            <a:ext cx="2677794" cy="2164551"/>
          </a:xfrm>
          <a:prstGeom prst="rect">
            <a:avLst/>
          </a:prstGeom>
          <a:noFill/>
        </p:spPr>
      </p:pic>
      <p:pic>
        <p:nvPicPr>
          <p:cNvPr id="4106" name="Picture 10" descr="Image: Station crew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2746320" cy="2062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Issue Definition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520300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Description: http://www.nasa.gov/images/content/267597main_4698l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628800"/>
            <a:ext cx="3168352" cy="210851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8144" y="3861048"/>
            <a:ext cx="31683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Orion Crew Module Crash Site</a:t>
            </a:r>
          </a:p>
          <a:p>
            <a:endParaRPr lang="en-CA" dirty="0" smtClean="0"/>
          </a:p>
          <a:p>
            <a:endParaRPr lang="en-CA" sz="2000" dirty="0" smtClean="0"/>
          </a:p>
          <a:p>
            <a:r>
              <a:rPr lang="en-CA" sz="2000" dirty="0" smtClean="0"/>
              <a:t>Normal accident theory explains that in complex, tightly coupled </a:t>
            </a:r>
            <a:r>
              <a:rPr lang="en-US" sz="2000" dirty="0" smtClean="0"/>
              <a:t>systems, accidents are predictable.</a:t>
            </a:r>
          </a:p>
          <a:p>
            <a:endParaRPr lang="en-CA" dirty="0" smtClean="0"/>
          </a:p>
          <a:p>
            <a:r>
              <a:rPr lang="en-CA" dirty="0" smtClean="0"/>
              <a:t/>
            </a:r>
            <a:br>
              <a:rPr lang="en-C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Issue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200" dirty="0" smtClean="0"/>
              <a:t>Frequently, we find that the failure effects and the proximate causes are technical, but the root causes and contributing factors are social or psychological. </a:t>
            </a:r>
          </a:p>
          <a:p>
            <a:pPr>
              <a:buNone/>
            </a:pPr>
            <a:r>
              <a:rPr lang="en-CA" sz="2800" dirty="0" smtClean="0"/>
              <a:t>   </a:t>
            </a:r>
            <a:r>
              <a:rPr lang="en-CA" sz="2400" dirty="0" smtClean="0"/>
              <a:t>Stephen B. Johnson</a:t>
            </a:r>
          </a:p>
          <a:p>
            <a:pPr>
              <a:buNone/>
            </a:pPr>
            <a:r>
              <a:rPr lang="en-CA" sz="2400" dirty="0" smtClean="0"/>
              <a:t>   University of Colorado</a:t>
            </a:r>
          </a:p>
          <a:p>
            <a:pPr>
              <a:buNone/>
            </a:pPr>
            <a:r>
              <a:rPr lang="en-CA" sz="2400" dirty="0" smtClean="0"/>
              <a:t>   Institute of Space</a:t>
            </a:r>
          </a:p>
          <a:p>
            <a:pPr lvl="4"/>
            <a:endParaRPr lang="en-US" dirty="0"/>
          </a:p>
        </p:txBody>
      </p:sp>
      <p:pic>
        <p:nvPicPr>
          <p:cNvPr id="4" name="Picture 3" descr="noaa1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356992"/>
            <a:ext cx="4619625" cy="2724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1920" y="530411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NOAA-19</a:t>
            </a:r>
          </a:p>
          <a:p>
            <a:pPr algn="r"/>
            <a:r>
              <a:rPr lang="en-CA" sz="1600" dirty="0" smtClean="0">
                <a:solidFill>
                  <a:schemeClr val="bg1"/>
                </a:solidFill>
              </a:rPr>
              <a:t>Engineers failed to check if the satellite was bolted down before moving it.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2001bb39g22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9950" y="2492896"/>
            <a:ext cx="4894538" cy="3528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Solutions and Advancements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Systems management &amp; engineering can reduce failure rates by providing formal cross-checks that find and fix most potential mission-ending faults.</a:t>
            </a:r>
          </a:p>
          <a:p>
            <a:endParaRPr lang="en-CA" dirty="0" smtClean="0"/>
          </a:p>
          <a:p>
            <a:r>
              <a:rPr lang="en-CA" dirty="0" smtClean="0"/>
              <a:t>Tackle individual and </a:t>
            </a:r>
          </a:p>
          <a:p>
            <a:pPr>
              <a:buNone/>
            </a:pPr>
            <a:r>
              <a:rPr lang="en-CA" dirty="0" smtClean="0"/>
              <a:t>social causes of failure.</a:t>
            </a:r>
          </a:p>
          <a:p>
            <a:endParaRPr lang="en-CA" dirty="0" smtClean="0"/>
          </a:p>
          <a:p>
            <a:r>
              <a:rPr lang="en-CA" dirty="0" smtClean="0"/>
              <a:t>Analysis of difficult </a:t>
            </a:r>
          </a:p>
          <a:p>
            <a:pPr>
              <a:buNone/>
            </a:pPr>
            <a:r>
              <a:rPr lang="en-CA" dirty="0" smtClean="0"/>
              <a:t>decisions provides </a:t>
            </a:r>
          </a:p>
          <a:p>
            <a:pPr>
              <a:buNone/>
            </a:pPr>
            <a:r>
              <a:rPr lang="en-CA" dirty="0" smtClean="0"/>
              <a:t>Insight of future disaster.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 from Human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r>
              <a:rPr lang="en-CA" sz="2400" dirty="0" smtClean="0"/>
              <a:t>NASA technically works with the theory that accidents can be prevented through good organizational design and </a:t>
            </a:r>
            <a:r>
              <a:rPr lang="en-US" sz="2400" dirty="0" smtClean="0"/>
              <a:t>management.</a:t>
            </a:r>
          </a:p>
          <a:p>
            <a:r>
              <a:rPr lang="en-CA" sz="2400" dirty="0" smtClean="0"/>
              <a:t>Eliminate communication gaps between members of the team and teams of a team.</a:t>
            </a:r>
          </a:p>
          <a:p>
            <a:r>
              <a:rPr lang="en-CA" sz="2400" dirty="0" smtClean="0"/>
              <a:t>Develop corrective actions against the identified root causes by</a:t>
            </a:r>
            <a:r>
              <a:rPr lang="en-US" sz="2400" dirty="0" smtClean="0"/>
              <a:t>applying human factors engineering.</a:t>
            </a:r>
          </a:p>
          <a:p>
            <a:r>
              <a:rPr lang="en-CA" sz="2400" dirty="0" smtClean="0"/>
              <a:t>Implement a system to provide human performance audits of </a:t>
            </a:r>
            <a:r>
              <a:rPr lang="en-US" sz="2400" dirty="0" smtClean="0"/>
              <a:t>critical processes.</a:t>
            </a:r>
          </a:p>
          <a:p>
            <a:r>
              <a:rPr lang="en-CA" sz="2400" dirty="0" smtClean="0"/>
              <a:t>Organizational surveys for operator feedback.</a:t>
            </a:r>
          </a:p>
          <a:p>
            <a:r>
              <a:rPr lang="en-CA" sz="2400" dirty="0" smtClean="0"/>
              <a:t>Emphasis on designs that limit system complexity and coupling.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354</TotalTime>
  <Words>380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Failures And causes nasa missions</vt:lpstr>
      <vt:lpstr>Overview</vt:lpstr>
      <vt:lpstr>Introduction</vt:lpstr>
      <vt:lpstr>NASA’s Goal</vt:lpstr>
      <vt:lpstr>NASA Missions Statistics</vt:lpstr>
      <vt:lpstr>Issue Definition</vt:lpstr>
      <vt:lpstr>Issue Definition</vt:lpstr>
      <vt:lpstr>Solutions and Advancements</vt:lpstr>
      <vt:lpstr>Approach from Human Elements</vt:lpstr>
      <vt:lpstr>References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Failures And causes nasa missions</dc:title>
  <dc:creator>Valued Acer Customer</dc:creator>
  <cp:lastModifiedBy>Valued Acer Customer</cp:lastModifiedBy>
  <cp:revision>34</cp:revision>
  <dcterms:created xsi:type="dcterms:W3CDTF">2012-05-18T07:16:31Z</dcterms:created>
  <dcterms:modified xsi:type="dcterms:W3CDTF">2012-05-19T12:36:17Z</dcterms:modified>
</cp:coreProperties>
</file>