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274" r:id="rId3"/>
    <p:sldId id="268" r:id="rId4"/>
    <p:sldId id="263" r:id="rId5"/>
    <p:sldId id="276" r:id="rId6"/>
    <p:sldId id="264" r:id="rId7"/>
    <p:sldId id="258" r:id="rId8"/>
    <p:sldId id="266" r:id="rId9"/>
    <p:sldId id="271" r:id="rId10"/>
    <p:sldId id="277" r:id="rId11"/>
    <p:sldId id="275" r:id="rId12"/>
    <p:sldId id="272" r:id="rId13"/>
    <p:sldId id="282" r:id="rId14"/>
    <p:sldId id="279" r:id="rId15"/>
    <p:sldId id="273" r:id="rId16"/>
    <p:sldId id="269" r:id="rId17"/>
    <p:sldId id="270" r:id="rId18"/>
    <p:sldId id="265" r:id="rId19"/>
    <p:sldId id="281"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5" autoAdjust="0"/>
    <p:restoredTop sz="94660"/>
  </p:normalViewPr>
  <p:slideViewPr>
    <p:cSldViewPr>
      <p:cViewPr varScale="1">
        <p:scale>
          <a:sx n="87" d="100"/>
          <a:sy n="87" d="100"/>
        </p:scale>
        <p:origin x="-5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8D05F-B362-4B93-BD13-0E01306EAF2D}" type="datetimeFigureOut">
              <a:rPr lang="en-US" smtClean="0"/>
              <a:t>5/4/2012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E053B8-15A4-48FF-9B47-76B389C8886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E053B8-15A4-48FF-9B47-76B389C88868}"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5/4/2012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5/4/2012</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5/4/2012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5/4/2012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novelgy.com/ct/Science-Fiction-News.asp?NewsNum=1111" TargetMode="External"/><Relationship Id="rId2" Type="http://schemas.openxmlformats.org/officeDocument/2006/relationships/hyperlink" Target="http://en.wikipedia.org/wiki/Micro_air_vehicle" TargetMode="External"/><Relationship Id="rId1" Type="http://schemas.openxmlformats.org/officeDocument/2006/relationships/slideLayout" Target="../slideLayouts/slideLayout2.xml"/><Relationship Id="rId5" Type="http://schemas.openxmlformats.org/officeDocument/2006/relationships/hyperlink" Target="http://www.techdirt.com/articles/20120327/04431918256/why-you-cant-have-tacocopter-d" TargetMode="External"/><Relationship Id="rId4" Type="http://schemas.openxmlformats.org/officeDocument/2006/relationships/hyperlink" Target="http://news.yahoo.com/drones-coming-sky-near-interest-surges-150302837.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8458200" cy="1470025"/>
          </a:xfrm>
        </p:spPr>
        <p:txBody>
          <a:bodyPr>
            <a:normAutofit fontScale="90000"/>
          </a:bodyPr>
          <a:lstStyle/>
          <a:p>
            <a:r>
              <a:rPr lang="en-US" dirty="0" smtClean="0"/>
              <a:t>Challenges and Lessons Learned:</a:t>
            </a:r>
            <a:br>
              <a:rPr lang="en-US" dirty="0" smtClean="0"/>
            </a:br>
            <a:r>
              <a:rPr lang="en-US" dirty="0" smtClean="0"/>
              <a:t>Micro Air Vehicle</a:t>
            </a:r>
            <a:br>
              <a:rPr lang="en-US" dirty="0" smtClean="0"/>
            </a:br>
            <a:r>
              <a:rPr lang="en-US" dirty="0" smtClean="0"/>
              <a:t>Requirements Development</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Gilbert Islas</a:t>
            </a:r>
          </a:p>
          <a:p>
            <a:r>
              <a:rPr lang="en-US" dirty="0" smtClean="0"/>
              <a:t>May 5, 2012</a:t>
            </a:r>
          </a:p>
          <a:p>
            <a:r>
              <a:rPr lang="en-US" dirty="0" smtClean="0"/>
              <a:t>Professor Lawrence Chung</a:t>
            </a:r>
            <a:endParaRPr lang="en-US" dirty="0" smtClean="0"/>
          </a:p>
          <a:p>
            <a:r>
              <a:rPr lang="en-US" dirty="0" smtClean="0"/>
              <a:t>Advanced Requirements Engineering</a:t>
            </a:r>
          </a:p>
          <a:p>
            <a:r>
              <a:rPr lang="en-US" dirty="0" smtClean="0"/>
              <a:t>SYSM </a:t>
            </a:r>
            <a:r>
              <a:rPr lang="en-US" dirty="0" smtClean="0"/>
              <a:t>6309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609600"/>
            <a:ext cx="8229600" cy="1066800"/>
          </a:xfrm>
        </p:spPr>
        <p:txBody>
          <a:bodyPr/>
          <a:lstStyle/>
          <a:p>
            <a:r>
              <a:rPr lang="en-US" dirty="0" smtClean="0"/>
              <a:t>Problem Statement</a:t>
            </a:r>
            <a:endParaRPr lang="en-US" dirty="0"/>
          </a:p>
        </p:txBody>
      </p:sp>
      <p:sp>
        <p:nvSpPr>
          <p:cNvPr id="5" name="Content Placeholder 4"/>
          <p:cNvSpPr>
            <a:spLocks noGrp="1"/>
          </p:cNvSpPr>
          <p:nvPr>
            <p:ph idx="1"/>
          </p:nvPr>
        </p:nvSpPr>
        <p:spPr>
          <a:xfrm>
            <a:off x="152400" y="1600200"/>
            <a:ext cx="8229600" cy="4325112"/>
          </a:xfrm>
        </p:spPr>
        <p:txBody>
          <a:bodyPr/>
          <a:lstStyle/>
          <a:p>
            <a:r>
              <a:rPr lang="en-US" dirty="0" smtClean="0"/>
              <a:t>“No other air vehicle design space has presented the mix of challenges as that of miniature flight platforms. The creators of these aerial robots must address the same physical design constraints which have already been mastered by the world of airborne biology”</a:t>
            </a:r>
          </a:p>
          <a:p>
            <a:pPr lvl="1"/>
            <a:r>
              <a:rPr lang="en-US" dirty="0" smtClean="0"/>
              <a:t>Robert C. Michelson </a:t>
            </a:r>
          </a:p>
          <a:p>
            <a:pPr lvl="2"/>
            <a:r>
              <a:rPr lang="en-US" dirty="0" smtClean="0"/>
              <a:t>Georgia Tech Research Institute </a:t>
            </a:r>
          </a:p>
          <a:p>
            <a:pPr lvl="2"/>
            <a:r>
              <a:rPr lang="en-US" dirty="0" smtClean="0"/>
              <a:t>D</a:t>
            </a:r>
            <a:r>
              <a:rPr lang="en-US" dirty="0" smtClean="0"/>
              <a:t>esigner of </a:t>
            </a:r>
            <a:r>
              <a:rPr lang="en-US" dirty="0" err="1" smtClean="0"/>
              <a:t>Entomopter</a:t>
            </a:r>
            <a:r>
              <a:rPr lang="en-US" dirty="0" smtClean="0"/>
              <a:t> MAV </a:t>
            </a:r>
            <a:endParaRPr lang="en-US" dirty="0"/>
          </a:p>
        </p:txBody>
      </p:sp>
      <p:pic>
        <p:nvPicPr>
          <p:cNvPr id="6" name="Picture 3" descr="C:\Documents and Settings\1053480\Desktop\UTD\Advanced Requirements Engineering SYSM 6309\robertmichelson_entomopter.jpg"/>
          <p:cNvPicPr>
            <a:picLocks noChangeAspect="1" noChangeArrowheads="1"/>
          </p:cNvPicPr>
          <p:nvPr/>
        </p:nvPicPr>
        <p:blipFill>
          <a:blip r:embed="rId2" cstate="print"/>
          <a:srcRect/>
          <a:stretch>
            <a:fillRect/>
          </a:stretch>
        </p:blipFill>
        <p:spPr bwMode="auto">
          <a:xfrm>
            <a:off x="5867400" y="4419600"/>
            <a:ext cx="2935504" cy="228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457200"/>
            <a:ext cx="8229600" cy="1066800"/>
          </a:xfrm>
        </p:spPr>
        <p:txBody>
          <a:bodyPr>
            <a:normAutofit/>
          </a:bodyPr>
          <a:lstStyle/>
          <a:p>
            <a:r>
              <a:rPr lang="en-US" dirty="0" smtClean="0"/>
              <a:t>Requirements Challenges</a:t>
            </a:r>
            <a:endParaRPr lang="en-US" dirty="0"/>
          </a:p>
        </p:txBody>
      </p:sp>
      <p:sp>
        <p:nvSpPr>
          <p:cNvPr id="5" name="Content Placeholder 4"/>
          <p:cNvSpPr>
            <a:spLocks noGrp="1"/>
          </p:cNvSpPr>
          <p:nvPr>
            <p:ph idx="1"/>
          </p:nvPr>
        </p:nvSpPr>
        <p:spPr>
          <a:xfrm>
            <a:off x="-152400" y="1447800"/>
            <a:ext cx="8305800" cy="5562600"/>
          </a:xfrm>
        </p:spPr>
        <p:txBody>
          <a:bodyPr>
            <a:normAutofit fontScale="92500"/>
          </a:bodyPr>
          <a:lstStyle/>
          <a:p>
            <a:pPr lvl="1"/>
            <a:r>
              <a:rPr lang="en-US" dirty="0" smtClean="0"/>
              <a:t>“Must </a:t>
            </a:r>
            <a:r>
              <a:rPr lang="en-US" dirty="0" smtClean="0"/>
              <a:t>be able to fly, be controllable, and have useful </a:t>
            </a:r>
            <a:r>
              <a:rPr lang="en-US" dirty="0" smtClean="0"/>
              <a:t>endurance” </a:t>
            </a:r>
            <a:endParaRPr lang="en-US" dirty="0" smtClean="0"/>
          </a:p>
          <a:p>
            <a:pPr lvl="1"/>
            <a:r>
              <a:rPr lang="en-US" dirty="0" smtClean="0"/>
              <a:t>Low </a:t>
            </a:r>
            <a:r>
              <a:rPr lang="en-US" dirty="0" err="1" smtClean="0"/>
              <a:t>Reynold’s</a:t>
            </a:r>
            <a:r>
              <a:rPr lang="en-US" dirty="0" smtClean="0"/>
              <a:t> number </a:t>
            </a:r>
            <a:r>
              <a:rPr lang="en-US" dirty="0" smtClean="0"/>
              <a:t>aerodynamics.</a:t>
            </a:r>
          </a:p>
          <a:p>
            <a:pPr lvl="2"/>
            <a:r>
              <a:rPr lang="en-US" dirty="0" smtClean="0"/>
              <a:t>Air is more viscous for small flight vehicles. </a:t>
            </a:r>
          </a:p>
          <a:p>
            <a:pPr lvl="2"/>
            <a:r>
              <a:rPr lang="en-US" dirty="0" smtClean="0"/>
              <a:t>Technology is not scalable (materials, electronics, motors, airfoils).</a:t>
            </a:r>
          </a:p>
          <a:p>
            <a:pPr lvl="2"/>
            <a:r>
              <a:rPr lang="en-US" dirty="0" smtClean="0"/>
              <a:t>Complex issues with bio-mimicry.</a:t>
            </a:r>
          </a:p>
          <a:p>
            <a:pPr lvl="1"/>
            <a:r>
              <a:rPr lang="en-US" dirty="0" smtClean="0"/>
              <a:t>Small </a:t>
            </a:r>
            <a:r>
              <a:rPr lang="en-US" dirty="0" smtClean="0"/>
              <a:t>size, slow flight, ability to navigate without GPS. </a:t>
            </a:r>
          </a:p>
          <a:p>
            <a:pPr lvl="2"/>
            <a:r>
              <a:rPr lang="en-US" dirty="0" smtClean="0"/>
              <a:t>Critical </a:t>
            </a:r>
            <a:r>
              <a:rPr lang="en-US" dirty="0" smtClean="0"/>
              <a:t>implications for efficient aerodynamic structure and weight. </a:t>
            </a:r>
          </a:p>
          <a:p>
            <a:pPr lvl="2"/>
            <a:r>
              <a:rPr lang="en-US" dirty="0" smtClean="0"/>
              <a:t>Surface area is limited.</a:t>
            </a:r>
          </a:p>
          <a:p>
            <a:pPr lvl="2"/>
            <a:r>
              <a:rPr lang="en-US" dirty="0" smtClean="0"/>
              <a:t>Focus on propulsive power and energy density of fuel</a:t>
            </a:r>
            <a:r>
              <a:rPr lang="en-US" dirty="0" smtClean="0"/>
              <a:t>.</a:t>
            </a:r>
          </a:p>
          <a:p>
            <a:pPr lvl="2"/>
            <a:r>
              <a:rPr lang="en-US" dirty="0" smtClean="0"/>
              <a:t>Autonomous flight controls</a:t>
            </a:r>
            <a:endParaRPr lang="en-US" dirty="0" smtClean="0"/>
          </a:p>
          <a:p>
            <a:pPr lvl="3"/>
            <a:r>
              <a:rPr lang="en-US" dirty="0" smtClean="0"/>
              <a:t>Navigation and decision making in obstacle-rich enclosures.</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and Approach</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1066800"/>
          </a:xfrm>
        </p:spPr>
        <p:txBody>
          <a:bodyPr/>
          <a:lstStyle/>
          <a:p>
            <a:r>
              <a:rPr lang="en-US" dirty="0" smtClean="0"/>
              <a:t>Top-Level Requirements</a:t>
            </a:r>
            <a:endParaRPr lang="en-US" dirty="0"/>
          </a:p>
        </p:txBody>
      </p:sp>
      <p:sp>
        <p:nvSpPr>
          <p:cNvPr id="3" name="Content Placeholder 2"/>
          <p:cNvSpPr>
            <a:spLocks noGrp="1"/>
          </p:cNvSpPr>
          <p:nvPr>
            <p:ph idx="1"/>
          </p:nvPr>
        </p:nvSpPr>
        <p:spPr>
          <a:xfrm>
            <a:off x="228600" y="1828800"/>
            <a:ext cx="8229600" cy="4572000"/>
          </a:xfrm>
        </p:spPr>
        <p:txBody>
          <a:bodyPr>
            <a:normAutofit fontScale="92500" lnSpcReduction="20000"/>
          </a:bodyPr>
          <a:lstStyle/>
          <a:p>
            <a:r>
              <a:rPr lang="en-US" dirty="0" smtClean="0"/>
              <a:t>High Lift-to-drag ratio</a:t>
            </a:r>
          </a:p>
          <a:p>
            <a:r>
              <a:rPr lang="en-US" dirty="0" smtClean="0"/>
              <a:t>Airfoil Shape</a:t>
            </a:r>
          </a:p>
          <a:p>
            <a:r>
              <a:rPr lang="en-US" dirty="0" smtClean="0"/>
              <a:t>High Propulsive Power</a:t>
            </a:r>
          </a:p>
          <a:p>
            <a:pPr lvl="1"/>
            <a:r>
              <a:rPr lang="en-US" dirty="0" smtClean="0"/>
              <a:t>Fuel energy density</a:t>
            </a:r>
          </a:p>
          <a:p>
            <a:r>
              <a:rPr lang="en-US" dirty="0" smtClean="0"/>
              <a:t>Flight Endurance</a:t>
            </a:r>
          </a:p>
          <a:p>
            <a:pPr lvl="1"/>
            <a:r>
              <a:rPr lang="en-US" dirty="0" smtClean="0"/>
              <a:t>Power consumption</a:t>
            </a:r>
          </a:p>
          <a:p>
            <a:r>
              <a:rPr lang="en-US" dirty="0" smtClean="0"/>
              <a:t>Total Weight</a:t>
            </a:r>
          </a:p>
          <a:p>
            <a:r>
              <a:rPr lang="en-US" dirty="0" smtClean="0"/>
              <a:t>Strength of Materials</a:t>
            </a:r>
          </a:p>
          <a:p>
            <a:r>
              <a:rPr lang="en-US" dirty="0" smtClean="0"/>
              <a:t>Controls and Controllability</a:t>
            </a:r>
          </a:p>
          <a:p>
            <a:pPr lvl="1"/>
            <a:r>
              <a:rPr lang="en-US" dirty="0" smtClean="0"/>
              <a:t>Inner-loop and Outer Loop</a:t>
            </a:r>
          </a:p>
          <a:p>
            <a:r>
              <a:rPr lang="en-US" dirty="0" smtClean="0"/>
              <a:t>Autonomy</a:t>
            </a:r>
          </a:p>
          <a:p>
            <a:pPr lvl="1"/>
            <a:r>
              <a:rPr lang="en-US" dirty="0" smtClean="0"/>
              <a:t>Decision making, target acquisition, tracking, vision, network communication.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762000"/>
            <a:ext cx="8229600" cy="1066800"/>
          </a:xfrm>
        </p:spPr>
        <p:txBody>
          <a:bodyPr/>
          <a:lstStyle/>
          <a:p>
            <a:r>
              <a:rPr lang="en-US" dirty="0" smtClean="0"/>
              <a:t>Design Solutions</a:t>
            </a:r>
            <a:endParaRPr lang="en-US" dirty="0"/>
          </a:p>
        </p:txBody>
      </p:sp>
      <p:sp>
        <p:nvSpPr>
          <p:cNvPr id="5" name="Content Placeholder 4"/>
          <p:cNvSpPr>
            <a:spLocks noGrp="1"/>
          </p:cNvSpPr>
          <p:nvPr>
            <p:ph idx="1"/>
          </p:nvPr>
        </p:nvSpPr>
        <p:spPr>
          <a:xfrm>
            <a:off x="152400" y="1752600"/>
            <a:ext cx="5105400" cy="4953000"/>
          </a:xfrm>
        </p:spPr>
        <p:txBody>
          <a:bodyPr>
            <a:normAutofit fontScale="92500" lnSpcReduction="20000"/>
          </a:bodyPr>
          <a:lstStyle/>
          <a:p>
            <a:r>
              <a:rPr lang="en-US" dirty="0" smtClean="0"/>
              <a:t>Fixed Wing</a:t>
            </a:r>
          </a:p>
          <a:p>
            <a:pPr lvl="1"/>
            <a:r>
              <a:rPr lang="en-US" dirty="0" smtClean="0"/>
              <a:t>High speeds (up to 40 mph)</a:t>
            </a:r>
          </a:p>
          <a:p>
            <a:pPr lvl="1"/>
            <a:r>
              <a:rPr lang="en-US" dirty="0" smtClean="0"/>
              <a:t>Not suitable indoors </a:t>
            </a:r>
          </a:p>
          <a:p>
            <a:r>
              <a:rPr lang="en-US" dirty="0" smtClean="0"/>
              <a:t>Rotary Wing</a:t>
            </a:r>
          </a:p>
          <a:p>
            <a:pPr lvl="1"/>
            <a:r>
              <a:rPr lang="en-US" dirty="0" smtClean="0"/>
              <a:t>Like mini helicopters</a:t>
            </a:r>
          </a:p>
          <a:p>
            <a:pPr lvl="1"/>
            <a:r>
              <a:rPr lang="en-US" dirty="0" smtClean="0"/>
              <a:t>Fly slowly and hover</a:t>
            </a:r>
          </a:p>
          <a:p>
            <a:pPr lvl="1"/>
            <a:r>
              <a:rPr lang="en-US" dirty="0" smtClean="0"/>
              <a:t>Multiple propellers are popular but can be inefficient. (i.e. Quadrotor design)</a:t>
            </a:r>
          </a:p>
          <a:p>
            <a:r>
              <a:rPr lang="en-US" dirty="0" smtClean="0"/>
              <a:t>Flapping Wing</a:t>
            </a:r>
          </a:p>
          <a:p>
            <a:pPr lvl="1"/>
            <a:r>
              <a:rPr lang="en-US" dirty="0" smtClean="0"/>
              <a:t>Best for indoor use</a:t>
            </a:r>
          </a:p>
          <a:p>
            <a:pPr lvl="2"/>
            <a:r>
              <a:rPr lang="en-US" dirty="0" smtClean="0"/>
              <a:t>Slower flight</a:t>
            </a:r>
          </a:p>
          <a:p>
            <a:pPr lvl="2"/>
            <a:r>
              <a:rPr lang="en-US" dirty="0" smtClean="0"/>
              <a:t>Robustness and survivability </a:t>
            </a:r>
          </a:p>
          <a:p>
            <a:pPr lvl="2"/>
            <a:r>
              <a:rPr lang="en-US" dirty="0" smtClean="0"/>
              <a:t>Biological Inspiration</a:t>
            </a:r>
          </a:p>
          <a:p>
            <a:pPr lvl="1"/>
            <a:endParaRPr lang="en-US" dirty="0"/>
          </a:p>
        </p:txBody>
      </p:sp>
      <p:pic>
        <p:nvPicPr>
          <p:cNvPr id="6" name="Picture 5" descr="C:\data\UTD\Advanced Requirements Engineering SYSM 6309\MAVs\quadrotor[1].jpg"/>
          <p:cNvPicPr/>
          <p:nvPr/>
        </p:nvPicPr>
        <p:blipFill>
          <a:blip r:embed="rId2" cstate="print"/>
          <a:srcRect/>
          <a:stretch>
            <a:fillRect/>
          </a:stretch>
        </p:blipFill>
        <p:spPr bwMode="auto">
          <a:xfrm>
            <a:off x="5257800" y="1828800"/>
            <a:ext cx="3381375" cy="225678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and Illustration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066800"/>
          </a:xfrm>
        </p:spPr>
        <p:txBody>
          <a:bodyPr>
            <a:normAutofit fontScale="90000"/>
          </a:bodyPr>
          <a:lstStyle/>
          <a:p>
            <a:r>
              <a:rPr lang="en-US" dirty="0" smtClean="0"/>
              <a:t>Biological </a:t>
            </a:r>
            <a:r>
              <a:rPr lang="en-US" dirty="0" smtClean="0"/>
              <a:t>I</a:t>
            </a:r>
            <a:r>
              <a:rPr lang="en-US" dirty="0" smtClean="0"/>
              <a:t>nspiration is used to </a:t>
            </a:r>
            <a:r>
              <a:rPr lang="en-US" dirty="0" smtClean="0"/>
              <a:t>V</a:t>
            </a:r>
            <a:r>
              <a:rPr lang="en-US" dirty="0" smtClean="0"/>
              <a:t>alidate </a:t>
            </a:r>
            <a:r>
              <a:rPr lang="en-US" dirty="0" smtClean="0"/>
              <a:t>R</a:t>
            </a:r>
            <a:r>
              <a:rPr lang="en-US" dirty="0" smtClean="0"/>
              <a:t>equirements</a:t>
            </a:r>
            <a:endParaRPr lang="en-US" dirty="0"/>
          </a:p>
        </p:txBody>
      </p:sp>
      <p:sp>
        <p:nvSpPr>
          <p:cNvPr id="3" name="Content Placeholder 2"/>
          <p:cNvSpPr>
            <a:spLocks noGrp="1"/>
          </p:cNvSpPr>
          <p:nvPr>
            <p:ph idx="1"/>
          </p:nvPr>
        </p:nvSpPr>
        <p:spPr>
          <a:xfrm>
            <a:off x="228600" y="2133600"/>
            <a:ext cx="8229600" cy="4325112"/>
          </a:xfrm>
        </p:spPr>
        <p:txBody>
          <a:bodyPr>
            <a:normAutofit fontScale="92500" lnSpcReduction="10000"/>
          </a:bodyPr>
          <a:lstStyle/>
          <a:p>
            <a:r>
              <a:rPr lang="en-US" dirty="0" smtClean="0"/>
              <a:t>Insect-like Flapping-Wing architecture</a:t>
            </a:r>
          </a:p>
          <a:p>
            <a:pPr lvl="1"/>
            <a:r>
              <a:rPr lang="en-US" dirty="0" smtClean="0"/>
              <a:t>U.S. Air Force “Bumble-Bee”</a:t>
            </a:r>
          </a:p>
          <a:p>
            <a:r>
              <a:rPr lang="en-US" dirty="0" smtClean="0"/>
              <a:t>Honey Bee-like energy storage and consumption goals.</a:t>
            </a:r>
          </a:p>
          <a:p>
            <a:pPr lvl="1"/>
            <a:r>
              <a:rPr lang="en-US" dirty="0" smtClean="0"/>
              <a:t>Sugars (fuel) is chemically stored in nectar</a:t>
            </a:r>
          </a:p>
          <a:p>
            <a:pPr lvl="1"/>
            <a:r>
              <a:rPr lang="en-US" dirty="0" smtClean="0"/>
              <a:t>Immediate access to energy</a:t>
            </a:r>
          </a:p>
          <a:p>
            <a:r>
              <a:rPr lang="en-US" dirty="0" smtClean="0"/>
              <a:t>Honey Bee-like flight controls</a:t>
            </a:r>
          </a:p>
          <a:p>
            <a:pPr lvl="1"/>
            <a:r>
              <a:rPr lang="en-US" dirty="0" smtClean="0"/>
              <a:t>Observe bilateral flow of objects to assess speed and trajectory.</a:t>
            </a:r>
          </a:p>
          <a:p>
            <a:r>
              <a:rPr lang="en-US" dirty="0" smtClean="0"/>
              <a:t>Insect-like pheromone tracking</a:t>
            </a:r>
          </a:p>
          <a:p>
            <a:pPr lvl="1"/>
            <a:r>
              <a:rPr lang="en-US" dirty="0" smtClean="0"/>
              <a:t>Autonomous tracking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Development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09600"/>
            <a:ext cx="8229600" cy="1066800"/>
          </a:xfrm>
        </p:spPr>
        <p:txBody>
          <a:bodyPr>
            <a:normAutofit fontScale="90000"/>
          </a:bodyPr>
          <a:lstStyle/>
          <a:p>
            <a:r>
              <a:rPr lang="en-US" dirty="0" smtClean="0"/>
              <a:t>Future Development Considerations</a:t>
            </a:r>
            <a:endParaRPr lang="en-US" dirty="0"/>
          </a:p>
        </p:txBody>
      </p:sp>
      <p:sp>
        <p:nvSpPr>
          <p:cNvPr id="2" name="Content Placeholder 1"/>
          <p:cNvSpPr>
            <a:spLocks noGrp="1"/>
          </p:cNvSpPr>
          <p:nvPr>
            <p:ph idx="1"/>
          </p:nvPr>
        </p:nvSpPr>
        <p:spPr>
          <a:xfrm>
            <a:off x="381000" y="1524000"/>
            <a:ext cx="8229600" cy="5867400"/>
          </a:xfrm>
        </p:spPr>
        <p:txBody>
          <a:bodyPr>
            <a:normAutofit fontScale="85000" lnSpcReduction="10000"/>
          </a:bodyPr>
          <a:lstStyle/>
          <a:p>
            <a:r>
              <a:rPr lang="en-US" dirty="0" smtClean="0"/>
              <a:t>Do </a:t>
            </a:r>
            <a:r>
              <a:rPr lang="en-US" dirty="0" smtClean="0"/>
              <a:t>not develop requirements until a useful use case scenario is identified.</a:t>
            </a:r>
          </a:p>
          <a:p>
            <a:pPr lvl="1"/>
            <a:r>
              <a:rPr lang="en-US" dirty="0" smtClean="0"/>
              <a:t>Do not let the technology define the need</a:t>
            </a:r>
            <a:r>
              <a:rPr lang="en-US" dirty="0" smtClean="0"/>
              <a:t>.</a:t>
            </a:r>
          </a:p>
          <a:p>
            <a:pPr lvl="1"/>
            <a:r>
              <a:rPr lang="en-US" dirty="0" smtClean="0"/>
              <a:t>Start with a problem and goals and f</a:t>
            </a:r>
            <a:r>
              <a:rPr lang="en-US" dirty="0" smtClean="0"/>
              <a:t>ind the solution later.</a:t>
            </a:r>
            <a:endParaRPr lang="en-US" dirty="0" smtClean="0"/>
          </a:p>
          <a:p>
            <a:r>
              <a:rPr lang="en-US" dirty="0" smtClean="0"/>
              <a:t>Not all technology is scalable or makes sense.</a:t>
            </a:r>
          </a:p>
          <a:p>
            <a:pPr lvl="1"/>
            <a:r>
              <a:rPr lang="en-US" dirty="0" smtClean="0"/>
              <a:t>Classical aerodynamics break down at small </a:t>
            </a:r>
            <a:r>
              <a:rPr lang="en-US" dirty="0" smtClean="0"/>
              <a:t>scales.</a:t>
            </a:r>
          </a:p>
          <a:p>
            <a:pPr lvl="2"/>
            <a:r>
              <a:rPr lang="en-US" dirty="0" err="1" smtClean="0"/>
              <a:t>Reynold’s</a:t>
            </a:r>
            <a:r>
              <a:rPr lang="en-US" dirty="0" smtClean="0"/>
              <a:t> </a:t>
            </a:r>
            <a:r>
              <a:rPr lang="en-US" dirty="0" smtClean="0"/>
              <a:t>number takes effect (air is more viscous). </a:t>
            </a:r>
            <a:endParaRPr lang="en-US" dirty="0" smtClean="0"/>
          </a:p>
          <a:p>
            <a:pPr lvl="1"/>
            <a:r>
              <a:rPr lang="en-US" dirty="0" smtClean="0"/>
              <a:t>Strength of materials, propulsions systems and motors, electronics, GPS capability, LOS communication.</a:t>
            </a:r>
            <a:endParaRPr lang="en-US" dirty="0" smtClean="0"/>
          </a:p>
          <a:p>
            <a:r>
              <a:rPr lang="en-US" dirty="0" smtClean="0"/>
              <a:t>Continued bio-inspiration</a:t>
            </a:r>
          </a:p>
          <a:p>
            <a:pPr lvl="1"/>
            <a:r>
              <a:rPr lang="en-US" dirty="0" smtClean="0"/>
              <a:t>More autonomous systems and networked communication.</a:t>
            </a:r>
          </a:p>
          <a:p>
            <a:pPr lvl="1"/>
            <a:r>
              <a:rPr lang="en-US" dirty="0" smtClean="0"/>
              <a:t>Smaller, lighter, and higher strength.</a:t>
            </a:r>
          </a:p>
          <a:p>
            <a:pPr lvl="1"/>
            <a:r>
              <a:rPr lang="en-US" dirty="0" smtClean="0"/>
              <a:t>H</a:t>
            </a:r>
            <a:r>
              <a:rPr lang="en-US" dirty="0" smtClean="0"/>
              <a:t>igher endurance.</a:t>
            </a:r>
          </a:p>
          <a:p>
            <a:pPr lvl="2"/>
            <a:r>
              <a:rPr lang="en-US" dirty="0" smtClean="0"/>
              <a:t>MEMS technology and chemically fueled motors. </a:t>
            </a:r>
          </a:p>
          <a:p>
            <a:pPr lvl="1"/>
            <a:r>
              <a:rPr lang="en-US" dirty="0" smtClean="0"/>
              <a:t>Insect-sized aircraft expected in the future.</a:t>
            </a:r>
          </a:p>
          <a:p>
            <a:pPr>
              <a:buNone/>
            </a:pPr>
            <a:r>
              <a:rPr lang="en-US" dirty="0" smtClean="0"/>
              <a:t> </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0"/>
            <a:ext cx="8229600" cy="1066800"/>
          </a:xfrm>
        </p:spPr>
        <p:txBody>
          <a:bodyPr>
            <a:normAutofit/>
          </a:bodyPr>
          <a:lstStyle/>
          <a:p>
            <a:r>
              <a:rPr lang="en-US" sz="4300" b="1" dirty="0" smtClean="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rPr>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066800"/>
          </a:xfrm>
        </p:spPr>
        <p:txBody>
          <a:bodyPr/>
          <a:lstStyle/>
          <a:p>
            <a:r>
              <a:rPr lang="en-US" dirty="0" smtClean="0"/>
              <a:t>Outline</a:t>
            </a:r>
            <a:endParaRPr lang="en-US" dirty="0"/>
          </a:p>
        </p:txBody>
      </p:sp>
      <p:sp>
        <p:nvSpPr>
          <p:cNvPr id="3" name="Content Placeholder 2"/>
          <p:cNvSpPr>
            <a:spLocks noGrp="1"/>
          </p:cNvSpPr>
          <p:nvPr>
            <p:ph idx="1"/>
          </p:nvPr>
        </p:nvSpPr>
        <p:spPr>
          <a:xfrm>
            <a:off x="304800" y="1828800"/>
            <a:ext cx="8229600" cy="4325112"/>
          </a:xfrm>
        </p:spPr>
        <p:txBody>
          <a:bodyPr/>
          <a:lstStyle/>
          <a:p>
            <a:r>
              <a:rPr lang="en-US" dirty="0" smtClean="0"/>
              <a:t>Motivation and Context</a:t>
            </a:r>
          </a:p>
          <a:p>
            <a:r>
              <a:rPr lang="en-US" dirty="0" smtClean="0"/>
              <a:t>Problem Statement</a:t>
            </a:r>
          </a:p>
          <a:p>
            <a:r>
              <a:rPr lang="en-US" dirty="0" smtClean="0"/>
              <a:t>Solution and Approach</a:t>
            </a:r>
          </a:p>
          <a:p>
            <a:r>
              <a:rPr lang="en-US" dirty="0" smtClean="0"/>
              <a:t>Validation and Illustration</a:t>
            </a:r>
          </a:p>
          <a:p>
            <a:r>
              <a:rPr lang="en-US" dirty="0" smtClean="0"/>
              <a:t>Recommendations and Future Work</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1066800"/>
          </a:xfrm>
        </p:spPr>
        <p:txBody>
          <a:bodyPr/>
          <a:lstStyle/>
          <a:p>
            <a:r>
              <a:rPr lang="en-US" dirty="0" smtClean="0"/>
              <a:t>References</a:t>
            </a:r>
            <a:endParaRPr lang="en-US" dirty="0"/>
          </a:p>
        </p:txBody>
      </p:sp>
      <p:sp>
        <p:nvSpPr>
          <p:cNvPr id="3" name="Content Placeholder 2"/>
          <p:cNvSpPr>
            <a:spLocks noGrp="1"/>
          </p:cNvSpPr>
          <p:nvPr>
            <p:ph idx="1"/>
          </p:nvPr>
        </p:nvSpPr>
        <p:spPr>
          <a:xfrm>
            <a:off x="304800" y="1828800"/>
            <a:ext cx="8229600" cy="4325112"/>
          </a:xfrm>
        </p:spPr>
        <p:txBody>
          <a:bodyPr>
            <a:normAutofit fontScale="62500" lnSpcReduction="20000"/>
          </a:bodyPr>
          <a:lstStyle/>
          <a:p>
            <a:pPr lvl="0"/>
            <a:r>
              <a:rPr lang="en-US" dirty="0" smtClean="0"/>
              <a:t>“Micro Air Vehicle” </a:t>
            </a:r>
            <a:r>
              <a:rPr lang="en-US" dirty="0" smtClean="0">
                <a:hlinkClick r:id="rId2"/>
              </a:rPr>
              <a:t>http://en.wikipedia.org/wiki/Micro_air_vehicle</a:t>
            </a:r>
            <a:endParaRPr lang="en-US" dirty="0" smtClean="0"/>
          </a:p>
          <a:p>
            <a:pPr lvl="0"/>
            <a:r>
              <a:rPr lang="en-US" dirty="0" smtClean="0"/>
              <a:t>“RQ-4B Global Hawk Block 30, Operational Test and Evaluation Report” J. Michael Gilmore, Director, Operational Test and Evaluation, May 2011.</a:t>
            </a:r>
          </a:p>
          <a:p>
            <a:pPr lvl="0"/>
            <a:r>
              <a:rPr lang="en-US" dirty="0" smtClean="0"/>
              <a:t>B. Christensen, “Micro Air Vehicle in-use in Iraq” </a:t>
            </a:r>
            <a:r>
              <a:rPr lang="en-US" u="sng" dirty="0" smtClean="0">
                <a:hlinkClick r:id="rId3"/>
              </a:rPr>
              <a:t>http://www.technovelgy.com/ct/Science-Fiction-News.asp?NewsNum=1111</a:t>
            </a:r>
            <a:endParaRPr lang="en-US" dirty="0" smtClean="0"/>
          </a:p>
          <a:p>
            <a:pPr lvl="0"/>
            <a:r>
              <a:rPr lang="en-US" dirty="0" smtClean="0"/>
              <a:t>M. </a:t>
            </a:r>
            <a:r>
              <a:rPr lang="en-US" dirty="0" err="1" smtClean="0"/>
              <a:t>Wohlsen</a:t>
            </a:r>
            <a:r>
              <a:rPr lang="en-US" dirty="0" smtClean="0"/>
              <a:t>, “Drones coming to a sky near you as interest surges” </a:t>
            </a:r>
            <a:r>
              <a:rPr lang="en-US" dirty="0" smtClean="0">
                <a:hlinkClick r:id="rId4"/>
              </a:rPr>
              <a:t>http://news.yahoo.com/drones-coming-sky-near-interest-surges-150302837.html</a:t>
            </a:r>
            <a:endParaRPr lang="en-US" dirty="0" smtClean="0"/>
          </a:p>
          <a:p>
            <a:pPr lvl="0"/>
            <a:r>
              <a:rPr lang="en-US" dirty="0" smtClean="0"/>
              <a:t>M. </a:t>
            </a:r>
            <a:r>
              <a:rPr lang="en-US" dirty="0" err="1" smtClean="0"/>
              <a:t>Masnick</a:t>
            </a:r>
            <a:r>
              <a:rPr lang="en-US" dirty="0" smtClean="0"/>
              <a:t>, “Why You Can't Have A </a:t>
            </a:r>
            <a:r>
              <a:rPr lang="en-US" dirty="0" err="1" smtClean="0"/>
              <a:t>Tacocopter</a:t>
            </a:r>
            <a:r>
              <a:rPr lang="en-US" dirty="0" smtClean="0"/>
              <a:t> Drone Deliver You A Taco For Lunch Today”, 27 MAR, 2012, </a:t>
            </a:r>
            <a:r>
              <a:rPr lang="en-US" u="sng" dirty="0" smtClean="0">
                <a:hlinkClick r:id="rId5"/>
              </a:rPr>
              <a:t>http://www.techdirt.com/articles/20120327/04431918256/why-you-cant-have-tacocopter-d</a:t>
            </a:r>
            <a:r>
              <a:rPr lang="en-US" dirty="0" smtClean="0"/>
              <a:t>...</a:t>
            </a:r>
          </a:p>
          <a:p>
            <a:pPr lvl="0"/>
            <a:r>
              <a:rPr lang="en-US" dirty="0" smtClean="0"/>
              <a:t>Michelson, R. C. 2010 “Overview of Micro Air Vehicle System Design and Integration Issues</a:t>
            </a:r>
            <a:r>
              <a:rPr lang="en-US" dirty="0" smtClean="0"/>
              <a:t>”, Encyclopedia </a:t>
            </a:r>
            <a:r>
              <a:rPr lang="en-US" dirty="0" smtClean="0"/>
              <a:t>of Aerospace Engineering.</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and Context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229600" cy="1143000"/>
          </a:xfrm>
        </p:spPr>
        <p:txBody>
          <a:bodyPr/>
          <a:lstStyle/>
          <a:p>
            <a:r>
              <a:rPr lang="en-US" dirty="0" smtClean="0"/>
              <a:t>What are MAVs?</a:t>
            </a:r>
            <a:endParaRPr lang="en-US" dirty="0"/>
          </a:p>
        </p:txBody>
      </p:sp>
      <p:sp>
        <p:nvSpPr>
          <p:cNvPr id="2" name="Content Placeholder 1"/>
          <p:cNvSpPr>
            <a:spLocks noGrp="1"/>
          </p:cNvSpPr>
          <p:nvPr>
            <p:ph idx="1"/>
          </p:nvPr>
        </p:nvSpPr>
        <p:spPr>
          <a:xfrm>
            <a:off x="0" y="1524000"/>
            <a:ext cx="6629400" cy="4876800"/>
          </a:xfrm>
        </p:spPr>
        <p:txBody>
          <a:bodyPr>
            <a:normAutofit fontScale="85000" lnSpcReduction="10000"/>
          </a:bodyPr>
          <a:lstStyle/>
          <a:p>
            <a:r>
              <a:rPr lang="en-US" dirty="0" smtClean="0"/>
              <a:t>A </a:t>
            </a:r>
            <a:r>
              <a:rPr lang="en-US" dirty="0" smtClean="0"/>
              <a:t>M</a:t>
            </a:r>
            <a:r>
              <a:rPr lang="en-US" dirty="0" smtClean="0"/>
              <a:t>icro </a:t>
            </a:r>
            <a:r>
              <a:rPr lang="en-US" dirty="0" smtClean="0"/>
              <a:t>A</a:t>
            </a:r>
            <a:r>
              <a:rPr lang="en-US" dirty="0" smtClean="0"/>
              <a:t>ir </a:t>
            </a:r>
            <a:r>
              <a:rPr lang="en-US" dirty="0" smtClean="0"/>
              <a:t>V</a:t>
            </a:r>
            <a:r>
              <a:rPr lang="en-US" dirty="0" smtClean="0"/>
              <a:t>ehicle </a:t>
            </a:r>
            <a:r>
              <a:rPr lang="en-US" dirty="0" smtClean="0"/>
              <a:t>(MAV) is a class of unmanned aerial </a:t>
            </a:r>
            <a:r>
              <a:rPr lang="en-US" dirty="0" smtClean="0"/>
              <a:t>vehicle </a:t>
            </a:r>
            <a:r>
              <a:rPr lang="en-US" dirty="0" smtClean="0"/>
              <a:t>(UAV</a:t>
            </a:r>
            <a:r>
              <a:rPr lang="en-US" dirty="0" smtClean="0"/>
              <a:t>)</a:t>
            </a:r>
          </a:p>
          <a:p>
            <a:pPr lvl="1"/>
            <a:r>
              <a:rPr lang="en-US" dirty="0" smtClean="0"/>
              <a:t>M</a:t>
            </a:r>
            <a:r>
              <a:rPr lang="en-US" dirty="0" smtClean="0"/>
              <a:t>ust be smaller than 15 cm</a:t>
            </a:r>
          </a:p>
          <a:p>
            <a:pPr lvl="1"/>
            <a:r>
              <a:rPr lang="en-US" dirty="0" smtClean="0"/>
              <a:t>May be autonomous</a:t>
            </a:r>
            <a:endParaRPr lang="en-US" dirty="0" smtClean="0"/>
          </a:p>
          <a:p>
            <a:r>
              <a:rPr lang="en-US" dirty="0" smtClean="0"/>
              <a:t>Developed for military ISR applications</a:t>
            </a:r>
          </a:p>
          <a:p>
            <a:pPr lvl="1"/>
            <a:r>
              <a:rPr lang="en-US" dirty="0" smtClean="0"/>
              <a:t>Intelligence, Surveillance, and Reconnaissance</a:t>
            </a:r>
          </a:p>
          <a:p>
            <a:r>
              <a:rPr lang="en-US" dirty="0" smtClean="0"/>
              <a:t>Allows remote observation of hazardous environments.</a:t>
            </a:r>
          </a:p>
          <a:p>
            <a:pPr lvl="1"/>
            <a:r>
              <a:rPr lang="en-US" dirty="0" smtClean="0"/>
              <a:t>Keeps humans out of harm’s way.</a:t>
            </a:r>
          </a:p>
          <a:p>
            <a:r>
              <a:rPr lang="en-US" dirty="0" smtClean="0"/>
              <a:t>Other development driven by:</a:t>
            </a:r>
          </a:p>
          <a:p>
            <a:pPr lvl="1"/>
            <a:r>
              <a:rPr lang="en-US" dirty="0" smtClean="0"/>
              <a:t>C</a:t>
            </a:r>
            <a:r>
              <a:rPr lang="en-US" dirty="0" smtClean="0"/>
              <a:t>ommercial applications: </a:t>
            </a:r>
            <a:endParaRPr lang="en-US" dirty="0" smtClean="0"/>
          </a:p>
          <a:p>
            <a:pPr lvl="2"/>
            <a:r>
              <a:rPr lang="en-US" dirty="0" smtClean="0"/>
              <a:t>Hobby, real estate, entrepreneurs </a:t>
            </a:r>
          </a:p>
          <a:p>
            <a:pPr lvl="1"/>
            <a:r>
              <a:rPr lang="en-US" dirty="0" smtClean="0"/>
              <a:t>L</a:t>
            </a:r>
            <a:r>
              <a:rPr lang="en-US" dirty="0" smtClean="0"/>
              <a:t>ocal government</a:t>
            </a:r>
          </a:p>
          <a:p>
            <a:pPr lvl="1"/>
            <a:r>
              <a:rPr lang="en-US" dirty="0" smtClean="0"/>
              <a:t>Research and Development (Agriculture)</a:t>
            </a:r>
          </a:p>
        </p:txBody>
      </p:sp>
      <p:pic>
        <p:nvPicPr>
          <p:cNvPr id="2050" name="Picture 2" descr="C:\Documents and Settings\1053480\Desktop\UTD\Advanced Requirements Engineering SYSM 6309\Nano_inhand_lg.jpg"/>
          <p:cNvPicPr>
            <a:picLocks noChangeAspect="1" noChangeArrowheads="1"/>
          </p:cNvPicPr>
          <p:nvPr/>
        </p:nvPicPr>
        <p:blipFill>
          <a:blip r:embed="rId2" cstate="print"/>
          <a:srcRect/>
          <a:stretch>
            <a:fillRect/>
          </a:stretch>
        </p:blipFill>
        <p:spPr bwMode="auto">
          <a:xfrm>
            <a:off x="6781800" y="1905000"/>
            <a:ext cx="2055395" cy="1822450"/>
          </a:xfrm>
          <a:prstGeom prst="rect">
            <a:avLst/>
          </a:prstGeom>
          <a:noFill/>
        </p:spPr>
      </p:pic>
      <p:pic>
        <p:nvPicPr>
          <p:cNvPr id="6" name="Picture 5"/>
          <p:cNvPicPr/>
          <p:nvPr/>
        </p:nvPicPr>
        <p:blipFill>
          <a:blip r:embed="rId3" cstate="print"/>
          <a:srcRect/>
          <a:stretch>
            <a:fillRect/>
          </a:stretch>
        </p:blipFill>
        <p:spPr bwMode="auto">
          <a:xfrm>
            <a:off x="6400800" y="4419600"/>
            <a:ext cx="2390775"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066800"/>
          </a:xfrm>
        </p:spPr>
        <p:txBody>
          <a:bodyPr/>
          <a:lstStyle/>
          <a:p>
            <a:r>
              <a:rPr lang="en-US" dirty="0" smtClean="0"/>
              <a:t>History and Concept Genesis</a:t>
            </a:r>
            <a:endParaRPr lang="en-US" dirty="0"/>
          </a:p>
        </p:txBody>
      </p:sp>
      <p:sp>
        <p:nvSpPr>
          <p:cNvPr id="4" name="Content Placeholder 3"/>
          <p:cNvSpPr>
            <a:spLocks noGrp="1"/>
          </p:cNvSpPr>
          <p:nvPr>
            <p:ph sz="half" idx="1"/>
          </p:nvPr>
        </p:nvSpPr>
        <p:spPr>
          <a:xfrm>
            <a:off x="228600" y="1447800"/>
            <a:ext cx="4876800" cy="5257799"/>
          </a:xfrm>
        </p:spPr>
        <p:txBody>
          <a:bodyPr>
            <a:normAutofit lnSpcReduction="10000"/>
          </a:bodyPr>
          <a:lstStyle/>
          <a:p>
            <a:r>
              <a:rPr lang="en-US" dirty="0" smtClean="0"/>
              <a:t>Early 1990s: MIT Lincoln Labs </a:t>
            </a:r>
            <a:endParaRPr lang="en-US" dirty="0" smtClean="0"/>
          </a:p>
          <a:p>
            <a:pPr lvl="1"/>
            <a:r>
              <a:rPr lang="en-US" dirty="0" smtClean="0"/>
              <a:t>Creates concept </a:t>
            </a:r>
            <a:r>
              <a:rPr lang="en-US" dirty="0" smtClean="0"/>
              <a:t>model of tiny EO reconnaissance system. </a:t>
            </a:r>
            <a:endParaRPr lang="en-US" dirty="0" smtClean="0"/>
          </a:p>
          <a:p>
            <a:pPr lvl="1"/>
            <a:r>
              <a:rPr lang="en-US" dirty="0" smtClean="0"/>
              <a:t>CIA </a:t>
            </a:r>
            <a:r>
              <a:rPr lang="en-US" dirty="0" smtClean="0"/>
              <a:t>is interested in an insect-like platform for covert ops.</a:t>
            </a:r>
          </a:p>
          <a:p>
            <a:r>
              <a:rPr lang="en-US" dirty="0" smtClean="0"/>
              <a:t>1993: RAND Corporation studies sensor-carrying insects. </a:t>
            </a:r>
          </a:p>
          <a:p>
            <a:r>
              <a:rPr lang="en-US" dirty="0" smtClean="0"/>
              <a:t>1995: DARPA holds micro air vehicle technology workshop. Leads to $35M contract.</a:t>
            </a:r>
          </a:p>
          <a:p>
            <a:pPr lvl="1"/>
            <a:r>
              <a:rPr lang="en-US" dirty="0" smtClean="0"/>
              <a:t>Loose requirement definitions.</a:t>
            </a:r>
          </a:p>
          <a:p>
            <a:pPr lvl="1"/>
            <a:r>
              <a:rPr lang="en-US" dirty="0" smtClean="0"/>
              <a:t>What are the stakeholder objectives?</a:t>
            </a:r>
          </a:p>
          <a:p>
            <a:r>
              <a:rPr lang="en-US" dirty="0" smtClean="0"/>
              <a:t>1997: DARPA narrows vision for MAVs to be used by the individual soldier.</a:t>
            </a:r>
          </a:p>
          <a:p>
            <a:pPr lvl="1"/>
            <a:r>
              <a:rPr lang="en-US" dirty="0" smtClean="0"/>
              <a:t>Reconnaissance, surveillance, battle damage assessment, targeting, nuclear, or biological substances. </a:t>
            </a:r>
          </a:p>
          <a:p>
            <a:endParaRPr lang="en-US" dirty="0"/>
          </a:p>
        </p:txBody>
      </p:sp>
      <p:pic>
        <p:nvPicPr>
          <p:cNvPr id="6" name="Picture 2" descr="C:\Documents and Settings\1053480\Desktop\UTD\Advanced Requirements Engineering SYSM 6309\mav-micro-air-vehicle.jpg"/>
          <p:cNvPicPr>
            <a:picLocks noGrp="1" noChangeAspect="1" noChangeArrowheads="1"/>
          </p:cNvPicPr>
          <p:nvPr>
            <p:ph sz="half" idx="2"/>
          </p:nvPr>
        </p:nvPicPr>
        <p:blipFill>
          <a:blip r:embed="rId3" cstate="print"/>
          <a:srcRect/>
          <a:stretch>
            <a:fillRect/>
          </a:stretch>
        </p:blipFill>
        <p:spPr bwMode="auto">
          <a:xfrm>
            <a:off x="5562600" y="1600200"/>
            <a:ext cx="3052190" cy="45259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81000"/>
            <a:ext cx="8229600" cy="1066800"/>
          </a:xfrm>
        </p:spPr>
        <p:txBody>
          <a:bodyPr/>
          <a:lstStyle/>
          <a:p>
            <a:r>
              <a:rPr lang="en-US" dirty="0" smtClean="0"/>
              <a:t>Original Problem</a:t>
            </a:r>
            <a:r>
              <a:rPr lang="en-US" dirty="0" smtClean="0"/>
              <a:t> Definition</a:t>
            </a:r>
            <a:endParaRPr lang="en-US" dirty="0"/>
          </a:p>
        </p:txBody>
      </p:sp>
      <p:sp>
        <p:nvSpPr>
          <p:cNvPr id="2" name="Content Placeholder 1"/>
          <p:cNvSpPr>
            <a:spLocks noGrp="1"/>
          </p:cNvSpPr>
          <p:nvPr>
            <p:ph idx="1"/>
          </p:nvPr>
        </p:nvSpPr>
        <p:spPr>
          <a:xfrm>
            <a:off x="381000" y="1405128"/>
            <a:ext cx="5943600" cy="4843272"/>
          </a:xfrm>
        </p:spPr>
        <p:txBody>
          <a:bodyPr>
            <a:normAutofit lnSpcReduction="10000"/>
          </a:bodyPr>
          <a:lstStyle/>
          <a:p>
            <a:r>
              <a:rPr lang="en-US" dirty="0" smtClean="0"/>
              <a:t>Micro Air Vehicles are “less than 15 cm”.</a:t>
            </a:r>
          </a:p>
          <a:p>
            <a:pPr lvl="1"/>
            <a:r>
              <a:rPr lang="en-US" dirty="0" smtClean="0"/>
              <a:t>What does this mean?</a:t>
            </a:r>
          </a:p>
          <a:p>
            <a:pPr lvl="2"/>
            <a:r>
              <a:rPr lang="en-US" dirty="0" smtClean="0"/>
              <a:t>Can it be a sphere, cylinder, or cube?</a:t>
            </a:r>
          </a:p>
          <a:p>
            <a:pPr lvl="2"/>
            <a:r>
              <a:rPr lang="en-US" dirty="0" smtClean="0"/>
              <a:t>Can an MAV have moving parts (propellers and rotors) that extend beyond 15 cm?</a:t>
            </a:r>
          </a:p>
          <a:p>
            <a:r>
              <a:rPr lang="en-US" dirty="0" smtClean="0"/>
              <a:t>Conduct real-time imaging.</a:t>
            </a:r>
          </a:p>
          <a:p>
            <a:r>
              <a:rPr lang="en-US" dirty="0" smtClean="0"/>
              <a:t>Ranges up to 10 km.</a:t>
            </a:r>
          </a:p>
          <a:p>
            <a:r>
              <a:rPr lang="en-US" dirty="0" smtClean="0"/>
              <a:t>Speeds of up to 30 mph.</a:t>
            </a:r>
          </a:p>
          <a:p>
            <a:r>
              <a:rPr lang="en-US" dirty="0" smtClean="0"/>
              <a:t>Missions are 20 minutes long</a:t>
            </a:r>
            <a:r>
              <a:rPr lang="en-US" dirty="0" smtClean="0"/>
              <a:t>.</a:t>
            </a:r>
            <a:endParaRPr lang="en-US" dirty="0" smtClean="0"/>
          </a:p>
        </p:txBody>
      </p:sp>
      <p:pic>
        <p:nvPicPr>
          <p:cNvPr id="1026" name="Picture 2"/>
          <p:cNvPicPr>
            <a:picLocks noChangeAspect="1" noChangeArrowheads="1"/>
          </p:cNvPicPr>
          <p:nvPr/>
        </p:nvPicPr>
        <p:blipFill>
          <a:blip r:embed="rId2" cstate="print"/>
          <a:srcRect/>
          <a:stretch>
            <a:fillRect/>
          </a:stretch>
        </p:blipFill>
        <p:spPr bwMode="auto">
          <a:xfrm>
            <a:off x="6248400" y="2667000"/>
            <a:ext cx="2657475" cy="19796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143000"/>
          </a:xfrm>
        </p:spPr>
        <p:txBody>
          <a:bodyPr>
            <a:normAutofit/>
          </a:bodyPr>
          <a:lstStyle/>
          <a:p>
            <a:r>
              <a:rPr lang="en-US" dirty="0" smtClean="0"/>
              <a:t>Redefine the Mission</a:t>
            </a:r>
            <a:endParaRPr lang="en-US" dirty="0"/>
          </a:p>
        </p:txBody>
      </p:sp>
      <p:sp>
        <p:nvSpPr>
          <p:cNvPr id="3" name="Content Placeholder 2"/>
          <p:cNvSpPr>
            <a:spLocks noGrp="1"/>
          </p:cNvSpPr>
          <p:nvPr>
            <p:ph idx="1"/>
          </p:nvPr>
        </p:nvSpPr>
        <p:spPr>
          <a:xfrm>
            <a:off x="228600" y="1447800"/>
            <a:ext cx="8229600" cy="4572000"/>
          </a:xfrm>
        </p:spPr>
        <p:txBody>
          <a:bodyPr>
            <a:normAutofit fontScale="92500" lnSpcReduction="10000"/>
          </a:bodyPr>
          <a:lstStyle/>
          <a:p>
            <a:r>
              <a:rPr lang="en-US" dirty="0" smtClean="0"/>
              <a:t>Original </a:t>
            </a:r>
            <a:r>
              <a:rPr lang="en-US" dirty="0" smtClean="0"/>
              <a:t>vision was for outdoor use.</a:t>
            </a:r>
          </a:p>
          <a:p>
            <a:pPr lvl="1"/>
            <a:r>
              <a:rPr lang="en-US" dirty="0" smtClean="0"/>
              <a:t>Environmental flight limitations (i.e. High Winds).</a:t>
            </a:r>
          </a:p>
          <a:p>
            <a:pPr lvl="1"/>
            <a:r>
              <a:rPr lang="en-US" dirty="0" smtClean="0"/>
              <a:t>Is this system tactically practical?</a:t>
            </a:r>
          </a:p>
          <a:p>
            <a:r>
              <a:rPr lang="en-US" dirty="0" smtClean="0"/>
              <a:t>A 15 cm MAV can support a maximum 15 cm antenna = 2 GHz frequency range. </a:t>
            </a:r>
          </a:p>
          <a:p>
            <a:pPr lvl="1"/>
            <a:r>
              <a:rPr lang="en-US" dirty="0" smtClean="0"/>
              <a:t>Requires Line-of-Sight transmission.</a:t>
            </a:r>
          </a:p>
          <a:p>
            <a:pPr lvl="1"/>
            <a:r>
              <a:rPr lang="en-US" dirty="0" smtClean="0"/>
              <a:t>Implies </a:t>
            </a:r>
            <a:r>
              <a:rPr lang="en-US" dirty="0" smtClean="0"/>
              <a:t>“look over the hill” </a:t>
            </a:r>
            <a:r>
              <a:rPr lang="en-US" dirty="0" smtClean="0"/>
              <a:t>Scenario</a:t>
            </a:r>
            <a:endParaRPr lang="en-US" dirty="0" smtClean="0"/>
          </a:p>
          <a:p>
            <a:pPr lvl="2"/>
            <a:r>
              <a:rPr lang="en-US" dirty="0" smtClean="0"/>
              <a:t>Distance of 1 km to look over 30 </a:t>
            </a:r>
            <a:r>
              <a:rPr lang="en-US" dirty="0" smtClean="0"/>
              <a:t>m tall </a:t>
            </a:r>
            <a:r>
              <a:rPr lang="en-US" dirty="0" smtClean="0"/>
              <a:t>hill and </a:t>
            </a:r>
            <a:r>
              <a:rPr lang="en-US" dirty="0" smtClean="0"/>
              <a:t>at a distance of 60 m from MAV.</a:t>
            </a:r>
          </a:p>
          <a:p>
            <a:pPr lvl="3"/>
            <a:r>
              <a:rPr lang="en-US" dirty="0" smtClean="0"/>
              <a:t>Requires altitude of more than 500 meters (1640 FT) to maintain </a:t>
            </a:r>
            <a:r>
              <a:rPr lang="en-US" dirty="0" smtClean="0"/>
              <a:t>line-of-sight.</a:t>
            </a:r>
            <a:endParaRPr lang="en-US" dirty="0" smtClean="0"/>
          </a:p>
          <a:p>
            <a:pPr lvl="3"/>
            <a:r>
              <a:rPr lang="en-US" dirty="0" smtClean="0"/>
              <a:t>Far out of sight and earshot of observers, even </a:t>
            </a:r>
            <a:r>
              <a:rPr lang="en-US" dirty="0" smtClean="0"/>
              <a:t>for UAVs. </a:t>
            </a:r>
            <a:endParaRPr lang="en-US" dirty="0" smtClean="0"/>
          </a:p>
        </p:txBody>
      </p:sp>
      <p:sp>
        <p:nvSpPr>
          <p:cNvPr id="4" name="TextBox 3"/>
          <p:cNvSpPr txBox="1"/>
          <p:nvPr/>
        </p:nvSpPr>
        <p:spPr>
          <a:xfrm>
            <a:off x="990601" y="6019800"/>
            <a:ext cx="7239000" cy="461665"/>
          </a:xfrm>
          <a:prstGeom prst="rect">
            <a:avLst/>
          </a:prstGeom>
          <a:noFill/>
        </p:spPr>
        <p:txBody>
          <a:bodyPr wrap="square" rtlCol="0">
            <a:spAutoFit/>
          </a:bodyPr>
          <a:lstStyle/>
          <a:p>
            <a:r>
              <a:rPr lang="en-US" sz="2400" dirty="0" smtClean="0"/>
              <a:t>Why </a:t>
            </a:r>
            <a:r>
              <a:rPr lang="en-US" sz="2400" dirty="0" smtClean="0"/>
              <a:t>are MAVs needed </a:t>
            </a:r>
            <a:r>
              <a:rPr lang="en-US" sz="2400" dirty="0" smtClean="0"/>
              <a:t>for outdoor ISR missions???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8229600" cy="1143000"/>
          </a:xfrm>
        </p:spPr>
        <p:txBody>
          <a:bodyPr>
            <a:normAutofit/>
          </a:bodyPr>
          <a:lstStyle/>
          <a:p>
            <a:r>
              <a:rPr lang="en-US" dirty="0" smtClean="0"/>
              <a:t>New Use Case for Indoor Operation</a:t>
            </a:r>
            <a:endParaRPr lang="en-US" dirty="0"/>
          </a:p>
        </p:txBody>
      </p:sp>
      <p:sp>
        <p:nvSpPr>
          <p:cNvPr id="2" name="Content Placeholder 1"/>
          <p:cNvSpPr>
            <a:spLocks noGrp="1"/>
          </p:cNvSpPr>
          <p:nvPr>
            <p:ph idx="1"/>
          </p:nvPr>
        </p:nvSpPr>
        <p:spPr>
          <a:xfrm>
            <a:off x="228600" y="1524000"/>
            <a:ext cx="5943600" cy="5334000"/>
          </a:xfrm>
        </p:spPr>
        <p:txBody>
          <a:bodyPr>
            <a:normAutofit fontScale="92500" lnSpcReduction="20000"/>
          </a:bodyPr>
          <a:lstStyle/>
          <a:p>
            <a:r>
              <a:rPr lang="en-US" dirty="0" smtClean="0"/>
              <a:t>After 2 decades of UAV development, no assets exist to covertly penetrate:</a:t>
            </a:r>
          </a:p>
          <a:p>
            <a:pPr lvl="1"/>
            <a:r>
              <a:rPr lang="en-US" dirty="0" smtClean="0"/>
              <a:t>Buildings</a:t>
            </a:r>
          </a:p>
          <a:p>
            <a:pPr lvl="1"/>
            <a:r>
              <a:rPr lang="en-US" dirty="0" smtClean="0"/>
              <a:t>Tunnels/Caves</a:t>
            </a:r>
          </a:p>
          <a:p>
            <a:pPr lvl="1"/>
            <a:r>
              <a:rPr lang="en-US" dirty="0" smtClean="0"/>
              <a:t>Bunkers</a:t>
            </a:r>
            <a:endParaRPr lang="en-US" dirty="0" smtClean="0"/>
          </a:p>
          <a:p>
            <a:r>
              <a:rPr lang="en-US" dirty="0" smtClean="0"/>
              <a:t>Size </a:t>
            </a:r>
            <a:r>
              <a:rPr lang="en-US" dirty="0" smtClean="0"/>
              <a:t>is important in indoor </a:t>
            </a:r>
            <a:r>
              <a:rPr lang="en-US" dirty="0" smtClean="0"/>
              <a:t>and </a:t>
            </a:r>
            <a:r>
              <a:rPr lang="en-US" dirty="0" smtClean="0"/>
              <a:t>confined spaces</a:t>
            </a:r>
            <a:r>
              <a:rPr lang="en-US" dirty="0" smtClean="0"/>
              <a:t>.</a:t>
            </a:r>
          </a:p>
          <a:p>
            <a:r>
              <a:rPr lang="en-US" dirty="0" smtClean="0"/>
              <a:t>Unfamiliar enclosures are dangerous for soldiers to enter.</a:t>
            </a:r>
          </a:p>
          <a:p>
            <a:r>
              <a:rPr lang="en-US" dirty="0" smtClean="0"/>
              <a:t>Ground vehicles have difficulty penetrating.</a:t>
            </a:r>
          </a:p>
          <a:p>
            <a:r>
              <a:rPr lang="en-US" dirty="0" smtClean="0"/>
              <a:t>No need to operate in high winds.</a:t>
            </a:r>
          </a:p>
          <a:p>
            <a:r>
              <a:rPr lang="en-US" dirty="0" smtClean="0"/>
              <a:t>No need for long stand-off capability. </a:t>
            </a:r>
          </a:p>
        </p:txBody>
      </p:sp>
      <p:pic>
        <p:nvPicPr>
          <p:cNvPr id="2050" name="Picture 2"/>
          <p:cNvPicPr>
            <a:picLocks noChangeAspect="1" noChangeArrowheads="1"/>
          </p:cNvPicPr>
          <p:nvPr/>
        </p:nvPicPr>
        <p:blipFill>
          <a:blip r:embed="rId2" cstate="print"/>
          <a:srcRect/>
          <a:stretch>
            <a:fillRect/>
          </a:stretch>
        </p:blipFill>
        <p:spPr bwMode="auto">
          <a:xfrm>
            <a:off x="5562600" y="1676400"/>
            <a:ext cx="3352800" cy="20345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360</TotalTime>
  <Words>1014</Words>
  <Application>Microsoft Office PowerPoint</Application>
  <PresentationFormat>On-screen Show (4:3)</PresentationFormat>
  <Paragraphs>147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Challenges and Lessons Learned: Micro Air Vehicle Requirements Development</vt:lpstr>
      <vt:lpstr>Outline</vt:lpstr>
      <vt:lpstr>Motivation and Context</vt:lpstr>
      <vt:lpstr>What are MAVs?</vt:lpstr>
      <vt:lpstr>History and Concept Genesis</vt:lpstr>
      <vt:lpstr>Original Problem Definition</vt:lpstr>
      <vt:lpstr>Redefine the Mission</vt:lpstr>
      <vt:lpstr>New Use Case for Indoor Operation</vt:lpstr>
      <vt:lpstr>Problem Statement</vt:lpstr>
      <vt:lpstr>Problem Statement</vt:lpstr>
      <vt:lpstr>Requirements Challenges</vt:lpstr>
      <vt:lpstr>Solution and Approach</vt:lpstr>
      <vt:lpstr>Top-Level Requirements</vt:lpstr>
      <vt:lpstr>Design Solutions</vt:lpstr>
      <vt:lpstr>Validation and Illustration</vt:lpstr>
      <vt:lpstr>Biological Inspiration is used to Validate Requirements</vt:lpstr>
      <vt:lpstr>Future Development</vt:lpstr>
      <vt:lpstr>Future Development Considerations</vt:lpstr>
      <vt:lpstr>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Air Vehicle Requirements Overview</dc:title>
  <dc:creator>Gilbert Islas</dc:creator>
  <cp:lastModifiedBy>1053480</cp:lastModifiedBy>
  <cp:revision>42</cp:revision>
  <dcterms:created xsi:type="dcterms:W3CDTF">2006-08-16T00:00:00Z</dcterms:created>
  <dcterms:modified xsi:type="dcterms:W3CDTF">2012-05-05T05:05:28Z</dcterms:modified>
</cp:coreProperties>
</file>