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7" r:id="rId3"/>
    <p:sldId id="257" r:id="rId4"/>
    <p:sldId id="268" r:id="rId5"/>
    <p:sldId id="258" r:id="rId6"/>
    <p:sldId id="262" r:id="rId7"/>
    <p:sldId id="260" r:id="rId8"/>
    <p:sldId id="261" r:id="rId9"/>
    <p:sldId id="259" r:id="rId10"/>
    <p:sldId id="264" r:id="rId11"/>
    <p:sldId id="265" r:id="rId12"/>
    <p:sldId id="266" r:id="rId13"/>
    <p:sldId id="269" r:id="rId14"/>
    <p:sldId id="263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1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60" d="100"/>
          <a:sy n="60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06FD-1919-4B95-A990-27052E6632DB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4691-A6AA-47A4-86C0-F4DD9BFC0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06FD-1919-4B95-A990-27052E6632DB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4691-A6AA-47A4-86C0-F4DD9BFC0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06FD-1919-4B95-A990-27052E6632DB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4691-A6AA-47A4-86C0-F4DD9BFC0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06FD-1919-4B95-A990-27052E6632DB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4691-A6AA-47A4-86C0-F4DD9BFC0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06FD-1919-4B95-A990-27052E6632DB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4691-A6AA-47A4-86C0-F4DD9BFC0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06FD-1919-4B95-A990-27052E6632DB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4691-A6AA-47A4-86C0-F4DD9BFC0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06FD-1919-4B95-A990-27052E6632DB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4691-A6AA-47A4-86C0-F4DD9BFC0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06FD-1919-4B95-A990-27052E6632DB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4691-A6AA-47A4-86C0-F4DD9BFC0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06FD-1919-4B95-A990-27052E6632DB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4691-A6AA-47A4-86C0-F4DD9BFC0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06FD-1919-4B95-A990-27052E6632DB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4691-A6AA-47A4-86C0-F4DD9BFC0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06FD-1919-4B95-A990-27052E6632DB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504691-A6AA-47A4-86C0-F4DD9BFC0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8504691-A6AA-47A4-86C0-F4DD9BFC0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0AC06FD-1919-4B95-A990-27052E6632DB}" type="datetimeFigureOut">
              <a:rPr lang="en-US" smtClean="0"/>
              <a:pPr/>
              <a:t>3/9/2012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4aFOWkZmX_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tmip-helpeople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mip-helpeople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V6Riacgnet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2819891"/>
            <a:ext cx="4380155" cy="1702160"/>
          </a:xfrm>
        </p:spPr>
        <p:txBody>
          <a:bodyPr/>
          <a:lstStyle/>
          <a:p>
            <a:r>
              <a:rPr lang="en-US" dirty="0" err="1" smtClean="0"/>
              <a:t>HELPeople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4343891"/>
            <a:ext cx="3309803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Assistive Technologies </a:t>
            </a:r>
          </a:p>
          <a:p>
            <a:r>
              <a:rPr lang="en-US" b="1" dirty="0" smtClean="0"/>
              <a:t>for the Mobile Market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352800" y="5334000"/>
            <a:ext cx="3309803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Team T-MIP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UTD</a:t>
            </a:r>
            <a:r>
              <a:rPr lang="en-US" b="1" dirty="0" smtClean="0">
                <a:solidFill>
                  <a:schemeClr val="tx1"/>
                </a:solidFill>
              </a:rPr>
              <a:t> Spring 2012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447800"/>
            <a:ext cx="1981200" cy="199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35507"/>
            <a:ext cx="304800" cy="2922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89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04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spc="-100" dirty="0" smtClean="0">
                <a:solidFill>
                  <a:schemeClr val="tx2"/>
                </a:solidFill>
                <a:latin typeface="Segoe UI Light" pitchFamily="34" charset="0"/>
                <a:ea typeface="+mj-ea"/>
                <a:cs typeface="+mj-cs"/>
              </a:rPr>
              <a:t>functional requirements</a:t>
            </a:r>
            <a:endParaRPr kumimoji="0" lang="en-US" sz="46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 Light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HELPeope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– your smart friend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7100" y="301113"/>
            <a:ext cx="1143000" cy="1150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8" name="Group 7"/>
          <p:cNvGrpSpPr/>
          <p:nvPr/>
        </p:nvGrpSpPr>
        <p:grpSpPr>
          <a:xfrm>
            <a:off x="1143000" y="1371600"/>
            <a:ext cx="7162800" cy="400110"/>
            <a:chOff x="1143001" y="2133599"/>
            <a:chExt cx="7162800" cy="400110"/>
          </a:xfrm>
        </p:grpSpPr>
        <p:sp>
          <p:nvSpPr>
            <p:cNvPr id="9" name="Rectangle 8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5930" y="2133599"/>
              <a:ext cx="69798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Quick and easy access to favorite apps</a:t>
              </a:r>
              <a:endParaRPr lang="en-US" sz="20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43000" y="1813411"/>
            <a:ext cx="6881936" cy="400110"/>
            <a:chOff x="1143000" y="3421693"/>
            <a:chExt cx="6881936" cy="400110"/>
          </a:xfrm>
        </p:grpSpPr>
        <p:sp>
          <p:nvSpPr>
            <p:cNvPr id="12" name="Rectangle 11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25930" y="3421693"/>
              <a:ext cx="66990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Different options to handle emergency cases</a:t>
              </a:r>
              <a:endParaRPr lang="en-US" sz="2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66937" y="2280791"/>
            <a:ext cx="6857999" cy="707886"/>
            <a:chOff x="1143002" y="4876800"/>
            <a:chExt cx="6857999" cy="707886"/>
          </a:xfrm>
        </p:grpSpPr>
        <p:sp>
          <p:nvSpPr>
            <p:cNvPr id="15" name="Rectangle 14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25931" y="4876800"/>
              <a:ext cx="66750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Health Center application to remind medication and store medical information</a:t>
              </a:r>
              <a:endParaRPr lang="en-US" sz="2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66937" y="2988677"/>
            <a:ext cx="6934199" cy="400110"/>
            <a:chOff x="1143002" y="6128266"/>
            <a:chExt cx="6934199" cy="400110"/>
          </a:xfrm>
        </p:grpSpPr>
        <p:sp>
          <p:nvSpPr>
            <p:cNvPr id="18" name="Rectangle 17"/>
            <p:cNvSpPr/>
            <p:nvPr/>
          </p:nvSpPr>
          <p:spPr>
            <a:xfrm>
              <a:off x="1143002" y="6248400"/>
              <a:ext cx="152400" cy="152400"/>
            </a:xfrm>
            <a:prstGeom prst="rect">
              <a:avLst/>
            </a:prstGeom>
            <a:solidFill>
              <a:srgbClr val="EC7114"/>
            </a:solidFill>
            <a:ln>
              <a:solidFill>
                <a:srgbClr val="EC71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25931" y="6128266"/>
              <a:ext cx="67512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Web surf capability for visually impaired users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66937" y="3510747"/>
            <a:ext cx="1609410" cy="400110"/>
            <a:chOff x="1143001" y="2133599"/>
            <a:chExt cx="1609410" cy="400110"/>
          </a:xfrm>
        </p:grpSpPr>
        <p:sp>
          <p:nvSpPr>
            <p:cNvPr id="21" name="Rectangle 20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25930" y="2133599"/>
              <a:ext cx="14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Family Tree 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166937" y="3943290"/>
            <a:ext cx="6881936" cy="400110"/>
            <a:chOff x="1143000" y="3421693"/>
            <a:chExt cx="6881936" cy="400110"/>
          </a:xfrm>
        </p:grpSpPr>
        <p:sp>
          <p:nvSpPr>
            <p:cNvPr id="24" name="Rectangle 23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25930" y="3421693"/>
              <a:ext cx="66990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Backtrack</a:t>
              </a:r>
              <a:endParaRPr lang="en-US" sz="2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190874" y="4343400"/>
            <a:ext cx="6857999" cy="400110"/>
            <a:chOff x="1143002" y="4876800"/>
            <a:chExt cx="6857999" cy="400110"/>
          </a:xfrm>
        </p:grpSpPr>
        <p:sp>
          <p:nvSpPr>
            <p:cNvPr id="28" name="Rectangle 27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25931" y="4876800"/>
              <a:ext cx="6675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Image recognition</a:t>
              </a:r>
              <a:endParaRPr lang="en-US" sz="20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08333" y="4743510"/>
            <a:ext cx="6934199" cy="400110"/>
            <a:chOff x="1143002" y="6128266"/>
            <a:chExt cx="6934199" cy="400110"/>
          </a:xfrm>
        </p:grpSpPr>
        <p:sp>
          <p:nvSpPr>
            <p:cNvPr id="31" name="Rectangle 30"/>
            <p:cNvSpPr/>
            <p:nvPr/>
          </p:nvSpPr>
          <p:spPr>
            <a:xfrm>
              <a:off x="1143002" y="6248400"/>
              <a:ext cx="152400" cy="152400"/>
            </a:xfrm>
            <a:prstGeom prst="rect">
              <a:avLst/>
            </a:prstGeom>
            <a:solidFill>
              <a:srgbClr val="EC7114"/>
            </a:solidFill>
            <a:ln>
              <a:solidFill>
                <a:srgbClr val="EC71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25931" y="6128266"/>
              <a:ext cx="67512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Text to Speech and Speech to Text capability</a:t>
              </a:r>
              <a:endParaRPr lang="en-US" sz="20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234464" y="5146248"/>
            <a:ext cx="5711558" cy="400110"/>
            <a:chOff x="1143001" y="2133599"/>
            <a:chExt cx="5711558" cy="400110"/>
          </a:xfrm>
        </p:grpSpPr>
        <p:sp>
          <p:nvSpPr>
            <p:cNvPr id="34" name="Rectangle 33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25930" y="2133599"/>
              <a:ext cx="552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Customizable user profiles according to user’s need</a:t>
              </a:r>
              <a:endParaRPr lang="en-US" sz="20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234465" y="5577889"/>
            <a:ext cx="6881936" cy="707886"/>
            <a:chOff x="1143000" y="3421693"/>
            <a:chExt cx="6881936" cy="707886"/>
          </a:xfrm>
        </p:grpSpPr>
        <p:sp>
          <p:nvSpPr>
            <p:cNvPr id="37" name="Rectangle 36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325930" y="3421693"/>
              <a:ext cx="66990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Customizable settings for different parts of product</a:t>
              </a:r>
            </a:p>
            <a:p>
              <a:endParaRPr lang="en-US" sz="2000" dirty="0"/>
            </a:p>
          </p:txBody>
        </p:sp>
      </p:grp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5425"/>
            <a:ext cx="161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535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304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spc="-100" dirty="0" smtClean="0">
                <a:solidFill>
                  <a:schemeClr val="tx2"/>
                </a:solidFill>
                <a:latin typeface="Segoe UI Light" pitchFamily="34" charset="0"/>
                <a:ea typeface="+mj-ea"/>
                <a:cs typeface="+mj-cs"/>
              </a:rPr>
              <a:t>non-functional requirements</a:t>
            </a:r>
            <a:endParaRPr kumimoji="0" lang="en-US" sz="46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 Light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HELPeope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– your smart friend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7100" y="301113"/>
            <a:ext cx="1143000" cy="1150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10" name="Group 9"/>
          <p:cNvGrpSpPr/>
          <p:nvPr/>
        </p:nvGrpSpPr>
        <p:grpSpPr>
          <a:xfrm>
            <a:off x="1143000" y="1371600"/>
            <a:ext cx="7162800" cy="400110"/>
            <a:chOff x="1143001" y="2133599"/>
            <a:chExt cx="7162800" cy="400110"/>
          </a:xfrm>
        </p:grpSpPr>
        <p:sp>
          <p:nvSpPr>
            <p:cNvPr id="11" name="Rectangle 10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25930" y="2133599"/>
              <a:ext cx="69798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Installation time should be quick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71600" y="1905000"/>
            <a:ext cx="6119936" cy="381000"/>
            <a:chOff x="914400" y="3421693"/>
            <a:chExt cx="6119936" cy="381000"/>
          </a:xfrm>
        </p:grpSpPr>
        <p:sp>
          <p:nvSpPr>
            <p:cNvPr id="14" name="Rectangle 13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14400" y="3421693"/>
              <a:ext cx="6119936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US" dirty="0" smtClean="0"/>
                <a:t>Product should consume less battery power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381108" y="2286000"/>
            <a:ext cx="6675070" cy="369332"/>
            <a:chOff x="914402" y="4876800"/>
            <a:chExt cx="6675070" cy="369332"/>
          </a:xfrm>
        </p:grpSpPr>
        <p:sp>
          <p:nvSpPr>
            <p:cNvPr id="17" name="Rectangle 16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14402" y="4876800"/>
              <a:ext cx="66750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US" dirty="0" smtClean="0"/>
                <a:t>Product should occupy less capacity 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43000" y="3000345"/>
            <a:ext cx="6934199" cy="400110"/>
            <a:chOff x="1143002" y="6128266"/>
            <a:chExt cx="6934199" cy="400110"/>
          </a:xfrm>
        </p:grpSpPr>
        <p:sp>
          <p:nvSpPr>
            <p:cNvPr id="20" name="Rectangle 19"/>
            <p:cNvSpPr/>
            <p:nvPr/>
          </p:nvSpPr>
          <p:spPr>
            <a:xfrm>
              <a:off x="1143002" y="6248400"/>
              <a:ext cx="152400" cy="152400"/>
            </a:xfrm>
            <a:prstGeom prst="rect">
              <a:avLst/>
            </a:prstGeom>
            <a:solidFill>
              <a:srgbClr val="EC7114"/>
            </a:solidFill>
            <a:ln>
              <a:solidFill>
                <a:srgbClr val="EC71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25931" y="6128266"/>
              <a:ext cx="67512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Product should be easy to use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143000" y="3555416"/>
            <a:ext cx="4823045" cy="400110"/>
            <a:chOff x="1143001" y="2133599"/>
            <a:chExt cx="4823045" cy="400110"/>
          </a:xfrm>
        </p:grpSpPr>
        <p:sp>
          <p:nvSpPr>
            <p:cNvPr id="23" name="Rectangle 22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25930" y="2133599"/>
              <a:ext cx="46401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Application should be properly categorized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143000" y="4097923"/>
            <a:ext cx="6881936" cy="707886"/>
            <a:chOff x="1143000" y="3421693"/>
            <a:chExt cx="6881936" cy="707886"/>
          </a:xfrm>
        </p:grpSpPr>
        <p:sp>
          <p:nvSpPr>
            <p:cNvPr id="26" name="Rectangle 25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25930" y="3421693"/>
              <a:ext cx="66990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Application icon picture should be meaningful</a:t>
              </a:r>
            </a:p>
            <a:p>
              <a:endParaRPr lang="en-US" sz="20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143000" y="4625681"/>
            <a:ext cx="6857999" cy="400110"/>
            <a:chOff x="1143002" y="4876800"/>
            <a:chExt cx="6857999" cy="400110"/>
          </a:xfrm>
        </p:grpSpPr>
        <p:sp>
          <p:nvSpPr>
            <p:cNvPr id="29" name="Rectangle 28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25931" y="4876800"/>
              <a:ext cx="6675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Product should be extensible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143000" y="5167339"/>
            <a:ext cx="6934199" cy="400110"/>
            <a:chOff x="1143002" y="6128266"/>
            <a:chExt cx="6934199" cy="400110"/>
          </a:xfrm>
        </p:grpSpPr>
        <p:sp>
          <p:nvSpPr>
            <p:cNvPr id="32" name="Rectangle 31"/>
            <p:cNvSpPr/>
            <p:nvPr/>
          </p:nvSpPr>
          <p:spPr>
            <a:xfrm>
              <a:off x="1143002" y="6248400"/>
              <a:ext cx="152400" cy="152400"/>
            </a:xfrm>
            <a:prstGeom prst="rect">
              <a:avLst/>
            </a:prstGeom>
            <a:solidFill>
              <a:srgbClr val="EC7114"/>
            </a:solidFill>
            <a:ln>
              <a:solidFill>
                <a:srgbClr val="EC71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25931" y="6128266"/>
              <a:ext cx="67512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While running, product should respond quickly to command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143000" y="5733685"/>
            <a:ext cx="4941091" cy="400110"/>
            <a:chOff x="1143001" y="2133599"/>
            <a:chExt cx="4941091" cy="400110"/>
          </a:xfrm>
        </p:grpSpPr>
        <p:sp>
          <p:nvSpPr>
            <p:cNvPr id="35" name="Rectangle 34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25930" y="2133599"/>
              <a:ext cx="47581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Essential icons should be reachable all time.</a:t>
              </a:r>
              <a:endParaRPr lang="en-US" sz="2000" dirty="0"/>
            </a:p>
          </p:txBody>
        </p:sp>
      </p:grp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5425"/>
            <a:ext cx="161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2420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04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spc="-100" dirty="0" smtClean="0">
                <a:solidFill>
                  <a:schemeClr val="tx2"/>
                </a:solidFill>
                <a:latin typeface="Segoe UI Light" pitchFamily="34" charset="0"/>
                <a:ea typeface="+mj-ea"/>
                <a:cs typeface="+mj-cs"/>
              </a:rPr>
              <a:t>d</a:t>
            </a:r>
            <a:r>
              <a:rPr lang="en-US" sz="4600" spc="-100" noProof="0" dirty="0" err="1" smtClean="0">
                <a:solidFill>
                  <a:schemeClr val="tx2"/>
                </a:solidFill>
                <a:latin typeface="Segoe UI Light" pitchFamily="34" charset="0"/>
                <a:ea typeface="+mj-ea"/>
                <a:cs typeface="+mj-cs"/>
              </a:rPr>
              <a:t>esigning</a:t>
            </a:r>
            <a:r>
              <a:rPr lang="en-US" sz="4600" spc="-100" noProof="0" dirty="0" smtClean="0">
                <a:solidFill>
                  <a:schemeClr val="tx2"/>
                </a:solidFill>
                <a:latin typeface="Segoe UI Light" pitchFamily="34" charset="0"/>
                <a:ea typeface="+mj-ea"/>
                <a:cs typeface="+mj-cs"/>
              </a:rPr>
              <a:t> mockups </a:t>
            </a:r>
            <a:endParaRPr kumimoji="0" lang="en-US" sz="46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 Light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HELPeope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– your smart friend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142999" y="2187631"/>
            <a:ext cx="7162800" cy="400110"/>
            <a:chOff x="1143001" y="2133599"/>
            <a:chExt cx="7162800" cy="400110"/>
          </a:xfrm>
        </p:grpSpPr>
        <p:sp>
          <p:nvSpPr>
            <p:cNvPr id="20" name="Rectangle 19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25930" y="2133599"/>
              <a:ext cx="69798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don’t make us think about their interfaces</a:t>
              </a:r>
              <a:endParaRPr lang="en-US" sz="20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142999" y="2722640"/>
            <a:ext cx="6881936" cy="707886"/>
            <a:chOff x="1143000" y="3421693"/>
            <a:chExt cx="6881936" cy="707886"/>
          </a:xfrm>
        </p:grpSpPr>
        <p:sp>
          <p:nvSpPr>
            <p:cNvPr id="23" name="Rectangle 22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25930" y="3421693"/>
              <a:ext cx="66990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deal with complex tasks, but insulate us from </a:t>
              </a:r>
            </a:p>
            <a:p>
              <a:r>
                <a:rPr lang="en-US" sz="2000" dirty="0" smtClean="0"/>
                <a:t>that complexity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143000" y="3529501"/>
            <a:ext cx="6857999" cy="400110"/>
            <a:chOff x="1143002" y="4876800"/>
            <a:chExt cx="6857999" cy="400110"/>
          </a:xfrm>
        </p:grpSpPr>
        <p:sp>
          <p:nvSpPr>
            <p:cNvPr id="26" name="Rectangle 25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25931" y="4876800"/>
              <a:ext cx="6675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make accomplishing our goals easier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143000" y="4171728"/>
            <a:ext cx="6934199" cy="400110"/>
            <a:chOff x="1143002" y="6128266"/>
            <a:chExt cx="6934199" cy="400110"/>
          </a:xfrm>
        </p:grpSpPr>
        <p:sp>
          <p:nvSpPr>
            <p:cNvPr id="29" name="Rectangle 28"/>
            <p:cNvSpPr/>
            <p:nvPr/>
          </p:nvSpPr>
          <p:spPr>
            <a:xfrm>
              <a:off x="1143002" y="6248400"/>
              <a:ext cx="152400" cy="152400"/>
            </a:xfrm>
            <a:prstGeom prst="rect">
              <a:avLst/>
            </a:prstGeom>
            <a:solidFill>
              <a:srgbClr val="EC7114"/>
            </a:solidFill>
            <a:ln>
              <a:solidFill>
                <a:srgbClr val="EC71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25931" y="6128266"/>
              <a:ext cx="67512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help users be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awesome in the moment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304800" y="1371600"/>
            <a:ext cx="716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…isn’t all that different across the competitive mobile platforms. </a:t>
            </a:r>
          </a:p>
          <a:p>
            <a:r>
              <a:rPr lang="en-US" sz="2000" dirty="0" smtClean="0"/>
              <a:t>great apps: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1981200"/>
            <a:ext cx="2438400" cy="45408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isometricOffAxis2Left"/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0724" y="5032257"/>
            <a:ext cx="8001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5949" y="5032257"/>
            <a:ext cx="780501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05425"/>
            <a:ext cx="161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304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spc="-100" dirty="0" smtClean="0">
                <a:solidFill>
                  <a:schemeClr val="tx2"/>
                </a:solidFill>
                <a:latin typeface="Segoe UI Light" pitchFamily="34" charset="0"/>
                <a:ea typeface="+mj-ea"/>
                <a:cs typeface="+mj-cs"/>
              </a:rPr>
              <a:t>product mockups demo</a:t>
            </a:r>
            <a:endParaRPr kumimoji="0" lang="en-US" sz="46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 Light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HELPeope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– your smart friend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7100" y="320566"/>
            <a:ext cx="1143000" cy="1150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5425"/>
            <a:ext cx="161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990600" y="2819400"/>
            <a:ext cx="6857999" cy="400110"/>
            <a:chOff x="1143002" y="4876800"/>
            <a:chExt cx="6857999" cy="400110"/>
          </a:xfrm>
        </p:grpSpPr>
        <p:sp>
          <p:nvSpPr>
            <p:cNvPr id="11" name="Rectangle 10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25931" y="4876800"/>
              <a:ext cx="6675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WATCH HERE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219200" y="31242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http://www.youtube.com/watch?v=4aFOWkZmX_U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04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spc="-100" dirty="0" smtClean="0">
                <a:solidFill>
                  <a:schemeClr val="tx2"/>
                </a:solidFill>
                <a:latin typeface="Segoe UI Light" pitchFamily="34" charset="0"/>
                <a:ea typeface="+mj-ea"/>
                <a:cs typeface="+mj-cs"/>
              </a:rPr>
              <a:t>why HELPeople is better?</a:t>
            </a:r>
            <a:endParaRPr kumimoji="0" lang="en-US" sz="46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 Light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HELPeope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– your smart friend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4313" y="221227"/>
            <a:ext cx="1143000" cy="1150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8" name="Group 7"/>
          <p:cNvGrpSpPr/>
          <p:nvPr/>
        </p:nvGrpSpPr>
        <p:grpSpPr>
          <a:xfrm>
            <a:off x="1143000" y="1371600"/>
            <a:ext cx="7162800" cy="707886"/>
            <a:chOff x="1143001" y="2133599"/>
            <a:chExt cx="7162800" cy="707886"/>
          </a:xfrm>
        </p:grpSpPr>
        <p:sp>
          <p:nvSpPr>
            <p:cNvPr id="9" name="Rectangle 8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5930" y="2133599"/>
              <a:ext cx="69798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457200"/>
              <a:r>
                <a:rPr lang="en-US" sz="2000" dirty="0" smtClean="0"/>
                <a:t>Utilizes ALL of a mobile device’s built-in Input and Output</a:t>
              </a:r>
            </a:p>
            <a:p>
              <a:pPr marL="571500" indent="-457200"/>
              <a:r>
                <a:rPr lang="en-US" sz="2000" dirty="0" smtClean="0"/>
                <a:t>hardware capabilities</a:t>
              </a:r>
              <a:endParaRPr lang="en-US" sz="20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43000" y="2057400"/>
            <a:ext cx="6881936" cy="707886"/>
            <a:chOff x="1143000" y="3421693"/>
            <a:chExt cx="6881936" cy="707886"/>
          </a:xfrm>
        </p:grpSpPr>
        <p:sp>
          <p:nvSpPr>
            <p:cNvPr id="12" name="Rectangle 11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25930" y="3421693"/>
              <a:ext cx="66990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457200"/>
              <a:r>
                <a:rPr lang="en-US" sz="2000" dirty="0" smtClean="0"/>
                <a:t>Leverages the power and functionality of other apps instead</a:t>
              </a:r>
            </a:p>
            <a:p>
              <a:pPr marL="571500" indent="-457200"/>
              <a:r>
                <a:rPr lang="en-US" sz="2000" dirty="0" smtClean="0"/>
                <a:t>of re-inventing the wheel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3000" y="2743200"/>
            <a:ext cx="6857999" cy="400110"/>
            <a:chOff x="1143002" y="4876800"/>
            <a:chExt cx="6857999" cy="400110"/>
          </a:xfrm>
        </p:grpSpPr>
        <p:sp>
          <p:nvSpPr>
            <p:cNvPr id="15" name="Rectangle 14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25931" y="4876800"/>
              <a:ext cx="6675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457200"/>
              <a:r>
                <a:rPr lang="en-US" sz="2000" dirty="0" smtClean="0"/>
                <a:t>Increases the usefulness of existing apps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43000" y="3301424"/>
            <a:ext cx="6934199" cy="400110"/>
            <a:chOff x="1143002" y="6128266"/>
            <a:chExt cx="6934199" cy="400110"/>
          </a:xfrm>
        </p:grpSpPr>
        <p:sp>
          <p:nvSpPr>
            <p:cNvPr id="18" name="Rectangle 17"/>
            <p:cNvSpPr/>
            <p:nvPr/>
          </p:nvSpPr>
          <p:spPr>
            <a:xfrm>
              <a:off x="1143002" y="6248400"/>
              <a:ext cx="152400" cy="152400"/>
            </a:xfrm>
            <a:prstGeom prst="rect">
              <a:avLst/>
            </a:prstGeom>
            <a:solidFill>
              <a:srgbClr val="EC7114"/>
            </a:solidFill>
            <a:ln>
              <a:solidFill>
                <a:srgbClr val="EC71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25931" y="6128266"/>
              <a:ext cx="67512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457200"/>
              <a:r>
                <a:rPr lang="en-US" sz="2000" dirty="0" smtClean="0"/>
                <a:t>Opens up the World Wide Web to the handicapped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43001" y="3874852"/>
            <a:ext cx="6141312" cy="707886"/>
            <a:chOff x="1143001" y="2133599"/>
            <a:chExt cx="7193503" cy="707886"/>
          </a:xfrm>
        </p:grpSpPr>
        <p:sp>
          <p:nvSpPr>
            <p:cNvPr id="21" name="Rectangle 20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25930" y="2133599"/>
              <a:ext cx="701057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571500" indent="-457200"/>
              <a:r>
                <a:rPr lang="en-US" sz="2000" dirty="0" smtClean="0"/>
                <a:t>Other app makers will want to integrate with HELPeople in order</a:t>
              </a:r>
            </a:p>
            <a:p>
              <a:pPr marL="571500" indent="-457200"/>
              <a:r>
                <a:rPr lang="en-US" sz="2000" dirty="0" smtClean="0"/>
                <a:t>to reach a larger and heretofore untapped market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143000" y="4661356"/>
            <a:ext cx="6881936" cy="400110"/>
            <a:chOff x="1143000" y="3421693"/>
            <a:chExt cx="6881936" cy="400110"/>
          </a:xfrm>
        </p:grpSpPr>
        <p:sp>
          <p:nvSpPr>
            <p:cNvPr id="24" name="Rectangle 23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25930" y="3421693"/>
              <a:ext cx="66990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457200"/>
              <a:r>
                <a:rPr lang="en-US" sz="2000" dirty="0" smtClean="0"/>
                <a:t>One common UI that ties everything together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72192" y="5171182"/>
            <a:ext cx="6857999" cy="707886"/>
            <a:chOff x="1143002" y="4876800"/>
            <a:chExt cx="6857999" cy="707886"/>
          </a:xfrm>
        </p:grpSpPr>
        <p:sp>
          <p:nvSpPr>
            <p:cNvPr id="27" name="Rectangle 26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25931" y="4876800"/>
              <a:ext cx="66750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457200"/>
              <a:r>
                <a:rPr lang="en-US" sz="2000" dirty="0" smtClean="0"/>
                <a:t>Future-proof: API ensures that HELPeople can handle yet-to</a:t>
              </a:r>
            </a:p>
            <a:p>
              <a:pPr marL="571500" indent="-457200"/>
              <a:r>
                <a:rPr lang="en-US" sz="2000" dirty="0" smtClean="0"/>
                <a:t>be-invented apps with little or no change required to system</a:t>
              </a:r>
            </a:p>
          </p:txBody>
        </p:sp>
      </p:grp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5425"/>
            <a:ext cx="161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7456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HELPeope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– your smart friend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304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spc="-100" dirty="0" smtClean="0">
                <a:solidFill>
                  <a:schemeClr val="tx2"/>
                </a:solidFill>
                <a:latin typeface="Segoe UI Light" pitchFamily="34" charset="0"/>
                <a:ea typeface="+mj-ea"/>
                <a:cs typeface="+mj-cs"/>
              </a:rPr>
              <a:t>thank you</a:t>
            </a:r>
            <a:endParaRPr kumimoji="0" lang="en-US" sz="46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 Light" pitchFamily="34" charset="0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419598"/>
            <a:ext cx="2271348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657600" y="3581400"/>
            <a:ext cx="44958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i="1" spc="-100" dirty="0" smtClean="0">
                <a:solidFill>
                  <a:schemeClr val="tx2"/>
                </a:solidFill>
                <a:latin typeface="Segoe UI Light" pitchFamily="34" charset="0"/>
                <a:ea typeface="+mj-ea"/>
                <a:cs typeface="+mj-cs"/>
              </a:rPr>
              <a:t>We appreciate your feedback!</a:t>
            </a:r>
            <a:endParaRPr kumimoji="0" lang="en-US" sz="4600" b="0" i="1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 Light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2192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   </a:t>
            </a:r>
            <a:r>
              <a:rPr lang="en-CA" sz="1600" b="1" cap="all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Taraneh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</a:t>
            </a:r>
            <a:r>
              <a:rPr lang="en-CA" sz="1600" b="1" cap="all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parvaresh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5240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   Mairon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</a:t>
            </a:r>
            <a:r>
              <a:rPr lang="en-CA" sz="1600" b="1" cap="all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toci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8288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   Ian </a:t>
            </a:r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bui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1336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   </a:t>
            </a:r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Pooria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</a:t>
            </a:r>
            <a:r>
              <a:rPr lang="en-CA" sz="1600" b="1" cap="all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kamran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</a:t>
            </a:r>
            <a:r>
              <a:rPr lang="en-CA" sz="1600" b="1" cap="all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rashami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6300" y="5715000"/>
            <a:ext cx="6934199" cy="400110"/>
            <a:chOff x="1143002" y="6128266"/>
            <a:chExt cx="6934199" cy="400110"/>
          </a:xfrm>
        </p:grpSpPr>
        <p:sp>
          <p:nvSpPr>
            <p:cNvPr id="14" name="Rectangle 13"/>
            <p:cNvSpPr/>
            <p:nvPr/>
          </p:nvSpPr>
          <p:spPr>
            <a:xfrm>
              <a:off x="1143002" y="6248400"/>
              <a:ext cx="152400" cy="152400"/>
            </a:xfrm>
            <a:prstGeom prst="rect">
              <a:avLst/>
            </a:prstGeom>
            <a:solidFill>
              <a:srgbClr val="EC7114"/>
            </a:solidFill>
            <a:ln>
              <a:solidFill>
                <a:srgbClr val="EC71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25931" y="6128266"/>
              <a:ext cx="67512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457200"/>
              <a:r>
                <a:rPr lang="en-US" sz="2000" dirty="0" smtClean="0">
                  <a:hlinkClick r:id="rId3"/>
                </a:rPr>
                <a:t>contact@tmip-helpeople.com</a:t>
              </a:r>
              <a:r>
                <a:rPr lang="en-US" sz="2000" dirty="0" smtClean="0"/>
                <a:t> 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86300" y="6168479"/>
            <a:ext cx="6697625" cy="400110"/>
            <a:chOff x="1143002" y="4876800"/>
            <a:chExt cx="6834199" cy="400110"/>
          </a:xfrm>
        </p:grpSpPr>
        <p:sp>
          <p:nvSpPr>
            <p:cNvPr id="17" name="Rectangle 16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02131" y="4876800"/>
              <a:ext cx="6675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457200"/>
              <a:r>
                <a:rPr lang="en-US" sz="2000" dirty="0" smtClean="0">
                  <a:hlinkClick r:id="rId4"/>
                </a:rPr>
                <a:t>www.tmip-helpeople.com</a:t>
              </a:r>
              <a:r>
                <a:rPr lang="en-US" sz="2000" dirty="0" smtClean="0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228600"/>
            <a:ext cx="1143000" cy="1150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28600" y="304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spc="-100" dirty="0" smtClean="0">
                <a:solidFill>
                  <a:schemeClr val="tx2"/>
                </a:solidFill>
                <a:latin typeface="Segoe UI Light" pitchFamily="34" charset="0"/>
                <a:ea typeface="+mj-ea"/>
                <a:cs typeface="+mj-cs"/>
              </a:rPr>
              <a:t>Contents</a:t>
            </a:r>
            <a:endParaRPr kumimoji="0" lang="en-US" sz="46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 Light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286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HELPeope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– your smart friend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5425"/>
            <a:ext cx="161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1143000" y="1524000"/>
            <a:ext cx="7162800" cy="400110"/>
            <a:chOff x="1143001" y="2133599"/>
            <a:chExt cx="7162800" cy="400110"/>
          </a:xfrm>
        </p:grpSpPr>
        <p:sp>
          <p:nvSpPr>
            <p:cNvPr id="9" name="Rectangle 8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25930" y="2133599"/>
              <a:ext cx="69798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Mission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43000" y="1965811"/>
            <a:ext cx="6881936" cy="400110"/>
            <a:chOff x="1143000" y="3421693"/>
            <a:chExt cx="6881936" cy="400110"/>
          </a:xfrm>
        </p:grpSpPr>
        <p:sp>
          <p:nvSpPr>
            <p:cNvPr id="13" name="Rectangle 12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25930" y="3421693"/>
              <a:ext cx="66990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Scenario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140372" y="2387024"/>
            <a:ext cx="6857999" cy="400110"/>
            <a:chOff x="1143002" y="4876800"/>
            <a:chExt cx="6857999" cy="400110"/>
          </a:xfrm>
        </p:grpSpPr>
        <p:sp>
          <p:nvSpPr>
            <p:cNvPr id="16" name="Rectangle 15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25931" y="4876800"/>
              <a:ext cx="6675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Product Overview</a:t>
              </a:r>
              <a:endParaRPr lang="en-US" sz="2000" dirty="0" smtClean="0">
                <a:latin typeface="Segoe UI Light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143000" y="2863352"/>
            <a:ext cx="6934199" cy="400110"/>
            <a:chOff x="1143002" y="6128266"/>
            <a:chExt cx="6934199" cy="400110"/>
          </a:xfrm>
        </p:grpSpPr>
        <p:sp>
          <p:nvSpPr>
            <p:cNvPr id="19" name="Rectangle 18"/>
            <p:cNvSpPr/>
            <p:nvPr/>
          </p:nvSpPr>
          <p:spPr>
            <a:xfrm>
              <a:off x="1143002" y="6248400"/>
              <a:ext cx="152400" cy="152400"/>
            </a:xfrm>
            <a:prstGeom prst="rect">
              <a:avLst/>
            </a:prstGeom>
            <a:solidFill>
              <a:srgbClr val="EC7114"/>
            </a:solidFill>
            <a:ln>
              <a:solidFill>
                <a:srgbClr val="EC71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25931" y="6128266"/>
              <a:ext cx="67512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Stakeholders / Problem / Goal</a:t>
              </a:r>
              <a:endParaRPr lang="en-US" sz="20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53510" y="3273972"/>
            <a:ext cx="2757032" cy="400110"/>
            <a:chOff x="1143001" y="2133599"/>
            <a:chExt cx="2757032" cy="400110"/>
          </a:xfrm>
        </p:grpSpPr>
        <p:sp>
          <p:nvSpPr>
            <p:cNvPr id="22" name="Rectangle 21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25930" y="2133599"/>
              <a:ext cx="25741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Domain Requirements 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155849" y="3692475"/>
            <a:ext cx="6881936" cy="400110"/>
            <a:chOff x="1143000" y="3421693"/>
            <a:chExt cx="6881936" cy="400110"/>
          </a:xfrm>
        </p:grpSpPr>
        <p:sp>
          <p:nvSpPr>
            <p:cNvPr id="28" name="Rectangle 27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25930" y="3421693"/>
              <a:ext cx="66990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Functional Requirements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161682" y="4105723"/>
            <a:ext cx="6857999" cy="400110"/>
            <a:chOff x="1143002" y="4876800"/>
            <a:chExt cx="6857999" cy="400110"/>
          </a:xfrm>
        </p:grpSpPr>
        <p:sp>
          <p:nvSpPr>
            <p:cNvPr id="31" name="Rectangle 30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25931" y="4876800"/>
              <a:ext cx="6675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Non-Functional Requirements</a:t>
              </a:r>
              <a:endParaRPr lang="en-US" sz="2000" dirty="0" smtClean="0">
                <a:latin typeface="Segoe UI Light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161682" y="4513716"/>
            <a:ext cx="6934199" cy="400110"/>
            <a:chOff x="1143002" y="6128266"/>
            <a:chExt cx="6934199" cy="400110"/>
          </a:xfrm>
        </p:grpSpPr>
        <p:sp>
          <p:nvSpPr>
            <p:cNvPr id="34" name="Rectangle 33"/>
            <p:cNvSpPr/>
            <p:nvPr/>
          </p:nvSpPr>
          <p:spPr>
            <a:xfrm>
              <a:off x="1143002" y="6248400"/>
              <a:ext cx="152400" cy="152400"/>
            </a:xfrm>
            <a:prstGeom prst="rect">
              <a:avLst/>
            </a:prstGeom>
            <a:solidFill>
              <a:srgbClr val="EC7114"/>
            </a:solidFill>
            <a:ln>
              <a:solidFill>
                <a:srgbClr val="EC71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25931" y="6128266"/>
              <a:ext cx="67512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Designing Mockups</a:t>
              </a:r>
              <a:endParaRPr lang="en-US" sz="20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161682" y="4913826"/>
            <a:ext cx="7162800" cy="400110"/>
            <a:chOff x="1143001" y="2133599"/>
            <a:chExt cx="7162800" cy="400110"/>
          </a:xfrm>
        </p:grpSpPr>
        <p:sp>
          <p:nvSpPr>
            <p:cNvPr id="37" name="Rectangle 36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325930" y="2133599"/>
              <a:ext cx="69798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Why HELPeople is better?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7392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7100" y="304800"/>
            <a:ext cx="1143000" cy="1150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28600" y="304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egoe UI Light" pitchFamily="34" charset="0"/>
                <a:ea typeface="+mj-ea"/>
                <a:cs typeface="+mj-cs"/>
              </a:rPr>
              <a:t>mission</a:t>
            </a:r>
            <a:endParaRPr kumimoji="0" lang="en-US" sz="46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 Light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286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HELPeope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– your smart friend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43000" y="1676400"/>
            <a:ext cx="7162800" cy="1938992"/>
            <a:chOff x="1143001" y="2133599"/>
            <a:chExt cx="7162800" cy="1938992"/>
          </a:xfrm>
        </p:grpSpPr>
        <p:sp>
          <p:nvSpPr>
            <p:cNvPr id="13" name="Rectangle 12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25930" y="2133599"/>
              <a:ext cx="6979871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Enhance quality of life for the elderly, or those with communicative disabilities, using intelligent assistive technologies implanted in mobile communication devices. </a:t>
              </a:r>
            </a:p>
            <a:p>
              <a:endParaRPr lang="en-US" sz="2400" dirty="0"/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5425"/>
            <a:ext cx="161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392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7100" y="297427"/>
            <a:ext cx="1143000" cy="1150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28600" y="304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egoe UI Light" pitchFamily="34" charset="0"/>
                <a:ea typeface="+mj-ea"/>
                <a:cs typeface="+mj-cs"/>
              </a:rPr>
              <a:t>scenario </a:t>
            </a:r>
            <a:endParaRPr kumimoji="0" lang="en-US" sz="46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 Light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286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HELPeope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– your smart friend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5425"/>
            <a:ext cx="161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990600" y="2819400"/>
            <a:ext cx="6857999" cy="400110"/>
            <a:chOff x="1143002" y="4876800"/>
            <a:chExt cx="6857999" cy="400110"/>
          </a:xfrm>
        </p:grpSpPr>
        <p:sp>
          <p:nvSpPr>
            <p:cNvPr id="11" name="Rectangle 10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25931" y="4876800"/>
              <a:ext cx="6675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WATCH HERE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219200" y="3124200"/>
            <a:ext cx="2969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http://youtu.be/V6RiacgnetY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92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620000" cy="1143000"/>
          </a:xfrm>
        </p:spPr>
        <p:txBody>
          <a:bodyPr/>
          <a:lstStyle/>
          <a:p>
            <a:r>
              <a:rPr lang="en-US" dirty="0" smtClean="0">
                <a:latin typeface="Segoe UI Light" pitchFamily="34" charset="0"/>
              </a:rPr>
              <a:t>product overview</a:t>
            </a:r>
            <a:endParaRPr lang="en-US" dirty="0">
              <a:latin typeface="Segoe UI Light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143000" y="1676400"/>
            <a:ext cx="7162800" cy="707886"/>
            <a:chOff x="1143001" y="2133599"/>
            <a:chExt cx="7162800" cy="707886"/>
          </a:xfrm>
        </p:grpSpPr>
        <p:sp>
          <p:nvSpPr>
            <p:cNvPr id="17" name="Rectangle 16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25930" y="2133599"/>
              <a:ext cx="69798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mobile application that serves as a unified interface  for other mobile apps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42999" y="2547390"/>
            <a:ext cx="6881936" cy="707886"/>
            <a:chOff x="1143000" y="3421693"/>
            <a:chExt cx="6881936" cy="707886"/>
          </a:xfrm>
        </p:grpSpPr>
        <p:sp>
          <p:nvSpPr>
            <p:cNvPr id="20" name="Rectangle 19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25930" y="3421693"/>
              <a:ext cx="66990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Integrates multiple input and output methods, e.g. voice, text, visual, audio etc.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143001" y="3418380"/>
            <a:ext cx="6857999" cy="400110"/>
            <a:chOff x="1143002" y="4876800"/>
            <a:chExt cx="6857999" cy="400110"/>
          </a:xfrm>
        </p:grpSpPr>
        <p:sp>
          <p:nvSpPr>
            <p:cNvPr id="23" name="Rectangle 22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25931" y="4876800"/>
              <a:ext cx="6675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Customizable based on different user profiles and needs</a:t>
              </a:r>
              <a:endParaRPr lang="en-US" sz="2000" dirty="0" smtClean="0">
                <a:latin typeface="Segoe UI Light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143001" y="4289369"/>
            <a:ext cx="6934199" cy="707886"/>
            <a:chOff x="1143002" y="6128266"/>
            <a:chExt cx="6934199" cy="707886"/>
          </a:xfrm>
        </p:grpSpPr>
        <p:sp>
          <p:nvSpPr>
            <p:cNvPr id="26" name="Rectangle 25"/>
            <p:cNvSpPr/>
            <p:nvPr/>
          </p:nvSpPr>
          <p:spPr>
            <a:xfrm>
              <a:off x="1143002" y="6248400"/>
              <a:ext cx="152400" cy="152400"/>
            </a:xfrm>
            <a:prstGeom prst="rect">
              <a:avLst/>
            </a:prstGeom>
            <a:solidFill>
              <a:srgbClr val="EC7114"/>
            </a:solidFill>
            <a:ln>
              <a:solidFill>
                <a:srgbClr val="EC71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25931" y="6128266"/>
              <a:ext cx="67512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Makes better use of existing apps as well as those yet to be developed. </a:t>
              </a:r>
              <a:endParaRPr lang="en-US" sz="20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143000" y="5181600"/>
            <a:ext cx="3911322" cy="400110"/>
            <a:chOff x="1143001" y="2133599"/>
            <a:chExt cx="3911322" cy="400110"/>
          </a:xfrm>
        </p:grpSpPr>
        <p:sp>
          <p:nvSpPr>
            <p:cNvPr id="29" name="Rectangle 28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25930" y="2133599"/>
              <a:ext cx="37283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Has a set of native apps of its own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28600" y="2286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HELPeope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– your smart friend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7100" y="228600"/>
            <a:ext cx="1143000" cy="1150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5425"/>
            <a:ext cx="161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5997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04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spc="-100" dirty="0" smtClean="0">
                <a:solidFill>
                  <a:schemeClr val="tx2"/>
                </a:solidFill>
                <a:latin typeface="Segoe UI Light" pitchFamily="34" charset="0"/>
                <a:ea typeface="+mj-ea"/>
                <a:cs typeface="+mj-cs"/>
              </a:rPr>
              <a:t>stakeholders</a:t>
            </a:r>
            <a:endParaRPr kumimoji="0" lang="en-US" sz="46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 Light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HELPeope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– your smart friend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43000" y="1676400"/>
            <a:ext cx="7162800" cy="400110"/>
            <a:chOff x="1143001" y="2133599"/>
            <a:chExt cx="7162800" cy="400110"/>
          </a:xfrm>
        </p:grpSpPr>
        <p:sp>
          <p:nvSpPr>
            <p:cNvPr id="7" name="Rectangle 6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25930" y="2133599"/>
              <a:ext cx="69798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Primary user group: Baby Boomers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42999" y="2547390"/>
            <a:ext cx="6881936" cy="400110"/>
            <a:chOff x="1143000" y="3421693"/>
            <a:chExt cx="6881936" cy="400110"/>
          </a:xfrm>
        </p:grpSpPr>
        <p:sp>
          <p:nvSpPr>
            <p:cNvPr id="10" name="Rectangle 9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25930" y="3421693"/>
              <a:ext cx="66990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Secondary user group: those with communication handicaps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43001" y="3418380"/>
            <a:ext cx="6857999" cy="400110"/>
            <a:chOff x="1143002" y="4876800"/>
            <a:chExt cx="6857999" cy="400110"/>
          </a:xfrm>
        </p:grpSpPr>
        <p:sp>
          <p:nvSpPr>
            <p:cNvPr id="13" name="Rectangle 12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25931" y="4876800"/>
              <a:ext cx="6675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Caretakers – family members, healthcare professionals, etc.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143001" y="4289369"/>
            <a:ext cx="6934199" cy="400110"/>
            <a:chOff x="1143002" y="6128266"/>
            <a:chExt cx="6934199" cy="400110"/>
          </a:xfrm>
        </p:grpSpPr>
        <p:sp>
          <p:nvSpPr>
            <p:cNvPr id="16" name="Rectangle 15"/>
            <p:cNvSpPr/>
            <p:nvPr/>
          </p:nvSpPr>
          <p:spPr>
            <a:xfrm>
              <a:off x="1143002" y="6248400"/>
              <a:ext cx="152400" cy="152400"/>
            </a:xfrm>
            <a:prstGeom prst="rect">
              <a:avLst/>
            </a:prstGeom>
            <a:solidFill>
              <a:srgbClr val="EC7114"/>
            </a:solidFill>
            <a:ln>
              <a:solidFill>
                <a:srgbClr val="EC71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25931" y="6128266"/>
              <a:ext cx="67512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Emergency Personnel – ambulance, police, hospital, etc.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143000" y="5181600"/>
            <a:ext cx="6238754" cy="707886"/>
            <a:chOff x="1143001" y="2133599"/>
            <a:chExt cx="6238754" cy="707886"/>
          </a:xfrm>
        </p:grpSpPr>
        <p:sp>
          <p:nvSpPr>
            <p:cNvPr id="19" name="Rectangle 18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25930" y="2133599"/>
              <a:ext cx="60558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Product Development – Management, Sales/Marketing, </a:t>
              </a:r>
            </a:p>
            <a:p>
              <a:r>
                <a:rPr lang="en-US" sz="2000" dirty="0" smtClean="0"/>
                <a:t>Engineering,  Support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43000" y="6172200"/>
            <a:ext cx="6881936" cy="400110"/>
            <a:chOff x="1143000" y="3421693"/>
            <a:chExt cx="6881936" cy="400110"/>
          </a:xfrm>
        </p:grpSpPr>
        <p:sp>
          <p:nvSpPr>
            <p:cNvPr id="22" name="Rectangle 21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25930" y="3421693"/>
              <a:ext cx="66990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Other mobile app makers on market </a:t>
              </a:r>
              <a:endParaRPr lang="en-US" sz="2000" dirty="0"/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25905" y="275897"/>
            <a:ext cx="1143000" cy="1150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5425"/>
            <a:ext cx="161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925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04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spc="-100" dirty="0" smtClean="0">
                <a:solidFill>
                  <a:schemeClr val="tx2"/>
                </a:solidFill>
                <a:latin typeface="Segoe UI Light" pitchFamily="34" charset="0"/>
                <a:ea typeface="+mj-ea"/>
                <a:cs typeface="+mj-cs"/>
              </a:rPr>
              <a:t>problem</a:t>
            </a:r>
            <a:endParaRPr kumimoji="0" lang="en-US" sz="46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 Light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HELPeope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– your smart friend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7100" y="297427"/>
            <a:ext cx="1143000" cy="1150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7" name="Group 6"/>
          <p:cNvGrpSpPr/>
          <p:nvPr/>
        </p:nvGrpSpPr>
        <p:grpSpPr>
          <a:xfrm>
            <a:off x="1143000" y="1676400"/>
            <a:ext cx="7162800" cy="707886"/>
            <a:chOff x="1143001" y="2133599"/>
            <a:chExt cx="7162800" cy="707886"/>
          </a:xfrm>
        </p:grpSpPr>
        <p:sp>
          <p:nvSpPr>
            <p:cNvPr id="8" name="Rectangle 7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25930" y="2133599"/>
              <a:ext cx="69798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Many Baby Boomers are moving from personal computers to mobile devices for their daily activities and needs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142999" y="2547390"/>
            <a:ext cx="6881936" cy="707886"/>
            <a:chOff x="1143000" y="3421693"/>
            <a:chExt cx="6881936" cy="707886"/>
          </a:xfrm>
        </p:grpSpPr>
        <p:sp>
          <p:nvSpPr>
            <p:cNvPr id="11" name="Rectangle 10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25930" y="3421693"/>
              <a:ext cx="66990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Mobile apps have diverse and non-standardized interfaces, difficult for aging Boomers to navigate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43001" y="3418380"/>
            <a:ext cx="6857999" cy="707886"/>
            <a:chOff x="1143002" y="4876800"/>
            <a:chExt cx="6857999" cy="707886"/>
          </a:xfrm>
        </p:grpSpPr>
        <p:sp>
          <p:nvSpPr>
            <p:cNvPr id="14" name="Rectangle 13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25931" y="4876800"/>
              <a:ext cx="66750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Most mobile apps are visual- and touch-based, not designed for people with physical impairments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143001" y="4289369"/>
            <a:ext cx="6934199" cy="707886"/>
            <a:chOff x="1143002" y="6128266"/>
            <a:chExt cx="6934199" cy="707886"/>
          </a:xfrm>
        </p:grpSpPr>
        <p:sp>
          <p:nvSpPr>
            <p:cNvPr id="17" name="Rectangle 16"/>
            <p:cNvSpPr/>
            <p:nvPr/>
          </p:nvSpPr>
          <p:spPr>
            <a:xfrm>
              <a:off x="1143002" y="6248400"/>
              <a:ext cx="152400" cy="152400"/>
            </a:xfrm>
            <a:prstGeom prst="rect">
              <a:avLst/>
            </a:prstGeom>
            <a:solidFill>
              <a:srgbClr val="EC7114"/>
            </a:solidFill>
            <a:ln>
              <a:solidFill>
                <a:srgbClr val="EC71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25931" y="6128266"/>
              <a:ext cx="67512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Mobile web browsers marginalize those with poor or no eyesight</a:t>
              </a:r>
            </a:p>
          </p:txBody>
        </p: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5425"/>
            <a:ext cx="161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826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04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spc="-100" dirty="0" smtClean="0">
                <a:solidFill>
                  <a:schemeClr val="tx2"/>
                </a:solidFill>
                <a:latin typeface="Segoe UI Light" pitchFamily="34" charset="0"/>
                <a:ea typeface="+mj-ea"/>
                <a:cs typeface="+mj-cs"/>
              </a:rPr>
              <a:t>goal</a:t>
            </a:r>
            <a:endParaRPr kumimoji="0" lang="en-US" sz="46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 Light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HELPeope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– your smart friend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7100" y="320566"/>
            <a:ext cx="1143000" cy="1150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7" name="Group 6"/>
          <p:cNvGrpSpPr/>
          <p:nvPr/>
        </p:nvGrpSpPr>
        <p:grpSpPr>
          <a:xfrm>
            <a:off x="1143000" y="1676400"/>
            <a:ext cx="7162800" cy="400110"/>
            <a:chOff x="1143001" y="2133599"/>
            <a:chExt cx="7162800" cy="400110"/>
          </a:xfrm>
        </p:grpSpPr>
        <p:sp>
          <p:nvSpPr>
            <p:cNvPr id="8" name="Rectangle 7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25930" y="2133599"/>
              <a:ext cx="69798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Make existing “smart” devices even “smarter”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142999" y="2547390"/>
            <a:ext cx="6881936" cy="400110"/>
            <a:chOff x="1143000" y="3421693"/>
            <a:chExt cx="6881936" cy="400110"/>
          </a:xfrm>
        </p:grpSpPr>
        <p:sp>
          <p:nvSpPr>
            <p:cNvPr id="11" name="Rectangle 10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25930" y="3421693"/>
              <a:ext cx="66990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Maximize re-use and minimize re-invention 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43001" y="3418380"/>
            <a:ext cx="6857999" cy="400110"/>
            <a:chOff x="1143002" y="4876800"/>
            <a:chExt cx="6857999" cy="400110"/>
          </a:xfrm>
        </p:grpSpPr>
        <p:sp>
          <p:nvSpPr>
            <p:cNvPr id="14" name="Rectangle 13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25931" y="4876800"/>
              <a:ext cx="6675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Make mobile apps more useful to more people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143001" y="4289369"/>
            <a:ext cx="6934199" cy="707886"/>
            <a:chOff x="1143002" y="6128266"/>
            <a:chExt cx="6934199" cy="707886"/>
          </a:xfrm>
        </p:grpSpPr>
        <p:sp>
          <p:nvSpPr>
            <p:cNvPr id="17" name="Rectangle 16"/>
            <p:cNvSpPr/>
            <p:nvPr/>
          </p:nvSpPr>
          <p:spPr>
            <a:xfrm>
              <a:off x="1143002" y="6248400"/>
              <a:ext cx="152400" cy="152400"/>
            </a:xfrm>
            <a:prstGeom prst="rect">
              <a:avLst/>
            </a:prstGeom>
            <a:solidFill>
              <a:srgbClr val="EC7114"/>
            </a:solidFill>
            <a:ln>
              <a:solidFill>
                <a:srgbClr val="EC71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25931" y="6128266"/>
              <a:ext cx="67512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Make the Internet more accessible to people with communicative impairments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43000" y="5181600"/>
            <a:ext cx="6082365" cy="707886"/>
            <a:chOff x="1143001" y="2133599"/>
            <a:chExt cx="6082365" cy="707886"/>
          </a:xfrm>
        </p:grpSpPr>
        <p:sp>
          <p:nvSpPr>
            <p:cNvPr id="20" name="Rectangle 19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25930" y="2133599"/>
              <a:ext cx="589943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Expand the market for mobile devices and mobile apps</a:t>
              </a:r>
            </a:p>
            <a:p>
              <a:r>
                <a:rPr lang="en-US" sz="2000" dirty="0" smtClean="0"/>
                <a:t>Support</a:t>
              </a:r>
            </a:p>
          </p:txBody>
        </p: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5425"/>
            <a:ext cx="161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5927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04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spc="-100" noProof="0" dirty="0" smtClean="0">
                <a:solidFill>
                  <a:schemeClr val="tx2"/>
                </a:solidFill>
                <a:latin typeface="Segoe UI Light" pitchFamily="34" charset="0"/>
                <a:ea typeface="+mj-ea"/>
                <a:cs typeface="+mj-cs"/>
              </a:rPr>
              <a:t>domain requirements</a:t>
            </a:r>
            <a:endParaRPr kumimoji="0" lang="en-US" sz="46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 Light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cap="all" baseline="0" dirty="0" err="1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HELPeope</a:t>
            </a:r>
            <a:r>
              <a:rPr lang="en-CA" sz="1600" b="1" cap="all" dirty="0" smtClean="0">
                <a:solidFill>
                  <a:schemeClr val="bg1">
                    <a:lumMod val="85000"/>
                  </a:schemeClr>
                </a:solidFill>
                <a:latin typeface="Segoe WP" pitchFamily="34" charset="0"/>
              </a:rPr>
              <a:t> – your smart friend</a:t>
            </a:r>
            <a:endParaRPr lang="en-US" sz="1600" b="1" cap="all" baseline="0" dirty="0">
              <a:solidFill>
                <a:schemeClr val="bg1">
                  <a:lumMod val="85000"/>
                </a:schemeClr>
              </a:solidFill>
              <a:latin typeface="Segoe WP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7100" y="397877"/>
            <a:ext cx="1143000" cy="1150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9" name="Group 8"/>
          <p:cNvGrpSpPr/>
          <p:nvPr/>
        </p:nvGrpSpPr>
        <p:grpSpPr>
          <a:xfrm>
            <a:off x="1143000" y="1676400"/>
            <a:ext cx="7162800" cy="400110"/>
            <a:chOff x="1143001" y="2133599"/>
            <a:chExt cx="7162800" cy="400110"/>
          </a:xfrm>
        </p:grpSpPr>
        <p:sp>
          <p:nvSpPr>
            <p:cNvPr id="10" name="Rectangle 9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25930" y="2133599"/>
              <a:ext cx="69798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Support </a:t>
              </a:r>
              <a:r>
                <a:rPr lang="en-US" sz="2000" dirty="0" err="1" smtClean="0"/>
                <a:t>iOS</a:t>
              </a:r>
              <a:r>
                <a:rPr lang="en-US" sz="2000" dirty="0" smtClean="0"/>
                <a:t> and Android (initially)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42999" y="2547390"/>
            <a:ext cx="6881936" cy="400110"/>
            <a:chOff x="1143000" y="3421693"/>
            <a:chExt cx="6881936" cy="400110"/>
          </a:xfrm>
        </p:grpSpPr>
        <p:sp>
          <p:nvSpPr>
            <p:cNvPr id="13" name="Rectangle 12"/>
            <p:cNvSpPr/>
            <p:nvPr/>
          </p:nvSpPr>
          <p:spPr>
            <a:xfrm>
              <a:off x="1143000" y="3530159"/>
              <a:ext cx="1524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25930" y="3421693"/>
              <a:ext cx="66990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Multiple input/output modes that are customizable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143001" y="3418380"/>
            <a:ext cx="6857999" cy="400110"/>
            <a:chOff x="1143002" y="4876800"/>
            <a:chExt cx="6857999" cy="400110"/>
          </a:xfrm>
        </p:grpSpPr>
        <p:sp>
          <p:nvSpPr>
            <p:cNvPr id="16" name="Rectangle 15"/>
            <p:cNvSpPr/>
            <p:nvPr/>
          </p:nvSpPr>
          <p:spPr>
            <a:xfrm>
              <a:off x="1143002" y="4996934"/>
              <a:ext cx="152400" cy="1524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25931" y="4876800"/>
              <a:ext cx="6675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Screen-Reader and Text-to-Speech capabilities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143001" y="4289369"/>
            <a:ext cx="6934199" cy="400110"/>
            <a:chOff x="1143002" y="6128266"/>
            <a:chExt cx="6934199" cy="400110"/>
          </a:xfrm>
        </p:grpSpPr>
        <p:sp>
          <p:nvSpPr>
            <p:cNvPr id="19" name="Rectangle 18"/>
            <p:cNvSpPr/>
            <p:nvPr/>
          </p:nvSpPr>
          <p:spPr>
            <a:xfrm>
              <a:off x="1143002" y="6248400"/>
              <a:ext cx="152400" cy="152400"/>
            </a:xfrm>
            <a:prstGeom prst="rect">
              <a:avLst/>
            </a:prstGeom>
            <a:solidFill>
              <a:srgbClr val="EC7114"/>
            </a:solidFill>
            <a:ln>
              <a:solidFill>
                <a:srgbClr val="EC71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25931" y="6128266"/>
              <a:ext cx="67512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Support GPS and Bluetooth functions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43000" y="5181600"/>
            <a:ext cx="5636666" cy="400110"/>
            <a:chOff x="1143001" y="2133599"/>
            <a:chExt cx="5636666" cy="400110"/>
          </a:xfrm>
        </p:grpSpPr>
        <p:sp>
          <p:nvSpPr>
            <p:cNvPr id="22" name="Rectangle 21"/>
            <p:cNvSpPr/>
            <p:nvPr/>
          </p:nvSpPr>
          <p:spPr>
            <a:xfrm>
              <a:off x="1143001" y="2247594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25930" y="2133599"/>
              <a:ext cx="54537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An API so other apps can integrate with HELPeople</a:t>
              </a:r>
            </a:p>
          </p:txBody>
        </p:sp>
      </p:grp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5425"/>
            <a:ext cx="161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922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1016</TotalTime>
  <Words>668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HELPeople</vt:lpstr>
      <vt:lpstr>Slide 2</vt:lpstr>
      <vt:lpstr>Slide 3</vt:lpstr>
      <vt:lpstr>Slide 4</vt:lpstr>
      <vt:lpstr>product overview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</dc:creator>
  <cp:lastModifiedBy>Mairon Toci</cp:lastModifiedBy>
  <cp:revision>48</cp:revision>
  <dcterms:created xsi:type="dcterms:W3CDTF">2012-03-07T05:22:19Z</dcterms:created>
  <dcterms:modified xsi:type="dcterms:W3CDTF">2012-03-09T22:30:25Z</dcterms:modified>
</cp:coreProperties>
</file>