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0" r:id="rId3"/>
    <p:sldId id="257" r:id="rId4"/>
    <p:sldId id="258" r:id="rId5"/>
    <p:sldId id="260" r:id="rId6"/>
    <p:sldId id="262" r:id="rId7"/>
    <p:sldId id="266" r:id="rId8"/>
    <p:sldId id="271" r:id="rId9"/>
    <p:sldId id="274" r:id="rId10"/>
    <p:sldId id="273" r:id="rId11"/>
    <p:sldId id="275" r:id="rId12"/>
    <p:sldId id="276" r:id="rId13"/>
    <p:sldId id="277" r:id="rId14"/>
    <p:sldId id="278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633823-E3C8-4CE0-B292-6B1D541A39DB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305800" cy="2362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Requirements </a:t>
            </a:r>
            <a:r>
              <a:rPr lang="en-US" sz="4000" dirty="0" smtClean="0"/>
              <a:t>Engineering</a:t>
            </a:r>
            <a:br>
              <a:rPr lang="en-US" sz="4000" dirty="0" smtClean="0"/>
            </a:br>
            <a:r>
              <a:rPr lang="en-US" sz="4000" dirty="0" smtClean="0"/>
              <a:t>in Global </a:t>
            </a:r>
            <a:r>
              <a:rPr lang="en-US" sz="4000" dirty="0" smtClean="0"/>
              <a:t>Software Development:</a:t>
            </a:r>
            <a:br>
              <a:rPr lang="en-US" sz="4000" dirty="0" smtClean="0"/>
            </a:br>
            <a:r>
              <a:rPr lang="en-US" sz="4000" dirty="0" smtClean="0"/>
              <a:t>Challenges and Opportunities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648200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y </a:t>
            </a:r>
            <a:r>
              <a:rPr lang="en-US" sz="2400" dirty="0" smtClean="0"/>
              <a:t>Ian </a:t>
            </a:r>
            <a:r>
              <a:rPr lang="en-US" sz="2400" dirty="0" smtClean="0"/>
              <a:t>Bui</a:t>
            </a:r>
          </a:p>
          <a:p>
            <a:endParaRPr lang="en-US" sz="2400" dirty="0" smtClean="0"/>
          </a:p>
          <a:p>
            <a:r>
              <a:rPr lang="en-US" sz="2800" b="1" dirty="0" err="1" smtClean="0"/>
              <a:t>SYSM</a:t>
            </a:r>
            <a:r>
              <a:rPr lang="en-US" sz="2800" b="1" dirty="0" smtClean="0"/>
              <a:t> 6309</a:t>
            </a:r>
          </a:p>
          <a:p>
            <a:r>
              <a:rPr lang="en-US" sz="2800" b="1" dirty="0" err="1" smtClean="0"/>
              <a:t>UTD</a:t>
            </a:r>
            <a:r>
              <a:rPr lang="en-US" sz="2800" b="1" dirty="0" smtClean="0"/>
              <a:t> - Spring 2012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37576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Processes for RE in </a:t>
            </a:r>
            <a:r>
              <a:rPr lang="en-US" dirty="0" err="1" smtClean="0"/>
              <a:t>GSD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Acquisition and Sharing</a:t>
            </a:r>
          </a:p>
          <a:p>
            <a:pPr lvl="1"/>
            <a:r>
              <a:rPr lang="en-US" dirty="0" smtClean="0"/>
              <a:t>Too many layers reduce ability to exchange information</a:t>
            </a:r>
          </a:p>
          <a:p>
            <a:r>
              <a:rPr lang="en-US" dirty="0" smtClean="0"/>
              <a:t>Aligning RE Processes and Tools across sites</a:t>
            </a:r>
          </a:p>
          <a:p>
            <a:pPr lvl="1"/>
            <a:r>
              <a:rPr lang="en-US" dirty="0" smtClean="0"/>
              <a:t>Not all organizations use the same processes or use them the same way</a:t>
            </a:r>
          </a:p>
          <a:p>
            <a:r>
              <a:rPr lang="en-US" dirty="0" smtClean="0"/>
              <a:t>Effective Communication and Coordination</a:t>
            </a:r>
          </a:p>
          <a:p>
            <a:pPr lvl="1"/>
            <a:r>
              <a:rPr lang="en-US" dirty="0" smtClean="0"/>
              <a:t>Informal conversations are important to understand context and gather tacit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60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</a:t>
            </a:r>
            <a:r>
              <a:rPr lang="en-US" dirty="0" err="1" smtClean="0"/>
              <a:t>Interorganizational</a:t>
            </a:r>
            <a:r>
              <a:rPr lang="en-US" dirty="0" smtClean="0"/>
              <a:t> Structures</a:t>
            </a:r>
          </a:p>
          <a:p>
            <a:pPr lvl="1"/>
            <a:r>
              <a:rPr lang="en-US" dirty="0" smtClean="0"/>
              <a:t>Define stakeholder roles</a:t>
            </a:r>
            <a:r>
              <a:rPr lang="en-US" dirty="0"/>
              <a:t> </a:t>
            </a:r>
            <a:r>
              <a:rPr lang="en-US" dirty="0" smtClean="0"/>
              <a:t>and responsibilities</a:t>
            </a:r>
          </a:p>
          <a:p>
            <a:pPr lvl="1"/>
            <a:r>
              <a:rPr lang="en-US" dirty="0" smtClean="0"/>
              <a:t>Establish peer-to-peer lines of communication </a:t>
            </a:r>
          </a:p>
          <a:p>
            <a:pPr lvl="1"/>
            <a:r>
              <a:rPr lang="en-US" dirty="0" smtClean="0"/>
              <a:t>Synchronize processes and have frequent reviews</a:t>
            </a:r>
          </a:p>
          <a:p>
            <a:pPr lvl="1"/>
            <a:r>
              <a:rPr lang="en-US" dirty="0" smtClean="0"/>
              <a:t>Establish cultural liaisons</a:t>
            </a:r>
          </a:p>
          <a:p>
            <a:r>
              <a:rPr lang="en-US" dirty="0" smtClean="0"/>
              <a:t>Supporting Communication Practices</a:t>
            </a:r>
          </a:p>
          <a:p>
            <a:pPr lvl="1"/>
            <a:r>
              <a:rPr lang="en-US" dirty="0" smtClean="0"/>
              <a:t>Maintain open communication among stakeholders</a:t>
            </a:r>
          </a:p>
          <a:p>
            <a:pPr lvl="1"/>
            <a:r>
              <a:rPr lang="en-US" dirty="0" smtClean="0"/>
              <a:t>Frequent updates and reports on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97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EGRET: distributed Change </a:t>
            </a:r>
            <a:r>
              <a:rPr lang="en-US" dirty="0" err="1" smtClean="0"/>
              <a:t>Mgmt</a:t>
            </a:r>
            <a:r>
              <a:rPr lang="en-US" dirty="0" smtClean="0"/>
              <a:t>, Knowledge </a:t>
            </a:r>
            <a:r>
              <a:rPr lang="en-US" dirty="0" err="1" smtClean="0"/>
              <a:t>Mgmt</a:t>
            </a:r>
            <a:r>
              <a:rPr lang="en-US" dirty="0" smtClean="0"/>
              <a:t>, Informal Collaboration</a:t>
            </a:r>
          </a:p>
          <a:p>
            <a:r>
              <a:rPr lang="en-US" dirty="0" smtClean="0"/>
              <a:t>IBIS: Internet-based Inspection System, supports Requirements Negotiation</a:t>
            </a:r>
          </a:p>
          <a:p>
            <a:r>
              <a:rPr lang="en-US" dirty="0" smtClean="0"/>
              <a:t>Bjorn </a:t>
            </a:r>
            <a:r>
              <a:rPr lang="en-US" dirty="0" err="1" smtClean="0"/>
              <a:t>Regnell</a:t>
            </a:r>
            <a:r>
              <a:rPr lang="en-US" dirty="0" smtClean="0"/>
              <a:t>: Method for visualizing Market Requirements and Prioritization</a:t>
            </a:r>
          </a:p>
          <a:p>
            <a:r>
              <a:rPr lang="en-US" dirty="0" err="1" smtClean="0"/>
              <a:t>DCPT</a:t>
            </a:r>
            <a:r>
              <a:rPr lang="en-US" dirty="0" smtClean="0"/>
              <a:t>: Distributed Collaboration and Prioritization Tool, uses </a:t>
            </a:r>
            <a:r>
              <a:rPr lang="en-US" dirty="0" err="1" smtClean="0"/>
              <a:t>WinWin</a:t>
            </a:r>
            <a:r>
              <a:rPr lang="en-US" dirty="0" smtClean="0"/>
              <a:t> Requirements Negotiation system</a:t>
            </a:r>
          </a:p>
          <a:p>
            <a:r>
              <a:rPr lang="en-US" dirty="0" err="1" smtClean="0"/>
              <a:t>RequisitePro</a:t>
            </a:r>
            <a:r>
              <a:rPr lang="en-US" dirty="0" smtClean="0"/>
              <a:t>: commercial RE product from Rational</a:t>
            </a:r>
          </a:p>
          <a:p>
            <a:r>
              <a:rPr lang="en-US" dirty="0" smtClean="0"/>
              <a:t>DOORS: commercial RE product from </a:t>
            </a:r>
            <a:r>
              <a:rPr lang="en-US" dirty="0" err="1" smtClean="0"/>
              <a:t>Telelogic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11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GSD</a:t>
            </a:r>
            <a:r>
              <a:rPr lang="en-US" dirty="0" smtClean="0"/>
              <a:t> is pushing RE to evolve to the next level</a:t>
            </a:r>
          </a:p>
          <a:p>
            <a:r>
              <a:rPr lang="en-US" dirty="0" smtClean="0"/>
              <a:t>Opportunities exist for:</a:t>
            </a:r>
          </a:p>
          <a:p>
            <a:pPr lvl="1"/>
            <a:r>
              <a:rPr lang="en-US" dirty="0" smtClean="0"/>
              <a:t>Tools Developers</a:t>
            </a:r>
          </a:p>
          <a:p>
            <a:pPr lvl="1"/>
            <a:r>
              <a:rPr lang="en-US" dirty="0" smtClean="0"/>
              <a:t>Standards Bodies (e.g. IEEE)</a:t>
            </a:r>
          </a:p>
          <a:p>
            <a:pPr lvl="1"/>
            <a:r>
              <a:rPr lang="en-US" dirty="0" smtClean="0"/>
              <a:t>Education</a:t>
            </a:r>
          </a:p>
          <a:p>
            <a:pPr lvl="2"/>
            <a:r>
              <a:rPr lang="en-US" dirty="0" smtClean="0"/>
              <a:t>“RE in </a:t>
            </a:r>
            <a:r>
              <a:rPr lang="en-US" dirty="0" err="1" smtClean="0"/>
              <a:t>GSD</a:t>
            </a:r>
            <a:r>
              <a:rPr lang="en-US" dirty="0" smtClean="0"/>
              <a:t>” multi-site class held at University of Victoria (Canada), University of Technology (Sydney), University of Bari (Italy)</a:t>
            </a:r>
          </a:p>
          <a:p>
            <a:pPr lvl="2"/>
            <a:r>
              <a:rPr lang="en-US" dirty="0" smtClean="0"/>
              <a:t>Students participated as both clients and developers in different projects across multiple locations and time zones</a:t>
            </a:r>
          </a:p>
        </p:txBody>
      </p:sp>
    </p:spTree>
    <p:extLst>
      <p:ext uri="{BB962C8B-B14F-4D97-AF65-F5344CB8AC3E}">
        <p14:creationId xmlns:p14="http://schemas.microsoft.com/office/powerpoint/2010/main" val="2387660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Multi-Site RE Course Layout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03717"/>
              </p:ext>
            </p:extLst>
          </p:nvPr>
        </p:nvGraphicFramePr>
        <p:xfrm>
          <a:off x="1066800" y="2514599"/>
          <a:ext cx="6858001" cy="2971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9071"/>
                <a:gridCol w="1416057"/>
                <a:gridCol w="1333729"/>
                <a:gridCol w="605118"/>
                <a:gridCol w="555721"/>
                <a:gridCol w="580418"/>
                <a:gridCol w="592769"/>
                <a:gridCol w="605118"/>
              </a:tblGrid>
              <a:tr h="330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Country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Group (students)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Project 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Project 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Project 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2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Canada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Gr1 (4)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Client [C]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Gr2 (4)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Gr3 (4)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Australia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Gr4 (5)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Developer [D]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Gr5 (5)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Italy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Gr6-CL(7)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0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Gr7-DEV(3)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152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/>
              <a:t>1. </a:t>
            </a:r>
            <a:r>
              <a:rPr lang="en-US" sz="1600" dirty="0" smtClean="0"/>
              <a:t>THE STUDY OF REQUIREMENTS ENGINEERING IN GLOBAL SOFTWARE DEVELOPMENT: AS CHALLENGING AS IMPORTANT</a:t>
            </a:r>
          </a:p>
          <a:p>
            <a:pPr marL="0" indent="0">
              <a:buNone/>
            </a:pPr>
            <a:r>
              <a:rPr lang="en-US" sz="1400" dirty="0" smtClean="0"/>
              <a:t>Daniela </a:t>
            </a:r>
            <a:r>
              <a:rPr lang="en-US" sz="1400" dirty="0"/>
              <a:t>E. </a:t>
            </a:r>
            <a:r>
              <a:rPr lang="en-US" sz="1400" dirty="0" smtClean="0"/>
              <a:t>Damian - University </a:t>
            </a:r>
            <a:r>
              <a:rPr lang="en-US" sz="1400" dirty="0"/>
              <a:t>of Technology, Sydney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2. </a:t>
            </a:r>
            <a:r>
              <a:rPr lang="en-US" sz="1400" dirty="0"/>
              <a:t>REQUIREMENTS ENGINEERING DURING GLOBAL </a:t>
            </a:r>
            <a:r>
              <a:rPr lang="en-US" sz="1400" dirty="0" smtClean="0"/>
              <a:t>SOFTWARE DEVELOPMENT</a:t>
            </a:r>
            <a:r>
              <a:rPr lang="en-US" sz="1400" dirty="0"/>
              <a:t>: SOME IMPEDIMENTS TO THE </a:t>
            </a:r>
            <a:r>
              <a:rPr lang="en-US" sz="1400" dirty="0" smtClean="0"/>
              <a:t>REQUIREMENTS ENGINEERING </a:t>
            </a:r>
            <a:r>
              <a:rPr lang="en-US" sz="1400" dirty="0"/>
              <a:t>PROCESS – A CASE STUDY</a:t>
            </a:r>
          </a:p>
          <a:p>
            <a:pPr marL="0" indent="0">
              <a:buNone/>
            </a:pPr>
            <a:r>
              <a:rPr lang="en-US" sz="1400" dirty="0" smtClean="0"/>
              <a:t>Jo </a:t>
            </a:r>
            <a:r>
              <a:rPr lang="en-US" sz="1400" dirty="0" err="1" smtClean="0"/>
              <a:t>Hanisch</a:t>
            </a:r>
            <a:r>
              <a:rPr lang="en-US" sz="1400" dirty="0"/>
              <a:t> </a:t>
            </a:r>
            <a:r>
              <a:rPr lang="en-US" sz="1400" dirty="0" smtClean="0"/>
              <a:t>- </a:t>
            </a:r>
            <a:r>
              <a:rPr lang="en-US" sz="1400" dirty="0"/>
              <a:t>School of Accounting and Information Systems, University of South </a:t>
            </a:r>
            <a:r>
              <a:rPr lang="en-US" sz="1400" dirty="0" smtClean="0"/>
              <a:t>Australia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Brian </a:t>
            </a:r>
            <a:r>
              <a:rPr lang="en-US" sz="1400" dirty="0" err="1" smtClean="0"/>
              <a:t>Corbitt</a:t>
            </a:r>
            <a:r>
              <a:rPr lang="en-US" sz="1400" dirty="0" smtClean="0"/>
              <a:t> - </a:t>
            </a:r>
            <a:r>
              <a:rPr lang="en-US" sz="1400" dirty="0" err="1" smtClean="0"/>
              <a:t>Deakin</a:t>
            </a:r>
            <a:r>
              <a:rPr lang="en-US" sz="1400" dirty="0" smtClean="0"/>
              <a:t> </a:t>
            </a:r>
            <a:r>
              <a:rPr lang="en-US" sz="1400" dirty="0" smtClean="0"/>
              <a:t>University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3. </a:t>
            </a:r>
            <a:r>
              <a:rPr lang="en-US" sz="1400" dirty="0"/>
              <a:t>STAKEHOLDERS IN GLOBAL REQUIREMENTS ENGINEERING: LESSONS LEARNED FROM PRACTICE. Daniela E. Damian, University of Victoria.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 smtClean="0"/>
              <a:t>4.  </a:t>
            </a:r>
            <a:r>
              <a:rPr lang="en-US" sz="1400" dirty="0"/>
              <a:t>TEACHING REQUIREMENTS ENGINEERING IN GLOBAL SOFTWARE DEVELOPMENT: A REPORT ON A THREE-UNIVERSITY COLLABORATION - Daniela Damian, Ban Al-</a:t>
            </a:r>
            <a:r>
              <a:rPr lang="en-US" sz="1400" dirty="0" err="1"/>
              <a:t>Ani</a:t>
            </a:r>
            <a:r>
              <a:rPr lang="en-US" sz="1400" dirty="0"/>
              <a:t>, </a:t>
            </a:r>
            <a:r>
              <a:rPr lang="en-US" sz="1400" dirty="0" err="1"/>
              <a:t>Davor</a:t>
            </a:r>
            <a:r>
              <a:rPr lang="en-US" sz="1400" dirty="0"/>
              <a:t> </a:t>
            </a:r>
            <a:r>
              <a:rPr lang="en-US" sz="1400" dirty="0" err="1"/>
              <a:t>Cubranic</a:t>
            </a:r>
            <a:r>
              <a:rPr lang="en-US" sz="1400" dirty="0"/>
              <a:t>, </a:t>
            </a:r>
            <a:r>
              <a:rPr lang="en-US" sz="1400" dirty="0" err="1"/>
              <a:t>Lizveth</a:t>
            </a:r>
            <a:r>
              <a:rPr lang="en-US" sz="1400" dirty="0"/>
              <a:t> Robles. University of Victoria (Canada), University of Technology (Sydney</a:t>
            </a:r>
            <a:r>
              <a:rPr lang="en-US" sz="1400" dirty="0" smtClean="0"/>
              <a:t>)</a:t>
            </a:r>
            <a:r>
              <a:rPr lang="en-US" sz="1400" dirty="0"/>
              <a:t> 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4961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Globalization of Software Industry creates unprecedented challenges for </a:t>
            </a:r>
            <a:r>
              <a:rPr lang="en-US" dirty="0" err="1" smtClean="0"/>
              <a:t>GSD</a:t>
            </a:r>
            <a:endParaRPr lang="en-US" dirty="0" smtClean="0"/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Requirements Engineering lacks a working model to deal with the  emerging issues of </a:t>
            </a:r>
            <a:r>
              <a:rPr lang="en-US" dirty="0" err="1" smtClean="0"/>
              <a:t>GSD</a:t>
            </a:r>
            <a:endParaRPr lang="en-US" dirty="0" smtClean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Tools, Research, Education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Two Case Studies</a:t>
            </a:r>
          </a:p>
        </p:txBody>
      </p:sp>
    </p:spTree>
    <p:extLst>
      <p:ext uri="{BB962C8B-B14F-4D97-AF65-F5344CB8AC3E}">
        <p14:creationId xmlns:p14="http://schemas.microsoft.com/office/powerpoint/2010/main" val="35550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GSD</a:t>
            </a:r>
            <a:r>
              <a:rPr lang="en-US" dirty="0" smtClean="0"/>
              <a:t>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Multiple teams spread across the globe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Customers </a:t>
            </a:r>
            <a:r>
              <a:rPr lang="en-US" sz="2400" dirty="0" smtClean="0"/>
              <a:t>and Users geographically </a:t>
            </a:r>
            <a:r>
              <a:rPr lang="en-US" sz="2400" dirty="0" smtClean="0"/>
              <a:t>diverse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Communication </a:t>
            </a:r>
            <a:r>
              <a:rPr lang="en-US" sz="2400" dirty="0" smtClean="0"/>
              <a:t>Issues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8854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A Global Software Development Organization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Functional </a:t>
            </a:r>
            <a:r>
              <a:rPr lang="en-US" sz="2400" dirty="0" smtClean="0"/>
              <a:t>Teams </a:t>
            </a:r>
            <a:r>
              <a:rPr lang="en-US" sz="2400" dirty="0" smtClean="0"/>
              <a:t>spread out </a:t>
            </a:r>
            <a:r>
              <a:rPr lang="en-US" sz="2400" dirty="0" smtClean="0"/>
              <a:t>geographically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/>
              <a:t>Research conducted from beginning to end of project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Multiple </a:t>
            </a:r>
            <a:r>
              <a:rPr lang="en-US" sz="2400" dirty="0" smtClean="0"/>
              <a:t>stakeholders interviewed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Survey questionnaires</a:t>
            </a:r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966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Inadequate Communication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Knowledge Management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/>
              <a:t>Cultural Diversity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/>
              <a:t>Time Difference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96014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Geography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Trust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Politics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Communication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1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Example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Sapphire Software (NZ)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8" t="19366" r="12283" b="24471"/>
          <a:stretch/>
        </p:blipFill>
        <p:spPr bwMode="auto">
          <a:xfrm>
            <a:off x="838200" y="1524000"/>
            <a:ext cx="7520632" cy="4946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34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Focuses on Stakeholders Management</a:t>
            </a:r>
          </a:p>
          <a:p>
            <a:r>
              <a:rPr lang="en-US" dirty="0" smtClean="0"/>
              <a:t>Offers a new model of Stakeholders in </a:t>
            </a:r>
            <a:r>
              <a:rPr lang="en-US" dirty="0" err="1" smtClean="0"/>
              <a:t>GSD</a:t>
            </a:r>
            <a:endParaRPr lang="en-US" dirty="0" smtClean="0"/>
          </a:p>
          <a:p>
            <a:r>
              <a:rPr lang="en-US" dirty="0" smtClean="0"/>
              <a:t>Lists important processes for RE in </a:t>
            </a:r>
            <a:r>
              <a:rPr lang="en-US" dirty="0" err="1" smtClean="0"/>
              <a:t>GSD</a:t>
            </a:r>
            <a:endParaRPr lang="en-US" dirty="0" smtClean="0"/>
          </a:p>
          <a:p>
            <a:r>
              <a:rPr lang="en-US" dirty="0" smtClean="0"/>
              <a:t>Suggests some coping strategies </a:t>
            </a:r>
          </a:p>
          <a:p>
            <a:r>
              <a:rPr lang="en-US" dirty="0" smtClean="0"/>
              <a:t>Recommends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16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Model of Stakeholders in </a:t>
            </a:r>
            <a:r>
              <a:rPr lang="en-US" dirty="0" err="1" smtClean="0"/>
              <a:t>GSD</a:t>
            </a:r>
            <a:endParaRPr lang="en-US" dirty="0"/>
          </a:p>
        </p:txBody>
      </p:sp>
      <p:pic>
        <p:nvPicPr>
          <p:cNvPr id="4" name="Content Placeholder 3" descr="Damian - Stakeholders_in_global_requirements_engineering.pdf - Adobe Reader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4" t="21222" r="8706" b="1596"/>
          <a:stretch/>
        </p:blipFill>
        <p:spPr>
          <a:xfrm>
            <a:off x="1779162" y="1935163"/>
            <a:ext cx="5585675" cy="438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18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5105</TotalTime>
  <Words>510</Words>
  <Application>Microsoft Office PowerPoint</Application>
  <PresentationFormat>On-screen Show (4:3)</PresentationFormat>
  <Paragraphs>149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 Requirements Engineering in Global Software Development: Challenges and Opportunities</vt:lpstr>
      <vt:lpstr>Abstract</vt:lpstr>
      <vt:lpstr>GSD Context</vt:lpstr>
      <vt:lpstr>Case Study I</vt:lpstr>
      <vt:lpstr>Major Issues</vt:lpstr>
      <vt:lpstr>Main Challenges</vt:lpstr>
      <vt:lpstr>Example Sapphire Software (NZ)</vt:lpstr>
      <vt:lpstr>Case Study II</vt:lpstr>
      <vt:lpstr>New Model of Stakeholders in GSD</vt:lpstr>
      <vt:lpstr>Major Processes for RE in GSD</vt:lpstr>
      <vt:lpstr>Coping Strategies</vt:lpstr>
      <vt:lpstr>Tool Recommendation</vt:lpstr>
      <vt:lpstr>Conclusions</vt:lpstr>
      <vt:lpstr>Multi-Site RE Course Layout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Engineering in Global Software Development</dc:title>
  <dc:creator>ian</dc:creator>
  <cp:lastModifiedBy>ian</cp:lastModifiedBy>
  <cp:revision>37</cp:revision>
  <dcterms:created xsi:type="dcterms:W3CDTF">2012-02-08T17:21:46Z</dcterms:created>
  <dcterms:modified xsi:type="dcterms:W3CDTF">2012-05-05T01:50:03Z</dcterms:modified>
</cp:coreProperties>
</file>