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1" r:id="rId4"/>
    <p:sldId id="262" r:id="rId5"/>
    <p:sldId id="257" r:id="rId6"/>
    <p:sldId id="258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0/01/2010-06-11_CSM&amp;LM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from Failure:</a:t>
            </a:r>
            <a:br>
              <a:rPr lang="en-US" dirty="0" smtClean="0"/>
            </a:br>
            <a:r>
              <a:rPr lang="en-US" sz="3600" dirty="0" smtClean="0"/>
              <a:t>Managing Changing Requirements on the Apollo 13 Mission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SYSM 6309 Advanced Requirements Engineering</a:t>
            </a:r>
          </a:p>
          <a:p>
            <a:r>
              <a:rPr lang="en-US" dirty="0" smtClean="0"/>
              <a:t>By: Paul Wasilewski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Better requirements at elicitation = less changes to manage</a:t>
            </a:r>
          </a:p>
          <a:p>
            <a:endParaRPr lang="en-US" sz="2200" dirty="0" smtClean="0"/>
          </a:p>
          <a:p>
            <a:r>
              <a:rPr lang="en-US" sz="2200" dirty="0" smtClean="0"/>
              <a:t>Problems with  differing views of requirements</a:t>
            </a:r>
          </a:p>
          <a:p>
            <a:pPr lvl="1"/>
            <a:r>
              <a:rPr lang="en-US" sz="1800" dirty="0" smtClean="0"/>
              <a:t>Missing Requirements</a:t>
            </a:r>
          </a:p>
          <a:p>
            <a:pPr lvl="1"/>
            <a:r>
              <a:rPr lang="en-US" sz="1800" dirty="0" smtClean="0"/>
              <a:t>Inconsistent </a:t>
            </a:r>
            <a:r>
              <a:rPr lang="en-US" sz="1800" dirty="0" smtClean="0"/>
              <a:t>Requirements – differing outcomes expected</a:t>
            </a:r>
            <a:endParaRPr lang="en-US" sz="1800" dirty="0" smtClean="0"/>
          </a:p>
          <a:p>
            <a:pPr lvl="1"/>
            <a:r>
              <a:rPr lang="en-US" sz="1800" dirty="0" smtClean="0"/>
              <a:t>Discordant Requirements</a:t>
            </a:r>
          </a:p>
          <a:p>
            <a:pPr lvl="2"/>
            <a:r>
              <a:rPr lang="en-US" sz="1600" dirty="0" smtClean="0"/>
              <a:t>Difference in interpretation – results from knowledge gap</a:t>
            </a:r>
          </a:p>
          <a:p>
            <a:pPr lvl="2"/>
            <a:r>
              <a:rPr lang="en-US" sz="1600" dirty="0" smtClean="0"/>
              <a:t>Differing evaluation</a:t>
            </a:r>
          </a:p>
          <a:p>
            <a:endParaRPr lang="en-US" sz="2200" dirty="0" smtClean="0"/>
          </a:p>
          <a:p>
            <a:r>
              <a:rPr lang="en-US" sz="2200" dirty="0" smtClean="0"/>
              <a:t>Apollo 13 examples of discordance</a:t>
            </a:r>
          </a:p>
          <a:p>
            <a:pPr lvl="1"/>
            <a:r>
              <a:rPr lang="en-US" sz="1800" dirty="0" smtClean="0"/>
              <a:t>Voltage requirements </a:t>
            </a:r>
          </a:p>
          <a:p>
            <a:pPr lvl="2"/>
            <a:r>
              <a:rPr lang="en-US" sz="1600" dirty="0" smtClean="0"/>
              <a:t>28 volts vs. 65 volts</a:t>
            </a:r>
          </a:p>
          <a:p>
            <a:pPr lvl="1"/>
            <a:r>
              <a:rPr lang="en-US" sz="1800" dirty="0" smtClean="0"/>
              <a:t>Thermometer requirements</a:t>
            </a:r>
          </a:p>
          <a:p>
            <a:pPr lvl="2"/>
            <a:r>
              <a:rPr lang="en-US" sz="1600" dirty="0" smtClean="0"/>
              <a:t>Over temperature vs. system operation monitoring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Detecting Discordances in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98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4343400" cy="499567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Important to correct during elicitation of requirements</a:t>
            </a:r>
          </a:p>
          <a:p>
            <a:endParaRPr lang="en-US" sz="2200" dirty="0" smtClean="0"/>
          </a:p>
          <a:p>
            <a:r>
              <a:rPr lang="en-US" sz="2200" dirty="0" smtClean="0"/>
              <a:t>Attributed Goal Oriented Requirements Analysis (AGORA)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Generate “goal graph” to prioritize importance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Allows for analysis of interpretation and evaluation of requirements</a:t>
            </a:r>
          </a:p>
          <a:p>
            <a:pPr lvl="2"/>
            <a:r>
              <a:rPr lang="en-US" sz="1600" dirty="0" smtClean="0"/>
              <a:t>Preference matrices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Detecting Discordances (cont.)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14" y="1796143"/>
            <a:ext cx="4430486" cy="3309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57" y="5105400"/>
            <a:ext cx="28194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36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Joint Application Design</a:t>
            </a:r>
          </a:p>
          <a:p>
            <a:pPr lvl="1"/>
            <a:r>
              <a:rPr lang="en-US" sz="1800" dirty="0" smtClean="0"/>
              <a:t>Users and developers jointly develop requirements specification</a:t>
            </a:r>
          </a:p>
          <a:p>
            <a:r>
              <a:rPr lang="en-US" sz="2200" dirty="0" smtClean="0"/>
              <a:t>Prototypes</a:t>
            </a:r>
          </a:p>
          <a:p>
            <a:pPr lvl="1"/>
            <a:r>
              <a:rPr lang="en-US" sz="1800" dirty="0" smtClean="0"/>
              <a:t>Allows changes to occur prior to development</a:t>
            </a:r>
          </a:p>
          <a:p>
            <a:r>
              <a:rPr lang="en-US" sz="2200" dirty="0" smtClean="0"/>
              <a:t>Rapid Application Development</a:t>
            </a:r>
          </a:p>
          <a:p>
            <a:pPr lvl="1"/>
            <a:r>
              <a:rPr lang="en-US" sz="1800" dirty="0" smtClean="0"/>
              <a:t>Small applications, developed faster to avoid change</a:t>
            </a:r>
          </a:p>
          <a:p>
            <a:r>
              <a:rPr lang="en-US" sz="2200" dirty="0" smtClean="0"/>
              <a:t>Requirements inspection</a:t>
            </a:r>
          </a:p>
          <a:p>
            <a:pPr lvl="1"/>
            <a:r>
              <a:rPr lang="en-US" sz="1800" dirty="0" smtClean="0"/>
              <a:t>Formal inspections of requirements for errors and inconsistencies</a:t>
            </a:r>
          </a:p>
          <a:p>
            <a:r>
              <a:rPr lang="en-US" sz="2200" dirty="0" smtClean="0"/>
              <a:t>Cost-Per-Function-Point Contracts</a:t>
            </a:r>
          </a:p>
          <a:p>
            <a:pPr lvl="1"/>
            <a:r>
              <a:rPr lang="en-US" sz="1800" dirty="0" smtClean="0"/>
              <a:t>Sliding scale discourages late changes in requirements</a:t>
            </a:r>
          </a:p>
          <a:p>
            <a:r>
              <a:rPr lang="en-US" sz="2200" dirty="0" smtClean="0"/>
              <a:t>Quality Function Deployment</a:t>
            </a:r>
          </a:p>
          <a:p>
            <a:pPr lvl="1"/>
            <a:r>
              <a:rPr lang="en-US" sz="1800" dirty="0" smtClean="0"/>
              <a:t>Used in hardware development, evaluates requirements based on user quality</a:t>
            </a:r>
          </a:p>
          <a:p>
            <a:r>
              <a:rPr lang="en-US" sz="2200" dirty="0" smtClean="0"/>
              <a:t>Change Control Boards</a:t>
            </a:r>
          </a:p>
          <a:p>
            <a:pPr lvl="1"/>
            <a:r>
              <a:rPr lang="en-US" sz="1800" dirty="0" smtClean="0"/>
              <a:t>Large projects, board made up of various stakeholders</a:t>
            </a:r>
          </a:p>
          <a:p>
            <a:r>
              <a:rPr lang="en-US" sz="2200" dirty="0" smtClean="0"/>
              <a:t>Change and Configuration Management Systems</a:t>
            </a:r>
          </a:p>
          <a:p>
            <a:endParaRPr lang="en-US" sz="2200" dirty="0" smtClean="0"/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Managing Changing Requirements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055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92214"/>
            <a:ext cx="4572000" cy="5060986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Issues with Requirements</a:t>
            </a:r>
          </a:p>
          <a:p>
            <a:pPr lvl="1"/>
            <a:r>
              <a:rPr lang="en-US" sz="1800" dirty="0" smtClean="0"/>
              <a:t>Not passed down to all stakeholders</a:t>
            </a:r>
          </a:p>
          <a:p>
            <a:pPr lvl="1"/>
            <a:r>
              <a:rPr lang="en-US" sz="1800" dirty="0" smtClean="0"/>
              <a:t>Poor traceability</a:t>
            </a:r>
          </a:p>
          <a:p>
            <a:pPr lvl="1"/>
            <a:r>
              <a:rPr lang="en-US" sz="1800" dirty="0" smtClean="0"/>
              <a:t>Insufficient testing to validate changes</a:t>
            </a:r>
          </a:p>
          <a:p>
            <a:pPr lvl="1"/>
            <a:r>
              <a:rPr lang="en-US" sz="1800" dirty="0" smtClean="0"/>
              <a:t>Poor process for change management</a:t>
            </a:r>
          </a:p>
          <a:p>
            <a:pPr lvl="1"/>
            <a:r>
              <a:rPr lang="en-US" sz="1800" dirty="0" smtClean="0"/>
              <a:t>Poor process for requirements elicitation</a:t>
            </a:r>
          </a:p>
          <a:p>
            <a:pPr lvl="2"/>
            <a:r>
              <a:rPr lang="en-US" sz="1400" dirty="0" smtClean="0"/>
              <a:t>Interpretation and evaluation of requirements</a:t>
            </a:r>
          </a:p>
          <a:p>
            <a:endParaRPr lang="en-US" sz="2200" dirty="0" smtClean="0"/>
          </a:p>
          <a:p>
            <a:r>
              <a:rPr lang="en-US" sz="2200" dirty="0" smtClean="0"/>
              <a:t>Illustrates importance of proper requirements elicitation and change management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Application to Apollo 13</a:t>
            </a:r>
            <a:endParaRPr lang="en-US" sz="3200" dirty="0"/>
          </a:p>
        </p:txBody>
      </p:sp>
      <p:pic>
        <p:nvPicPr>
          <p:cNvPr id="2050" name="Picture 2" descr="http://t2.gstatic.com/images?q=tbn:ANd9GcRqcwjA3j0P4LtQfynwSAvTmoljZsbZR1qSD6JcIbcYUyI_0SW1f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2590800" cy="239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SbtMtLuvg6t2wAzlfplf3f7YgbGK0MylVjCGFqh1OieH65gj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91000"/>
            <a:ext cx="2705669" cy="216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222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2728"/>
            <a:ext cx="8229600" cy="5071872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[1</a:t>
            </a:r>
            <a:r>
              <a:rPr lang="en-US" sz="2400" dirty="0"/>
              <a:t>] S. Cass, "</a:t>
            </a:r>
            <a:r>
              <a:rPr lang="en-US" sz="2400" b="1" dirty="0"/>
              <a:t>Apollo 13, We Have a Solution</a:t>
            </a:r>
            <a:r>
              <a:rPr lang="en-US" sz="2400" dirty="0"/>
              <a:t>," </a:t>
            </a:r>
            <a:r>
              <a:rPr lang="en-US" sz="2400" i="1" dirty="0"/>
              <a:t>IEEE Spectrum, </a:t>
            </a:r>
            <a:r>
              <a:rPr lang="en-US" sz="2400" dirty="0"/>
              <a:t>2005.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[2] M. Williamson, "Aiming for the Moon: The engineering challenge of Apollo," </a:t>
            </a:r>
            <a:r>
              <a:rPr lang="en-US" sz="2400" i="1" dirty="0"/>
              <a:t>Engineering Science and Education Journal, </a:t>
            </a:r>
            <a:r>
              <a:rPr lang="en-US" sz="2400" dirty="0"/>
              <a:t>vol. 11, pp. 164, 2002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[3] IBM Corporation, "Getting requirements right: Avoiding the top 10 traps." 2009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[4] I. Nonaka, "The Knowledge-Creating Company," </a:t>
            </a:r>
            <a:r>
              <a:rPr lang="en-US" sz="2400" i="1" dirty="0"/>
              <a:t>HBR, </a:t>
            </a:r>
            <a:r>
              <a:rPr lang="en-US" sz="2400" dirty="0"/>
              <a:t>July 2007.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/>
              <a:t>5] A. Kelly, "Why Do Requirements Change?" 2004. 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/>
              <a:t>6] C. Jones, "Strategies for managing requirements creep," </a:t>
            </a:r>
            <a:r>
              <a:rPr lang="en-US" sz="2400" i="1" dirty="0"/>
              <a:t>Computer, </a:t>
            </a:r>
            <a:r>
              <a:rPr lang="en-US" sz="2400" dirty="0"/>
              <a:t>pp. 92, June 1996. 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/>
              <a:t>7] H. Kaiya, D. Shinbara, J. Kawano and M. Saeki, "Improving the detection of requirements discordances among stakeholders," </a:t>
            </a:r>
            <a:r>
              <a:rPr lang="en-US" sz="2400" i="1" dirty="0"/>
              <a:t>Requirements </a:t>
            </a:r>
            <a:r>
              <a:rPr lang="en-US" sz="2400" i="1" dirty="0" smtClean="0"/>
              <a:t>Engineering, </a:t>
            </a:r>
            <a:r>
              <a:rPr lang="en-US" sz="2400" dirty="0"/>
              <a:t>pp. 289-303, October 2004. </a:t>
            </a:r>
          </a:p>
          <a:p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dirty="0"/>
              <a:t>8] N. J. Slegers, R. T. Kadish, G. E. Payton, J. Thomas, M. D. Griffin and D. Dumbacher, "Learning from Failure in Systems Engineering: A Panel Discussion," </a:t>
            </a:r>
            <a:r>
              <a:rPr lang="en-US" sz="2400" i="1" dirty="0"/>
              <a:t>Systems Engineering, </a:t>
            </a:r>
            <a:r>
              <a:rPr lang="en-US" sz="2400" dirty="0"/>
              <a:t>vol. 15, pp. 74, 2011.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References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Background and problem</a:t>
            </a:r>
          </a:p>
          <a:p>
            <a:endParaRPr lang="en-US" sz="2200" dirty="0" smtClean="0"/>
          </a:p>
          <a:p>
            <a:r>
              <a:rPr lang="en-US" sz="2200" dirty="0" smtClean="0"/>
              <a:t>Why requirements change</a:t>
            </a:r>
          </a:p>
          <a:p>
            <a:endParaRPr lang="en-US" sz="2200" dirty="0"/>
          </a:p>
          <a:p>
            <a:r>
              <a:rPr lang="en-US" sz="2200" dirty="0" smtClean="0"/>
              <a:t>Avoiding requirements creep</a:t>
            </a:r>
          </a:p>
          <a:p>
            <a:endParaRPr lang="en-US" sz="2200" dirty="0"/>
          </a:p>
          <a:p>
            <a:r>
              <a:rPr lang="en-US" sz="2200" dirty="0" smtClean="0"/>
              <a:t>Discovering discordances in requirements</a:t>
            </a:r>
          </a:p>
          <a:p>
            <a:endParaRPr lang="en-US" sz="2200" dirty="0"/>
          </a:p>
          <a:p>
            <a:r>
              <a:rPr lang="en-US" sz="2200" dirty="0" smtClean="0"/>
              <a:t>Managing Changing Requirements</a:t>
            </a:r>
          </a:p>
          <a:p>
            <a:endParaRPr lang="en-US" sz="2200" dirty="0"/>
          </a:p>
          <a:p>
            <a:r>
              <a:rPr lang="en-US" sz="2200" dirty="0" smtClean="0"/>
              <a:t>Application and Conclusion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066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“Successful Failure”</a:t>
            </a:r>
          </a:p>
          <a:p>
            <a:pPr lvl="1"/>
            <a:r>
              <a:rPr lang="en-US" sz="2000" dirty="0" smtClean="0"/>
              <a:t>Mission failed to land on moon, but succeeded to return astronauts safely</a:t>
            </a:r>
          </a:p>
          <a:p>
            <a:pPr lvl="1"/>
            <a:r>
              <a:rPr lang="en-US" sz="2000" dirty="0" smtClean="0"/>
              <a:t>Engineers/Mission Controllers able to work together to create a safe return for Apollo 13 crew</a:t>
            </a:r>
          </a:p>
          <a:p>
            <a:endParaRPr lang="en-US" sz="2400" dirty="0" smtClean="0"/>
          </a:p>
          <a:p>
            <a:r>
              <a:rPr lang="en-US" sz="2400" dirty="0" smtClean="0"/>
              <a:t>“Failure is not an Option” – Flight Director Gene Krantz</a:t>
            </a:r>
          </a:p>
          <a:p>
            <a:pPr lvl="1"/>
            <a:r>
              <a:rPr lang="en-US" sz="2000" dirty="0" smtClean="0"/>
              <a:t>Failure may be an option at every step except the final goal</a:t>
            </a:r>
          </a:p>
          <a:p>
            <a:pPr lvl="1"/>
            <a:r>
              <a:rPr lang="en-US" sz="2000" dirty="0" smtClean="0"/>
              <a:t>Intermediate failures contribute to success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Apollo 13 Mission - Background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Apollo 13 Space Vehicle Configuration</a:t>
            </a:r>
            <a:endParaRPr lang="en-US" sz="3600" dirty="0"/>
          </a:p>
        </p:txBody>
      </p:sp>
      <p:pic>
        <p:nvPicPr>
          <p:cNvPr id="4" name="Content Placeholder 3" descr="File:2010-06-11 CSM&amp;LM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85" y="1524000"/>
            <a:ext cx="7570515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1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Original requirement for Command and Service Module (CSM)- 28V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Requirement changed to be compatible with ground-support equipment - 65V external power</a:t>
            </a:r>
          </a:p>
          <a:p>
            <a:pPr lvl="1"/>
            <a:r>
              <a:rPr lang="en-US" sz="2000" dirty="0" smtClean="0"/>
              <a:t>Thermostat safety switches were not changed</a:t>
            </a:r>
          </a:p>
          <a:p>
            <a:pPr lvl="1"/>
            <a:r>
              <a:rPr lang="en-US" sz="2000" dirty="0" smtClean="0"/>
              <a:t>All Apollo spacecraft up to 13 had wrong switches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Underrated switches may not have been a problem</a:t>
            </a:r>
          </a:p>
          <a:p>
            <a:pPr lvl="1"/>
            <a:r>
              <a:rPr lang="en-US" sz="2000" dirty="0" smtClean="0"/>
              <a:t>Prior removal from Apollo 10 damaged ability to drain tanks</a:t>
            </a:r>
          </a:p>
          <a:p>
            <a:pPr lvl="1"/>
            <a:r>
              <a:rPr lang="en-US" sz="2000" dirty="0" smtClean="0"/>
              <a:t>Following a test ground crew was unable to drain LOX</a:t>
            </a:r>
          </a:p>
          <a:p>
            <a:pPr lvl="1"/>
            <a:r>
              <a:rPr lang="en-US" sz="2000" dirty="0" smtClean="0"/>
              <a:t>Tank heaters activated – boil off oxygen</a:t>
            </a:r>
          </a:p>
          <a:p>
            <a:pPr lvl="1"/>
            <a:r>
              <a:rPr lang="en-US" sz="2000" dirty="0" smtClean="0"/>
              <a:t>65V applied to 28 V rated thermostatic switch</a:t>
            </a:r>
          </a:p>
          <a:p>
            <a:pPr lvl="1"/>
            <a:r>
              <a:rPr lang="en-US" sz="2000" dirty="0" smtClean="0"/>
              <a:t>Switch fused shut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Apollo 13 Voltage Requirements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Thermostat required to keep temperature &lt;27°C</a:t>
            </a:r>
          </a:p>
          <a:p>
            <a:pPr lvl="1"/>
            <a:r>
              <a:rPr lang="en-US" sz="2000" dirty="0" smtClean="0"/>
              <a:t>Heaters stuck on for 8 hours – Temps&gt;500°C</a:t>
            </a:r>
          </a:p>
          <a:p>
            <a:pPr lvl="1"/>
            <a:r>
              <a:rPr lang="en-US" sz="2000" dirty="0" smtClean="0"/>
              <a:t>Teflon insulation melted exposing wires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Thermometer only calibrated to 29°C</a:t>
            </a:r>
          </a:p>
          <a:p>
            <a:pPr lvl="1"/>
            <a:r>
              <a:rPr lang="en-US" sz="2000" dirty="0" smtClean="0"/>
              <a:t>Prevent overheat requirement missed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LOX in tank prevent arcing until depleted</a:t>
            </a:r>
          </a:p>
          <a:p>
            <a:pPr lvl="1"/>
            <a:r>
              <a:rPr lang="en-US" sz="2000" dirty="0" smtClean="0"/>
              <a:t>Request to stir tanks resulted in explosion of oxygen tank 2</a:t>
            </a:r>
          </a:p>
          <a:p>
            <a:endParaRPr lang="en-US" dirty="0" smtClean="0"/>
          </a:p>
        </p:txBody>
      </p:sp>
      <p:pic>
        <p:nvPicPr>
          <p:cNvPr id="3074" name="Picture 2" descr="http://nssdc.gsfc.nasa.gov/planetary/lunar/apollo13_tan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79" y="1248849"/>
            <a:ext cx="3757621" cy="4923351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Apollo 13 Voltage Requirements (cont.)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724400" cy="5029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Changing Requirements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900" dirty="0" smtClean="0"/>
              <a:t>Government Regulations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Business Priorities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Technology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New Stakeholders</a:t>
            </a:r>
          </a:p>
          <a:p>
            <a:pPr lvl="1"/>
            <a:endParaRPr lang="en-US" sz="1900" dirty="0" smtClean="0"/>
          </a:p>
          <a:p>
            <a:pPr lvl="1"/>
            <a:r>
              <a:rPr lang="en-US" sz="1900" dirty="0" smtClean="0"/>
              <a:t>60% of changes due to functional enhancements</a:t>
            </a:r>
          </a:p>
          <a:p>
            <a:pPr lvl="1"/>
            <a:endParaRPr lang="en-US" sz="1900" dirty="0"/>
          </a:p>
          <a:p>
            <a:pPr lvl="1"/>
            <a:endParaRPr lang="en-US" sz="1900" dirty="0" smtClean="0"/>
          </a:p>
        </p:txBody>
      </p:sp>
      <p:pic>
        <p:nvPicPr>
          <p:cNvPr id="5" name="Content Placeholder 4" descr="220px-Apollo13_-_SM_after_separat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77180" y="1447800"/>
            <a:ext cx="3385820" cy="472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Why Requirements Change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876800" cy="548640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Expect and plan for requirements that change throughout the develop­ment process.</a:t>
            </a:r>
          </a:p>
          <a:p>
            <a:pPr lvl="1"/>
            <a:endParaRPr lang="en-US" sz="1800" dirty="0" smtClean="0"/>
          </a:p>
          <a:p>
            <a:pPr lvl="0"/>
            <a:r>
              <a:rPr lang="en-US" sz="2200" dirty="0" smtClean="0"/>
              <a:t>Continually </a:t>
            </a:r>
            <a:r>
              <a:rPr lang="en-US" sz="2200" dirty="0"/>
              <a:t>reprioritize requirements based on changing circumstances </a:t>
            </a:r>
            <a:endParaRPr lang="en-US" sz="2200" dirty="0" smtClean="0"/>
          </a:p>
          <a:p>
            <a:pPr lvl="1"/>
            <a:endParaRPr lang="en-US" sz="1800" dirty="0" smtClean="0"/>
          </a:p>
          <a:p>
            <a:pPr lvl="0"/>
            <a:r>
              <a:rPr lang="en-US" sz="2200" dirty="0" smtClean="0"/>
              <a:t>Have </a:t>
            </a:r>
            <a:r>
              <a:rPr lang="en-US" sz="2200" dirty="0"/>
              <a:t>a plan </a:t>
            </a:r>
            <a:r>
              <a:rPr lang="en-US" sz="2200" dirty="0" smtClean="0"/>
              <a:t>and adjust it </a:t>
            </a:r>
            <a:r>
              <a:rPr lang="en-US" sz="2200" dirty="0"/>
              <a:t>at regular intervals. </a:t>
            </a:r>
          </a:p>
          <a:p>
            <a:pPr lvl="1"/>
            <a:endParaRPr lang="en-US" sz="1800" dirty="0" smtClean="0"/>
          </a:p>
          <a:p>
            <a:pPr lvl="0"/>
            <a:r>
              <a:rPr lang="en-US" sz="2200" dirty="0" smtClean="0"/>
              <a:t>Keep </a:t>
            </a:r>
            <a:r>
              <a:rPr lang="en-US" sz="2200" dirty="0"/>
              <a:t>your stakeholders informed as changes occur—get their input for prioriti­zation and the rationale behind it.</a:t>
            </a:r>
          </a:p>
          <a:p>
            <a:endParaRPr lang="en-US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Guidelines for Changing Requirements (IBM Corporation)</a:t>
            </a:r>
            <a:endParaRPr lang="en-US" sz="3600" dirty="0"/>
          </a:p>
        </p:txBody>
      </p:sp>
      <p:pic>
        <p:nvPicPr>
          <p:cNvPr id="3074" name="Picture 2" descr="http://upload.wikimedia.org/wikipedia/commons/a/a8/Mission_Control_celebrates_successful_splashdown_of_Apollo_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33600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5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Reduce Rate of Change</a:t>
            </a:r>
          </a:p>
          <a:p>
            <a:pPr lvl="1"/>
            <a:r>
              <a:rPr lang="en-US" sz="1800" dirty="0" smtClean="0"/>
              <a:t>Measure functional points and quantify rate</a:t>
            </a:r>
          </a:p>
          <a:p>
            <a:pPr lvl="2"/>
            <a:r>
              <a:rPr lang="en-US" sz="1600" dirty="0" smtClean="0"/>
              <a:t>Functional Points - units of measure used to quantify functional requirements based on user’s point of view</a:t>
            </a:r>
          </a:p>
          <a:p>
            <a:pPr lvl="2"/>
            <a:r>
              <a:rPr lang="en-US" sz="1600" dirty="0" smtClean="0"/>
              <a:t>Compare initial requirements with final requirements</a:t>
            </a:r>
          </a:p>
          <a:p>
            <a:pPr lvl="2"/>
            <a:r>
              <a:rPr lang="en-US" sz="1600" dirty="0" smtClean="0"/>
              <a:t>Analyze data between phases to determine rate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Develop processes and procedures to reduce the rate of change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Increased rate of changes = need for better procedures for requirements elicitation</a:t>
            </a:r>
            <a:endParaRPr lang="en-US" sz="1600" dirty="0"/>
          </a:p>
          <a:p>
            <a:endParaRPr lang="en-US" sz="2200" dirty="0" smtClean="0"/>
          </a:p>
          <a:p>
            <a:r>
              <a:rPr lang="en-US" sz="2200" dirty="0" smtClean="0"/>
              <a:t>Use tools to lessen the impact of change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Avoiding Requirements Creep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7145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1107</TotalTime>
  <Words>849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Learning from Failure: Managing Changing Requirements on the Apollo 13 Mission</vt:lpstr>
      <vt:lpstr>Context</vt:lpstr>
      <vt:lpstr>Apollo 13 Mission - Background</vt:lpstr>
      <vt:lpstr>Apollo 13 Space Vehicle Configuration</vt:lpstr>
      <vt:lpstr>Apollo 13 Voltage Requirements</vt:lpstr>
      <vt:lpstr>Apollo 13 Voltage Requirements (cont.)</vt:lpstr>
      <vt:lpstr>Why Requirements Change</vt:lpstr>
      <vt:lpstr>Guidelines for Changing Requirements (IBM Corporation)</vt:lpstr>
      <vt:lpstr>Avoiding Requirements Creep</vt:lpstr>
      <vt:lpstr>Detecting Discordances in Requirements</vt:lpstr>
      <vt:lpstr>Detecting Discordances (cont.)</vt:lpstr>
      <vt:lpstr>Managing Changing Requirements</vt:lpstr>
      <vt:lpstr>Application to Apollo 13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pwasilewski</dc:creator>
  <cp:lastModifiedBy>pwasilewski</cp:lastModifiedBy>
  <cp:revision>60</cp:revision>
  <dcterms:created xsi:type="dcterms:W3CDTF">2012-02-23T04:21:28Z</dcterms:created>
  <dcterms:modified xsi:type="dcterms:W3CDTF">2012-05-05T14:19:06Z</dcterms:modified>
</cp:coreProperties>
</file>