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63" r:id="rId11"/>
    <p:sldId id="262" r:id="rId12"/>
    <p:sldId id="269" r:id="rId13"/>
    <p:sldId id="267" r:id="rId14"/>
    <p:sldId id="268" r:id="rId15"/>
    <p:sldId id="265" r:id="rId16"/>
    <p:sldId id="270" r:id="rId17"/>
    <p:sldId id="273" r:id="rId18"/>
    <p:sldId id="274" r:id="rId19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2649" autoAdjust="0"/>
  </p:normalViewPr>
  <p:slideViewPr>
    <p:cSldViewPr>
      <p:cViewPr>
        <p:scale>
          <a:sx n="71" d="100"/>
          <a:sy n="71" d="100"/>
        </p:scale>
        <p:origin x="-1410" y="-282"/>
      </p:cViewPr>
      <p:guideLst>
        <p:guide orient="horz" pos="2160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39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43CD-3828-4F2B-A61E-D5F7CCF1210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B00E2-47AA-480B-9ACE-1141D1FD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4047-7A0B-476F-9B63-6A746EC9B30C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84B3-2E9B-45EF-A3C8-165FE5D1E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4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</a:t>
            </a:r>
            <a:r>
              <a:rPr lang="en-US" baseline="0" dirty="0" smtClean="0"/>
              <a:t> guys,  before I want to give my final presentation about liquid net </a:t>
            </a:r>
            <a:r>
              <a:rPr lang="en-US" baseline="0" dirty="0" err="1" smtClean="0"/>
              <a:t>reuquirments</a:t>
            </a:r>
            <a:r>
              <a:rPr lang="en-US" baseline="0" dirty="0" smtClean="0"/>
              <a:t>.. I would like to show you a short video clip about Liquid net so the concept will be more vivid and tangible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Well Now , in order to find the </a:t>
            </a:r>
            <a:r>
              <a:rPr lang="en-US" baseline="0" dirty="0" err="1" smtClean="0"/>
              <a:t>requirment</a:t>
            </a:r>
            <a:r>
              <a:rPr lang="en-US" baseline="0" dirty="0" smtClean="0"/>
              <a:t> First I would like to say the first main </a:t>
            </a:r>
            <a:r>
              <a:rPr lang="en-US" baseline="0" dirty="0" err="1" smtClean="0"/>
              <a:t>requirments</a:t>
            </a:r>
            <a:r>
              <a:rPr lang="en-US" baseline="0" dirty="0" smtClean="0"/>
              <a:t> of Liquid net 1.Evoloutionary 2.Self adaptive, 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A620-CD71-4A60-824E-103AA9C5B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5800"/>
            <a:ext cx="5762625" cy="3429000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8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5800"/>
            <a:ext cx="5762625" cy="3429000"/>
          </a:xfrm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8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822" y="795705"/>
            <a:ext cx="6271971" cy="3203331"/>
          </a:xfrm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i-FI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8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40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7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52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52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39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3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8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13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5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2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1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6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0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64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5" y="1435104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1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5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56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52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52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39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1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13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5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7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7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21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4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13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2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94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64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5" y="1435104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51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1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12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52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52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5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39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2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45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13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5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2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2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44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9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64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5" y="1435104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55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63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31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52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52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17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39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48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8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13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5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72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7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6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6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6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6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6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71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9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0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64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5" y="1435104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76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6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69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52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52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2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9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75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14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4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5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4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4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52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5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5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7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7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22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23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73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7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73054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7" y="1435103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0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42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42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1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2130425"/>
            <a:ext cx="97948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8" y="3886200"/>
            <a:ext cx="80645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5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406900"/>
            <a:ext cx="97948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906713"/>
            <a:ext cx="97948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580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0200"/>
            <a:ext cx="5108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600200"/>
            <a:ext cx="5108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535113"/>
            <a:ext cx="50911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174875"/>
            <a:ext cx="50911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535113"/>
            <a:ext cx="509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174875"/>
            <a:ext cx="50927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7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2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5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73050"/>
            <a:ext cx="37909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73050"/>
            <a:ext cx="64404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435100"/>
            <a:ext cx="37909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6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800600"/>
            <a:ext cx="69119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612775"/>
            <a:ext cx="69119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367338"/>
            <a:ext cx="69119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6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0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74638"/>
            <a:ext cx="25923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74638"/>
            <a:ext cx="76247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50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2130425"/>
            <a:ext cx="97948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8" y="3886200"/>
            <a:ext cx="80645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9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6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22" y="273065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6" y="1435104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131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406900"/>
            <a:ext cx="97948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906713"/>
            <a:ext cx="97948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231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0200"/>
            <a:ext cx="5108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600200"/>
            <a:ext cx="5108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58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535113"/>
            <a:ext cx="50911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174875"/>
            <a:ext cx="50911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535113"/>
            <a:ext cx="509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174875"/>
            <a:ext cx="50927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11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1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94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73050"/>
            <a:ext cx="37909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73050"/>
            <a:ext cx="64404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435100"/>
            <a:ext cx="37909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0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800600"/>
            <a:ext cx="69119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612775"/>
            <a:ext cx="69119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367338"/>
            <a:ext cx="69119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92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499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74638"/>
            <a:ext cx="25923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74638"/>
            <a:ext cx="76247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45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0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8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9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726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15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3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56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16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73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692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805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5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oria\Desktop\liguid net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" y="0"/>
            <a:ext cx="11522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7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63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63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63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_jobs\Campaign\Liquid_Net\PPT\images\10Slides_with_water_wave\0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11522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7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4129-9C66-4104-A8CE-F8CCB429B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6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6436-78B5-436F-9ACE-E35C255E4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_jobs\Campaign\Liquid_Net\PPT\images\10Slides_with_water_wave\bg_opacity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115220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7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6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_jobs\Campaign\Liquid_Net\PPT\images\10Slides_with_water_wave\09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" y="152400"/>
            <a:ext cx="11522074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7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C1FF-0869-4A8C-AF2E-2B8473C969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6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3654-7772-4663-9065-D200666FDF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4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_jobs\Campaign\Liquid_Net\PPT\images\10Slides_with_water_wave\05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11522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7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6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6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_jobs\Campaign\Liquid_Net\PPT\images\10Slides_with_water_wave\bg_opacity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115220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4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4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B1E5-A53E-4483-8AE9-DCF95AA79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4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4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8756-F310-4114-BA51-93AC60A27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6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10369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600200"/>
            <a:ext cx="103695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6356350"/>
            <a:ext cx="268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D895-91C6-42A1-8D84-26B1B0F0E21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356350"/>
            <a:ext cx="3648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5" y="6356350"/>
            <a:ext cx="2687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F35A-2B23-444F-9C74-A3133F3C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74638"/>
            <a:ext cx="10369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600200"/>
            <a:ext cx="103695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6356350"/>
            <a:ext cx="268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409A-0D63-42F7-9838-7EA23654F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356350"/>
            <a:ext cx="3648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5" y="6356350"/>
            <a:ext cx="2687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7D8-75F0-49EC-9ACA-DB4E25517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1" descr="thankyou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228601"/>
            <a:ext cx="115220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4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_jobs\Campaign\Liquid_Net\PPT\images\10Slides_with_water_wave\05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11522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71C3-1F01-4476-96FE-185549A6D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F495-51E7-4B80-B5C1-FEDA98D78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8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53" y="1828810"/>
            <a:ext cx="7201297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Pooria Kamran Rashani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90" y="2895600"/>
            <a:ext cx="5953072" cy="1066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Advanced Requirements Engineering </a:t>
            </a:r>
            <a:br>
              <a:rPr lang="en-US" sz="2400" dirty="0" smtClean="0"/>
            </a:br>
            <a:r>
              <a:rPr lang="en-US" sz="2400" dirty="0" smtClean="0"/>
              <a:t>Spring 2012</a:t>
            </a:r>
            <a:endParaRPr lang="en-US" sz="2400" dirty="0"/>
          </a:p>
        </p:txBody>
      </p:sp>
      <p:pic>
        <p:nvPicPr>
          <p:cNvPr id="2050" name="Picture 2" descr="C:\Users\Pooria\Desktop\logo liquid 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" y="685800"/>
            <a:ext cx="412874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86" y="2819400"/>
            <a:ext cx="10369868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 You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5"/>
          <p:cNvSpPr>
            <a:spLocks/>
          </p:cNvSpPr>
          <p:nvPr/>
        </p:nvSpPr>
        <p:spPr bwMode="auto">
          <a:xfrm>
            <a:off x="304800" y="241928"/>
            <a:ext cx="10879138" cy="8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666666"/>
                </a:solidFill>
                <a:ea typeface="Geneva" pitchFamily="84" charset="-128"/>
              </a:rPr>
              <a:t>Liquid Net</a:t>
            </a:r>
            <a:r>
              <a:rPr lang="en-US" sz="2800" b="1" dirty="0">
                <a:solidFill>
                  <a:srgbClr val="666666"/>
                </a:solidFill>
                <a:ea typeface="Geneva" pitchFamily="84" charset="-128"/>
              </a:rPr>
              <a:t> </a:t>
            </a:r>
            <a:r>
              <a:rPr lang="en-US" sz="2800" b="1" dirty="0" smtClean="0">
                <a:solidFill>
                  <a:srgbClr val="666666"/>
                </a:solidFill>
                <a:ea typeface="Geneva" pitchFamily="84" charset="-128"/>
              </a:rPr>
              <a:t>solution Requirements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666666"/>
              </a:solidFill>
              <a:ea typeface="Geneva" pitchFamily="84" charset="-128"/>
            </a:endParaRPr>
          </a:p>
        </p:txBody>
      </p:sp>
      <p:sp>
        <p:nvSpPr>
          <p:cNvPr id="76802" name="Rectangle 64"/>
          <p:cNvSpPr>
            <a:spLocks noChangeArrowheads="1"/>
          </p:cNvSpPr>
          <p:nvPr/>
        </p:nvSpPr>
        <p:spPr bwMode="auto">
          <a:xfrm>
            <a:off x="7985128" y="1774144"/>
            <a:ext cx="3216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Geneva" pitchFamily="84" charset="-128"/>
              </a:rPr>
              <a:t>End-to-end network capabilities</a:t>
            </a:r>
          </a:p>
        </p:txBody>
      </p:sp>
      <p:sp>
        <p:nvSpPr>
          <p:cNvPr id="76803" name="Rectangle 65"/>
          <p:cNvSpPr>
            <a:spLocks noChangeArrowheads="1"/>
          </p:cNvSpPr>
          <p:nvPr/>
        </p:nvSpPr>
        <p:spPr bwMode="auto">
          <a:xfrm>
            <a:off x="1455938" y="1512055"/>
            <a:ext cx="12087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Geneva" pitchFamily="84" charset="-128"/>
              </a:rPr>
              <a:t>Enablers</a:t>
            </a:r>
            <a:endParaRPr lang="en-US" sz="1600" b="1" dirty="0">
              <a:solidFill>
                <a:srgbClr val="000000"/>
              </a:solidFill>
              <a:ea typeface="Geneva" pitchFamily="84" charset="-128"/>
            </a:endParaRPr>
          </a:p>
        </p:txBody>
      </p:sp>
      <p:grpSp>
        <p:nvGrpSpPr>
          <p:cNvPr id="76804" name="Group 1072"/>
          <p:cNvGrpSpPr>
            <a:grpSpLocks/>
          </p:cNvGrpSpPr>
          <p:nvPr/>
        </p:nvGrpSpPr>
        <p:grpSpPr bwMode="auto">
          <a:xfrm>
            <a:off x="3343278" y="3654130"/>
            <a:ext cx="3217863" cy="1011395"/>
            <a:chOff x="2106" y="2175"/>
            <a:chExt cx="2027" cy="602"/>
          </a:xfrm>
        </p:grpSpPr>
        <p:sp>
          <p:nvSpPr>
            <p:cNvPr id="76838" name="Freeform 230"/>
            <p:cNvSpPr>
              <a:spLocks/>
            </p:cNvSpPr>
            <p:nvPr/>
          </p:nvSpPr>
          <p:spPr bwMode="auto">
            <a:xfrm rot="-1911068">
              <a:off x="2145" y="2195"/>
              <a:ext cx="1988" cy="582"/>
            </a:xfrm>
            <a:custGeom>
              <a:avLst/>
              <a:gdLst>
                <a:gd name="T0" fmla="*/ 0 w 5052253"/>
                <a:gd name="T1" fmla="*/ 0 h 790272"/>
                <a:gd name="T2" fmla="*/ 1 w 5052253"/>
                <a:gd name="T3" fmla="*/ 0 h 790272"/>
                <a:gd name="T4" fmla="*/ 3 w 5052253"/>
                <a:gd name="T5" fmla="*/ 0 h 790272"/>
                <a:gd name="T6" fmla="*/ 3 w 5052253"/>
                <a:gd name="T7" fmla="*/ 0 h 790272"/>
                <a:gd name="T8" fmla="*/ 1 w 5052253"/>
                <a:gd name="T9" fmla="*/ 0 h 790272"/>
                <a:gd name="T10" fmla="*/ 0 w 5052253"/>
                <a:gd name="T11" fmla="*/ 0 h 790272"/>
                <a:gd name="T12" fmla="*/ 0 w 5052253"/>
                <a:gd name="T13" fmla="*/ 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C8CACE"/>
                </a:gs>
                <a:gs pos="100000">
                  <a:srgbClr val="A3A6AD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9" name="Freeform 230"/>
            <p:cNvSpPr>
              <a:spLocks/>
            </p:cNvSpPr>
            <p:nvPr/>
          </p:nvSpPr>
          <p:spPr bwMode="auto">
            <a:xfrm rot="-1865938">
              <a:off x="2106" y="2175"/>
              <a:ext cx="1988" cy="582"/>
            </a:xfrm>
            <a:custGeom>
              <a:avLst/>
              <a:gdLst>
                <a:gd name="T0" fmla="*/ 0 w 5052253"/>
                <a:gd name="T1" fmla="*/ 0 h 790272"/>
                <a:gd name="T2" fmla="*/ 1 w 5052253"/>
                <a:gd name="T3" fmla="*/ 0 h 790272"/>
                <a:gd name="T4" fmla="*/ 3 w 5052253"/>
                <a:gd name="T5" fmla="*/ 0 h 790272"/>
                <a:gd name="T6" fmla="*/ 3 w 5052253"/>
                <a:gd name="T7" fmla="*/ 0 h 790272"/>
                <a:gd name="T8" fmla="*/ 1 w 5052253"/>
                <a:gd name="T9" fmla="*/ 0 h 790272"/>
                <a:gd name="T10" fmla="*/ 0 w 5052253"/>
                <a:gd name="T11" fmla="*/ 0 h 790272"/>
                <a:gd name="T12" fmla="*/ 0 w 5052253"/>
                <a:gd name="T13" fmla="*/ 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7F10A2"/>
                </a:gs>
                <a:gs pos="100000">
                  <a:srgbClr val="B270C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05" name="Group 1075"/>
          <p:cNvGrpSpPr>
            <a:grpSpLocks/>
          </p:cNvGrpSpPr>
          <p:nvPr/>
        </p:nvGrpSpPr>
        <p:grpSpPr bwMode="auto">
          <a:xfrm>
            <a:off x="3200400" y="2478089"/>
            <a:ext cx="3155950" cy="1070197"/>
            <a:chOff x="2016" y="1475"/>
            <a:chExt cx="1988" cy="637"/>
          </a:xfrm>
        </p:grpSpPr>
        <p:sp>
          <p:nvSpPr>
            <p:cNvPr id="76836" name="Freeform 230"/>
            <p:cNvSpPr>
              <a:spLocks/>
            </p:cNvSpPr>
            <p:nvPr/>
          </p:nvSpPr>
          <p:spPr bwMode="auto">
            <a:xfrm rot="1911068" flipV="1">
              <a:off x="2016" y="1530"/>
              <a:ext cx="1988" cy="582"/>
            </a:xfrm>
            <a:custGeom>
              <a:avLst/>
              <a:gdLst>
                <a:gd name="T0" fmla="*/ 37 w 5052253"/>
                <a:gd name="T1" fmla="*/ 25 h 790272"/>
                <a:gd name="T2" fmla="*/ 1133 w 5052253"/>
                <a:gd name="T3" fmla="*/ 266 h 790272"/>
                <a:gd name="T4" fmla="*/ 2675 w 5052253"/>
                <a:gd name="T5" fmla="*/ 67 h 790272"/>
                <a:gd name="T6" fmla="*/ 2685 w 5052253"/>
                <a:gd name="T7" fmla="*/ 100 h 790272"/>
                <a:gd name="T8" fmla="*/ 1128 w 5052253"/>
                <a:gd name="T9" fmla="*/ 367 h 790272"/>
                <a:gd name="T10" fmla="*/ 0 w 5052253"/>
                <a:gd name="T11" fmla="*/ 272 h 790272"/>
                <a:gd name="T12" fmla="*/ 37 w 5052253"/>
                <a:gd name="T13" fmla="*/ 25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C8CACE"/>
                </a:gs>
                <a:gs pos="100000">
                  <a:srgbClr val="A3A6AD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7" name="Freeform 230"/>
            <p:cNvSpPr>
              <a:spLocks/>
            </p:cNvSpPr>
            <p:nvPr/>
          </p:nvSpPr>
          <p:spPr bwMode="auto">
            <a:xfrm rot="1865938" flipV="1">
              <a:off x="2016" y="1475"/>
              <a:ext cx="1988" cy="582"/>
            </a:xfrm>
            <a:custGeom>
              <a:avLst/>
              <a:gdLst>
                <a:gd name="T0" fmla="*/ 37 w 5052253"/>
                <a:gd name="T1" fmla="*/ 25 h 790272"/>
                <a:gd name="T2" fmla="*/ 1133 w 5052253"/>
                <a:gd name="T3" fmla="*/ 266 h 790272"/>
                <a:gd name="T4" fmla="*/ 2675 w 5052253"/>
                <a:gd name="T5" fmla="*/ 67 h 790272"/>
                <a:gd name="T6" fmla="*/ 2685 w 5052253"/>
                <a:gd name="T7" fmla="*/ 100 h 790272"/>
                <a:gd name="T8" fmla="*/ 1128 w 5052253"/>
                <a:gd name="T9" fmla="*/ 367 h 790272"/>
                <a:gd name="T10" fmla="*/ 0 w 5052253"/>
                <a:gd name="T11" fmla="*/ 272 h 790272"/>
                <a:gd name="T12" fmla="*/ 37 w 5052253"/>
                <a:gd name="T13" fmla="*/ 25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7F10A2"/>
                </a:gs>
                <a:gs pos="100000">
                  <a:srgbClr val="B270C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06" name="Group 1074"/>
          <p:cNvGrpSpPr>
            <a:grpSpLocks/>
          </p:cNvGrpSpPr>
          <p:nvPr/>
        </p:nvGrpSpPr>
        <p:grpSpPr bwMode="auto">
          <a:xfrm>
            <a:off x="3294063" y="3062749"/>
            <a:ext cx="3160712" cy="1071878"/>
            <a:chOff x="2075" y="1823"/>
            <a:chExt cx="1991" cy="638"/>
          </a:xfrm>
        </p:grpSpPr>
        <p:sp>
          <p:nvSpPr>
            <p:cNvPr id="76834" name="Freeform 230"/>
            <p:cNvSpPr>
              <a:spLocks/>
            </p:cNvSpPr>
            <p:nvPr/>
          </p:nvSpPr>
          <p:spPr bwMode="auto">
            <a:xfrm rot="1210974" flipV="1">
              <a:off x="2075" y="1879"/>
              <a:ext cx="1988" cy="582"/>
            </a:xfrm>
            <a:custGeom>
              <a:avLst/>
              <a:gdLst>
                <a:gd name="T0" fmla="*/ 0 w 5052253"/>
                <a:gd name="T1" fmla="*/ 0 h 790272"/>
                <a:gd name="T2" fmla="*/ 1 w 5052253"/>
                <a:gd name="T3" fmla="*/ 0 h 790272"/>
                <a:gd name="T4" fmla="*/ 2 w 5052253"/>
                <a:gd name="T5" fmla="*/ 0 h 790272"/>
                <a:gd name="T6" fmla="*/ 2 w 5052253"/>
                <a:gd name="T7" fmla="*/ 0 h 790272"/>
                <a:gd name="T8" fmla="*/ 1 w 5052253"/>
                <a:gd name="T9" fmla="*/ 0 h 790272"/>
                <a:gd name="T10" fmla="*/ 0 w 5052253"/>
                <a:gd name="T11" fmla="*/ 0 h 790272"/>
                <a:gd name="T12" fmla="*/ 0 w 5052253"/>
                <a:gd name="T13" fmla="*/ 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C8CACE"/>
                </a:gs>
                <a:gs pos="100000">
                  <a:srgbClr val="A3A6AD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5" name="Freeform 230"/>
            <p:cNvSpPr>
              <a:spLocks/>
            </p:cNvSpPr>
            <p:nvPr/>
          </p:nvSpPr>
          <p:spPr bwMode="auto">
            <a:xfrm rot="1165844" flipV="1">
              <a:off x="2078" y="1823"/>
              <a:ext cx="1988" cy="582"/>
            </a:xfrm>
            <a:custGeom>
              <a:avLst/>
              <a:gdLst>
                <a:gd name="T0" fmla="*/ 0 w 5052253"/>
                <a:gd name="T1" fmla="*/ 0 h 790272"/>
                <a:gd name="T2" fmla="*/ 1 w 5052253"/>
                <a:gd name="T3" fmla="*/ 0 h 790272"/>
                <a:gd name="T4" fmla="*/ 2 w 5052253"/>
                <a:gd name="T5" fmla="*/ 0 h 790272"/>
                <a:gd name="T6" fmla="*/ 2 w 5052253"/>
                <a:gd name="T7" fmla="*/ 0 h 790272"/>
                <a:gd name="T8" fmla="*/ 1 w 5052253"/>
                <a:gd name="T9" fmla="*/ 0 h 790272"/>
                <a:gd name="T10" fmla="*/ 0 w 5052253"/>
                <a:gd name="T11" fmla="*/ 0 h 790272"/>
                <a:gd name="T12" fmla="*/ 0 w 5052253"/>
                <a:gd name="T13" fmla="*/ 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7F10A2"/>
                </a:gs>
                <a:gs pos="100000">
                  <a:srgbClr val="B270C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07" name="Group 1073"/>
          <p:cNvGrpSpPr>
            <a:grpSpLocks/>
          </p:cNvGrpSpPr>
          <p:nvPr/>
        </p:nvGrpSpPr>
        <p:grpSpPr bwMode="auto">
          <a:xfrm>
            <a:off x="3271841" y="3067789"/>
            <a:ext cx="3208337" cy="1024836"/>
            <a:chOff x="2061" y="1826"/>
            <a:chExt cx="2021" cy="610"/>
          </a:xfrm>
        </p:grpSpPr>
        <p:sp>
          <p:nvSpPr>
            <p:cNvPr id="76832" name="Freeform 230"/>
            <p:cNvSpPr>
              <a:spLocks/>
            </p:cNvSpPr>
            <p:nvPr/>
          </p:nvSpPr>
          <p:spPr bwMode="auto">
            <a:xfrm rot="-1134001">
              <a:off x="2094" y="1854"/>
              <a:ext cx="1988" cy="582"/>
            </a:xfrm>
            <a:custGeom>
              <a:avLst/>
              <a:gdLst>
                <a:gd name="T0" fmla="*/ 0 w 5052253"/>
                <a:gd name="T1" fmla="*/ 0 h 790272"/>
                <a:gd name="T2" fmla="*/ 1 w 5052253"/>
                <a:gd name="T3" fmla="*/ 0 h 790272"/>
                <a:gd name="T4" fmla="*/ 3 w 5052253"/>
                <a:gd name="T5" fmla="*/ 0 h 790272"/>
                <a:gd name="T6" fmla="*/ 3 w 5052253"/>
                <a:gd name="T7" fmla="*/ 0 h 790272"/>
                <a:gd name="T8" fmla="*/ 1 w 5052253"/>
                <a:gd name="T9" fmla="*/ 0 h 790272"/>
                <a:gd name="T10" fmla="*/ 0 w 5052253"/>
                <a:gd name="T11" fmla="*/ 0 h 790272"/>
                <a:gd name="T12" fmla="*/ 0 w 5052253"/>
                <a:gd name="T13" fmla="*/ 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C8CACE"/>
                </a:gs>
                <a:gs pos="100000">
                  <a:srgbClr val="A3A6AD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33" name="Freeform 230"/>
            <p:cNvSpPr>
              <a:spLocks/>
            </p:cNvSpPr>
            <p:nvPr/>
          </p:nvSpPr>
          <p:spPr bwMode="auto">
            <a:xfrm rot="-1088871">
              <a:off x="2061" y="1826"/>
              <a:ext cx="1988" cy="582"/>
            </a:xfrm>
            <a:custGeom>
              <a:avLst/>
              <a:gdLst>
                <a:gd name="T0" fmla="*/ 0 w 5052253"/>
                <a:gd name="T1" fmla="*/ 0 h 790272"/>
                <a:gd name="T2" fmla="*/ 1 w 5052253"/>
                <a:gd name="T3" fmla="*/ 0 h 790272"/>
                <a:gd name="T4" fmla="*/ 3 w 5052253"/>
                <a:gd name="T5" fmla="*/ 0 h 790272"/>
                <a:gd name="T6" fmla="*/ 3 w 5052253"/>
                <a:gd name="T7" fmla="*/ 0 h 790272"/>
                <a:gd name="T8" fmla="*/ 1 w 5052253"/>
                <a:gd name="T9" fmla="*/ 0 h 790272"/>
                <a:gd name="T10" fmla="*/ 0 w 5052253"/>
                <a:gd name="T11" fmla="*/ 0 h 790272"/>
                <a:gd name="T12" fmla="*/ 0 w 5052253"/>
                <a:gd name="T13" fmla="*/ 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7F10A2"/>
                </a:gs>
                <a:gs pos="100000">
                  <a:srgbClr val="B270C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08" name="Group 1076"/>
          <p:cNvGrpSpPr>
            <a:grpSpLocks/>
          </p:cNvGrpSpPr>
          <p:nvPr/>
        </p:nvGrpSpPr>
        <p:grpSpPr bwMode="auto">
          <a:xfrm>
            <a:off x="450850" y="1873267"/>
            <a:ext cx="3536950" cy="3386999"/>
            <a:chOff x="284" y="1115"/>
            <a:chExt cx="2228" cy="2016"/>
          </a:xfrm>
        </p:grpSpPr>
        <p:sp>
          <p:nvSpPr>
            <p:cNvPr id="76820" name="AutoShape 42"/>
            <p:cNvSpPr>
              <a:spLocks noChangeArrowheads="1"/>
            </p:cNvSpPr>
            <p:nvPr/>
          </p:nvSpPr>
          <p:spPr bwMode="auto">
            <a:xfrm>
              <a:off x="288" y="2698"/>
              <a:ext cx="2116" cy="433"/>
            </a:xfrm>
            <a:prstGeom prst="roundRect">
              <a:avLst>
                <a:gd name="adj" fmla="val 20556"/>
              </a:avLst>
            </a:prstGeom>
            <a:gradFill rotWithShape="1">
              <a:gsLst>
                <a:gs pos="0">
                  <a:srgbClr val="B270C7"/>
                </a:gs>
                <a:gs pos="100000">
                  <a:srgbClr val="7F10A2"/>
                </a:gs>
              </a:gsLst>
              <a:lin ang="5400000" scaled="1"/>
            </a:gradFill>
            <a:ln w="28575">
              <a:solidFill>
                <a:srgbClr val="7F10A2"/>
              </a:solidFill>
              <a:miter lim="800000"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8200"/>
                </a:buClr>
                <a:buSzPct val="110000"/>
              </a:pPr>
              <a:endParaRPr lang="en-US" sz="1600">
                <a:solidFill>
                  <a:srgbClr val="FFFFFF"/>
                </a:solidFill>
                <a:ea typeface="Geneva" pitchFamily="84" charset="-128"/>
              </a:endParaRPr>
            </a:p>
          </p:txBody>
        </p:sp>
        <p:sp>
          <p:nvSpPr>
            <p:cNvPr id="76821" name="AutoShape 42"/>
            <p:cNvSpPr>
              <a:spLocks noChangeArrowheads="1"/>
            </p:cNvSpPr>
            <p:nvPr/>
          </p:nvSpPr>
          <p:spPr bwMode="auto">
            <a:xfrm>
              <a:off x="284" y="2166"/>
              <a:ext cx="2120" cy="433"/>
            </a:xfrm>
            <a:prstGeom prst="roundRect">
              <a:avLst>
                <a:gd name="adj" fmla="val 20556"/>
              </a:avLst>
            </a:prstGeom>
            <a:gradFill rotWithShape="1">
              <a:gsLst>
                <a:gs pos="0">
                  <a:srgbClr val="B270C7"/>
                </a:gs>
                <a:gs pos="100000">
                  <a:srgbClr val="7F10A2"/>
                </a:gs>
              </a:gsLst>
              <a:lin ang="5400000" scaled="1"/>
            </a:gradFill>
            <a:ln w="28575">
              <a:solidFill>
                <a:srgbClr val="7F10A2"/>
              </a:solidFill>
              <a:miter lim="800000"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8200"/>
                </a:buClr>
                <a:buSzPct val="110000"/>
              </a:pPr>
              <a:endParaRPr lang="en-US" sz="1600">
                <a:solidFill>
                  <a:srgbClr val="FFFFFF"/>
                </a:solidFill>
                <a:ea typeface="Geneva" pitchFamily="84" charset="-128"/>
              </a:endParaRPr>
            </a:p>
          </p:txBody>
        </p:sp>
        <p:sp>
          <p:nvSpPr>
            <p:cNvPr id="76822" name="AutoShape 42"/>
            <p:cNvSpPr>
              <a:spLocks noChangeArrowheads="1"/>
            </p:cNvSpPr>
            <p:nvPr/>
          </p:nvSpPr>
          <p:spPr bwMode="auto">
            <a:xfrm>
              <a:off x="284" y="1642"/>
              <a:ext cx="2120" cy="433"/>
            </a:xfrm>
            <a:prstGeom prst="roundRect">
              <a:avLst>
                <a:gd name="adj" fmla="val 20556"/>
              </a:avLst>
            </a:prstGeom>
            <a:gradFill rotWithShape="1">
              <a:gsLst>
                <a:gs pos="0">
                  <a:srgbClr val="B270C7"/>
                </a:gs>
                <a:gs pos="100000">
                  <a:srgbClr val="7F10A2"/>
                </a:gs>
              </a:gsLst>
              <a:lin ang="5400000" scaled="1"/>
            </a:gradFill>
            <a:ln w="28575">
              <a:solidFill>
                <a:srgbClr val="7F10A2"/>
              </a:solidFill>
              <a:miter lim="800000"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8200"/>
                </a:buClr>
                <a:buSzPct val="110000"/>
              </a:pPr>
              <a:endParaRPr lang="en-US" sz="1600">
                <a:solidFill>
                  <a:srgbClr val="FFFFFF"/>
                </a:solidFill>
                <a:ea typeface="Geneva" pitchFamily="84" charset="-128"/>
              </a:endParaRPr>
            </a:p>
          </p:txBody>
        </p:sp>
        <p:sp>
          <p:nvSpPr>
            <p:cNvPr id="76823" name="AutoShape 42"/>
            <p:cNvSpPr>
              <a:spLocks noChangeArrowheads="1"/>
            </p:cNvSpPr>
            <p:nvPr/>
          </p:nvSpPr>
          <p:spPr bwMode="auto">
            <a:xfrm>
              <a:off x="292" y="1115"/>
              <a:ext cx="2112" cy="433"/>
            </a:xfrm>
            <a:prstGeom prst="roundRect">
              <a:avLst>
                <a:gd name="adj" fmla="val 20556"/>
              </a:avLst>
            </a:prstGeom>
            <a:gradFill rotWithShape="1">
              <a:gsLst>
                <a:gs pos="0">
                  <a:srgbClr val="B270C7"/>
                </a:gs>
                <a:gs pos="100000">
                  <a:srgbClr val="7F10A2"/>
                </a:gs>
              </a:gsLst>
              <a:lin ang="5400000" scaled="1"/>
            </a:gradFill>
            <a:ln w="28575">
              <a:solidFill>
                <a:srgbClr val="7F10A2"/>
              </a:solidFill>
              <a:miter lim="800000"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8200"/>
                </a:buClr>
                <a:buSzPct val="110000"/>
              </a:pPr>
              <a:endParaRPr lang="en-US" sz="1600">
                <a:solidFill>
                  <a:srgbClr val="FFFFFF"/>
                </a:solidFill>
                <a:ea typeface="Geneva" pitchFamily="84" charset="-128"/>
              </a:endParaRPr>
            </a:p>
          </p:txBody>
        </p:sp>
        <p:sp>
          <p:nvSpPr>
            <p:cNvPr id="76824" name="Rectangle 58"/>
            <p:cNvSpPr>
              <a:spLocks noChangeArrowheads="1"/>
            </p:cNvSpPr>
            <p:nvPr/>
          </p:nvSpPr>
          <p:spPr bwMode="auto">
            <a:xfrm>
              <a:off x="784" y="1175"/>
              <a:ext cx="172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ea typeface="Geneva" pitchFamily="84" charset="-128"/>
                </a:rPr>
                <a:t>Self-aware and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ea typeface="Geneva" pitchFamily="84" charset="-128"/>
                </a:rPr>
                <a:t>Self-adapting</a:t>
              </a:r>
            </a:p>
          </p:txBody>
        </p:sp>
        <p:sp>
          <p:nvSpPr>
            <p:cNvPr id="76825" name="Rectangle 59"/>
            <p:cNvSpPr>
              <a:spLocks noChangeArrowheads="1"/>
            </p:cNvSpPr>
            <p:nvPr/>
          </p:nvSpPr>
          <p:spPr bwMode="auto">
            <a:xfrm>
              <a:off x="779" y="1741"/>
              <a:ext cx="172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ea typeface="Geneva" pitchFamily="84" charset="-128"/>
                </a:rPr>
                <a:t>Software defined apps</a:t>
              </a:r>
              <a:br>
                <a:rPr lang="en-US" sz="1600">
                  <a:solidFill>
                    <a:srgbClr val="FFFFFF"/>
                  </a:solidFill>
                  <a:ea typeface="Geneva" pitchFamily="84" charset="-128"/>
                </a:rPr>
              </a:br>
              <a:r>
                <a:rPr lang="en-US" sz="1600">
                  <a:solidFill>
                    <a:srgbClr val="FFFFFF"/>
                  </a:solidFill>
                  <a:ea typeface="Geneva" pitchFamily="84" charset="-128"/>
                </a:rPr>
                <a:t>on multi-purpose hardware</a:t>
              </a:r>
            </a:p>
          </p:txBody>
        </p:sp>
        <p:sp>
          <p:nvSpPr>
            <p:cNvPr id="76826" name="Rectangle 61"/>
            <p:cNvSpPr>
              <a:spLocks noChangeArrowheads="1"/>
            </p:cNvSpPr>
            <p:nvPr/>
          </p:nvSpPr>
          <p:spPr bwMode="auto">
            <a:xfrm>
              <a:off x="784" y="2844"/>
              <a:ext cx="172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ea typeface="Geneva" pitchFamily="84" charset="-128"/>
                </a:rPr>
                <a:t>Evolutionary</a:t>
              </a:r>
            </a:p>
          </p:txBody>
        </p:sp>
        <p:pic>
          <p:nvPicPr>
            <p:cNvPr id="76827" name="Picture 28" descr="DollarBadg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" y="2748"/>
              <a:ext cx="32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8" name="Picture 29" descr="Connectio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" y="2220"/>
              <a:ext cx="32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9" name="Picture 30" descr="Machines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" y="1687"/>
              <a:ext cx="33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30" name="Picture 31" descr="brain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2" y="1166"/>
              <a:ext cx="33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31" name="Rectangle 60"/>
            <p:cNvSpPr>
              <a:spLocks noChangeArrowheads="1"/>
            </p:cNvSpPr>
            <p:nvPr/>
          </p:nvSpPr>
          <p:spPr bwMode="auto">
            <a:xfrm>
              <a:off x="784" y="2316"/>
              <a:ext cx="172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ea typeface="Geneva" pitchFamily="84" charset="-128"/>
                </a:rPr>
                <a:t>Inter-linked architecture</a:t>
              </a:r>
            </a:p>
          </p:txBody>
        </p:sp>
      </p:grpSp>
      <p:grpSp>
        <p:nvGrpSpPr>
          <p:cNvPr id="76809" name="Group 1080"/>
          <p:cNvGrpSpPr>
            <a:grpSpLocks/>
          </p:cNvGrpSpPr>
          <p:nvPr/>
        </p:nvGrpSpPr>
        <p:grpSpPr bwMode="auto">
          <a:xfrm>
            <a:off x="5922963" y="2281520"/>
            <a:ext cx="3300412" cy="1241564"/>
            <a:chOff x="3731" y="1358"/>
            <a:chExt cx="2079" cy="739"/>
          </a:xfrm>
        </p:grpSpPr>
        <p:sp>
          <p:nvSpPr>
            <p:cNvPr id="76818" name="Freeform 230"/>
            <p:cNvSpPr>
              <a:spLocks/>
            </p:cNvSpPr>
            <p:nvPr/>
          </p:nvSpPr>
          <p:spPr bwMode="auto">
            <a:xfrm rot="-610261">
              <a:off x="3762" y="1392"/>
              <a:ext cx="2048" cy="705"/>
            </a:xfrm>
            <a:custGeom>
              <a:avLst/>
              <a:gdLst>
                <a:gd name="T0" fmla="*/ 38 w 5052253"/>
                <a:gd name="T1" fmla="*/ 30 h 790272"/>
                <a:gd name="T2" fmla="*/ 1168 w 5052253"/>
                <a:gd name="T3" fmla="*/ 322 h 790272"/>
                <a:gd name="T4" fmla="*/ 2756 w 5052253"/>
                <a:gd name="T5" fmla="*/ 82 h 790272"/>
                <a:gd name="T6" fmla="*/ 2766 w 5052253"/>
                <a:gd name="T7" fmla="*/ 122 h 790272"/>
                <a:gd name="T8" fmla="*/ 1162 w 5052253"/>
                <a:gd name="T9" fmla="*/ 445 h 790272"/>
                <a:gd name="T10" fmla="*/ 0 w 5052253"/>
                <a:gd name="T11" fmla="*/ 329 h 790272"/>
                <a:gd name="T12" fmla="*/ 38 w 5052253"/>
                <a:gd name="T13" fmla="*/ 3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C8CACE"/>
                </a:gs>
                <a:gs pos="100000">
                  <a:srgbClr val="A3A6AD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19" name="Freeform 230"/>
            <p:cNvSpPr>
              <a:spLocks/>
            </p:cNvSpPr>
            <p:nvPr/>
          </p:nvSpPr>
          <p:spPr bwMode="auto">
            <a:xfrm rot="-565131">
              <a:off x="3731" y="1358"/>
              <a:ext cx="2048" cy="705"/>
            </a:xfrm>
            <a:custGeom>
              <a:avLst/>
              <a:gdLst>
                <a:gd name="T0" fmla="*/ 38 w 5052253"/>
                <a:gd name="T1" fmla="*/ 30 h 790272"/>
                <a:gd name="T2" fmla="*/ 1168 w 5052253"/>
                <a:gd name="T3" fmla="*/ 322 h 790272"/>
                <a:gd name="T4" fmla="*/ 2756 w 5052253"/>
                <a:gd name="T5" fmla="*/ 82 h 790272"/>
                <a:gd name="T6" fmla="*/ 2766 w 5052253"/>
                <a:gd name="T7" fmla="*/ 122 h 790272"/>
                <a:gd name="T8" fmla="*/ 1162 w 5052253"/>
                <a:gd name="T9" fmla="*/ 445 h 790272"/>
                <a:gd name="T10" fmla="*/ 0 w 5052253"/>
                <a:gd name="T11" fmla="*/ 329 h 790272"/>
                <a:gd name="T12" fmla="*/ 38 w 5052253"/>
                <a:gd name="T13" fmla="*/ 30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7F10A2"/>
                </a:gs>
                <a:gs pos="100000">
                  <a:srgbClr val="FF8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10" name="Group 1070"/>
          <p:cNvGrpSpPr>
            <a:grpSpLocks/>
          </p:cNvGrpSpPr>
          <p:nvPr/>
        </p:nvGrpSpPr>
        <p:grpSpPr bwMode="auto">
          <a:xfrm rot="-260173">
            <a:off x="5851527" y="3548284"/>
            <a:ext cx="3292475" cy="1291966"/>
            <a:chOff x="4227" y="2165"/>
            <a:chExt cx="1494" cy="713"/>
          </a:xfrm>
        </p:grpSpPr>
        <p:sp>
          <p:nvSpPr>
            <p:cNvPr id="76816" name="Freeform 230"/>
            <p:cNvSpPr>
              <a:spLocks/>
            </p:cNvSpPr>
            <p:nvPr/>
          </p:nvSpPr>
          <p:spPr bwMode="auto">
            <a:xfrm rot="870434" flipV="1">
              <a:off x="4246" y="2224"/>
              <a:ext cx="1475" cy="654"/>
            </a:xfrm>
            <a:custGeom>
              <a:avLst/>
              <a:gdLst>
                <a:gd name="T0" fmla="*/ 27 w 5052253"/>
                <a:gd name="T1" fmla="*/ 28 h 790272"/>
                <a:gd name="T2" fmla="*/ 841 w 5052253"/>
                <a:gd name="T3" fmla="*/ 299 h 790272"/>
                <a:gd name="T4" fmla="*/ 1985 w 5052253"/>
                <a:gd name="T5" fmla="*/ 76 h 790272"/>
                <a:gd name="T6" fmla="*/ 1992 w 5052253"/>
                <a:gd name="T7" fmla="*/ 113 h 790272"/>
                <a:gd name="T8" fmla="*/ 837 w 5052253"/>
                <a:gd name="T9" fmla="*/ 412 h 790272"/>
                <a:gd name="T10" fmla="*/ 0 w 5052253"/>
                <a:gd name="T11" fmla="*/ 305 h 790272"/>
                <a:gd name="T12" fmla="*/ 27 w 5052253"/>
                <a:gd name="T13" fmla="*/ 28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C8CACE"/>
                </a:gs>
                <a:gs pos="100000">
                  <a:srgbClr val="A3A6AD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817" name="Freeform 230"/>
            <p:cNvSpPr>
              <a:spLocks/>
            </p:cNvSpPr>
            <p:nvPr/>
          </p:nvSpPr>
          <p:spPr bwMode="auto">
            <a:xfrm rot="825304" flipV="1">
              <a:off x="4227" y="2165"/>
              <a:ext cx="1475" cy="654"/>
            </a:xfrm>
            <a:custGeom>
              <a:avLst/>
              <a:gdLst>
                <a:gd name="T0" fmla="*/ 27 w 5052253"/>
                <a:gd name="T1" fmla="*/ 28 h 790272"/>
                <a:gd name="T2" fmla="*/ 841 w 5052253"/>
                <a:gd name="T3" fmla="*/ 299 h 790272"/>
                <a:gd name="T4" fmla="*/ 1985 w 5052253"/>
                <a:gd name="T5" fmla="*/ 76 h 790272"/>
                <a:gd name="T6" fmla="*/ 1992 w 5052253"/>
                <a:gd name="T7" fmla="*/ 113 h 790272"/>
                <a:gd name="T8" fmla="*/ 837 w 5052253"/>
                <a:gd name="T9" fmla="*/ 412 h 790272"/>
                <a:gd name="T10" fmla="*/ 0 w 5052253"/>
                <a:gd name="T11" fmla="*/ 305 h 790272"/>
                <a:gd name="T12" fmla="*/ 27 w 5052253"/>
                <a:gd name="T13" fmla="*/ 28 h 790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52253"/>
                <a:gd name="T22" fmla="*/ 0 h 790272"/>
                <a:gd name="T23" fmla="*/ 5052253 w 5052253"/>
                <a:gd name="T24" fmla="*/ 790272 h 790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52253" h="790272">
                  <a:moveTo>
                    <a:pt x="69006" y="49657"/>
                  </a:moveTo>
                  <a:cubicBezTo>
                    <a:pt x="436370" y="160348"/>
                    <a:pt x="1305208" y="516942"/>
                    <a:pt x="2132775" y="531104"/>
                  </a:cubicBezTo>
                  <a:cubicBezTo>
                    <a:pt x="2960342" y="545266"/>
                    <a:pt x="4657229" y="0"/>
                    <a:pt x="5034407" y="134629"/>
                  </a:cubicBezTo>
                  <a:lnTo>
                    <a:pt x="5052253" y="200789"/>
                  </a:lnTo>
                  <a:cubicBezTo>
                    <a:pt x="4762337" y="49673"/>
                    <a:pt x="2965191" y="676196"/>
                    <a:pt x="2123149" y="733234"/>
                  </a:cubicBezTo>
                  <a:cubicBezTo>
                    <a:pt x="1281107" y="790272"/>
                    <a:pt x="359343" y="661727"/>
                    <a:pt x="0" y="543015"/>
                  </a:cubicBezTo>
                  <a:lnTo>
                    <a:pt x="69006" y="49657"/>
                  </a:lnTo>
                  <a:close/>
                </a:path>
              </a:pathLst>
            </a:custGeom>
            <a:gradFill rotWithShape="1">
              <a:gsLst>
                <a:gs pos="0">
                  <a:srgbClr val="7F10A2"/>
                </a:gs>
                <a:gs pos="100000">
                  <a:srgbClr val="FF8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lIns="90000" tIns="46800" rIns="90000" bIns="46800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811" name="Group 1060"/>
          <p:cNvGrpSpPr>
            <a:grpSpLocks/>
          </p:cNvGrpSpPr>
          <p:nvPr/>
        </p:nvGrpSpPr>
        <p:grpSpPr bwMode="auto">
          <a:xfrm>
            <a:off x="4038600" y="1532215"/>
            <a:ext cx="3886200" cy="3696129"/>
            <a:chOff x="2736" y="949"/>
            <a:chExt cx="2448" cy="2200"/>
          </a:xfrm>
        </p:grpSpPr>
        <p:pic>
          <p:nvPicPr>
            <p:cNvPr id="76814" name="Picture 111" descr="liquidne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6" y="949"/>
              <a:ext cx="2448" cy="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5" name="Rectangle 114"/>
            <p:cNvSpPr>
              <a:spLocks noChangeArrowheads="1"/>
            </p:cNvSpPr>
            <p:nvPr/>
          </p:nvSpPr>
          <p:spPr bwMode="auto">
            <a:xfrm>
              <a:off x="3168" y="1920"/>
              <a:ext cx="134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ea typeface="Geneva" pitchFamily="84" charset="-128"/>
                </a:rPr>
                <a:t>Liquid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ea typeface="Geneva" pitchFamily="84" charset="-128"/>
                </a:rPr>
                <a:t>Net</a:t>
              </a:r>
            </a:p>
          </p:txBody>
        </p:sp>
      </p:grpSp>
      <p:sp>
        <p:nvSpPr>
          <p:cNvPr id="76812" name="AutoShape 42"/>
          <p:cNvSpPr>
            <a:spLocks noChangeArrowheads="1"/>
          </p:cNvSpPr>
          <p:nvPr/>
        </p:nvSpPr>
        <p:spPr bwMode="auto">
          <a:xfrm>
            <a:off x="7988300" y="2163916"/>
            <a:ext cx="3060700" cy="1303726"/>
          </a:xfrm>
          <a:prstGeom prst="roundRect">
            <a:avLst>
              <a:gd name="adj" fmla="val 13144"/>
            </a:avLst>
          </a:prstGeom>
          <a:gradFill rotWithShape="1">
            <a:gsLst>
              <a:gs pos="0">
                <a:srgbClr val="FFCC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FF8200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Geneva" pitchFamily="84" charset="-128"/>
              </a:rPr>
              <a:t>Liquid content and traffic management for superior </a:t>
            </a:r>
            <a:r>
              <a:rPr lang="en-US" sz="1600" b="1" dirty="0" smtClean="0">
                <a:solidFill>
                  <a:srgbClr val="000000"/>
                </a:solidFill>
                <a:ea typeface="Geneva" pitchFamily="84" charset="-128"/>
              </a:rPr>
              <a:t>subscriber </a:t>
            </a:r>
            <a:r>
              <a:rPr lang="en-US" sz="1600" b="1" dirty="0">
                <a:solidFill>
                  <a:srgbClr val="000000"/>
                </a:solidFill>
                <a:ea typeface="Geneva" pitchFamily="84" charset="-128"/>
              </a:rPr>
              <a:t>experience and new revenues</a:t>
            </a:r>
          </a:p>
        </p:txBody>
      </p:sp>
      <p:sp>
        <p:nvSpPr>
          <p:cNvPr id="76813" name="AutoShape 42"/>
          <p:cNvSpPr>
            <a:spLocks noChangeArrowheads="1"/>
          </p:cNvSpPr>
          <p:nvPr/>
        </p:nvSpPr>
        <p:spPr bwMode="auto">
          <a:xfrm>
            <a:off x="7988300" y="3709571"/>
            <a:ext cx="3060700" cy="1290285"/>
          </a:xfrm>
          <a:prstGeom prst="roundRect">
            <a:avLst>
              <a:gd name="adj" fmla="val 11981"/>
            </a:avLst>
          </a:prstGeom>
          <a:gradFill rotWithShape="1">
            <a:gsLst>
              <a:gs pos="0">
                <a:srgbClr val="FFCC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FF8200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ea typeface="Geneva" pitchFamily="84" charset="-128"/>
              </a:rPr>
              <a:t>Liquid resource </a:t>
            </a:r>
            <a:br>
              <a:rPr lang="en-GB" sz="1600" b="1" dirty="0">
                <a:solidFill>
                  <a:srgbClr val="000000"/>
                </a:solidFill>
                <a:ea typeface="Geneva" pitchFamily="84" charset="-128"/>
              </a:rPr>
            </a:br>
            <a:r>
              <a:rPr lang="en-GB" sz="1600" b="1" dirty="0">
                <a:solidFill>
                  <a:srgbClr val="000000"/>
                </a:solidFill>
                <a:ea typeface="Geneva" pitchFamily="84" charset="-128"/>
              </a:rPr>
              <a:t>allocation for flexibility and enhanced efficiency</a:t>
            </a:r>
          </a:p>
        </p:txBody>
      </p:sp>
    </p:spTree>
    <p:extLst>
      <p:ext uri="{BB962C8B-B14F-4D97-AF65-F5344CB8AC3E}">
        <p14:creationId xmlns:p14="http://schemas.microsoft.com/office/powerpoint/2010/main" val="33481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6"/>
          <p:cNvSpPr>
            <a:spLocks noChangeAspect="1"/>
          </p:cNvSpPr>
          <p:nvPr/>
        </p:nvSpPr>
        <p:spPr bwMode="auto">
          <a:xfrm>
            <a:off x="457771" y="2142076"/>
            <a:ext cx="2638970" cy="1567494"/>
          </a:xfrm>
          <a:custGeom>
            <a:avLst/>
            <a:gdLst/>
            <a:ahLst/>
            <a:cxnLst>
              <a:cxn ang="0">
                <a:pos x="27" y="670"/>
              </a:cxn>
              <a:cxn ang="0">
                <a:pos x="6" y="611"/>
              </a:cxn>
              <a:cxn ang="0">
                <a:pos x="2" y="43"/>
              </a:cxn>
              <a:cxn ang="0">
                <a:pos x="23" y="2"/>
              </a:cxn>
              <a:cxn ang="0">
                <a:pos x="1220" y="0"/>
              </a:cxn>
              <a:cxn ang="0">
                <a:pos x="1287" y="46"/>
              </a:cxn>
              <a:cxn ang="0">
                <a:pos x="1454" y="263"/>
              </a:cxn>
              <a:cxn ang="0">
                <a:pos x="1460" y="393"/>
              </a:cxn>
              <a:cxn ang="0">
                <a:pos x="1281" y="632"/>
              </a:cxn>
              <a:cxn ang="0">
                <a:pos x="1223" y="665"/>
              </a:cxn>
              <a:cxn ang="0">
                <a:pos x="27" y="670"/>
              </a:cxn>
            </a:cxnLst>
            <a:rect l="0" t="0" r="r" b="b"/>
            <a:pathLst>
              <a:path w="1496" h="670">
                <a:moveTo>
                  <a:pt x="27" y="670"/>
                </a:moveTo>
                <a:cubicBezTo>
                  <a:pt x="4" y="652"/>
                  <a:pt x="7" y="650"/>
                  <a:pt x="6" y="611"/>
                </a:cubicBezTo>
                <a:lnTo>
                  <a:pt x="2" y="43"/>
                </a:lnTo>
                <a:cubicBezTo>
                  <a:pt x="0" y="10"/>
                  <a:pt x="4" y="10"/>
                  <a:pt x="23" y="2"/>
                </a:cubicBezTo>
                <a:lnTo>
                  <a:pt x="1220" y="0"/>
                </a:lnTo>
                <a:cubicBezTo>
                  <a:pt x="1249" y="2"/>
                  <a:pt x="1272" y="29"/>
                  <a:pt x="1287" y="46"/>
                </a:cubicBezTo>
                <a:lnTo>
                  <a:pt x="1454" y="263"/>
                </a:lnTo>
                <a:cubicBezTo>
                  <a:pt x="1495" y="303"/>
                  <a:pt x="1496" y="358"/>
                  <a:pt x="1460" y="393"/>
                </a:cubicBezTo>
                <a:lnTo>
                  <a:pt x="1281" y="632"/>
                </a:lnTo>
                <a:cubicBezTo>
                  <a:pt x="1262" y="655"/>
                  <a:pt x="1247" y="663"/>
                  <a:pt x="1223" y="665"/>
                </a:cubicBezTo>
                <a:lnTo>
                  <a:pt x="27" y="67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FF8200"/>
            </a:solidFill>
            <a:miter lim="800000"/>
            <a:headEnd/>
            <a:tailEnd/>
          </a:ln>
        </p:spPr>
        <p:txBody>
          <a:bodyPr lIns="144000" tIns="108000" rIns="91439" bIns="10800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Radio domain &amp;</a:t>
            </a:r>
            <a:br>
              <a:rPr lang="en-GB" sz="1600" b="1" dirty="0" smtClean="0">
                <a:solidFill>
                  <a:srgbClr val="000000"/>
                </a:solidFill>
              </a:rPr>
            </a:br>
            <a:r>
              <a:rPr lang="en-GB" sz="1600" b="1" dirty="0" smtClean="0">
                <a:solidFill>
                  <a:srgbClr val="000000"/>
                </a:solidFill>
              </a:rPr>
              <a:t>Core domain are main concern in terms of </a:t>
            </a:r>
            <a:r>
              <a:rPr lang="en-GB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/>
            </a:r>
            <a:br>
              <a:rPr lang="en-GB" sz="1600" b="1" dirty="0" smtClean="0">
                <a:solidFill>
                  <a:srgbClr val="000000"/>
                </a:solidFill>
              </a:rPr>
            </a:br>
            <a:r>
              <a:rPr lang="en-GB" sz="1600" b="1" dirty="0" smtClean="0">
                <a:solidFill>
                  <a:srgbClr val="000000"/>
                </a:solidFill>
              </a:rPr>
              <a:t>Requirements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78851" name="Title 5"/>
          <p:cNvSpPr>
            <a:spLocks/>
          </p:cNvSpPr>
          <p:nvPr/>
        </p:nvSpPr>
        <p:spPr bwMode="auto">
          <a:xfrm>
            <a:off x="320675" y="225129"/>
            <a:ext cx="10879138" cy="8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666666"/>
                </a:solidFill>
              </a:rPr>
              <a:t>Liquid </a:t>
            </a:r>
            <a:r>
              <a:rPr lang="en-US" sz="2800" b="1" dirty="0" smtClean="0">
                <a:solidFill>
                  <a:srgbClr val="666666"/>
                </a:solidFill>
              </a:rPr>
              <a:t>Net functional requirement in main three domains</a:t>
            </a:r>
            <a:endParaRPr lang="en-US" sz="2800" b="1" dirty="0">
              <a:solidFill>
                <a:srgbClr val="666666"/>
              </a:solidFill>
            </a:endParaRPr>
          </a:p>
        </p:txBody>
      </p:sp>
      <p:sp>
        <p:nvSpPr>
          <p:cNvPr id="78852" name="AutoShape 42"/>
          <p:cNvSpPr>
            <a:spLocks noChangeArrowheads="1"/>
          </p:cNvSpPr>
          <p:nvPr/>
        </p:nvSpPr>
        <p:spPr bwMode="auto">
          <a:xfrm>
            <a:off x="3895728" y="1105479"/>
            <a:ext cx="7096125" cy="4862090"/>
          </a:xfrm>
          <a:prstGeom prst="roundRect">
            <a:avLst>
              <a:gd name="adj" fmla="val 4181"/>
            </a:avLst>
          </a:prstGeom>
          <a:gradFill rotWithShape="1">
            <a:gsLst>
              <a:gs pos="0">
                <a:srgbClr val="B270C7"/>
              </a:gs>
              <a:gs pos="100000">
                <a:srgbClr val="7F10A2"/>
              </a:gs>
            </a:gsLst>
            <a:lin ang="5400000" scaled="1"/>
          </a:gradFill>
          <a:ln w="28575">
            <a:solidFill>
              <a:srgbClr val="7F10A2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8200"/>
              </a:buClr>
              <a:buSzPct val="110000"/>
            </a:pPr>
            <a:r>
              <a:rPr lang="en-US" sz="1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8853" name="Rectangle 114"/>
          <p:cNvSpPr>
            <a:spLocks noChangeArrowheads="1"/>
          </p:cNvSpPr>
          <p:nvPr/>
        </p:nvSpPr>
        <p:spPr bwMode="auto">
          <a:xfrm>
            <a:off x="5288485" y="1179401"/>
            <a:ext cx="4144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Liquid Net</a:t>
            </a:r>
          </a:p>
        </p:txBody>
      </p:sp>
      <p:sp>
        <p:nvSpPr>
          <p:cNvPr id="78854" name="AutoShape 16"/>
          <p:cNvSpPr>
            <a:spLocks noChangeArrowheads="1"/>
          </p:cNvSpPr>
          <p:nvPr/>
        </p:nvSpPr>
        <p:spPr bwMode="auto">
          <a:xfrm rot="5400000" flipH="1">
            <a:off x="7552496" y="2509325"/>
            <a:ext cx="4035501" cy="2598738"/>
          </a:xfrm>
          <a:prstGeom prst="wave">
            <a:avLst>
              <a:gd name="adj1" fmla="val 11134"/>
              <a:gd name="adj2" fmla="val 0"/>
            </a:avLst>
          </a:prstGeom>
          <a:solidFill>
            <a:schemeClr val="bg1"/>
          </a:solidFill>
          <a:ln w="28575">
            <a:solidFill>
              <a:srgbClr val="7030A0"/>
            </a:solidFill>
            <a:round/>
            <a:headEnd/>
            <a:tailEnd/>
          </a:ln>
        </p:spPr>
        <p:txBody>
          <a:bodyPr lIns="162000" tIns="118800" rIns="162000" anchor="b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78855" name="AutoShape 16"/>
          <p:cNvSpPr>
            <a:spLocks noChangeArrowheads="1"/>
          </p:cNvSpPr>
          <p:nvPr/>
        </p:nvSpPr>
        <p:spPr bwMode="auto">
          <a:xfrm rot="5400000" flipH="1">
            <a:off x="5390321" y="2509325"/>
            <a:ext cx="4035501" cy="2598738"/>
          </a:xfrm>
          <a:prstGeom prst="wave">
            <a:avLst>
              <a:gd name="adj1" fmla="val 11134"/>
              <a:gd name="adj2" fmla="val 0"/>
            </a:avLst>
          </a:prstGeom>
          <a:solidFill>
            <a:schemeClr val="bg1"/>
          </a:solidFill>
          <a:ln w="28575">
            <a:solidFill>
              <a:srgbClr val="7030A0"/>
            </a:solidFill>
            <a:round/>
            <a:headEnd/>
            <a:tailEnd/>
          </a:ln>
        </p:spPr>
        <p:txBody>
          <a:bodyPr lIns="162000" tIns="118800" rIns="162000" anchor="b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78856" name="Rectangle 49"/>
          <p:cNvSpPr>
            <a:spLocks noChangeArrowheads="1"/>
          </p:cNvSpPr>
          <p:nvPr/>
        </p:nvSpPr>
        <p:spPr bwMode="auto">
          <a:xfrm>
            <a:off x="6770688" y="3301318"/>
            <a:ext cx="1352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Liquid Core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Core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Virtualization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One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Common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Hardware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8857" name="Rectangle 49"/>
          <p:cNvSpPr>
            <a:spLocks noChangeArrowheads="1"/>
          </p:cNvSpPr>
          <p:nvPr/>
        </p:nvSpPr>
        <p:spPr bwMode="auto">
          <a:xfrm>
            <a:off x="8905878" y="3301316"/>
            <a:ext cx="1674813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Liquid Transport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Flexible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Optics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Multi Layer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Optimization</a:t>
            </a: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Intelligent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Control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666666"/>
              </a:solidFill>
            </a:endParaRPr>
          </a:p>
        </p:txBody>
      </p:sp>
      <p:sp>
        <p:nvSpPr>
          <p:cNvPr id="78858" name="AutoShape 16"/>
          <p:cNvSpPr>
            <a:spLocks noChangeArrowheads="1"/>
          </p:cNvSpPr>
          <p:nvPr/>
        </p:nvSpPr>
        <p:spPr bwMode="auto">
          <a:xfrm rot="5400000" flipH="1">
            <a:off x="3244021" y="2509325"/>
            <a:ext cx="4035501" cy="2598738"/>
          </a:xfrm>
          <a:prstGeom prst="wave">
            <a:avLst>
              <a:gd name="adj1" fmla="val 11134"/>
              <a:gd name="adj2" fmla="val 0"/>
            </a:avLst>
          </a:prstGeom>
          <a:solidFill>
            <a:schemeClr val="bg1"/>
          </a:solidFill>
          <a:ln w="28575">
            <a:solidFill>
              <a:srgbClr val="7030A0"/>
            </a:solidFill>
            <a:round/>
            <a:headEnd/>
            <a:tailEnd/>
          </a:ln>
        </p:spPr>
        <p:txBody>
          <a:bodyPr lIns="162000" tIns="118800" rIns="162000" anchor="b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666666"/>
              </a:solidFill>
            </a:endParaRPr>
          </a:p>
        </p:txBody>
      </p:sp>
      <p:sp>
        <p:nvSpPr>
          <p:cNvPr id="78859" name="Rectangle 49"/>
          <p:cNvSpPr>
            <a:spLocks noChangeArrowheads="1"/>
          </p:cNvSpPr>
          <p:nvPr/>
        </p:nvSpPr>
        <p:spPr bwMode="auto">
          <a:xfrm>
            <a:off x="4629153" y="3296277"/>
            <a:ext cx="1363663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Liquid Radio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Baseband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Pooling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Active Antenna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Unified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Heterogeneous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Networks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Wave 3"/>
          <p:cNvSpPr>
            <a:spLocks noChangeArrowheads="1"/>
          </p:cNvSpPr>
          <p:nvPr/>
        </p:nvSpPr>
        <p:spPr bwMode="auto">
          <a:xfrm>
            <a:off x="4319878" y="2022800"/>
            <a:ext cx="5855205" cy="884345"/>
          </a:xfrm>
          <a:prstGeom prst="wave">
            <a:avLst>
              <a:gd name="adj1" fmla="val 12111"/>
              <a:gd name="adj2" fmla="val 0"/>
            </a:avLst>
          </a:prstGeom>
          <a:gradFill rotWithShape="0">
            <a:gsLst>
              <a:gs pos="0">
                <a:srgbClr val="B270C7"/>
              </a:gs>
              <a:gs pos="100000">
                <a:srgbClr val="7F10A2"/>
              </a:gs>
            </a:gsLst>
            <a:lin ang="5400000" scaled="1"/>
          </a:gradFill>
          <a:ln w="28575">
            <a:solidFill>
              <a:srgbClr val="7F10A2"/>
            </a:solidFill>
            <a:round/>
            <a:headEnd/>
            <a:tailEnd/>
          </a:ln>
        </p:spPr>
        <p:txBody>
          <a:bodyPr wrap="square" lIns="90000" tIns="46800" rIns="90000" bIns="46800" anchor="ctr">
            <a:prstTxWarp prst="textNoShape">
              <a:avLst/>
            </a:prstTxWarp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861" name="Text Box 66"/>
          <p:cNvSpPr txBox="1">
            <a:spLocks noChangeArrowheads="1"/>
          </p:cNvSpPr>
          <p:nvPr/>
        </p:nvSpPr>
        <p:spPr bwMode="auto">
          <a:xfrm>
            <a:off x="4963417" y="2157197"/>
            <a:ext cx="51181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Intelligent Broadband </a:t>
            </a:r>
            <a:r>
              <a:rPr lang="en-US" sz="2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Management</a:t>
            </a:r>
            <a:r>
              <a:rPr lang="en-US" sz="14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Integrated </a:t>
            </a:r>
            <a:r>
              <a:rPr lang="en-US" sz="14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QoS</a:t>
            </a:r>
            <a:r>
              <a:rPr lang="en-US" sz="14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and Content Delivery Network</a:t>
            </a:r>
          </a:p>
        </p:txBody>
      </p:sp>
      <p:pic>
        <p:nvPicPr>
          <p:cNvPr id="78862" name="Picture 17" descr="D:\_jobs\Campaign\Liquid_Net\inputs\emte_sistemas_images\Final Liquid Icons\Final Liquid Icon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38" y="3758292"/>
            <a:ext cx="444500" cy="4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Picture 14" descr="D:\_jobs\Campaign\Liquid_Net\inputs\emte_sistemas_images\Final Liquid Icons\Final Liquid Icons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938" y="4419683"/>
            <a:ext cx="444500" cy="4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9" descr="D:\_jobs\Campaign\Liquid_Net\inputs\emte_sistemas_images\Final Liquid Icons\Final Liquid Icons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828" y="2137544"/>
            <a:ext cx="561975" cy="5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6" descr="D:\_jobs\Campaign\Liquid_Net\inputs\emte_sistemas_images\Final Liquid Icons\Final Liquid Icons\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2938" y="5092259"/>
            <a:ext cx="444500" cy="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D:\_jobs\Campaign\Liquid_Net\inputs\emte_sistemas_images\Final Liquid Icons\Final Liquid Icons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3038" y="3808694"/>
            <a:ext cx="442912" cy="4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36" descr="SON_for_Core_03022012_v0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3041" y="4371515"/>
            <a:ext cx="415925" cy="4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20" descr="D:\_jobs\Campaign\Liquid_Net\inputs\emte_sistemas_images\Final Liquid Icons\Final Liquid Icons\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53628" y="4870491"/>
            <a:ext cx="442913" cy="4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 descr="D:\_jobs\Campaign\Liquid_Net\inputs\emte_sistemas_images\Final Liquid Icons\Final Liquid Icons\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63153" y="3783494"/>
            <a:ext cx="442913" cy="4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0" name="Picture 17" descr="IP_Transport_integration_03022012_v0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77441" y="4322794"/>
            <a:ext cx="414337" cy="4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16"/>
          <p:cNvSpPr>
            <a:spLocks noChangeAspect="1"/>
          </p:cNvSpPr>
          <p:nvPr/>
        </p:nvSpPr>
        <p:spPr bwMode="auto">
          <a:xfrm>
            <a:off x="457771" y="3993502"/>
            <a:ext cx="2638970" cy="1567494"/>
          </a:xfrm>
          <a:custGeom>
            <a:avLst/>
            <a:gdLst/>
            <a:ahLst/>
            <a:cxnLst>
              <a:cxn ang="0">
                <a:pos x="27" y="670"/>
              </a:cxn>
              <a:cxn ang="0">
                <a:pos x="6" y="611"/>
              </a:cxn>
              <a:cxn ang="0">
                <a:pos x="2" y="43"/>
              </a:cxn>
              <a:cxn ang="0">
                <a:pos x="23" y="2"/>
              </a:cxn>
              <a:cxn ang="0">
                <a:pos x="1220" y="0"/>
              </a:cxn>
              <a:cxn ang="0">
                <a:pos x="1287" y="46"/>
              </a:cxn>
              <a:cxn ang="0">
                <a:pos x="1454" y="263"/>
              </a:cxn>
              <a:cxn ang="0">
                <a:pos x="1460" y="393"/>
              </a:cxn>
              <a:cxn ang="0">
                <a:pos x="1281" y="632"/>
              </a:cxn>
              <a:cxn ang="0">
                <a:pos x="1223" y="665"/>
              </a:cxn>
              <a:cxn ang="0">
                <a:pos x="27" y="670"/>
              </a:cxn>
            </a:cxnLst>
            <a:rect l="0" t="0" r="r" b="b"/>
            <a:pathLst>
              <a:path w="1496" h="670">
                <a:moveTo>
                  <a:pt x="27" y="670"/>
                </a:moveTo>
                <a:cubicBezTo>
                  <a:pt x="4" y="652"/>
                  <a:pt x="7" y="650"/>
                  <a:pt x="6" y="611"/>
                </a:cubicBezTo>
                <a:lnTo>
                  <a:pt x="2" y="43"/>
                </a:lnTo>
                <a:cubicBezTo>
                  <a:pt x="0" y="10"/>
                  <a:pt x="4" y="10"/>
                  <a:pt x="23" y="2"/>
                </a:cubicBezTo>
                <a:lnTo>
                  <a:pt x="1220" y="0"/>
                </a:lnTo>
                <a:cubicBezTo>
                  <a:pt x="1249" y="2"/>
                  <a:pt x="1272" y="29"/>
                  <a:pt x="1287" y="46"/>
                </a:cubicBezTo>
                <a:lnTo>
                  <a:pt x="1454" y="263"/>
                </a:lnTo>
                <a:cubicBezTo>
                  <a:pt x="1495" y="303"/>
                  <a:pt x="1496" y="358"/>
                  <a:pt x="1460" y="393"/>
                </a:cubicBezTo>
                <a:lnTo>
                  <a:pt x="1281" y="632"/>
                </a:lnTo>
                <a:cubicBezTo>
                  <a:pt x="1262" y="655"/>
                  <a:pt x="1247" y="663"/>
                  <a:pt x="1223" y="665"/>
                </a:cubicBezTo>
                <a:lnTo>
                  <a:pt x="27" y="67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FF8200"/>
            </a:solidFill>
            <a:miter lim="800000"/>
            <a:headEnd/>
            <a:tailEnd/>
          </a:ln>
        </p:spPr>
        <p:txBody>
          <a:bodyPr lIns="144000" tIns="108000" rIns="91439" bIns="108000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Transport domain </a:t>
            </a:r>
            <a:br>
              <a:rPr lang="en-GB" sz="1600" b="1" dirty="0" smtClean="0">
                <a:solidFill>
                  <a:srgbClr val="000000"/>
                </a:solidFill>
              </a:rPr>
            </a:br>
            <a:r>
              <a:rPr lang="en-GB" sz="1600" b="1" dirty="0" smtClean="0">
                <a:solidFill>
                  <a:srgbClr val="000000"/>
                </a:solidFill>
              </a:rPr>
              <a:t>mostly act as a</a:t>
            </a:r>
            <a:br>
              <a:rPr lang="en-GB" sz="1600" b="1" dirty="0" smtClean="0">
                <a:solidFill>
                  <a:srgbClr val="000000"/>
                </a:solidFill>
              </a:rPr>
            </a:br>
            <a:r>
              <a:rPr lang="en-GB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non-functional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/>
            </a:r>
            <a:br>
              <a:rPr lang="en-GB" sz="1600" b="1" dirty="0" smtClean="0">
                <a:solidFill>
                  <a:srgbClr val="000000"/>
                </a:solidFill>
              </a:rPr>
            </a:br>
            <a:r>
              <a:rPr lang="en-GB" sz="1600" b="1" dirty="0" smtClean="0">
                <a:solidFill>
                  <a:srgbClr val="000000"/>
                </a:solidFill>
              </a:rPr>
              <a:t>Requirement </a:t>
            </a:r>
            <a:endParaRPr lang="en-GB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31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itle 5"/>
          <p:cNvSpPr>
            <a:spLocks noGrp="1"/>
          </p:cNvSpPr>
          <p:nvPr>
            <p:ph type="title"/>
          </p:nvPr>
        </p:nvSpPr>
        <p:spPr>
          <a:xfrm>
            <a:off x="594180" y="63283"/>
            <a:ext cx="10369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Unpredictable use, but dependent on time and place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334963" y="1206283"/>
            <a:ext cx="6846887" cy="3235793"/>
            <a:chOff x="334963" y="1139825"/>
            <a:chExt cx="6846887" cy="3057525"/>
          </a:xfrm>
        </p:grpSpPr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334963" y="1139825"/>
              <a:ext cx="6846887" cy="3057525"/>
            </a:xfrm>
            <a:prstGeom prst="roundRect">
              <a:avLst>
                <a:gd name="adj" fmla="val 5368"/>
              </a:avLst>
            </a:prstGeom>
            <a:gradFill>
              <a:gsLst>
                <a:gs pos="0">
                  <a:srgbClr val="F8F8F8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0000" tIns="46800"/>
            <a:lstStyle/>
            <a:p>
              <a:pPr defTabSz="76200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defRPr/>
              </a:pPr>
              <a:endPara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41" name="Picture 3"/>
            <p:cNvPicPr/>
            <p:nvPr>
              <p:custDataLst>
                <p:tags r:id="rId1"/>
              </p:custDataLst>
            </p:nvPr>
          </p:nvPicPr>
          <p:blipFill>
            <a:blip r:embed="rId4" cstate="print">
              <a:lum bright="5000"/>
            </a:blip>
            <a:stretch>
              <a:fillRect/>
            </a:stretch>
          </p:blipFill>
          <p:spPr bwMode="auto">
            <a:xfrm>
              <a:off x="496889" y="1246335"/>
              <a:ext cx="6532561" cy="28081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2" descr="C:\Documents and Settings\quinine\Desktop\ca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650" y="1206282"/>
            <a:ext cx="3340100" cy="2356562"/>
          </a:xfrm>
          <a:prstGeom prst="roundRect">
            <a:avLst>
              <a:gd name="adj" fmla="val 7256"/>
            </a:avLst>
          </a:prstGeom>
          <a:noFill/>
        </p:spPr>
      </p:pic>
      <p:pic>
        <p:nvPicPr>
          <p:cNvPr id="24" name="Picture 3" descr="C:\Documents and Settings\quinine\Desktop\c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7650" y="3752132"/>
            <a:ext cx="3340100" cy="2356562"/>
          </a:xfrm>
          <a:prstGeom prst="roundRect">
            <a:avLst>
              <a:gd name="adj" fmla="val 8539"/>
            </a:avLst>
          </a:prstGeom>
          <a:noFill/>
        </p:spPr>
      </p:pic>
      <p:grpSp>
        <p:nvGrpSpPr>
          <p:cNvPr id="64" name="Gruppieren 63"/>
          <p:cNvGrpSpPr/>
          <p:nvPr/>
        </p:nvGrpSpPr>
        <p:grpSpPr>
          <a:xfrm>
            <a:off x="692036" y="4800716"/>
            <a:ext cx="5910626" cy="1291916"/>
            <a:chOff x="1371600" y="4102100"/>
            <a:chExt cx="8670491" cy="1798528"/>
          </a:xfrm>
        </p:grpSpPr>
        <p:sp>
          <p:nvSpPr>
            <p:cNvPr id="22" name="Rounded Rectangle 59"/>
            <p:cNvSpPr>
              <a:spLocks noChangeArrowheads="1"/>
            </p:cNvSpPr>
            <p:nvPr/>
          </p:nvSpPr>
          <p:spPr bwMode="auto">
            <a:xfrm>
              <a:off x="3619539" y="4413250"/>
              <a:ext cx="1079500" cy="83978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defTabSz="76200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59"/>
            <p:cNvSpPr>
              <a:spLocks noChangeArrowheads="1"/>
            </p:cNvSpPr>
            <p:nvPr/>
          </p:nvSpPr>
          <p:spPr bwMode="auto">
            <a:xfrm>
              <a:off x="6750050" y="4403725"/>
              <a:ext cx="1079500" cy="58737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defTabSz="76200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1708150" y="5113338"/>
              <a:ext cx="65088" cy="635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423989" y="5591175"/>
              <a:ext cx="712787" cy="2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58595B"/>
                  </a:solidFill>
                </a:rPr>
                <a:t>Users</a:t>
              </a:r>
              <a:endParaRPr lang="en-GB" sz="1800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9182100" y="5507038"/>
              <a:ext cx="859991" cy="2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58595B"/>
                  </a:solidFill>
                </a:rPr>
                <a:t>Content</a:t>
              </a:r>
              <a:endParaRPr lang="en-GB" sz="1800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6750050" y="5600700"/>
              <a:ext cx="749300" cy="2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58595B"/>
                  </a:solidFill>
                </a:rPr>
                <a:t>Core</a:t>
              </a:r>
              <a:endParaRPr lang="en-GB" sz="1800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3598863" y="5597524"/>
              <a:ext cx="736600" cy="2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58595B"/>
                  </a:solidFill>
                </a:rPr>
                <a:t>Radio</a:t>
              </a:r>
              <a:endParaRPr lang="en-GB" sz="1800"/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3198813" y="4102100"/>
              <a:ext cx="2499643" cy="2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58595B"/>
                  </a:solidFill>
                </a:rPr>
                <a:t>Up to 80% idle capacity</a:t>
              </a:r>
              <a:endParaRPr lang="en-GB" sz="1800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6334125" y="4102100"/>
              <a:ext cx="2499643" cy="2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58595B"/>
                  </a:solidFill>
                </a:rPr>
                <a:t>Up to 50% idle capacity</a:t>
              </a:r>
            </a:p>
          </p:txBody>
        </p:sp>
        <p:sp>
          <p:nvSpPr>
            <p:cNvPr id="34" name="Rounded Rectangle 59"/>
            <p:cNvSpPr>
              <a:spLocks noChangeArrowheads="1"/>
            </p:cNvSpPr>
            <p:nvPr/>
          </p:nvSpPr>
          <p:spPr bwMode="auto">
            <a:xfrm>
              <a:off x="3621088" y="5165725"/>
              <a:ext cx="1079500" cy="32702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B270C7"/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defTabSz="76200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59"/>
            <p:cNvSpPr>
              <a:spLocks noChangeArrowheads="1"/>
            </p:cNvSpPr>
            <p:nvPr/>
          </p:nvSpPr>
          <p:spPr bwMode="auto">
            <a:xfrm>
              <a:off x="3621088" y="4418013"/>
              <a:ext cx="1079500" cy="1065212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defTabSz="76200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59"/>
            <p:cNvSpPr>
              <a:spLocks noChangeArrowheads="1"/>
            </p:cNvSpPr>
            <p:nvPr/>
          </p:nvSpPr>
          <p:spPr bwMode="auto">
            <a:xfrm>
              <a:off x="6757988" y="4964113"/>
              <a:ext cx="1079500" cy="54292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B270C7"/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defTabSz="76200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59"/>
            <p:cNvSpPr>
              <a:spLocks noChangeArrowheads="1"/>
            </p:cNvSpPr>
            <p:nvPr/>
          </p:nvSpPr>
          <p:spPr bwMode="auto">
            <a:xfrm>
              <a:off x="6750050" y="4418013"/>
              <a:ext cx="1079500" cy="1084262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defTabSz="76200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8" name="Line 80"/>
            <p:cNvSpPr>
              <a:spLocks noChangeShapeType="1"/>
            </p:cNvSpPr>
            <p:nvPr/>
          </p:nvSpPr>
          <p:spPr bwMode="auto">
            <a:xfrm>
              <a:off x="1670050" y="4967288"/>
              <a:ext cx="785812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6292"/>
            <p:cNvGrpSpPr>
              <a:grpSpLocks/>
            </p:cNvGrpSpPr>
            <p:nvPr/>
          </p:nvGrpSpPr>
          <p:grpSpPr bwMode="auto">
            <a:xfrm>
              <a:off x="9150350" y="4560888"/>
              <a:ext cx="835025" cy="812800"/>
              <a:chOff x="5340" y="2745"/>
              <a:chExt cx="268" cy="268"/>
            </a:xfrm>
          </p:grpSpPr>
          <p:sp>
            <p:nvSpPr>
              <p:cNvPr id="40" name="Freeform 6293"/>
              <p:cNvSpPr>
                <a:spLocks/>
              </p:cNvSpPr>
              <p:nvPr/>
            </p:nvSpPr>
            <p:spPr bwMode="auto">
              <a:xfrm>
                <a:off x="5343" y="2749"/>
                <a:ext cx="261" cy="261"/>
              </a:xfrm>
              <a:custGeom>
                <a:avLst/>
                <a:gdLst>
                  <a:gd name="T0" fmla="*/ 27 w 554"/>
                  <a:gd name="T1" fmla="*/ 24 h 554"/>
                  <a:gd name="T2" fmla="*/ 24 w 554"/>
                  <a:gd name="T3" fmla="*/ 27 h 554"/>
                  <a:gd name="T4" fmla="*/ 3 w 554"/>
                  <a:gd name="T5" fmla="*/ 27 h 554"/>
                  <a:gd name="T6" fmla="*/ 0 w 554"/>
                  <a:gd name="T7" fmla="*/ 24 h 554"/>
                  <a:gd name="T8" fmla="*/ 0 w 554"/>
                  <a:gd name="T9" fmla="*/ 3 h 554"/>
                  <a:gd name="T10" fmla="*/ 3 w 554"/>
                  <a:gd name="T11" fmla="*/ 0 h 554"/>
                  <a:gd name="T12" fmla="*/ 24 w 554"/>
                  <a:gd name="T13" fmla="*/ 0 h 554"/>
                  <a:gd name="T14" fmla="*/ 27 w 554"/>
                  <a:gd name="T15" fmla="*/ 3 h 554"/>
                  <a:gd name="T16" fmla="*/ 27 w 554"/>
                  <a:gd name="T17" fmla="*/ 24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554"/>
                  <a:gd name="T29" fmla="*/ 554 w 554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554">
                    <a:moveTo>
                      <a:pt x="554" y="491"/>
                    </a:moveTo>
                    <a:cubicBezTo>
                      <a:pt x="554" y="526"/>
                      <a:pt x="526" y="554"/>
                      <a:pt x="492" y="554"/>
                    </a:cubicBezTo>
                    <a:cubicBezTo>
                      <a:pt x="63" y="554"/>
                      <a:pt x="63" y="554"/>
                      <a:pt x="63" y="554"/>
                    </a:cubicBezTo>
                    <a:cubicBezTo>
                      <a:pt x="28" y="554"/>
                      <a:pt x="0" y="526"/>
                      <a:pt x="0" y="49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3" y="0"/>
                    </a:cubicBezTo>
                    <a:cubicBezTo>
                      <a:pt x="492" y="0"/>
                      <a:pt x="492" y="0"/>
                      <a:pt x="492" y="0"/>
                    </a:cubicBezTo>
                    <a:cubicBezTo>
                      <a:pt x="526" y="0"/>
                      <a:pt x="554" y="28"/>
                      <a:pt x="554" y="62"/>
                    </a:cubicBezTo>
                    <a:lnTo>
                      <a:pt x="554" y="49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E85D0"/>
                  </a:gs>
                  <a:gs pos="100000">
                    <a:srgbClr val="7F10A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Freeform 6294"/>
              <p:cNvSpPr>
                <a:spLocks noEditPoints="1"/>
              </p:cNvSpPr>
              <p:nvPr/>
            </p:nvSpPr>
            <p:spPr bwMode="auto">
              <a:xfrm>
                <a:off x="5340" y="2745"/>
                <a:ext cx="268" cy="268"/>
              </a:xfrm>
              <a:custGeom>
                <a:avLst/>
                <a:gdLst>
                  <a:gd name="T0" fmla="*/ 4 w 567"/>
                  <a:gd name="T1" fmla="*/ 28 h 567"/>
                  <a:gd name="T2" fmla="*/ 0 w 567"/>
                  <a:gd name="T3" fmla="*/ 25 h 567"/>
                  <a:gd name="T4" fmla="*/ 0 w 567"/>
                  <a:gd name="T5" fmla="*/ 4 h 567"/>
                  <a:gd name="T6" fmla="*/ 4 w 567"/>
                  <a:gd name="T7" fmla="*/ 0 h 567"/>
                  <a:gd name="T8" fmla="*/ 25 w 567"/>
                  <a:gd name="T9" fmla="*/ 0 h 567"/>
                  <a:gd name="T10" fmla="*/ 28 w 567"/>
                  <a:gd name="T11" fmla="*/ 3 h 567"/>
                  <a:gd name="T12" fmla="*/ 28 w 567"/>
                  <a:gd name="T13" fmla="*/ 3 h 567"/>
                  <a:gd name="T14" fmla="*/ 28 w 567"/>
                  <a:gd name="T15" fmla="*/ 25 h 567"/>
                  <a:gd name="T16" fmla="*/ 28 w 567"/>
                  <a:gd name="T17" fmla="*/ 25 h 567"/>
                  <a:gd name="T18" fmla="*/ 28 w 567"/>
                  <a:gd name="T19" fmla="*/ 25 h 567"/>
                  <a:gd name="T20" fmla="*/ 25 w 567"/>
                  <a:gd name="T21" fmla="*/ 28 h 567"/>
                  <a:gd name="T22" fmla="*/ 4 w 567"/>
                  <a:gd name="T23" fmla="*/ 28 h 567"/>
                  <a:gd name="T24" fmla="*/ 0 w 567"/>
                  <a:gd name="T25" fmla="*/ 4 h 567"/>
                  <a:gd name="T26" fmla="*/ 0 w 567"/>
                  <a:gd name="T27" fmla="*/ 25 h 567"/>
                  <a:gd name="T28" fmla="*/ 4 w 567"/>
                  <a:gd name="T29" fmla="*/ 28 h 567"/>
                  <a:gd name="T30" fmla="*/ 25 w 567"/>
                  <a:gd name="T31" fmla="*/ 28 h 567"/>
                  <a:gd name="T32" fmla="*/ 28 w 567"/>
                  <a:gd name="T33" fmla="*/ 25 h 567"/>
                  <a:gd name="T34" fmla="*/ 28 w 567"/>
                  <a:gd name="T35" fmla="*/ 4 h 567"/>
                  <a:gd name="T36" fmla="*/ 28 w 567"/>
                  <a:gd name="T37" fmla="*/ 4 h 567"/>
                  <a:gd name="T38" fmla="*/ 25 w 567"/>
                  <a:gd name="T39" fmla="*/ 0 h 567"/>
                  <a:gd name="T40" fmla="*/ 4 w 567"/>
                  <a:gd name="T41" fmla="*/ 0 h 567"/>
                  <a:gd name="T42" fmla="*/ 0 w 567"/>
                  <a:gd name="T43" fmla="*/ 4 h 567"/>
                  <a:gd name="T44" fmla="*/ 28 w 567"/>
                  <a:gd name="T45" fmla="*/ 4 h 567"/>
                  <a:gd name="T46" fmla="*/ 28 w 567"/>
                  <a:gd name="T47" fmla="*/ 4 h 5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7"/>
                  <a:gd name="T73" fmla="*/ 0 h 567"/>
                  <a:gd name="T74" fmla="*/ 567 w 567"/>
                  <a:gd name="T75" fmla="*/ 567 h 5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7" h="567">
                    <a:moveTo>
                      <a:pt x="69" y="567"/>
                    </a:moveTo>
                    <a:cubicBezTo>
                      <a:pt x="31" y="567"/>
                      <a:pt x="0" y="536"/>
                      <a:pt x="0" y="49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498" y="0"/>
                      <a:pt x="498" y="0"/>
                      <a:pt x="498" y="0"/>
                    </a:cubicBezTo>
                    <a:cubicBezTo>
                      <a:pt x="535" y="0"/>
                      <a:pt x="566" y="31"/>
                      <a:pt x="567" y="68"/>
                    </a:cubicBezTo>
                    <a:cubicBezTo>
                      <a:pt x="567" y="68"/>
                      <a:pt x="567" y="68"/>
                      <a:pt x="567" y="68"/>
                    </a:cubicBezTo>
                    <a:cubicBezTo>
                      <a:pt x="567" y="498"/>
                      <a:pt x="567" y="498"/>
                      <a:pt x="567" y="498"/>
                    </a:cubicBezTo>
                    <a:cubicBezTo>
                      <a:pt x="560" y="498"/>
                      <a:pt x="560" y="498"/>
                      <a:pt x="560" y="498"/>
                    </a:cubicBezTo>
                    <a:cubicBezTo>
                      <a:pt x="567" y="498"/>
                      <a:pt x="567" y="498"/>
                      <a:pt x="567" y="498"/>
                    </a:cubicBezTo>
                    <a:cubicBezTo>
                      <a:pt x="567" y="536"/>
                      <a:pt x="536" y="567"/>
                      <a:pt x="498" y="567"/>
                    </a:cubicBezTo>
                    <a:lnTo>
                      <a:pt x="69" y="567"/>
                    </a:lnTo>
                    <a:close/>
                    <a:moveTo>
                      <a:pt x="13" y="69"/>
                    </a:moveTo>
                    <a:cubicBezTo>
                      <a:pt x="13" y="498"/>
                      <a:pt x="13" y="498"/>
                      <a:pt x="13" y="498"/>
                    </a:cubicBezTo>
                    <a:cubicBezTo>
                      <a:pt x="13" y="529"/>
                      <a:pt x="38" y="554"/>
                      <a:pt x="69" y="554"/>
                    </a:cubicBezTo>
                    <a:cubicBezTo>
                      <a:pt x="498" y="554"/>
                      <a:pt x="498" y="554"/>
                      <a:pt x="498" y="554"/>
                    </a:cubicBezTo>
                    <a:cubicBezTo>
                      <a:pt x="529" y="554"/>
                      <a:pt x="554" y="529"/>
                      <a:pt x="554" y="498"/>
                    </a:cubicBezTo>
                    <a:cubicBezTo>
                      <a:pt x="554" y="70"/>
                      <a:pt x="554" y="70"/>
                      <a:pt x="554" y="70"/>
                    </a:cubicBezTo>
                    <a:cubicBezTo>
                      <a:pt x="554" y="69"/>
                      <a:pt x="554" y="69"/>
                      <a:pt x="554" y="69"/>
                    </a:cubicBezTo>
                    <a:cubicBezTo>
                      <a:pt x="554" y="38"/>
                      <a:pt x="528" y="13"/>
                      <a:pt x="49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38" y="13"/>
                      <a:pt x="13" y="39"/>
                      <a:pt x="13" y="69"/>
                    </a:cubicBezTo>
                    <a:close/>
                    <a:moveTo>
                      <a:pt x="567" y="69"/>
                    </a:moveTo>
                    <a:cubicBezTo>
                      <a:pt x="567" y="69"/>
                      <a:pt x="567" y="69"/>
                      <a:pt x="567" y="69"/>
                    </a:cubicBezTo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3" name="Freeform 6295"/>
              <p:cNvSpPr>
                <a:spLocks noEditPoints="1"/>
              </p:cNvSpPr>
              <p:nvPr/>
            </p:nvSpPr>
            <p:spPr bwMode="auto">
              <a:xfrm>
                <a:off x="5370" y="2775"/>
                <a:ext cx="209" cy="209"/>
              </a:xfrm>
              <a:custGeom>
                <a:avLst/>
                <a:gdLst>
                  <a:gd name="T0" fmla="*/ 11 w 444"/>
                  <a:gd name="T1" fmla="*/ 0 h 444"/>
                  <a:gd name="T2" fmla="*/ 21 w 444"/>
                  <a:gd name="T3" fmla="*/ 11 h 444"/>
                  <a:gd name="T4" fmla="*/ 11 w 444"/>
                  <a:gd name="T5" fmla="*/ 21 h 444"/>
                  <a:gd name="T6" fmla="*/ 0 w 444"/>
                  <a:gd name="T7" fmla="*/ 11 h 444"/>
                  <a:gd name="T8" fmla="*/ 11 w 444"/>
                  <a:gd name="T9" fmla="*/ 0 h 444"/>
                  <a:gd name="T10" fmla="*/ 11 w 444"/>
                  <a:gd name="T11" fmla="*/ 0 h 444"/>
                  <a:gd name="T12" fmla="*/ 11 w 444"/>
                  <a:gd name="T13" fmla="*/ 0 h 444"/>
                  <a:gd name="T14" fmla="*/ 11 w 444"/>
                  <a:gd name="T15" fmla="*/ 0 h 444"/>
                  <a:gd name="T16" fmla="*/ 0 w 444"/>
                  <a:gd name="T17" fmla="*/ 11 h 444"/>
                  <a:gd name="T18" fmla="*/ 11 w 444"/>
                  <a:gd name="T19" fmla="*/ 22 h 444"/>
                  <a:gd name="T20" fmla="*/ 22 w 444"/>
                  <a:gd name="T21" fmla="*/ 11 h 444"/>
                  <a:gd name="T22" fmla="*/ 11 w 444"/>
                  <a:gd name="T23" fmla="*/ 0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4"/>
                  <a:gd name="T37" fmla="*/ 0 h 444"/>
                  <a:gd name="T38" fmla="*/ 444 w 444"/>
                  <a:gd name="T39" fmla="*/ 444 h 4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4" h="444">
                    <a:moveTo>
                      <a:pt x="222" y="11"/>
                    </a:moveTo>
                    <a:cubicBezTo>
                      <a:pt x="338" y="12"/>
                      <a:pt x="432" y="106"/>
                      <a:pt x="433" y="222"/>
                    </a:cubicBezTo>
                    <a:cubicBezTo>
                      <a:pt x="432" y="338"/>
                      <a:pt x="338" y="432"/>
                      <a:pt x="222" y="433"/>
                    </a:cubicBezTo>
                    <a:cubicBezTo>
                      <a:pt x="106" y="432"/>
                      <a:pt x="12" y="338"/>
                      <a:pt x="12" y="222"/>
                    </a:cubicBezTo>
                    <a:cubicBezTo>
                      <a:pt x="12" y="106"/>
                      <a:pt x="106" y="12"/>
                      <a:pt x="222" y="11"/>
                    </a:cubicBezTo>
                    <a:moveTo>
                      <a:pt x="222" y="0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00" y="0"/>
                      <a:pt x="0" y="100"/>
                      <a:pt x="0" y="222"/>
                    </a:cubicBezTo>
                    <a:cubicBezTo>
                      <a:pt x="0" y="344"/>
                      <a:pt x="100" y="444"/>
                      <a:pt x="222" y="444"/>
                    </a:cubicBezTo>
                    <a:cubicBezTo>
                      <a:pt x="344" y="444"/>
                      <a:pt x="444" y="344"/>
                      <a:pt x="444" y="222"/>
                    </a:cubicBezTo>
                    <a:cubicBezTo>
                      <a:pt x="444" y="100"/>
                      <a:pt x="344" y="0"/>
                      <a:pt x="222" y="0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4" name="Freeform 6296"/>
              <p:cNvSpPr>
                <a:spLocks noEditPoints="1"/>
              </p:cNvSpPr>
              <p:nvPr/>
            </p:nvSpPr>
            <p:spPr bwMode="auto">
              <a:xfrm>
                <a:off x="5374" y="2780"/>
                <a:ext cx="200" cy="200"/>
              </a:xfrm>
              <a:custGeom>
                <a:avLst/>
                <a:gdLst>
                  <a:gd name="T0" fmla="*/ 0 w 423"/>
                  <a:gd name="T1" fmla="*/ 10 h 422"/>
                  <a:gd name="T2" fmla="*/ 21 w 423"/>
                  <a:gd name="T3" fmla="*/ 10 h 422"/>
                  <a:gd name="T4" fmla="*/ 0 w 423"/>
                  <a:gd name="T5" fmla="*/ 14 h 422"/>
                  <a:gd name="T6" fmla="*/ 2 w 423"/>
                  <a:gd name="T7" fmla="*/ 16 h 422"/>
                  <a:gd name="T8" fmla="*/ 0 w 423"/>
                  <a:gd name="T9" fmla="*/ 12 h 422"/>
                  <a:gd name="T10" fmla="*/ 5 w 423"/>
                  <a:gd name="T11" fmla="*/ 19 h 422"/>
                  <a:gd name="T12" fmla="*/ 7 w 423"/>
                  <a:gd name="T13" fmla="*/ 17 h 422"/>
                  <a:gd name="T14" fmla="*/ 6 w 423"/>
                  <a:gd name="T15" fmla="*/ 11 h 422"/>
                  <a:gd name="T16" fmla="*/ 2 w 423"/>
                  <a:gd name="T17" fmla="*/ 9 h 422"/>
                  <a:gd name="T18" fmla="*/ 2 w 423"/>
                  <a:gd name="T19" fmla="*/ 8 h 422"/>
                  <a:gd name="T20" fmla="*/ 3 w 423"/>
                  <a:gd name="T21" fmla="*/ 8 h 422"/>
                  <a:gd name="T22" fmla="*/ 4 w 423"/>
                  <a:gd name="T23" fmla="*/ 8 h 422"/>
                  <a:gd name="T24" fmla="*/ 7 w 423"/>
                  <a:gd name="T25" fmla="*/ 3 h 422"/>
                  <a:gd name="T26" fmla="*/ 5 w 423"/>
                  <a:gd name="T27" fmla="*/ 4 h 422"/>
                  <a:gd name="T28" fmla="*/ 4 w 423"/>
                  <a:gd name="T29" fmla="*/ 2 h 422"/>
                  <a:gd name="T30" fmla="*/ 10 w 423"/>
                  <a:gd name="T31" fmla="*/ 0 h 422"/>
                  <a:gd name="T32" fmla="*/ 14 w 423"/>
                  <a:gd name="T33" fmla="*/ 1 h 422"/>
                  <a:gd name="T34" fmla="*/ 12 w 423"/>
                  <a:gd name="T35" fmla="*/ 2 h 422"/>
                  <a:gd name="T36" fmla="*/ 12 w 423"/>
                  <a:gd name="T37" fmla="*/ 4 h 422"/>
                  <a:gd name="T38" fmla="*/ 13 w 423"/>
                  <a:gd name="T39" fmla="*/ 3 h 422"/>
                  <a:gd name="T40" fmla="*/ 14 w 423"/>
                  <a:gd name="T41" fmla="*/ 3 h 422"/>
                  <a:gd name="T42" fmla="*/ 12 w 423"/>
                  <a:gd name="T43" fmla="*/ 4 h 422"/>
                  <a:gd name="T44" fmla="*/ 11 w 423"/>
                  <a:gd name="T45" fmla="*/ 5 h 422"/>
                  <a:gd name="T46" fmla="*/ 10 w 423"/>
                  <a:gd name="T47" fmla="*/ 6 h 422"/>
                  <a:gd name="T48" fmla="*/ 11 w 423"/>
                  <a:gd name="T49" fmla="*/ 6 h 422"/>
                  <a:gd name="T50" fmla="*/ 13 w 423"/>
                  <a:gd name="T51" fmla="*/ 6 h 422"/>
                  <a:gd name="T52" fmla="*/ 15 w 423"/>
                  <a:gd name="T53" fmla="*/ 7 h 422"/>
                  <a:gd name="T54" fmla="*/ 11 w 423"/>
                  <a:gd name="T55" fmla="*/ 7 h 422"/>
                  <a:gd name="T56" fmla="*/ 8 w 423"/>
                  <a:gd name="T57" fmla="*/ 9 h 422"/>
                  <a:gd name="T58" fmla="*/ 9 w 423"/>
                  <a:gd name="T59" fmla="*/ 14 h 422"/>
                  <a:gd name="T60" fmla="*/ 13 w 423"/>
                  <a:gd name="T61" fmla="*/ 19 h 422"/>
                  <a:gd name="T62" fmla="*/ 14 w 423"/>
                  <a:gd name="T63" fmla="*/ 21 h 422"/>
                  <a:gd name="T64" fmla="*/ 5 w 423"/>
                  <a:gd name="T65" fmla="*/ 19 h 422"/>
                  <a:gd name="T66" fmla="*/ 17 w 423"/>
                  <a:gd name="T67" fmla="*/ 19 h 422"/>
                  <a:gd name="T68" fmla="*/ 17 w 423"/>
                  <a:gd name="T69" fmla="*/ 14 h 422"/>
                  <a:gd name="T70" fmla="*/ 18 w 423"/>
                  <a:gd name="T71" fmla="*/ 12 h 422"/>
                  <a:gd name="T72" fmla="*/ 16 w 423"/>
                  <a:gd name="T73" fmla="*/ 8 h 422"/>
                  <a:gd name="T74" fmla="*/ 16 w 423"/>
                  <a:gd name="T75" fmla="*/ 8 h 422"/>
                  <a:gd name="T76" fmla="*/ 19 w 423"/>
                  <a:gd name="T77" fmla="*/ 10 h 422"/>
                  <a:gd name="T78" fmla="*/ 20 w 423"/>
                  <a:gd name="T79" fmla="*/ 10 h 422"/>
                  <a:gd name="T80" fmla="*/ 21 w 423"/>
                  <a:gd name="T81" fmla="*/ 10 h 4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3"/>
                  <a:gd name="T124" fmla="*/ 0 h 422"/>
                  <a:gd name="T125" fmla="*/ 423 w 423"/>
                  <a:gd name="T126" fmla="*/ 422 h 4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3" h="422">
                    <a:moveTo>
                      <a:pt x="212" y="0"/>
                    </a:moveTo>
                    <a:cubicBezTo>
                      <a:pt x="95" y="0"/>
                      <a:pt x="0" y="94"/>
                      <a:pt x="0" y="211"/>
                    </a:cubicBezTo>
                    <a:cubicBezTo>
                      <a:pt x="0" y="328"/>
                      <a:pt x="95" y="422"/>
                      <a:pt x="212" y="422"/>
                    </a:cubicBezTo>
                    <a:cubicBezTo>
                      <a:pt x="329" y="422"/>
                      <a:pt x="423" y="328"/>
                      <a:pt x="423" y="211"/>
                    </a:cubicBezTo>
                    <a:cubicBezTo>
                      <a:pt x="423" y="94"/>
                      <a:pt x="329" y="0"/>
                      <a:pt x="212" y="0"/>
                    </a:cubicBezTo>
                    <a:close/>
                    <a:moveTo>
                      <a:pt x="15" y="272"/>
                    </a:moveTo>
                    <a:cubicBezTo>
                      <a:pt x="32" y="304"/>
                      <a:pt x="32" y="304"/>
                      <a:pt x="32" y="304"/>
                    </a:cubicBezTo>
                    <a:cubicBezTo>
                      <a:pt x="36" y="320"/>
                      <a:pt x="36" y="320"/>
                      <a:pt x="36" y="320"/>
                    </a:cubicBezTo>
                    <a:cubicBezTo>
                      <a:pt x="19" y="292"/>
                      <a:pt x="8" y="261"/>
                      <a:pt x="5" y="227"/>
                    </a:cubicBezTo>
                    <a:cubicBezTo>
                      <a:pt x="8" y="235"/>
                      <a:pt x="8" y="235"/>
                      <a:pt x="8" y="235"/>
                    </a:cubicBezTo>
                    <a:lnTo>
                      <a:pt x="15" y="272"/>
                    </a:lnTo>
                    <a:close/>
                    <a:moveTo>
                      <a:pt x="94" y="381"/>
                    </a:moveTo>
                    <a:cubicBezTo>
                      <a:pt x="98" y="361"/>
                      <a:pt x="98" y="361"/>
                      <a:pt x="98" y="361"/>
                    </a:cubicBezTo>
                    <a:cubicBezTo>
                      <a:pt x="140" y="329"/>
                      <a:pt x="140" y="329"/>
                      <a:pt x="140" y="329"/>
                    </a:cubicBezTo>
                    <a:cubicBezTo>
                      <a:pt x="156" y="271"/>
                      <a:pt x="156" y="271"/>
                      <a:pt x="156" y="271"/>
                    </a:cubicBezTo>
                    <a:cubicBezTo>
                      <a:pt x="114" y="219"/>
                      <a:pt x="114" y="219"/>
                      <a:pt x="114" y="219"/>
                    </a:cubicBezTo>
                    <a:cubicBezTo>
                      <a:pt x="42" y="215"/>
                      <a:pt x="42" y="215"/>
                      <a:pt x="42" y="215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1" y="172"/>
                      <a:pt x="30" y="150"/>
                      <a:pt x="46" y="148"/>
                    </a:cubicBezTo>
                    <a:cubicBezTo>
                      <a:pt x="50" y="148"/>
                      <a:pt x="66" y="145"/>
                      <a:pt x="66" y="145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33" y="16"/>
                      <a:pt x="171" y="4"/>
                      <a:pt x="212" y="4"/>
                    </a:cubicBezTo>
                    <a:cubicBezTo>
                      <a:pt x="243" y="4"/>
                      <a:pt x="272" y="11"/>
                      <a:pt x="298" y="23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68" y="32"/>
                      <a:pt x="268" y="32"/>
                      <a:pt x="268" y="32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3" y="69"/>
                      <a:pt x="243" y="69"/>
                      <a:pt x="243" y="69"/>
                    </a:cubicBezTo>
                    <a:cubicBezTo>
                      <a:pt x="262" y="75"/>
                      <a:pt x="262" y="75"/>
                      <a:pt x="262" y="75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5" y="58"/>
                      <a:pt x="265" y="58"/>
                      <a:pt x="265" y="58"/>
                    </a:cubicBezTo>
                    <a:cubicBezTo>
                      <a:pt x="271" y="52"/>
                      <a:pt x="271" y="52"/>
                      <a:pt x="271" y="52"/>
                    </a:cubicBezTo>
                    <a:cubicBezTo>
                      <a:pt x="273" y="77"/>
                      <a:pt x="273" y="77"/>
                      <a:pt x="273" y="77"/>
                    </a:cubicBezTo>
                    <a:cubicBezTo>
                      <a:pt x="241" y="84"/>
                      <a:pt x="241" y="84"/>
                      <a:pt x="241" y="84"/>
                    </a:cubicBez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14" y="104"/>
                      <a:pt x="214" y="104"/>
                      <a:pt x="214" y="104"/>
                    </a:cubicBezTo>
                    <a:cubicBezTo>
                      <a:pt x="209" y="115"/>
                      <a:pt x="209" y="115"/>
                      <a:pt x="209" y="115"/>
                    </a:cubicBezTo>
                    <a:cubicBezTo>
                      <a:pt x="214" y="126"/>
                      <a:pt x="214" y="126"/>
                      <a:pt x="214" y="126"/>
                    </a:cubicBezTo>
                    <a:cubicBezTo>
                      <a:pt x="225" y="127"/>
                      <a:pt x="225" y="127"/>
                      <a:pt x="225" y="127"/>
                    </a:cubicBezTo>
                    <a:cubicBezTo>
                      <a:pt x="234" y="120"/>
                      <a:pt x="234" y="120"/>
                      <a:pt x="234" y="120"/>
                    </a:cubicBezTo>
                    <a:cubicBezTo>
                      <a:pt x="260" y="115"/>
                      <a:pt x="260" y="115"/>
                      <a:pt x="260" y="115"/>
                    </a:cubicBezTo>
                    <a:cubicBezTo>
                      <a:pt x="293" y="132"/>
                      <a:pt x="293" y="132"/>
                      <a:pt x="293" y="132"/>
                    </a:cubicBezTo>
                    <a:cubicBezTo>
                      <a:pt x="291" y="143"/>
                      <a:pt x="291" y="143"/>
                      <a:pt x="291" y="143"/>
                    </a:cubicBezTo>
                    <a:cubicBezTo>
                      <a:pt x="251" y="143"/>
                      <a:pt x="251" y="143"/>
                      <a:pt x="251" y="143"/>
                    </a:cubicBez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01" y="148"/>
                      <a:pt x="201" y="148"/>
                      <a:pt x="201" y="148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88" y="280"/>
                      <a:pt x="188" y="280"/>
                      <a:pt x="188" y="280"/>
                    </a:cubicBezTo>
                    <a:cubicBezTo>
                      <a:pt x="252" y="294"/>
                      <a:pt x="252" y="294"/>
                      <a:pt x="252" y="294"/>
                    </a:cubicBezTo>
                    <a:cubicBezTo>
                      <a:pt x="266" y="379"/>
                      <a:pt x="266" y="379"/>
                      <a:pt x="266" y="379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71" y="409"/>
                      <a:pt x="271" y="409"/>
                      <a:pt x="271" y="409"/>
                    </a:cubicBezTo>
                    <a:cubicBezTo>
                      <a:pt x="252" y="415"/>
                      <a:pt x="232" y="418"/>
                      <a:pt x="212" y="418"/>
                    </a:cubicBezTo>
                    <a:cubicBezTo>
                      <a:pt x="168" y="418"/>
                      <a:pt x="128" y="404"/>
                      <a:pt x="94" y="381"/>
                    </a:cubicBezTo>
                    <a:close/>
                    <a:moveTo>
                      <a:pt x="327" y="383"/>
                    </a:moveTo>
                    <a:cubicBezTo>
                      <a:pt x="330" y="375"/>
                      <a:pt x="330" y="375"/>
                      <a:pt x="330" y="375"/>
                    </a:cubicBezTo>
                    <a:cubicBezTo>
                      <a:pt x="348" y="361"/>
                      <a:pt x="348" y="361"/>
                      <a:pt x="348" y="361"/>
                    </a:cubicBezTo>
                    <a:cubicBezTo>
                      <a:pt x="354" y="272"/>
                      <a:pt x="354" y="272"/>
                      <a:pt x="354" y="272"/>
                    </a:cubicBezTo>
                    <a:cubicBezTo>
                      <a:pt x="388" y="237"/>
                      <a:pt x="388" y="237"/>
                      <a:pt x="388" y="237"/>
                    </a:cubicBezTo>
                    <a:cubicBezTo>
                      <a:pt x="362" y="237"/>
                      <a:pt x="362" y="237"/>
                      <a:pt x="362" y="237"/>
                    </a:cubicBezTo>
                    <a:cubicBezTo>
                      <a:pt x="350" y="221"/>
                      <a:pt x="350" y="221"/>
                      <a:pt x="350" y="221"/>
                    </a:cubicBezTo>
                    <a:cubicBezTo>
                      <a:pt x="308" y="153"/>
                      <a:pt x="308" y="153"/>
                      <a:pt x="308" y="153"/>
                    </a:cubicBezTo>
                    <a:cubicBezTo>
                      <a:pt x="297" y="144"/>
                      <a:pt x="297" y="144"/>
                      <a:pt x="297" y="144"/>
                    </a:cubicBezTo>
                    <a:cubicBezTo>
                      <a:pt x="310" y="145"/>
                      <a:pt x="310" y="145"/>
                      <a:pt x="310" y="145"/>
                    </a:cubicBezTo>
                    <a:cubicBezTo>
                      <a:pt x="374" y="215"/>
                      <a:pt x="374" y="215"/>
                      <a:pt x="374" y="215"/>
                    </a:cubicBezTo>
                    <a:cubicBezTo>
                      <a:pt x="387" y="202"/>
                      <a:pt x="387" y="202"/>
                      <a:pt x="387" y="202"/>
                    </a:cubicBezTo>
                    <a:cubicBezTo>
                      <a:pt x="385" y="189"/>
                      <a:pt x="385" y="189"/>
                      <a:pt x="385" y="189"/>
                    </a:cubicBezTo>
                    <a:cubicBezTo>
                      <a:pt x="402" y="195"/>
                      <a:pt x="402" y="195"/>
                      <a:pt x="402" y="195"/>
                    </a:cubicBezTo>
                    <a:cubicBezTo>
                      <a:pt x="418" y="198"/>
                      <a:pt x="418" y="198"/>
                      <a:pt x="418" y="198"/>
                    </a:cubicBezTo>
                    <a:cubicBezTo>
                      <a:pt x="419" y="202"/>
                      <a:pt x="419" y="207"/>
                      <a:pt x="419" y="211"/>
                    </a:cubicBezTo>
                    <a:cubicBezTo>
                      <a:pt x="419" y="283"/>
                      <a:pt x="382" y="346"/>
                      <a:pt x="327" y="3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45" name="Group 5324"/>
            <p:cNvGrpSpPr>
              <a:grpSpLocks/>
            </p:cNvGrpSpPr>
            <p:nvPr/>
          </p:nvGrpSpPr>
          <p:grpSpPr bwMode="auto">
            <a:xfrm>
              <a:off x="1371600" y="4551363"/>
              <a:ext cx="862013" cy="812800"/>
              <a:chOff x="7171" y="1220"/>
              <a:chExt cx="268" cy="268"/>
            </a:xfrm>
          </p:grpSpPr>
          <p:sp>
            <p:nvSpPr>
              <p:cNvPr id="46" name="Freeform 5325"/>
              <p:cNvSpPr>
                <a:spLocks/>
              </p:cNvSpPr>
              <p:nvPr/>
            </p:nvSpPr>
            <p:spPr bwMode="auto">
              <a:xfrm>
                <a:off x="7175" y="1223"/>
                <a:ext cx="261" cy="262"/>
              </a:xfrm>
              <a:custGeom>
                <a:avLst/>
                <a:gdLst>
                  <a:gd name="T0" fmla="*/ 27 w 554"/>
                  <a:gd name="T1" fmla="*/ 25 h 554"/>
                  <a:gd name="T2" fmla="*/ 24 w 554"/>
                  <a:gd name="T3" fmla="*/ 28 h 554"/>
                  <a:gd name="T4" fmla="*/ 3 w 554"/>
                  <a:gd name="T5" fmla="*/ 28 h 554"/>
                  <a:gd name="T6" fmla="*/ 0 w 554"/>
                  <a:gd name="T7" fmla="*/ 25 h 554"/>
                  <a:gd name="T8" fmla="*/ 0 w 554"/>
                  <a:gd name="T9" fmla="*/ 3 h 554"/>
                  <a:gd name="T10" fmla="*/ 3 w 554"/>
                  <a:gd name="T11" fmla="*/ 0 h 554"/>
                  <a:gd name="T12" fmla="*/ 24 w 554"/>
                  <a:gd name="T13" fmla="*/ 0 h 554"/>
                  <a:gd name="T14" fmla="*/ 27 w 554"/>
                  <a:gd name="T15" fmla="*/ 3 h 554"/>
                  <a:gd name="T16" fmla="*/ 27 w 554"/>
                  <a:gd name="T17" fmla="*/ 25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554"/>
                  <a:gd name="T29" fmla="*/ 554 w 554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554">
                    <a:moveTo>
                      <a:pt x="554" y="491"/>
                    </a:moveTo>
                    <a:cubicBezTo>
                      <a:pt x="554" y="526"/>
                      <a:pt x="526" y="554"/>
                      <a:pt x="491" y="554"/>
                    </a:cubicBezTo>
                    <a:cubicBezTo>
                      <a:pt x="62" y="554"/>
                      <a:pt x="62" y="554"/>
                      <a:pt x="62" y="554"/>
                    </a:cubicBezTo>
                    <a:cubicBezTo>
                      <a:pt x="28" y="554"/>
                      <a:pt x="0" y="526"/>
                      <a:pt x="0" y="49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2" y="0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526" y="0"/>
                      <a:pt x="554" y="28"/>
                      <a:pt x="554" y="62"/>
                    </a:cubicBezTo>
                    <a:lnTo>
                      <a:pt x="554" y="49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E85D0"/>
                  </a:gs>
                  <a:gs pos="100000">
                    <a:srgbClr val="7F10A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" name="Freeform 5326"/>
              <p:cNvSpPr>
                <a:spLocks noEditPoints="1"/>
              </p:cNvSpPr>
              <p:nvPr/>
            </p:nvSpPr>
            <p:spPr bwMode="auto">
              <a:xfrm>
                <a:off x="7171" y="1220"/>
                <a:ext cx="268" cy="268"/>
              </a:xfrm>
              <a:custGeom>
                <a:avLst/>
                <a:gdLst>
                  <a:gd name="T0" fmla="*/ 4 w 567"/>
                  <a:gd name="T1" fmla="*/ 28 h 567"/>
                  <a:gd name="T2" fmla="*/ 0 w 567"/>
                  <a:gd name="T3" fmla="*/ 25 h 567"/>
                  <a:gd name="T4" fmla="*/ 0 w 567"/>
                  <a:gd name="T5" fmla="*/ 4 h 567"/>
                  <a:gd name="T6" fmla="*/ 4 w 567"/>
                  <a:gd name="T7" fmla="*/ 0 h 567"/>
                  <a:gd name="T8" fmla="*/ 25 w 567"/>
                  <a:gd name="T9" fmla="*/ 0 h 567"/>
                  <a:gd name="T10" fmla="*/ 28 w 567"/>
                  <a:gd name="T11" fmla="*/ 4 h 567"/>
                  <a:gd name="T12" fmla="*/ 28 w 567"/>
                  <a:gd name="T13" fmla="*/ 4 h 567"/>
                  <a:gd name="T14" fmla="*/ 28 w 567"/>
                  <a:gd name="T15" fmla="*/ 25 h 567"/>
                  <a:gd name="T16" fmla="*/ 25 w 567"/>
                  <a:gd name="T17" fmla="*/ 28 h 567"/>
                  <a:gd name="T18" fmla="*/ 4 w 567"/>
                  <a:gd name="T19" fmla="*/ 28 h 567"/>
                  <a:gd name="T20" fmla="*/ 0 w 567"/>
                  <a:gd name="T21" fmla="*/ 4 h 567"/>
                  <a:gd name="T22" fmla="*/ 0 w 567"/>
                  <a:gd name="T23" fmla="*/ 25 h 567"/>
                  <a:gd name="T24" fmla="*/ 4 w 567"/>
                  <a:gd name="T25" fmla="*/ 28 h 567"/>
                  <a:gd name="T26" fmla="*/ 25 w 567"/>
                  <a:gd name="T27" fmla="*/ 28 h 567"/>
                  <a:gd name="T28" fmla="*/ 28 w 567"/>
                  <a:gd name="T29" fmla="*/ 25 h 567"/>
                  <a:gd name="T30" fmla="*/ 28 w 567"/>
                  <a:gd name="T31" fmla="*/ 4 h 567"/>
                  <a:gd name="T32" fmla="*/ 28 w 567"/>
                  <a:gd name="T33" fmla="*/ 4 h 567"/>
                  <a:gd name="T34" fmla="*/ 25 w 567"/>
                  <a:gd name="T35" fmla="*/ 0 h 567"/>
                  <a:gd name="T36" fmla="*/ 4 w 567"/>
                  <a:gd name="T37" fmla="*/ 0 h 567"/>
                  <a:gd name="T38" fmla="*/ 0 w 567"/>
                  <a:gd name="T39" fmla="*/ 4 h 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7"/>
                  <a:gd name="T61" fmla="*/ 0 h 567"/>
                  <a:gd name="T62" fmla="*/ 567 w 567"/>
                  <a:gd name="T63" fmla="*/ 567 h 5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7" h="567">
                    <a:moveTo>
                      <a:pt x="69" y="567"/>
                    </a:moveTo>
                    <a:cubicBezTo>
                      <a:pt x="31" y="567"/>
                      <a:pt x="0" y="536"/>
                      <a:pt x="0" y="49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498" y="0"/>
                      <a:pt x="498" y="0"/>
                      <a:pt x="498" y="0"/>
                    </a:cubicBezTo>
                    <a:cubicBezTo>
                      <a:pt x="536" y="0"/>
                      <a:pt x="567" y="31"/>
                      <a:pt x="567" y="69"/>
                    </a:cubicBezTo>
                    <a:cubicBezTo>
                      <a:pt x="567" y="69"/>
                      <a:pt x="567" y="69"/>
                      <a:pt x="567" y="69"/>
                    </a:cubicBezTo>
                    <a:cubicBezTo>
                      <a:pt x="567" y="498"/>
                      <a:pt x="567" y="498"/>
                      <a:pt x="567" y="498"/>
                    </a:cubicBezTo>
                    <a:cubicBezTo>
                      <a:pt x="567" y="536"/>
                      <a:pt x="536" y="567"/>
                      <a:pt x="498" y="567"/>
                    </a:cubicBezTo>
                    <a:lnTo>
                      <a:pt x="69" y="567"/>
                    </a:lnTo>
                    <a:close/>
                    <a:moveTo>
                      <a:pt x="13" y="69"/>
                    </a:moveTo>
                    <a:cubicBezTo>
                      <a:pt x="13" y="498"/>
                      <a:pt x="13" y="498"/>
                      <a:pt x="13" y="498"/>
                    </a:cubicBezTo>
                    <a:cubicBezTo>
                      <a:pt x="13" y="529"/>
                      <a:pt x="38" y="554"/>
                      <a:pt x="69" y="554"/>
                    </a:cubicBezTo>
                    <a:cubicBezTo>
                      <a:pt x="498" y="554"/>
                      <a:pt x="498" y="554"/>
                      <a:pt x="498" y="554"/>
                    </a:cubicBezTo>
                    <a:cubicBezTo>
                      <a:pt x="529" y="554"/>
                      <a:pt x="554" y="529"/>
                      <a:pt x="554" y="498"/>
                    </a:cubicBezTo>
                    <a:cubicBezTo>
                      <a:pt x="554" y="70"/>
                      <a:pt x="554" y="70"/>
                      <a:pt x="554" y="70"/>
                    </a:cubicBezTo>
                    <a:cubicBezTo>
                      <a:pt x="554" y="69"/>
                      <a:pt x="554" y="69"/>
                      <a:pt x="554" y="69"/>
                    </a:cubicBezTo>
                    <a:cubicBezTo>
                      <a:pt x="554" y="38"/>
                      <a:pt x="529" y="13"/>
                      <a:pt x="49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38" y="13"/>
                      <a:pt x="13" y="38"/>
                      <a:pt x="13" y="69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8" name="Freeform 5327"/>
              <p:cNvSpPr>
                <a:spLocks/>
              </p:cNvSpPr>
              <p:nvPr/>
            </p:nvSpPr>
            <p:spPr bwMode="auto">
              <a:xfrm>
                <a:off x="7197" y="1311"/>
                <a:ext cx="154" cy="143"/>
              </a:xfrm>
              <a:custGeom>
                <a:avLst/>
                <a:gdLst>
                  <a:gd name="T0" fmla="*/ 16 w 327"/>
                  <a:gd name="T1" fmla="*/ 5 h 303"/>
                  <a:gd name="T2" fmla="*/ 11 w 327"/>
                  <a:gd name="T3" fmla="*/ 0 h 303"/>
                  <a:gd name="T4" fmla="*/ 10 w 327"/>
                  <a:gd name="T5" fmla="*/ 0 h 303"/>
                  <a:gd name="T6" fmla="*/ 6 w 327"/>
                  <a:gd name="T7" fmla="*/ 0 h 303"/>
                  <a:gd name="T8" fmla="*/ 4 w 327"/>
                  <a:gd name="T9" fmla="*/ 0 h 303"/>
                  <a:gd name="T10" fmla="*/ 4 w 327"/>
                  <a:gd name="T11" fmla="*/ 1 h 303"/>
                  <a:gd name="T12" fmla="*/ 0 w 327"/>
                  <a:gd name="T13" fmla="*/ 5 h 303"/>
                  <a:gd name="T14" fmla="*/ 0 w 327"/>
                  <a:gd name="T15" fmla="*/ 6 h 303"/>
                  <a:gd name="T16" fmla="*/ 2 w 327"/>
                  <a:gd name="T17" fmla="*/ 8 h 303"/>
                  <a:gd name="T18" fmla="*/ 4 w 327"/>
                  <a:gd name="T19" fmla="*/ 8 h 303"/>
                  <a:gd name="T20" fmla="*/ 4 w 327"/>
                  <a:gd name="T21" fmla="*/ 8 h 303"/>
                  <a:gd name="T22" fmla="*/ 5 w 327"/>
                  <a:gd name="T23" fmla="*/ 8 h 303"/>
                  <a:gd name="T24" fmla="*/ 5 w 327"/>
                  <a:gd name="T25" fmla="*/ 12 h 303"/>
                  <a:gd name="T26" fmla="*/ 5 w 327"/>
                  <a:gd name="T27" fmla="*/ 13 h 303"/>
                  <a:gd name="T28" fmla="*/ 5 w 327"/>
                  <a:gd name="T29" fmla="*/ 14 h 303"/>
                  <a:gd name="T30" fmla="*/ 7 w 327"/>
                  <a:gd name="T31" fmla="*/ 15 h 303"/>
                  <a:gd name="T32" fmla="*/ 9 w 327"/>
                  <a:gd name="T33" fmla="*/ 15 h 303"/>
                  <a:gd name="T34" fmla="*/ 11 w 327"/>
                  <a:gd name="T35" fmla="*/ 14 h 303"/>
                  <a:gd name="T36" fmla="*/ 11 w 327"/>
                  <a:gd name="T37" fmla="*/ 13 h 303"/>
                  <a:gd name="T38" fmla="*/ 11 w 327"/>
                  <a:gd name="T39" fmla="*/ 12 h 303"/>
                  <a:gd name="T40" fmla="*/ 11 w 327"/>
                  <a:gd name="T41" fmla="*/ 8 h 303"/>
                  <a:gd name="T42" fmla="*/ 12 w 327"/>
                  <a:gd name="T43" fmla="*/ 8 h 303"/>
                  <a:gd name="T44" fmla="*/ 14 w 327"/>
                  <a:gd name="T45" fmla="*/ 8 h 303"/>
                  <a:gd name="T46" fmla="*/ 16 w 327"/>
                  <a:gd name="T47" fmla="*/ 6 h 303"/>
                  <a:gd name="T48" fmla="*/ 16 w 327"/>
                  <a:gd name="T49" fmla="*/ 5 h 3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7"/>
                  <a:gd name="T76" fmla="*/ 0 h 303"/>
                  <a:gd name="T77" fmla="*/ 327 w 327"/>
                  <a:gd name="T78" fmla="*/ 303 h 3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7" h="303">
                    <a:moveTo>
                      <a:pt x="314" y="94"/>
                    </a:moveTo>
                    <a:cubicBezTo>
                      <a:pt x="314" y="94"/>
                      <a:pt x="265" y="44"/>
                      <a:pt x="236" y="15"/>
                    </a:cubicBezTo>
                    <a:cubicBezTo>
                      <a:pt x="227" y="5"/>
                      <a:pt x="215" y="0"/>
                      <a:pt x="203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12" y="0"/>
                      <a:pt x="100" y="5"/>
                      <a:pt x="91" y="14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58" y="48"/>
                      <a:pt x="15" y="93"/>
                    </a:cubicBezTo>
                    <a:cubicBezTo>
                      <a:pt x="5" y="101"/>
                      <a:pt x="0" y="114"/>
                      <a:pt x="0" y="127"/>
                    </a:cubicBezTo>
                    <a:cubicBezTo>
                      <a:pt x="0" y="153"/>
                      <a:pt x="20" y="175"/>
                      <a:pt x="46" y="175"/>
                    </a:cubicBezTo>
                    <a:cubicBezTo>
                      <a:pt x="58" y="175"/>
                      <a:pt x="69" y="170"/>
                      <a:pt x="78" y="162"/>
                    </a:cubicBezTo>
                    <a:cubicBezTo>
                      <a:pt x="78" y="162"/>
                      <a:pt x="81" y="159"/>
                      <a:pt x="90" y="149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94" y="254"/>
                      <a:pt x="93" y="255"/>
                      <a:pt x="93" y="255"/>
                    </a:cubicBezTo>
                    <a:cubicBezTo>
                      <a:pt x="93" y="268"/>
                      <a:pt x="98" y="280"/>
                      <a:pt x="107" y="289"/>
                    </a:cubicBezTo>
                    <a:cubicBezTo>
                      <a:pt x="115" y="297"/>
                      <a:pt x="126" y="302"/>
                      <a:pt x="137" y="303"/>
                    </a:cubicBezTo>
                    <a:cubicBezTo>
                      <a:pt x="187" y="303"/>
                      <a:pt x="187" y="303"/>
                      <a:pt x="187" y="303"/>
                    </a:cubicBezTo>
                    <a:cubicBezTo>
                      <a:pt x="199" y="303"/>
                      <a:pt x="211" y="298"/>
                      <a:pt x="220" y="289"/>
                    </a:cubicBezTo>
                    <a:cubicBezTo>
                      <a:pt x="228" y="280"/>
                      <a:pt x="233" y="268"/>
                      <a:pt x="233" y="255"/>
                    </a:cubicBezTo>
                    <a:cubicBezTo>
                      <a:pt x="233" y="253"/>
                      <a:pt x="233" y="253"/>
                      <a:pt x="233" y="253"/>
                    </a:cubicBezTo>
                    <a:cubicBezTo>
                      <a:pt x="233" y="253"/>
                      <a:pt x="233" y="167"/>
                      <a:pt x="233" y="146"/>
                    </a:cubicBezTo>
                    <a:cubicBezTo>
                      <a:pt x="238" y="150"/>
                      <a:pt x="249" y="162"/>
                      <a:pt x="249" y="162"/>
                    </a:cubicBezTo>
                    <a:cubicBezTo>
                      <a:pt x="258" y="170"/>
                      <a:pt x="269" y="175"/>
                      <a:pt x="281" y="175"/>
                    </a:cubicBezTo>
                    <a:cubicBezTo>
                      <a:pt x="306" y="175"/>
                      <a:pt x="327" y="154"/>
                      <a:pt x="327" y="127"/>
                    </a:cubicBezTo>
                    <a:cubicBezTo>
                      <a:pt x="327" y="115"/>
                      <a:pt x="322" y="103"/>
                      <a:pt x="314" y="9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" name="Freeform 5328"/>
              <p:cNvSpPr>
                <a:spLocks noEditPoints="1"/>
              </p:cNvSpPr>
              <p:nvPr/>
            </p:nvSpPr>
            <p:spPr bwMode="auto">
              <a:xfrm>
                <a:off x="7193" y="1307"/>
                <a:ext cx="162" cy="150"/>
              </a:xfrm>
              <a:custGeom>
                <a:avLst/>
                <a:gdLst>
                  <a:gd name="T0" fmla="*/ 7 w 343"/>
                  <a:gd name="T1" fmla="*/ 16 h 317"/>
                  <a:gd name="T2" fmla="*/ 5 w 343"/>
                  <a:gd name="T3" fmla="*/ 13 h 317"/>
                  <a:gd name="T4" fmla="*/ 5 w 343"/>
                  <a:gd name="T5" fmla="*/ 9 h 317"/>
                  <a:gd name="T6" fmla="*/ 3 w 343"/>
                  <a:gd name="T7" fmla="*/ 9 h 317"/>
                  <a:gd name="T8" fmla="*/ 1 w 343"/>
                  <a:gd name="T9" fmla="*/ 5 h 317"/>
                  <a:gd name="T10" fmla="*/ 5 w 343"/>
                  <a:gd name="T11" fmla="*/ 1 h 317"/>
                  <a:gd name="T12" fmla="*/ 10 w 343"/>
                  <a:gd name="T13" fmla="*/ 0 h 317"/>
                  <a:gd name="T14" fmla="*/ 16 w 343"/>
                  <a:gd name="T15" fmla="*/ 5 h 317"/>
                  <a:gd name="T16" fmla="*/ 16 w 343"/>
                  <a:gd name="T17" fmla="*/ 5 h 317"/>
                  <a:gd name="T18" fmla="*/ 16 w 343"/>
                  <a:gd name="T19" fmla="*/ 5 h 317"/>
                  <a:gd name="T20" fmla="*/ 14 w 343"/>
                  <a:gd name="T21" fmla="*/ 9 h 317"/>
                  <a:gd name="T22" fmla="*/ 12 w 343"/>
                  <a:gd name="T23" fmla="*/ 9 h 317"/>
                  <a:gd name="T24" fmla="*/ 12 w 343"/>
                  <a:gd name="T25" fmla="*/ 13 h 317"/>
                  <a:gd name="T26" fmla="*/ 12 w 343"/>
                  <a:gd name="T27" fmla="*/ 15 h 317"/>
                  <a:gd name="T28" fmla="*/ 9 w 343"/>
                  <a:gd name="T29" fmla="*/ 16 h 317"/>
                  <a:gd name="T30" fmla="*/ 9 w 343"/>
                  <a:gd name="T31" fmla="*/ 15 h 317"/>
                  <a:gd name="T32" fmla="*/ 11 w 343"/>
                  <a:gd name="T33" fmla="*/ 15 h 317"/>
                  <a:gd name="T34" fmla="*/ 12 w 343"/>
                  <a:gd name="T35" fmla="*/ 13 h 317"/>
                  <a:gd name="T36" fmla="*/ 12 w 343"/>
                  <a:gd name="T37" fmla="*/ 8 h 317"/>
                  <a:gd name="T38" fmla="*/ 13 w 343"/>
                  <a:gd name="T39" fmla="*/ 8 h 317"/>
                  <a:gd name="T40" fmla="*/ 16 w 343"/>
                  <a:gd name="T41" fmla="*/ 7 h 317"/>
                  <a:gd name="T42" fmla="*/ 16 w 343"/>
                  <a:gd name="T43" fmla="*/ 5 h 317"/>
                  <a:gd name="T44" fmla="*/ 16 w 343"/>
                  <a:gd name="T45" fmla="*/ 5 h 317"/>
                  <a:gd name="T46" fmla="*/ 16 w 343"/>
                  <a:gd name="T47" fmla="*/ 5 h 317"/>
                  <a:gd name="T48" fmla="*/ 14 w 343"/>
                  <a:gd name="T49" fmla="*/ 4 h 317"/>
                  <a:gd name="T50" fmla="*/ 10 w 343"/>
                  <a:gd name="T51" fmla="*/ 0 h 317"/>
                  <a:gd name="T52" fmla="*/ 5 w 343"/>
                  <a:gd name="T53" fmla="*/ 1 h 317"/>
                  <a:gd name="T54" fmla="*/ 1 w 343"/>
                  <a:gd name="T55" fmla="*/ 5 h 317"/>
                  <a:gd name="T56" fmla="*/ 3 w 343"/>
                  <a:gd name="T57" fmla="*/ 9 h 317"/>
                  <a:gd name="T58" fmla="*/ 5 w 343"/>
                  <a:gd name="T59" fmla="*/ 8 h 317"/>
                  <a:gd name="T60" fmla="*/ 5 w 343"/>
                  <a:gd name="T61" fmla="*/ 8 h 317"/>
                  <a:gd name="T62" fmla="*/ 5 w 343"/>
                  <a:gd name="T63" fmla="*/ 13 h 317"/>
                  <a:gd name="T64" fmla="*/ 5 w 343"/>
                  <a:gd name="T65" fmla="*/ 13 h 317"/>
                  <a:gd name="T66" fmla="*/ 8 w 343"/>
                  <a:gd name="T67" fmla="*/ 15 h 317"/>
                  <a:gd name="T68" fmla="*/ 16 w 343"/>
                  <a:gd name="T69" fmla="*/ 5 h 3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"/>
                  <a:gd name="T106" fmla="*/ 0 h 317"/>
                  <a:gd name="T107" fmla="*/ 343 w 343"/>
                  <a:gd name="T108" fmla="*/ 317 h 3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" h="317">
                    <a:moveTo>
                      <a:pt x="145" y="317"/>
                    </a:moveTo>
                    <a:cubicBezTo>
                      <a:pt x="145" y="317"/>
                      <a:pt x="145" y="317"/>
                      <a:pt x="145" y="317"/>
                    </a:cubicBezTo>
                    <a:cubicBezTo>
                      <a:pt x="132" y="316"/>
                      <a:pt x="119" y="311"/>
                      <a:pt x="110" y="301"/>
                    </a:cubicBezTo>
                    <a:cubicBezTo>
                      <a:pt x="100" y="291"/>
                      <a:pt x="94" y="277"/>
                      <a:pt x="94" y="262"/>
                    </a:cubicBezTo>
                    <a:cubicBezTo>
                      <a:pt x="94" y="262"/>
                      <a:pt x="94" y="261"/>
                      <a:pt x="94" y="260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92" y="173"/>
                      <a:pt x="91" y="174"/>
                      <a:pt x="91" y="174"/>
                    </a:cubicBezTo>
                    <a:cubicBezTo>
                      <a:pt x="81" y="184"/>
                      <a:pt x="68" y="189"/>
                      <a:pt x="54" y="189"/>
                    </a:cubicBezTo>
                    <a:cubicBezTo>
                      <a:pt x="24" y="189"/>
                      <a:pt x="0" y="165"/>
                      <a:pt x="0" y="134"/>
                    </a:cubicBezTo>
                    <a:cubicBezTo>
                      <a:pt x="0" y="119"/>
                      <a:pt x="6" y="104"/>
                      <a:pt x="17" y="94"/>
                    </a:cubicBezTo>
                    <a:cubicBezTo>
                      <a:pt x="60" y="50"/>
                      <a:pt x="88" y="22"/>
                      <a:pt x="88" y="22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104" y="6"/>
                      <a:pt x="118" y="0"/>
                      <a:pt x="132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25" y="0"/>
                      <a:pt x="239" y="6"/>
                      <a:pt x="249" y="16"/>
                    </a:cubicBezTo>
                    <a:cubicBezTo>
                      <a:pt x="278" y="46"/>
                      <a:pt x="326" y="95"/>
                      <a:pt x="328" y="96"/>
                    </a:cubicBezTo>
                    <a:cubicBezTo>
                      <a:pt x="328" y="96"/>
                      <a:pt x="328" y="96"/>
                      <a:pt x="328" y="96"/>
                    </a:cubicBezTo>
                    <a:cubicBezTo>
                      <a:pt x="328" y="96"/>
                      <a:pt x="328" y="96"/>
                      <a:pt x="328" y="96"/>
                    </a:cubicBezTo>
                    <a:cubicBezTo>
                      <a:pt x="328" y="96"/>
                      <a:pt x="328" y="96"/>
                      <a:pt x="328" y="96"/>
                    </a:cubicBezTo>
                    <a:cubicBezTo>
                      <a:pt x="328" y="96"/>
                      <a:pt x="328" y="96"/>
                      <a:pt x="328" y="96"/>
                    </a:cubicBezTo>
                    <a:cubicBezTo>
                      <a:pt x="338" y="107"/>
                      <a:pt x="343" y="120"/>
                      <a:pt x="343" y="134"/>
                    </a:cubicBezTo>
                    <a:cubicBezTo>
                      <a:pt x="343" y="165"/>
                      <a:pt x="319" y="189"/>
                      <a:pt x="289" y="189"/>
                    </a:cubicBezTo>
                    <a:cubicBezTo>
                      <a:pt x="275" y="189"/>
                      <a:pt x="262" y="184"/>
                      <a:pt x="251" y="174"/>
                    </a:cubicBezTo>
                    <a:cubicBezTo>
                      <a:pt x="251" y="174"/>
                      <a:pt x="250" y="173"/>
                      <a:pt x="249" y="172"/>
                    </a:cubicBezTo>
                    <a:cubicBezTo>
                      <a:pt x="249" y="204"/>
                      <a:pt x="249" y="260"/>
                      <a:pt x="249" y="260"/>
                    </a:cubicBezTo>
                    <a:cubicBezTo>
                      <a:pt x="249" y="260"/>
                      <a:pt x="249" y="260"/>
                      <a:pt x="249" y="260"/>
                    </a:cubicBezTo>
                    <a:cubicBezTo>
                      <a:pt x="249" y="262"/>
                      <a:pt x="249" y="262"/>
                      <a:pt x="249" y="262"/>
                    </a:cubicBezTo>
                    <a:cubicBezTo>
                      <a:pt x="249" y="277"/>
                      <a:pt x="243" y="291"/>
                      <a:pt x="233" y="301"/>
                    </a:cubicBezTo>
                    <a:cubicBezTo>
                      <a:pt x="223" y="311"/>
                      <a:pt x="210" y="317"/>
                      <a:pt x="195" y="317"/>
                    </a:cubicBezTo>
                    <a:cubicBezTo>
                      <a:pt x="195" y="317"/>
                      <a:pt x="195" y="317"/>
                      <a:pt x="195" y="317"/>
                    </a:cubicBezTo>
                    <a:lnTo>
                      <a:pt x="145" y="317"/>
                    </a:lnTo>
                    <a:close/>
                    <a:moveTo>
                      <a:pt x="194" y="302"/>
                    </a:moveTo>
                    <a:cubicBezTo>
                      <a:pt x="195" y="302"/>
                      <a:pt x="195" y="302"/>
                      <a:pt x="195" y="302"/>
                    </a:cubicBezTo>
                    <a:cubicBezTo>
                      <a:pt x="205" y="302"/>
                      <a:pt x="215" y="298"/>
                      <a:pt x="222" y="290"/>
                    </a:cubicBezTo>
                    <a:cubicBezTo>
                      <a:pt x="229" y="283"/>
                      <a:pt x="233" y="273"/>
                      <a:pt x="233" y="263"/>
                    </a:cubicBezTo>
                    <a:cubicBezTo>
                      <a:pt x="233" y="260"/>
                      <a:pt x="233" y="260"/>
                      <a:pt x="233" y="260"/>
                    </a:cubicBezTo>
                    <a:cubicBezTo>
                      <a:pt x="233" y="260"/>
                      <a:pt x="233" y="174"/>
                      <a:pt x="234" y="153"/>
                    </a:cubicBezTo>
                    <a:cubicBezTo>
                      <a:pt x="234" y="150"/>
                      <a:pt x="235" y="147"/>
                      <a:pt x="238" y="145"/>
                    </a:cubicBezTo>
                    <a:cubicBezTo>
                      <a:pt x="241" y="144"/>
                      <a:pt x="245" y="145"/>
                      <a:pt x="247" y="147"/>
                    </a:cubicBezTo>
                    <a:cubicBezTo>
                      <a:pt x="251" y="152"/>
                      <a:pt x="262" y="163"/>
                      <a:pt x="262" y="163"/>
                    </a:cubicBezTo>
                    <a:cubicBezTo>
                      <a:pt x="270" y="170"/>
                      <a:pt x="279" y="174"/>
                      <a:pt x="289" y="174"/>
                    </a:cubicBezTo>
                    <a:cubicBezTo>
                      <a:pt x="310" y="174"/>
                      <a:pt x="328" y="156"/>
                      <a:pt x="328" y="134"/>
                    </a:cubicBezTo>
                    <a:cubicBezTo>
                      <a:pt x="328" y="124"/>
                      <a:pt x="324" y="114"/>
                      <a:pt x="317" y="107"/>
                    </a:cubicBezTo>
                    <a:cubicBezTo>
                      <a:pt x="316" y="107"/>
                      <a:pt x="316" y="107"/>
                      <a:pt x="316" y="107"/>
                    </a:cubicBezTo>
                    <a:cubicBezTo>
                      <a:pt x="316" y="106"/>
                      <a:pt x="316" y="106"/>
                      <a:pt x="316" y="106"/>
                    </a:cubicBezTo>
                    <a:cubicBezTo>
                      <a:pt x="316" y="106"/>
                      <a:pt x="316" y="106"/>
                      <a:pt x="316" y="106"/>
                    </a:cubicBezTo>
                    <a:cubicBezTo>
                      <a:pt x="316" y="106"/>
                      <a:pt x="316" y="106"/>
                      <a:pt x="316" y="106"/>
                    </a:cubicBezTo>
                    <a:cubicBezTo>
                      <a:pt x="315" y="106"/>
                      <a:pt x="315" y="105"/>
                      <a:pt x="314" y="104"/>
                    </a:cubicBezTo>
                    <a:cubicBezTo>
                      <a:pt x="313" y="103"/>
                      <a:pt x="311" y="101"/>
                      <a:pt x="308" y="98"/>
                    </a:cubicBezTo>
                    <a:cubicBezTo>
                      <a:pt x="303" y="93"/>
                      <a:pt x="296" y="86"/>
                      <a:pt x="288" y="78"/>
                    </a:cubicBezTo>
                    <a:cubicBezTo>
                      <a:pt x="272" y="62"/>
                      <a:pt x="253" y="42"/>
                      <a:pt x="238" y="27"/>
                    </a:cubicBezTo>
                    <a:cubicBezTo>
                      <a:pt x="231" y="19"/>
                      <a:pt x="221" y="15"/>
                      <a:pt x="211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22" y="15"/>
                      <a:pt x="112" y="19"/>
                      <a:pt x="105" y="27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9" y="33"/>
                      <a:pt x="71" y="61"/>
                      <a:pt x="28" y="105"/>
                    </a:cubicBezTo>
                    <a:cubicBezTo>
                      <a:pt x="20" y="113"/>
                      <a:pt x="15" y="123"/>
                      <a:pt x="15" y="134"/>
                    </a:cubicBezTo>
                    <a:cubicBezTo>
                      <a:pt x="15" y="156"/>
                      <a:pt x="33" y="174"/>
                      <a:pt x="54" y="174"/>
                    </a:cubicBezTo>
                    <a:cubicBezTo>
                      <a:pt x="64" y="174"/>
                      <a:pt x="73" y="170"/>
                      <a:pt x="80" y="163"/>
                    </a:cubicBezTo>
                    <a:cubicBezTo>
                      <a:pt x="80" y="163"/>
                      <a:pt x="83" y="160"/>
                      <a:pt x="93" y="150"/>
                    </a:cubicBezTo>
                    <a:cubicBezTo>
                      <a:pt x="96" y="147"/>
                      <a:pt x="96" y="147"/>
                      <a:pt x="96" y="147"/>
                    </a:cubicBezTo>
                    <a:cubicBezTo>
                      <a:pt x="98" y="145"/>
                      <a:pt x="102" y="144"/>
                      <a:pt x="105" y="146"/>
                    </a:cubicBezTo>
                    <a:cubicBezTo>
                      <a:pt x="107" y="147"/>
                      <a:pt x="109" y="150"/>
                      <a:pt x="109" y="153"/>
                    </a:cubicBezTo>
                    <a:cubicBezTo>
                      <a:pt x="109" y="260"/>
                      <a:pt x="109" y="260"/>
                      <a:pt x="109" y="260"/>
                    </a:cubicBezTo>
                    <a:cubicBezTo>
                      <a:pt x="109" y="261"/>
                      <a:pt x="109" y="261"/>
                      <a:pt x="109" y="261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09" y="273"/>
                      <a:pt x="113" y="283"/>
                      <a:pt x="121" y="290"/>
                    </a:cubicBezTo>
                    <a:cubicBezTo>
                      <a:pt x="127" y="297"/>
                      <a:pt x="136" y="301"/>
                      <a:pt x="146" y="302"/>
                    </a:cubicBezTo>
                    <a:cubicBezTo>
                      <a:pt x="149" y="302"/>
                      <a:pt x="191" y="302"/>
                      <a:pt x="194" y="302"/>
                    </a:cubicBezTo>
                    <a:close/>
                    <a:moveTo>
                      <a:pt x="316" y="106"/>
                    </a:moveTo>
                    <a:cubicBezTo>
                      <a:pt x="316" y="106"/>
                      <a:pt x="316" y="106"/>
                      <a:pt x="316" y="106"/>
                    </a:cubicBezTo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0" name="Freeform 5329"/>
              <p:cNvSpPr>
                <a:spLocks/>
              </p:cNvSpPr>
              <p:nvPr/>
            </p:nvSpPr>
            <p:spPr bwMode="auto">
              <a:xfrm>
                <a:off x="7260" y="1311"/>
                <a:ext cx="155" cy="143"/>
              </a:xfrm>
              <a:custGeom>
                <a:avLst/>
                <a:gdLst>
                  <a:gd name="T0" fmla="*/ 16 w 328"/>
                  <a:gd name="T1" fmla="*/ 5 h 303"/>
                  <a:gd name="T2" fmla="*/ 12 w 328"/>
                  <a:gd name="T3" fmla="*/ 0 h 303"/>
                  <a:gd name="T4" fmla="*/ 10 w 328"/>
                  <a:gd name="T5" fmla="*/ 0 h 303"/>
                  <a:gd name="T6" fmla="*/ 6 w 328"/>
                  <a:gd name="T7" fmla="*/ 0 h 303"/>
                  <a:gd name="T8" fmla="*/ 4 w 328"/>
                  <a:gd name="T9" fmla="*/ 0 h 303"/>
                  <a:gd name="T10" fmla="*/ 3 w 328"/>
                  <a:gd name="T11" fmla="*/ 3 h 303"/>
                  <a:gd name="T12" fmla="*/ 0 w 328"/>
                  <a:gd name="T13" fmla="*/ 5 h 303"/>
                  <a:gd name="T14" fmla="*/ 0 w 328"/>
                  <a:gd name="T15" fmla="*/ 6 h 303"/>
                  <a:gd name="T16" fmla="*/ 2 w 328"/>
                  <a:gd name="T17" fmla="*/ 8 h 303"/>
                  <a:gd name="T18" fmla="*/ 4 w 328"/>
                  <a:gd name="T19" fmla="*/ 8 h 303"/>
                  <a:gd name="T20" fmla="*/ 4 w 328"/>
                  <a:gd name="T21" fmla="*/ 8 h 303"/>
                  <a:gd name="T22" fmla="*/ 2 w 328"/>
                  <a:gd name="T23" fmla="*/ 12 h 303"/>
                  <a:gd name="T24" fmla="*/ 2 w 328"/>
                  <a:gd name="T25" fmla="*/ 13 h 303"/>
                  <a:gd name="T26" fmla="*/ 5 w 328"/>
                  <a:gd name="T27" fmla="*/ 15 h 303"/>
                  <a:gd name="T28" fmla="*/ 5 w 328"/>
                  <a:gd name="T29" fmla="*/ 15 h 303"/>
                  <a:gd name="T30" fmla="*/ 6 w 328"/>
                  <a:gd name="T31" fmla="*/ 15 h 303"/>
                  <a:gd name="T32" fmla="*/ 12 w 328"/>
                  <a:gd name="T33" fmla="*/ 15 h 303"/>
                  <a:gd name="T34" fmla="*/ 14 w 328"/>
                  <a:gd name="T35" fmla="*/ 13 h 303"/>
                  <a:gd name="T36" fmla="*/ 14 w 328"/>
                  <a:gd name="T37" fmla="*/ 12 h 303"/>
                  <a:gd name="T38" fmla="*/ 13 w 328"/>
                  <a:gd name="T39" fmla="*/ 11 h 303"/>
                  <a:gd name="T40" fmla="*/ 12 w 328"/>
                  <a:gd name="T41" fmla="*/ 8 h 303"/>
                  <a:gd name="T42" fmla="*/ 12 w 328"/>
                  <a:gd name="T43" fmla="*/ 8 h 303"/>
                  <a:gd name="T44" fmla="*/ 14 w 328"/>
                  <a:gd name="T45" fmla="*/ 8 h 303"/>
                  <a:gd name="T46" fmla="*/ 16 w 328"/>
                  <a:gd name="T47" fmla="*/ 6 h 303"/>
                  <a:gd name="T48" fmla="*/ 16 w 328"/>
                  <a:gd name="T49" fmla="*/ 5 h 3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8"/>
                  <a:gd name="T76" fmla="*/ 0 h 303"/>
                  <a:gd name="T77" fmla="*/ 328 w 328"/>
                  <a:gd name="T78" fmla="*/ 303 h 3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8" h="303">
                    <a:moveTo>
                      <a:pt x="315" y="94"/>
                    </a:moveTo>
                    <a:cubicBezTo>
                      <a:pt x="237" y="15"/>
                      <a:pt x="237" y="15"/>
                      <a:pt x="237" y="15"/>
                    </a:cubicBezTo>
                    <a:cubicBezTo>
                      <a:pt x="228" y="5"/>
                      <a:pt x="216" y="0"/>
                      <a:pt x="203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13" y="0"/>
                      <a:pt x="101" y="5"/>
                      <a:pt x="92" y="15"/>
                    </a:cubicBezTo>
                    <a:cubicBezTo>
                      <a:pt x="92" y="15"/>
                      <a:pt x="78" y="29"/>
                      <a:pt x="54" y="54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102"/>
                      <a:pt x="0" y="114"/>
                      <a:pt x="0" y="127"/>
                    </a:cubicBezTo>
                    <a:cubicBezTo>
                      <a:pt x="0" y="153"/>
                      <a:pt x="21" y="175"/>
                      <a:pt x="47" y="175"/>
                    </a:cubicBezTo>
                    <a:cubicBezTo>
                      <a:pt x="59" y="175"/>
                      <a:pt x="70" y="170"/>
                      <a:pt x="79" y="162"/>
                    </a:cubicBezTo>
                    <a:cubicBezTo>
                      <a:pt x="79" y="162"/>
                      <a:pt x="80" y="160"/>
                      <a:pt x="82" y="158"/>
                    </a:cubicBezTo>
                    <a:cubicBezTo>
                      <a:pt x="76" y="173"/>
                      <a:pt x="50" y="240"/>
                      <a:pt x="50" y="240"/>
                    </a:cubicBezTo>
                    <a:cubicBezTo>
                      <a:pt x="48" y="245"/>
                      <a:pt x="47" y="250"/>
                      <a:pt x="47" y="255"/>
                    </a:cubicBezTo>
                    <a:cubicBezTo>
                      <a:pt x="47" y="281"/>
                      <a:pt x="68" y="303"/>
                      <a:pt x="94" y="303"/>
                    </a:cubicBezTo>
                    <a:cubicBezTo>
                      <a:pt x="101" y="303"/>
                      <a:pt x="101" y="303"/>
                      <a:pt x="101" y="303"/>
                    </a:cubicBezTo>
                    <a:cubicBezTo>
                      <a:pt x="105" y="303"/>
                      <a:pt x="109" y="303"/>
                      <a:pt x="116" y="303"/>
                    </a:cubicBezTo>
                    <a:cubicBezTo>
                      <a:pt x="236" y="303"/>
                      <a:pt x="236" y="303"/>
                      <a:pt x="236" y="303"/>
                    </a:cubicBezTo>
                    <a:cubicBezTo>
                      <a:pt x="261" y="302"/>
                      <a:pt x="281" y="281"/>
                      <a:pt x="281" y="255"/>
                    </a:cubicBezTo>
                    <a:cubicBezTo>
                      <a:pt x="281" y="248"/>
                      <a:pt x="276" y="236"/>
                      <a:pt x="276" y="236"/>
                    </a:cubicBezTo>
                    <a:cubicBezTo>
                      <a:pt x="276" y="233"/>
                      <a:pt x="274" y="228"/>
                      <a:pt x="268" y="213"/>
                    </a:cubicBezTo>
                    <a:cubicBezTo>
                      <a:pt x="268" y="213"/>
                      <a:pt x="252" y="172"/>
                      <a:pt x="246" y="158"/>
                    </a:cubicBezTo>
                    <a:cubicBezTo>
                      <a:pt x="248" y="160"/>
                      <a:pt x="250" y="162"/>
                      <a:pt x="250" y="162"/>
                    </a:cubicBezTo>
                    <a:cubicBezTo>
                      <a:pt x="259" y="170"/>
                      <a:pt x="270" y="175"/>
                      <a:pt x="282" y="175"/>
                    </a:cubicBezTo>
                    <a:cubicBezTo>
                      <a:pt x="307" y="175"/>
                      <a:pt x="328" y="153"/>
                      <a:pt x="328" y="127"/>
                    </a:cubicBezTo>
                    <a:cubicBezTo>
                      <a:pt x="328" y="115"/>
                      <a:pt x="323" y="103"/>
                      <a:pt x="315" y="9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1" name="Freeform 5330"/>
              <p:cNvSpPr>
                <a:spLocks noEditPoints="1"/>
              </p:cNvSpPr>
              <p:nvPr/>
            </p:nvSpPr>
            <p:spPr bwMode="auto">
              <a:xfrm>
                <a:off x="7256" y="1307"/>
                <a:ext cx="162" cy="150"/>
              </a:xfrm>
              <a:custGeom>
                <a:avLst/>
                <a:gdLst>
                  <a:gd name="T0" fmla="*/ 5 w 343"/>
                  <a:gd name="T1" fmla="*/ 16 h 317"/>
                  <a:gd name="T2" fmla="*/ 2 w 343"/>
                  <a:gd name="T3" fmla="*/ 13 h 317"/>
                  <a:gd name="T4" fmla="*/ 2 w 343"/>
                  <a:gd name="T5" fmla="*/ 12 h 317"/>
                  <a:gd name="T6" fmla="*/ 3 w 343"/>
                  <a:gd name="T7" fmla="*/ 9 h 317"/>
                  <a:gd name="T8" fmla="*/ 1 w 343"/>
                  <a:gd name="T9" fmla="*/ 5 h 317"/>
                  <a:gd name="T10" fmla="*/ 5 w 343"/>
                  <a:gd name="T11" fmla="*/ 1 h 317"/>
                  <a:gd name="T12" fmla="*/ 10 w 343"/>
                  <a:gd name="T13" fmla="*/ 0 h 317"/>
                  <a:gd name="T14" fmla="*/ 16 w 343"/>
                  <a:gd name="T15" fmla="*/ 5 h 317"/>
                  <a:gd name="T16" fmla="*/ 17 w 343"/>
                  <a:gd name="T17" fmla="*/ 7 h 317"/>
                  <a:gd name="T18" fmla="*/ 13 w 343"/>
                  <a:gd name="T19" fmla="*/ 9 h 317"/>
                  <a:gd name="T20" fmla="*/ 15 w 343"/>
                  <a:gd name="T21" fmla="*/ 12 h 317"/>
                  <a:gd name="T22" fmla="*/ 15 w 343"/>
                  <a:gd name="T23" fmla="*/ 12 h 317"/>
                  <a:gd name="T24" fmla="*/ 15 w 343"/>
                  <a:gd name="T25" fmla="*/ 13 h 317"/>
                  <a:gd name="T26" fmla="*/ 6 w 343"/>
                  <a:gd name="T27" fmla="*/ 16 h 317"/>
                  <a:gd name="T28" fmla="*/ 12 w 343"/>
                  <a:gd name="T29" fmla="*/ 15 h 317"/>
                  <a:gd name="T30" fmla="*/ 14 w 343"/>
                  <a:gd name="T31" fmla="*/ 12 h 317"/>
                  <a:gd name="T32" fmla="*/ 14 w 343"/>
                  <a:gd name="T33" fmla="*/ 12 h 317"/>
                  <a:gd name="T34" fmla="*/ 12 w 343"/>
                  <a:gd name="T35" fmla="*/ 9 h 317"/>
                  <a:gd name="T36" fmla="*/ 13 w 343"/>
                  <a:gd name="T37" fmla="*/ 8 h 317"/>
                  <a:gd name="T38" fmla="*/ 14 w 343"/>
                  <a:gd name="T39" fmla="*/ 9 h 317"/>
                  <a:gd name="T40" fmla="*/ 16 w 343"/>
                  <a:gd name="T41" fmla="*/ 5 h 317"/>
                  <a:gd name="T42" fmla="*/ 12 w 343"/>
                  <a:gd name="T43" fmla="*/ 1 h 317"/>
                  <a:gd name="T44" fmla="*/ 7 w 343"/>
                  <a:gd name="T45" fmla="*/ 0 h 317"/>
                  <a:gd name="T46" fmla="*/ 3 w 343"/>
                  <a:gd name="T47" fmla="*/ 3 h 317"/>
                  <a:gd name="T48" fmla="*/ 0 w 343"/>
                  <a:gd name="T49" fmla="*/ 7 h 317"/>
                  <a:gd name="T50" fmla="*/ 4 w 343"/>
                  <a:gd name="T51" fmla="*/ 8 h 317"/>
                  <a:gd name="T52" fmla="*/ 5 w 343"/>
                  <a:gd name="T53" fmla="*/ 8 h 317"/>
                  <a:gd name="T54" fmla="*/ 3 w 343"/>
                  <a:gd name="T55" fmla="*/ 12 h 317"/>
                  <a:gd name="T56" fmla="*/ 5 w 343"/>
                  <a:gd name="T57" fmla="*/ 15 h 317"/>
                  <a:gd name="T58" fmla="*/ 6 w 343"/>
                  <a:gd name="T59" fmla="*/ 15 h 317"/>
                  <a:gd name="T60" fmla="*/ 15 w 343"/>
                  <a:gd name="T61" fmla="*/ 12 h 317"/>
                  <a:gd name="T62" fmla="*/ 14 w 343"/>
                  <a:gd name="T63" fmla="*/ 12 h 317"/>
                  <a:gd name="T64" fmla="*/ 14 w 343"/>
                  <a:gd name="T65" fmla="*/ 12 h 317"/>
                  <a:gd name="T66" fmla="*/ 14 w 343"/>
                  <a:gd name="T67" fmla="*/ 12 h 317"/>
                  <a:gd name="T68" fmla="*/ 14 w 343"/>
                  <a:gd name="T69" fmla="*/ 12 h 3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3"/>
                  <a:gd name="T106" fmla="*/ 0 h 317"/>
                  <a:gd name="T107" fmla="*/ 343 w 343"/>
                  <a:gd name="T108" fmla="*/ 317 h 3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3" h="317">
                    <a:moveTo>
                      <a:pt x="123" y="317"/>
                    </a:moveTo>
                    <a:cubicBezTo>
                      <a:pt x="116" y="317"/>
                      <a:pt x="112" y="317"/>
                      <a:pt x="108" y="317"/>
                    </a:cubicBezTo>
                    <a:cubicBezTo>
                      <a:pt x="101" y="317"/>
                      <a:pt x="101" y="317"/>
                      <a:pt x="101" y="317"/>
                    </a:cubicBezTo>
                    <a:cubicBezTo>
                      <a:pt x="71" y="317"/>
                      <a:pt x="47" y="293"/>
                      <a:pt x="47" y="262"/>
                    </a:cubicBezTo>
                    <a:cubicBezTo>
                      <a:pt x="47" y="256"/>
                      <a:pt x="48" y="251"/>
                      <a:pt x="49" y="245"/>
                    </a:cubicBezTo>
                    <a:cubicBezTo>
                      <a:pt x="50" y="244"/>
                      <a:pt x="50" y="244"/>
                      <a:pt x="50" y="244"/>
                    </a:cubicBezTo>
                    <a:cubicBezTo>
                      <a:pt x="50" y="244"/>
                      <a:pt x="63" y="211"/>
                      <a:pt x="73" y="186"/>
                    </a:cubicBezTo>
                    <a:cubicBezTo>
                      <a:pt x="67" y="188"/>
                      <a:pt x="60" y="189"/>
                      <a:pt x="54" y="189"/>
                    </a:cubicBezTo>
                    <a:cubicBezTo>
                      <a:pt x="24" y="189"/>
                      <a:pt x="0" y="165"/>
                      <a:pt x="0" y="134"/>
                    </a:cubicBezTo>
                    <a:cubicBezTo>
                      <a:pt x="0" y="119"/>
                      <a:pt x="6" y="104"/>
                      <a:pt x="17" y="94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79" y="30"/>
                      <a:pt x="93" y="16"/>
                      <a:pt x="93" y="16"/>
                    </a:cubicBezTo>
                    <a:cubicBezTo>
                      <a:pt x="104" y="6"/>
                      <a:pt x="117" y="0"/>
                      <a:pt x="132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25" y="0"/>
                      <a:pt x="239" y="6"/>
                      <a:pt x="249" y="16"/>
                    </a:cubicBezTo>
                    <a:cubicBezTo>
                      <a:pt x="327" y="96"/>
                      <a:pt x="327" y="96"/>
                      <a:pt x="327" y="96"/>
                    </a:cubicBezTo>
                    <a:cubicBezTo>
                      <a:pt x="327" y="96"/>
                      <a:pt x="327" y="96"/>
                      <a:pt x="327" y="96"/>
                    </a:cubicBezTo>
                    <a:cubicBezTo>
                      <a:pt x="337" y="106"/>
                      <a:pt x="343" y="120"/>
                      <a:pt x="343" y="134"/>
                    </a:cubicBezTo>
                    <a:cubicBezTo>
                      <a:pt x="343" y="165"/>
                      <a:pt x="319" y="189"/>
                      <a:pt x="289" y="189"/>
                    </a:cubicBezTo>
                    <a:cubicBezTo>
                      <a:pt x="282" y="189"/>
                      <a:pt x="276" y="188"/>
                      <a:pt x="270" y="186"/>
                    </a:cubicBezTo>
                    <a:cubicBezTo>
                      <a:pt x="276" y="201"/>
                      <a:pt x="282" y="217"/>
                      <a:pt x="282" y="217"/>
                    </a:cubicBezTo>
                    <a:cubicBezTo>
                      <a:pt x="287" y="231"/>
                      <a:pt x="290" y="236"/>
                      <a:pt x="291" y="240"/>
                    </a:cubicBezTo>
                    <a:cubicBezTo>
                      <a:pt x="291" y="240"/>
                      <a:pt x="291" y="240"/>
                      <a:pt x="291" y="240"/>
                    </a:cubicBezTo>
                    <a:cubicBezTo>
                      <a:pt x="291" y="241"/>
                      <a:pt x="291" y="242"/>
                      <a:pt x="291" y="242"/>
                    </a:cubicBezTo>
                    <a:cubicBezTo>
                      <a:pt x="292" y="244"/>
                      <a:pt x="293" y="246"/>
                      <a:pt x="293" y="248"/>
                    </a:cubicBezTo>
                    <a:cubicBezTo>
                      <a:pt x="294" y="252"/>
                      <a:pt x="296" y="257"/>
                      <a:pt x="296" y="262"/>
                    </a:cubicBezTo>
                    <a:cubicBezTo>
                      <a:pt x="296" y="292"/>
                      <a:pt x="272" y="317"/>
                      <a:pt x="243" y="317"/>
                    </a:cubicBezTo>
                    <a:lnTo>
                      <a:pt x="123" y="317"/>
                    </a:lnTo>
                    <a:close/>
                    <a:moveTo>
                      <a:pt x="123" y="302"/>
                    </a:moveTo>
                    <a:cubicBezTo>
                      <a:pt x="242" y="302"/>
                      <a:pt x="242" y="302"/>
                      <a:pt x="242" y="302"/>
                    </a:cubicBezTo>
                    <a:cubicBezTo>
                      <a:pt x="263" y="302"/>
                      <a:pt x="280" y="284"/>
                      <a:pt x="280" y="262"/>
                    </a:cubicBezTo>
                    <a:cubicBezTo>
                      <a:pt x="281" y="259"/>
                      <a:pt x="277" y="249"/>
                      <a:pt x="277" y="247"/>
                    </a:cubicBezTo>
                    <a:cubicBezTo>
                      <a:pt x="276" y="246"/>
                      <a:pt x="276" y="245"/>
                      <a:pt x="276" y="245"/>
                    </a:cubicBezTo>
                    <a:cubicBezTo>
                      <a:pt x="276" y="244"/>
                      <a:pt x="276" y="245"/>
                      <a:pt x="276" y="244"/>
                    </a:cubicBezTo>
                    <a:cubicBezTo>
                      <a:pt x="275" y="243"/>
                      <a:pt x="273" y="236"/>
                      <a:pt x="268" y="222"/>
                    </a:cubicBezTo>
                    <a:cubicBezTo>
                      <a:pt x="268" y="222"/>
                      <a:pt x="252" y="182"/>
                      <a:pt x="246" y="168"/>
                    </a:cubicBezTo>
                    <a:cubicBezTo>
                      <a:pt x="245" y="165"/>
                      <a:pt x="246" y="161"/>
                      <a:pt x="249" y="159"/>
                    </a:cubicBezTo>
                    <a:cubicBezTo>
                      <a:pt x="252" y="157"/>
                      <a:pt x="256" y="157"/>
                      <a:pt x="259" y="160"/>
                    </a:cubicBezTo>
                    <a:cubicBezTo>
                      <a:pt x="260" y="161"/>
                      <a:pt x="262" y="163"/>
                      <a:pt x="262" y="163"/>
                    </a:cubicBezTo>
                    <a:cubicBezTo>
                      <a:pt x="270" y="170"/>
                      <a:pt x="279" y="174"/>
                      <a:pt x="289" y="174"/>
                    </a:cubicBezTo>
                    <a:cubicBezTo>
                      <a:pt x="310" y="174"/>
                      <a:pt x="327" y="156"/>
                      <a:pt x="327" y="134"/>
                    </a:cubicBezTo>
                    <a:cubicBezTo>
                      <a:pt x="327" y="124"/>
                      <a:pt x="323" y="114"/>
                      <a:pt x="316" y="107"/>
                    </a:cubicBezTo>
                    <a:cubicBezTo>
                      <a:pt x="316" y="107"/>
                      <a:pt x="316" y="107"/>
                      <a:pt x="316" y="107"/>
                    </a:cubicBezTo>
                    <a:cubicBezTo>
                      <a:pt x="238" y="27"/>
                      <a:pt x="238" y="27"/>
                      <a:pt x="238" y="27"/>
                    </a:cubicBezTo>
                    <a:cubicBezTo>
                      <a:pt x="231" y="19"/>
                      <a:pt x="221" y="15"/>
                      <a:pt x="210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22" y="15"/>
                      <a:pt x="112" y="19"/>
                      <a:pt x="105" y="27"/>
                    </a:cubicBezTo>
                    <a:cubicBezTo>
                      <a:pt x="104" y="27"/>
                      <a:pt x="90" y="41"/>
                      <a:pt x="66" y="66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20" y="113"/>
                      <a:pt x="15" y="123"/>
                      <a:pt x="15" y="134"/>
                    </a:cubicBezTo>
                    <a:cubicBezTo>
                      <a:pt x="15" y="156"/>
                      <a:pt x="33" y="174"/>
                      <a:pt x="54" y="174"/>
                    </a:cubicBezTo>
                    <a:cubicBezTo>
                      <a:pt x="64" y="174"/>
                      <a:pt x="73" y="170"/>
                      <a:pt x="80" y="163"/>
                    </a:cubicBezTo>
                    <a:cubicBezTo>
                      <a:pt x="80" y="163"/>
                      <a:pt x="81" y="162"/>
                      <a:pt x="84" y="160"/>
                    </a:cubicBezTo>
                    <a:cubicBezTo>
                      <a:pt x="86" y="157"/>
                      <a:pt x="90" y="157"/>
                      <a:pt x="93" y="159"/>
                    </a:cubicBezTo>
                    <a:cubicBezTo>
                      <a:pt x="96" y="161"/>
                      <a:pt x="98" y="165"/>
                      <a:pt x="96" y="168"/>
                    </a:cubicBezTo>
                    <a:cubicBezTo>
                      <a:pt x="90" y="183"/>
                      <a:pt x="66" y="245"/>
                      <a:pt x="64" y="250"/>
                    </a:cubicBezTo>
                    <a:cubicBezTo>
                      <a:pt x="63" y="254"/>
                      <a:pt x="62" y="258"/>
                      <a:pt x="62" y="262"/>
                    </a:cubicBezTo>
                    <a:cubicBezTo>
                      <a:pt x="62" y="284"/>
                      <a:pt x="80" y="302"/>
                      <a:pt x="101" y="302"/>
                    </a:cubicBezTo>
                    <a:cubicBezTo>
                      <a:pt x="108" y="302"/>
                      <a:pt x="108" y="302"/>
                      <a:pt x="108" y="302"/>
                    </a:cubicBezTo>
                    <a:cubicBezTo>
                      <a:pt x="112" y="302"/>
                      <a:pt x="116" y="302"/>
                      <a:pt x="123" y="302"/>
                    </a:cubicBezTo>
                    <a:close/>
                    <a:moveTo>
                      <a:pt x="291" y="241"/>
                    </a:moveTo>
                    <a:cubicBezTo>
                      <a:pt x="291" y="242"/>
                      <a:pt x="291" y="242"/>
                      <a:pt x="291" y="242"/>
                    </a:cubicBezTo>
                    <a:cubicBezTo>
                      <a:pt x="291" y="242"/>
                      <a:pt x="291" y="242"/>
                      <a:pt x="291" y="241"/>
                    </a:cubicBezTo>
                    <a:close/>
                    <a:moveTo>
                      <a:pt x="286" y="235"/>
                    </a:moveTo>
                    <a:cubicBezTo>
                      <a:pt x="286" y="235"/>
                      <a:pt x="286" y="235"/>
                      <a:pt x="286" y="235"/>
                    </a:cubicBezTo>
                    <a:cubicBezTo>
                      <a:pt x="285" y="235"/>
                      <a:pt x="285" y="235"/>
                      <a:pt x="285" y="235"/>
                    </a:cubicBezTo>
                    <a:lnTo>
                      <a:pt x="286" y="235"/>
                    </a:lnTo>
                    <a:close/>
                    <a:moveTo>
                      <a:pt x="284" y="235"/>
                    </a:moveTo>
                    <a:cubicBezTo>
                      <a:pt x="284" y="235"/>
                      <a:pt x="284" y="235"/>
                      <a:pt x="284" y="235"/>
                    </a:cubicBezTo>
                    <a:close/>
                    <a:moveTo>
                      <a:pt x="284" y="235"/>
                    </a:moveTo>
                    <a:cubicBezTo>
                      <a:pt x="284" y="235"/>
                      <a:pt x="284" y="235"/>
                      <a:pt x="284" y="235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Oval 5331"/>
              <p:cNvSpPr>
                <a:spLocks noChangeArrowheads="1"/>
              </p:cNvSpPr>
              <p:nvPr/>
            </p:nvSpPr>
            <p:spPr bwMode="auto">
              <a:xfrm>
                <a:off x="7314" y="1246"/>
                <a:ext cx="48" cy="4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1"/>
                  </a:buClr>
                </a:pPr>
                <a:endParaRPr lang="en-US" sz="1800"/>
              </a:p>
            </p:txBody>
          </p:sp>
          <p:sp>
            <p:nvSpPr>
              <p:cNvPr id="53" name="Freeform 5332"/>
              <p:cNvSpPr>
                <a:spLocks/>
              </p:cNvSpPr>
              <p:nvPr/>
            </p:nvSpPr>
            <p:spPr bwMode="auto">
              <a:xfrm>
                <a:off x="7311" y="1243"/>
                <a:ext cx="55" cy="56"/>
              </a:xfrm>
              <a:custGeom>
                <a:avLst/>
                <a:gdLst>
                  <a:gd name="T0" fmla="*/ 0 w 116"/>
                  <a:gd name="T1" fmla="*/ 3 h 119"/>
                  <a:gd name="T2" fmla="*/ 3 w 116"/>
                  <a:gd name="T3" fmla="*/ 0 h 119"/>
                  <a:gd name="T4" fmla="*/ 3 w 116"/>
                  <a:gd name="T5" fmla="*/ 0 h 119"/>
                  <a:gd name="T6" fmla="*/ 3 w 116"/>
                  <a:gd name="T7" fmla="*/ 1 h 119"/>
                  <a:gd name="T8" fmla="*/ 0 w 116"/>
                  <a:gd name="T9" fmla="*/ 3 h 119"/>
                  <a:gd name="T10" fmla="*/ 3 w 116"/>
                  <a:gd name="T11" fmla="*/ 5 h 119"/>
                  <a:gd name="T12" fmla="*/ 5 w 116"/>
                  <a:gd name="T13" fmla="*/ 3 h 119"/>
                  <a:gd name="T14" fmla="*/ 3 w 116"/>
                  <a:gd name="T15" fmla="*/ 1 h 119"/>
                  <a:gd name="T16" fmla="*/ 3 w 116"/>
                  <a:gd name="T17" fmla="*/ 0 h 119"/>
                  <a:gd name="T18" fmla="*/ 6 w 116"/>
                  <a:gd name="T19" fmla="*/ 3 h 119"/>
                  <a:gd name="T20" fmla="*/ 3 w 116"/>
                  <a:gd name="T21" fmla="*/ 6 h 119"/>
                  <a:gd name="T22" fmla="*/ 0 w 116"/>
                  <a:gd name="T23" fmla="*/ 3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6"/>
                  <a:gd name="T37" fmla="*/ 0 h 119"/>
                  <a:gd name="T38" fmla="*/ 116 w 116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6" h="119">
                    <a:moveTo>
                      <a:pt x="0" y="60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34" y="16"/>
                      <a:pt x="15" y="35"/>
                      <a:pt x="15" y="60"/>
                    </a:cubicBezTo>
                    <a:cubicBezTo>
                      <a:pt x="15" y="84"/>
                      <a:pt x="34" y="103"/>
                      <a:pt x="58" y="103"/>
                    </a:cubicBezTo>
                    <a:cubicBezTo>
                      <a:pt x="81" y="103"/>
                      <a:pt x="101" y="84"/>
                      <a:pt x="101" y="60"/>
                    </a:cubicBezTo>
                    <a:cubicBezTo>
                      <a:pt x="101" y="35"/>
                      <a:pt x="81" y="16"/>
                      <a:pt x="58" y="1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90" y="0"/>
                      <a:pt x="116" y="27"/>
                      <a:pt x="116" y="60"/>
                    </a:cubicBezTo>
                    <a:cubicBezTo>
                      <a:pt x="116" y="92"/>
                      <a:pt x="90" y="119"/>
                      <a:pt x="58" y="119"/>
                    </a:cubicBezTo>
                    <a:cubicBezTo>
                      <a:pt x="26" y="119"/>
                      <a:pt x="0" y="92"/>
                      <a:pt x="0" y="60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6" name="Oval 5333"/>
              <p:cNvSpPr>
                <a:spLocks noChangeArrowheads="1"/>
              </p:cNvSpPr>
              <p:nvPr/>
            </p:nvSpPr>
            <p:spPr bwMode="auto">
              <a:xfrm>
                <a:off x="7252" y="1246"/>
                <a:ext cx="47" cy="4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chemeClr val="accent1"/>
                  </a:buClr>
                </a:pPr>
                <a:endParaRPr lang="en-US" sz="1800"/>
              </a:p>
            </p:txBody>
          </p:sp>
          <p:sp>
            <p:nvSpPr>
              <p:cNvPr id="63" name="Freeform 5334"/>
              <p:cNvSpPr>
                <a:spLocks/>
              </p:cNvSpPr>
              <p:nvPr/>
            </p:nvSpPr>
            <p:spPr bwMode="auto">
              <a:xfrm>
                <a:off x="7248" y="1243"/>
                <a:ext cx="55" cy="56"/>
              </a:xfrm>
              <a:custGeom>
                <a:avLst/>
                <a:gdLst>
                  <a:gd name="T0" fmla="*/ 0 w 117"/>
                  <a:gd name="T1" fmla="*/ 3 h 119"/>
                  <a:gd name="T2" fmla="*/ 3 w 117"/>
                  <a:gd name="T3" fmla="*/ 0 h 119"/>
                  <a:gd name="T4" fmla="*/ 3 w 117"/>
                  <a:gd name="T5" fmla="*/ 0 h 119"/>
                  <a:gd name="T6" fmla="*/ 3 w 117"/>
                  <a:gd name="T7" fmla="*/ 1 h 119"/>
                  <a:gd name="T8" fmla="*/ 1 w 117"/>
                  <a:gd name="T9" fmla="*/ 3 h 119"/>
                  <a:gd name="T10" fmla="*/ 3 w 117"/>
                  <a:gd name="T11" fmla="*/ 5 h 119"/>
                  <a:gd name="T12" fmla="*/ 5 w 117"/>
                  <a:gd name="T13" fmla="*/ 3 h 119"/>
                  <a:gd name="T14" fmla="*/ 3 w 117"/>
                  <a:gd name="T15" fmla="*/ 1 h 119"/>
                  <a:gd name="T16" fmla="*/ 3 w 117"/>
                  <a:gd name="T17" fmla="*/ 0 h 119"/>
                  <a:gd name="T18" fmla="*/ 6 w 117"/>
                  <a:gd name="T19" fmla="*/ 3 h 119"/>
                  <a:gd name="T20" fmla="*/ 3 w 117"/>
                  <a:gd name="T21" fmla="*/ 6 h 119"/>
                  <a:gd name="T22" fmla="*/ 0 w 117"/>
                  <a:gd name="T23" fmla="*/ 3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7"/>
                  <a:gd name="T37" fmla="*/ 0 h 119"/>
                  <a:gd name="T38" fmla="*/ 117 w 117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7" h="119">
                    <a:moveTo>
                      <a:pt x="0" y="60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35" y="16"/>
                      <a:pt x="16" y="35"/>
                      <a:pt x="16" y="60"/>
                    </a:cubicBezTo>
                    <a:cubicBezTo>
                      <a:pt x="16" y="84"/>
                      <a:pt x="35" y="103"/>
                      <a:pt x="58" y="103"/>
                    </a:cubicBezTo>
                    <a:cubicBezTo>
                      <a:pt x="82" y="103"/>
                      <a:pt x="101" y="84"/>
                      <a:pt x="101" y="60"/>
                    </a:cubicBezTo>
                    <a:cubicBezTo>
                      <a:pt x="101" y="35"/>
                      <a:pt x="82" y="16"/>
                      <a:pt x="58" y="16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91" y="0"/>
                      <a:pt x="117" y="27"/>
                      <a:pt x="117" y="60"/>
                    </a:cubicBezTo>
                    <a:cubicBezTo>
                      <a:pt x="117" y="92"/>
                      <a:pt x="91" y="119"/>
                      <a:pt x="58" y="119"/>
                    </a:cubicBezTo>
                    <a:cubicBezTo>
                      <a:pt x="26" y="119"/>
                      <a:pt x="0" y="92"/>
                      <a:pt x="0" y="60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109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AutoShape 42"/>
          <p:cNvSpPr>
            <a:spLocks noChangeArrowheads="1"/>
          </p:cNvSpPr>
          <p:nvPr/>
        </p:nvSpPr>
        <p:spPr bwMode="auto">
          <a:xfrm>
            <a:off x="3983038" y="1066838"/>
            <a:ext cx="3448050" cy="4962894"/>
          </a:xfrm>
          <a:prstGeom prst="roundRect">
            <a:avLst>
              <a:gd name="adj" fmla="val 7574"/>
            </a:avLst>
          </a:prstGeom>
          <a:solidFill>
            <a:schemeClr val="bg1"/>
          </a:solidFill>
          <a:ln w="28575">
            <a:solidFill>
              <a:srgbClr val="A3A6AD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en-US" sz="160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80226" name="Line 90"/>
          <p:cNvSpPr>
            <a:spLocks noChangeShapeType="1"/>
          </p:cNvSpPr>
          <p:nvPr/>
        </p:nvSpPr>
        <p:spPr bwMode="auto">
          <a:xfrm rot="5400000">
            <a:off x="5066664" y="4579841"/>
            <a:ext cx="829949" cy="0"/>
          </a:xfrm>
          <a:prstGeom prst="line">
            <a:avLst/>
          </a:prstGeom>
          <a:noFill/>
          <a:ln w="349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227" name="AutoShape 42"/>
          <p:cNvSpPr>
            <a:spLocks noChangeArrowheads="1"/>
          </p:cNvSpPr>
          <p:nvPr/>
        </p:nvSpPr>
        <p:spPr bwMode="auto">
          <a:xfrm>
            <a:off x="7635875" y="1061798"/>
            <a:ext cx="3448050" cy="4962894"/>
          </a:xfrm>
          <a:prstGeom prst="roundRect">
            <a:avLst>
              <a:gd name="adj" fmla="val 7574"/>
            </a:avLst>
          </a:prstGeom>
          <a:solidFill>
            <a:schemeClr val="bg1"/>
          </a:solidFill>
          <a:ln w="28575">
            <a:solidFill>
              <a:srgbClr val="A3A6AD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en-US" sz="160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80228" name="Title 5"/>
          <p:cNvSpPr>
            <a:spLocks/>
          </p:cNvSpPr>
          <p:nvPr/>
        </p:nvSpPr>
        <p:spPr bwMode="auto">
          <a:xfrm>
            <a:off x="282575" y="257050"/>
            <a:ext cx="10879138" cy="44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  <a:cs typeface="ヒラギノ角ゴ Pro W3"/>
              </a:rPr>
              <a:t>Liquid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  <a:cs typeface="ヒラギノ角ゴ Pro W3"/>
              </a:rPr>
              <a:t>Radio “functional requirements”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80229" name="Rectangle 112"/>
          <p:cNvSpPr>
            <a:spLocks noChangeArrowheads="1"/>
          </p:cNvSpPr>
          <p:nvPr/>
        </p:nvSpPr>
        <p:spPr bwMode="auto">
          <a:xfrm>
            <a:off x="7805739" y="1243244"/>
            <a:ext cx="28273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Unified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Heterogeneous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Networks</a:t>
            </a:r>
          </a:p>
        </p:txBody>
      </p:sp>
      <p:sp>
        <p:nvSpPr>
          <p:cNvPr id="180231" name="Rectangle 110"/>
          <p:cNvSpPr>
            <a:spLocks noChangeArrowheads="1"/>
          </p:cNvSpPr>
          <p:nvPr/>
        </p:nvSpPr>
        <p:spPr bwMode="auto">
          <a:xfrm>
            <a:off x="4144964" y="1229804"/>
            <a:ext cx="1519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ヒラギノ角ゴ Pro W3"/>
              </a:rPr>
              <a:t>Baseband pooling</a:t>
            </a:r>
          </a:p>
        </p:txBody>
      </p:sp>
      <p:sp>
        <p:nvSpPr>
          <p:cNvPr id="180232" name="Rectangle 124"/>
          <p:cNvSpPr>
            <a:spLocks noChangeArrowheads="1"/>
          </p:cNvSpPr>
          <p:nvPr/>
        </p:nvSpPr>
        <p:spPr bwMode="auto">
          <a:xfrm>
            <a:off x="4725988" y="2306722"/>
            <a:ext cx="7742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ヒラギノ角ゴ Pro W3"/>
              </a:rPr>
              <a:t>Small Cells</a:t>
            </a:r>
          </a:p>
        </p:txBody>
      </p:sp>
      <p:sp>
        <p:nvSpPr>
          <p:cNvPr id="180233" name="Rectangle 128"/>
          <p:cNvSpPr>
            <a:spLocks noChangeArrowheads="1"/>
          </p:cNvSpPr>
          <p:nvPr/>
        </p:nvSpPr>
        <p:spPr bwMode="auto">
          <a:xfrm>
            <a:off x="4921251" y="5609717"/>
            <a:ext cx="10804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ヒラギノ角ゴ Pro W3"/>
              </a:rPr>
              <a:t>Baseband pool</a:t>
            </a:r>
          </a:p>
        </p:txBody>
      </p:sp>
      <p:sp>
        <p:nvSpPr>
          <p:cNvPr id="180234" name="Donut 24"/>
          <p:cNvSpPr>
            <a:spLocks/>
          </p:cNvSpPr>
          <p:nvPr/>
        </p:nvSpPr>
        <p:spPr bwMode="auto">
          <a:xfrm>
            <a:off x="4311651" y="1743902"/>
            <a:ext cx="2333625" cy="2469686"/>
          </a:xfrm>
          <a:custGeom>
            <a:avLst/>
            <a:gdLst>
              <a:gd name="T0" fmla="*/ 0 w 2333625"/>
              <a:gd name="T1" fmla="*/ 1166814 h 2333625"/>
              <a:gd name="T2" fmla="*/ 1166814 w 2333625"/>
              <a:gd name="T3" fmla="*/ 0 h 2333625"/>
              <a:gd name="T4" fmla="*/ 2333627 w 2333625"/>
              <a:gd name="T5" fmla="*/ 1166814 h 2333625"/>
              <a:gd name="T6" fmla="*/ 1166814 w 2333625"/>
              <a:gd name="T7" fmla="*/ 2333627 h 2333625"/>
              <a:gd name="T8" fmla="*/ 0 w 2333625"/>
              <a:gd name="T9" fmla="*/ 1166814 h 2333625"/>
              <a:gd name="T10" fmla="*/ 64665 w 2333625"/>
              <a:gd name="T11" fmla="*/ 1166814 h 2333625"/>
              <a:gd name="T12" fmla="*/ 1166814 w 2333625"/>
              <a:gd name="T13" fmla="*/ 2268961 h 2333625"/>
              <a:gd name="T14" fmla="*/ 2268961 w 2333625"/>
              <a:gd name="T15" fmla="*/ 1166814 h 2333625"/>
              <a:gd name="T16" fmla="*/ 1166814 w 2333625"/>
              <a:gd name="T17" fmla="*/ 64665 h 2333625"/>
              <a:gd name="T18" fmla="*/ 64665 w 2333625"/>
              <a:gd name="T19" fmla="*/ 1166814 h 23336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3625"/>
              <a:gd name="T31" fmla="*/ 0 h 2333625"/>
              <a:gd name="T32" fmla="*/ 2333625 w 2333625"/>
              <a:gd name="T33" fmla="*/ 2333625 h 23336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3625" h="2333625">
                <a:moveTo>
                  <a:pt x="0" y="1166813"/>
                </a:moveTo>
                <a:cubicBezTo>
                  <a:pt x="0" y="522400"/>
                  <a:pt x="522400" y="0"/>
                  <a:pt x="1166813" y="0"/>
                </a:cubicBez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lose/>
                <a:moveTo>
                  <a:pt x="64665" y="1166813"/>
                </a:moveTo>
                <a:cubicBezTo>
                  <a:pt x="64665" y="1775513"/>
                  <a:pt x="558113" y="2268961"/>
                  <a:pt x="1166813" y="2268961"/>
                </a:cubicBezTo>
                <a:cubicBezTo>
                  <a:pt x="1775513" y="2268961"/>
                  <a:pt x="2268961" y="1775513"/>
                  <a:pt x="2268961" y="1166813"/>
                </a:cubicBezTo>
                <a:cubicBezTo>
                  <a:pt x="2268961" y="558113"/>
                  <a:pt x="1775513" y="64665"/>
                  <a:pt x="1166813" y="64665"/>
                </a:cubicBezTo>
                <a:cubicBezTo>
                  <a:pt x="558113" y="64665"/>
                  <a:pt x="64665" y="558113"/>
                  <a:pt x="64665" y="1166813"/>
                </a:cubicBezTo>
                <a:close/>
              </a:path>
            </a:pathLst>
          </a:custGeom>
          <a:gradFill rotWithShape="0">
            <a:gsLst>
              <a:gs pos="0">
                <a:srgbClr val="FF8200"/>
              </a:gs>
              <a:gs pos="50000">
                <a:srgbClr val="FFCC00"/>
              </a:gs>
              <a:gs pos="100000">
                <a:srgbClr val="FF82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DE"/>
          </a:p>
        </p:txBody>
      </p:sp>
      <p:sp>
        <p:nvSpPr>
          <p:cNvPr id="180236" name="Rectangle 124"/>
          <p:cNvSpPr>
            <a:spLocks noChangeArrowheads="1"/>
          </p:cNvSpPr>
          <p:nvPr/>
        </p:nvSpPr>
        <p:spPr bwMode="auto">
          <a:xfrm>
            <a:off x="5328396" y="3159711"/>
            <a:ext cx="849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cs typeface="ヒラギノ角ゴ Pro W3"/>
              </a:rPr>
              <a:t>Macro Cells</a:t>
            </a:r>
          </a:p>
        </p:txBody>
      </p:sp>
      <p:sp>
        <p:nvSpPr>
          <p:cNvPr id="180237" name="AutoShape 42"/>
          <p:cNvSpPr>
            <a:spLocks noChangeArrowheads="1"/>
          </p:cNvSpPr>
          <p:nvPr/>
        </p:nvSpPr>
        <p:spPr bwMode="auto">
          <a:xfrm>
            <a:off x="328613" y="1061798"/>
            <a:ext cx="3448050" cy="4962894"/>
          </a:xfrm>
          <a:prstGeom prst="roundRect">
            <a:avLst>
              <a:gd name="adj" fmla="val 7574"/>
            </a:avLst>
          </a:prstGeom>
          <a:solidFill>
            <a:schemeClr val="bg1"/>
          </a:solidFill>
          <a:ln w="28575">
            <a:solidFill>
              <a:srgbClr val="A3A6AD"/>
            </a:solidFill>
            <a:miter lim="800000"/>
            <a:headEnd/>
            <a:tailEnd/>
          </a:ln>
        </p:spPr>
        <p:txBody>
          <a:bodyPr lIns="91439" tIns="45719" rIns="91439" bIns="45719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en-US" sz="1600">
              <a:solidFill>
                <a:schemeClr val="bg2"/>
              </a:solidFill>
              <a:cs typeface="ヒラギノ角ゴ Pro W3"/>
            </a:endParaRPr>
          </a:p>
        </p:txBody>
      </p:sp>
      <p:sp>
        <p:nvSpPr>
          <p:cNvPr id="180238" name="Rectangle 111"/>
          <p:cNvSpPr>
            <a:spLocks noChangeArrowheads="1"/>
          </p:cNvSpPr>
          <p:nvPr/>
        </p:nvSpPr>
        <p:spPr bwMode="auto">
          <a:xfrm>
            <a:off x="500064" y="1223083"/>
            <a:ext cx="20397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ヒラギノ角ゴ Pro W3"/>
              </a:rPr>
              <a:t>Single RAN - </a:t>
            </a:r>
          </a:p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ヒラギノ角ゴ Pro W3"/>
              </a:rPr>
              <a:t>Active Antenna Systems</a:t>
            </a:r>
          </a:p>
        </p:txBody>
      </p:sp>
      <p:sp>
        <p:nvSpPr>
          <p:cNvPr id="180239" name="Rectangle 124"/>
          <p:cNvSpPr>
            <a:spLocks noChangeArrowheads="1"/>
          </p:cNvSpPr>
          <p:nvPr/>
        </p:nvSpPr>
        <p:spPr bwMode="auto">
          <a:xfrm>
            <a:off x="534989" y="4709205"/>
            <a:ext cx="2879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ヒラギノ角ゴ Pro W3"/>
              </a:rPr>
              <a:t>automated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ヒラギノ角ゴ Pro W3"/>
              </a:rPr>
              <a:t>beam forming for dynamic cells based on time of day or demand</a:t>
            </a:r>
          </a:p>
          <a:p>
            <a:endParaRPr lang="en-GB" sz="1400" b="1" dirty="0">
              <a:solidFill>
                <a:schemeClr val="bg2"/>
              </a:solidFill>
              <a:cs typeface="ヒラギノ角ゴ Pro W3"/>
            </a:endParaRPr>
          </a:p>
        </p:txBody>
      </p:sp>
      <p:grpSp>
        <p:nvGrpSpPr>
          <p:cNvPr id="180240" name="Group 1242"/>
          <p:cNvGrpSpPr>
            <a:grpSpLocks/>
          </p:cNvGrpSpPr>
          <p:nvPr/>
        </p:nvGrpSpPr>
        <p:grpSpPr bwMode="auto">
          <a:xfrm>
            <a:off x="4152900" y="1953909"/>
            <a:ext cx="425450" cy="450256"/>
            <a:chOff x="4424" y="0"/>
            <a:chExt cx="268" cy="268"/>
          </a:xfrm>
        </p:grpSpPr>
        <p:sp>
          <p:nvSpPr>
            <p:cNvPr id="180353" name="Freeform 1243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13 w 554"/>
                <a:gd name="T1" fmla="*/ 11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1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1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4" name="Freeform 1244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2 w 567"/>
                <a:gd name="T17" fmla="*/ 13 h 567"/>
                <a:gd name="T18" fmla="*/ 2 w 567"/>
                <a:gd name="T19" fmla="*/ 13 h 567"/>
                <a:gd name="T20" fmla="*/ 0 w 567"/>
                <a:gd name="T21" fmla="*/ 2 h 567"/>
                <a:gd name="T22" fmla="*/ 0 w 567"/>
                <a:gd name="T23" fmla="*/ 12 h 567"/>
                <a:gd name="T24" fmla="*/ 2 w 567"/>
                <a:gd name="T25" fmla="*/ 13 h 567"/>
                <a:gd name="T26" fmla="*/ 12 w 567"/>
                <a:gd name="T27" fmla="*/ 13 h 567"/>
                <a:gd name="T28" fmla="*/ 13 w 567"/>
                <a:gd name="T29" fmla="*/ 12 h 567"/>
                <a:gd name="T30" fmla="*/ 13 w 567"/>
                <a:gd name="T31" fmla="*/ 2 h 567"/>
                <a:gd name="T32" fmla="*/ 13 w 567"/>
                <a:gd name="T33" fmla="*/ 2 h 567"/>
                <a:gd name="T34" fmla="*/ 12 w 567"/>
                <a:gd name="T35" fmla="*/ 0 h 567"/>
                <a:gd name="T36" fmla="*/ 2 w 567"/>
                <a:gd name="T37" fmla="*/ 0 h 567"/>
                <a:gd name="T38" fmla="*/ 0 w 567"/>
                <a:gd name="T39" fmla="*/ 2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5" name="Freeform 1245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3 h 122"/>
                <a:gd name="T4" fmla="*/ 0 w 36"/>
                <a:gd name="T5" fmla="*/ 1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1 w 36"/>
                <a:gd name="T13" fmla="*/ 1 h 122"/>
                <a:gd name="T14" fmla="*/ 0 w 36"/>
                <a:gd name="T15" fmla="*/ 3 h 122"/>
                <a:gd name="T16" fmla="*/ 0 w 36"/>
                <a:gd name="T17" fmla="*/ 3 h 122"/>
                <a:gd name="T18" fmla="*/ 0 w 36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6" name="Freeform 1246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4 h 176"/>
                <a:gd name="T4" fmla="*/ 0 w 47"/>
                <a:gd name="T5" fmla="*/ 2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1 w 47"/>
                <a:gd name="T13" fmla="*/ 2 h 176"/>
                <a:gd name="T14" fmla="*/ 0 w 47"/>
                <a:gd name="T15" fmla="*/ 4 h 176"/>
                <a:gd name="T16" fmla="*/ 0 w 47"/>
                <a:gd name="T17" fmla="*/ 4 h 176"/>
                <a:gd name="T18" fmla="*/ 0 w 47"/>
                <a:gd name="T19" fmla="*/ 4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7" name="Freeform 1247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5 h 231"/>
                <a:gd name="T2" fmla="*/ 0 w 58"/>
                <a:gd name="T3" fmla="*/ 5 h 231"/>
                <a:gd name="T4" fmla="*/ 1 w 58"/>
                <a:gd name="T5" fmla="*/ 3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1 w 58"/>
                <a:gd name="T13" fmla="*/ 3 h 231"/>
                <a:gd name="T14" fmla="*/ 0 w 58"/>
                <a:gd name="T15" fmla="*/ 5 h 231"/>
                <a:gd name="T16" fmla="*/ 0 w 58"/>
                <a:gd name="T17" fmla="*/ 5 h 231"/>
                <a:gd name="T18" fmla="*/ 0 w 58"/>
                <a:gd name="T19" fmla="*/ 5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8" name="Freeform 1248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7 h 285"/>
                <a:gd name="T2" fmla="*/ 0 w 70"/>
                <a:gd name="T3" fmla="*/ 7 h 285"/>
                <a:gd name="T4" fmla="*/ 1 w 70"/>
                <a:gd name="T5" fmla="*/ 3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2 w 70"/>
                <a:gd name="T13" fmla="*/ 3 h 285"/>
                <a:gd name="T14" fmla="*/ 0 w 70"/>
                <a:gd name="T15" fmla="*/ 7 h 285"/>
                <a:gd name="T16" fmla="*/ 0 w 70"/>
                <a:gd name="T17" fmla="*/ 7 h 285"/>
                <a:gd name="T18" fmla="*/ 0 w 70"/>
                <a:gd name="T19" fmla="*/ 7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9" name="Oval 1249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60" name="Freeform 1250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1 h 85"/>
                <a:gd name="T8" fmla="*/ 0 w 43"/>
                <a:gd name="T9" fmla="*/ 2 h 85"/>
                <a:gd name="T10" fmla="*/ 0 w 43"/>
                <a:gd name="T11" fmla="*/ 2 h 85"/>
                <a:gd name="T12" fmla="*/ 1 w 43"/>
                <a:gd name="T13" fmla="*/ 1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1" name="Oval 1251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62" name="Freeform 1252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1 w 42"/>
                <a:gd name="T3" fmla="*/ 0 h 85"/>
                <a:gd name="T4" fmla="*/ 1 w 42"/>
                <a:gd name="T5" fmla="*/ 0 h 85"/>
                <a:gd name="T6" fmla="*/ 0 w 42"/>
                <a:gd name="T7" fmla="*/ 1 h 85"/>
                <a:gd name="T8" fmla="*/ 1 w 42"/>
                <a:gd name="T9" fmla="*/ 2 h 85"/>
                <a:gd name="T10" fmla="*/ 0 w 42"/>
                <a:gd name="T11" fmla="*/ 2 h 85"/>
                <a:gd name="T12" fmla="*/ 0 w 42"/>
                <a:gd name="T13" fmla="*/ 1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3" name="Freeform 1253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1 h 122"/>
                <a:gd name="T4" fmla="*/ 0 w 36"/>
                <a:gd name="T5" fmla="*/ 0 h 122"/>
                <a:gd name="T6" fmla="*/ 1 w 36"/>
                <a:gd name="T7" fmla="*/ 0 h 122"/>
                <a:gd name="T8" fmla="*/ 1 w 36"/>
                <a:gd name="T9" fmla="*/ 0 h 122"/>
                <a:gd name="T10" fmla="*/ 0 w 36"/>
                <a:gd name="T11" fmla="*/ 1 h 122"/>
                <a:gd name="T12" fmla="*/ 1 w 36"/>
                <a:gd name="T13" fmla="*/ 3 h 122"/>
                <a:gd name="T14" fmla="*/ 1 w 36"/>
                <a:gd name="T15" fmla="*/ 3 h 122"/>
                <a:gd name="T16" fmla="*/ 1 w 36"/>
                <a:gd name="T17" fmla="*/ 3 h 122"/>
                <a:gd name="T18" fmla="*/ 0 w 36"/>
                <a:gd name="T19" fmla="*/ 3 h 122"/>
                <a:gd name="T20" fmla="*/ 0 w 36"/>
                <a:gd name="T21" fmla="*/ 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4" name="Freeform 1254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2 h 176"/>
                <a:gd name="T4" fmla="*/ 0 w 47"/>
                <a:gd name="T5" fmla="*/ 0 h 176"/>
                <a:gd name="T6" fmla="*/ 0 w 47"/>
                <a:gd name="T7" fmla="*/ 0 h 176"/>
                <a:gd name="T8" fmla="*/ 1 w 47"/>
                <a:gd name="T9" fmla="*/ 0 h 176"/>
                <a:gd name="T10" fmla="*/ 1 w 47"/>
                <a:gd name="T11" fmla="*/ 0 h 176"/>
                <a:gd name="T12" fmla="*/ 0 w 47"/>
                <a:gd name="T13" fmla="*/ 2 h 176"/>
                <a:gd name="T14" fmla="*/ 1 w 47"/>
                <a:gd name="T15" fmla="*/ 4 h 176"/>
                <a:gd name="T16" fmla="*/ 1 w 47"/>
                <a:gd name="T17" fmla="*/ 4 h 176"/>
                <a:gd name="T18" fmla="*/ 1 w 47"/>
                <a:gd name="T19" fmla="*/ 4 h 176"/>
                <a:gd name="T20" fmla="*/ 0 w 47"/>
                <a:gd name="T21" fmla="*/ 4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5" name="Freeform 1255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1 w 59"/>
                <a:gd name="T1" fmla="*/ 5 h 231"/>
                <a:gd name="T2" fmla="*/ 0 w 59"/>
                <a:gd name="T3" fmla="*/ 3 h 231"/>
                <a:gd name="T4" fmla="*/ 1 w 59"/>
                <a:gd name="T5" fmla="*/ 0 h 231"/>
                <a:gd name="T6" fmla="*/ 1 w 59"/>
                <a:gd name="T7" fmla="*/ 0 h 231"/>
                <a:gd name="T8" fmla="*/ 1 w 59"/>
                <a:gd name="T9" fmla="*/ 0 h 231"/>
                <a:gd name="T10" fmla="*/ 0 w 59"/>
                <a:gd name="T11" fmla="*/ 3 h 231"/>
                <a:gd name="T12" fmla="*/ 1 w 59"/>
                <a:gd name="T13" fmla="*/ 5 h 231"/>
                <a:gd name="T14" fmla="*/ 1 w 59"/>
                <a:gd name="T15" fmla="*/ 5 h 231"/>
                <a:gd name="T16" fmla="*/ 1 w 59"/>
                <a:gd name="T17" fmla="*/ 5 h 231"/>
                <a:gd name="T18" fmla="*/ 1 w 59"/>
                <a:gd name="T19" fmla="*/ 5 h 231"/>
                <a:gd name="T20" fmla="*/ 1 w 59"/>
                <a:gd name="T21" fmla="*/ 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6" name="Freeform 1256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1 w 70"/>
                <a:gd name="T1" fmla="*/ 7 h 285"/>
                <a:gd name="T2" fmla="*/ 0 w 70"/>
                <a:gd name="T3" fmla="*/ 3 h 285"/>
                <a:gd name="T4" fmla="*/ 1 w 70"/>
                <a:gd name="T5" fmla="*/ 0 h 285"/>
                <a:gd name="T6" fmla="*/ 1 w 70"/>
                <a:gd name="T7" fmla="*/ 0 h 285"/>
                <a:gd name="T8" fmla="*/ 1 w 70"/>
                <a:gd name="T9" fmla="*/ 0 h 285"/>
                <a:gd name="T10" fmla="*/ 1 w 70"/>
                <a:gd name="T11" fmla="*/ 0 h 285"/>
                <a:gd name="T12" fmla="*/ 0 w 70"/>
                <a:gd name="T13" fmla="*/ 3 h 285"/>
                <a:gd name="T14" fmla="*/ 1 w 70"/>
                <a:gd name="T15" fmla="*/ 7 h 285"/>
                <a:gd name="T16" fmla="*/ 1 w 70"/>
                <a:gd name="T17" fmla="*/ 7 h 285"/>
                <a:gd name="T18" fmla="*/ 1 w 70"/>
                <a:gd name="T19" fmla="*/ 7 h 285"/>
                <a:gd name="T20" fmla="*/ 1 w 70"/>
                <a:gd name="T21" fmla="*/ 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67" name="Freeform 1257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1 w 91"/>
                <a:gd name="T1" fmla="*/ 4 h 346"/>
                <a:gd name="T2" fmla="*/ 1 w 91"/>
                <a:gd name="T3" fmla="*/ 0 h 346"/>
                <a:gd name="T4" fmla="*/ 1 w 91"/>
                <a:gd name="T5" fmla="*/ 0 h 346"/>
                <a:gd name="T6" fmla="*/ 1 w 91"/>
                <a:gd name="T7" fmla="*/ 0 h 346"/>
                <a:gd name="T8" fmla="*/ 1 w 91"/>
                <a:gd name="T9" fmla="*/ 4 h 346"/>
                <a:gd name="T10" fmla="*/ 0 w 91"/>
                <a:gd name="T11" fmla="*/ 9 h 346"/>
                <a:gd name="T12" fmla="*/ 0 w 91"/>
                <a:gd name="T13" fmla="*/ 9 h 346"/>
                <a:gd name="T14" fmla="*/ 1 w 91"/>
                <a:gd name="T15" fmla="*/ 6 h 346"/>
                <a:gd name="T16" fmla="*/ 1 w 91"/>
                <a:gd name="T17" fmla="*/ 9 h 346"/>
                <a:gd name="T18" fmla="*/ 1 w 91"/>
                <a:gd name="T19" fmla="*/ 9 h 346"/>
                <a:gd name="T20" fmla="*/ 1 w 91"/>
                <a:gd name="T21" fmla="*/ 6 h 346"/>
                <a:gd name="T22" fmla="*/ 2 w 91"/>
                <a:gd name="T23" fmla="*/ 9 h 346"/>
                <a:gd name="T24" fmla="*/ 2 w 91"/>
                <a:gd name="T25" fmla="*/ 9 h 346"/>
                <a:gd name="T26" fmla="*/ 1 w 91"/>
                <a:gd name="T27" fmla="*/ 4 h 346"/>
                <a:gd name="T28" fmla="*/ 1 w 91"/>
                <a:gd name="T29" fmla="*/ 4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241" name="Group 1242"/>
          <p:cNvGrpSpPr>
            <a:grpSpLocks/>
          </p:cNvGrpSpPr>
          <p:nvPr/>
        </p:nvGrpSpPr>
        <p:grpSpPr bwMode="auto">
          <a:xfrm>
            <a:off x="4635500" y="1795983"/>
            <a:ext cx="425450" cy="450256"/>
            <a:chOff x="4424" y="0"/>
            <a:chExt cx="268" cy="268"/>
          </a:xfrm>
        </p:grpSpPr>
        <p:sp>
          <p:nvSpPr>
            <p:cNvPr id="180338" name="Freeform 1243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13 w 554"/>
                <a:gd name="T1" fmla="*/ 11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1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1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9" name="Freeform 1244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2 w 567"/>
                <a:gd name="T17" fmla="*/ 13 h 567"/>
                <a:gd name="T18" fmla="*/ 2 w 567"/>
                <a:gd name="T19" fmla="*/ 13 h 567"/>
                <a:gd name="T20" fmla="*/ 0 w 567"/>
                <a:gd name="T21" fmla="*/ 2 h 567"/>
                <a:gd name="T22" fmla="*/ 0 w 567"/>
                <a:gd name="T23" fmla="*/ 12 h 567"/>
                <a:gd name="T24" fmla="*/ 2 w 567"/>
                <a:gd name="T25" fmla="*/ 13 h 567"/>
                <a:gd name="T26" fmla="*/ 12 w 567"/>
                <a:gd name="T27" fmla="*/ 13 h 567"/>
                <a:gd name="T28" fmla="*/ 13 w 567"/>
                <a:gd name="T29" fmla="*/ 12 h 567"/>
                <a:gd name="T30" fmla="*/ 13 w 567"/>
                <a:gd name="T31" fmla="*/ 2 h 567"/>
                <a:gd name="T32" fmla="*/ 13 w 567"/>
                <a:gd name="T33" fmla="*/ 2 h 567"/>
                <a:gd name="T34" fmla="*/ 12 w 567"/>
                <a:gd name="T35" fmla="*/ 0 h 567"/>
                <a:gd name="T36" fmla="*/ 2 w 567"/>
                <a:gd name="T37" fmla="*/ 0 h 567"/>
                <a:gd name="T38" fmla="*/ 0 w 567"/>
                <a:gd name="T39" fmla="*/ 2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0" name="Freeform 1245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3 h 122"/>
                <a:gd name="T4" fmla="*/ 0 w 36"/>
                <a:gd name="T5" fmla="*/ 1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1 w 36"/>
                <a:gd name="T13" fmla="*/ 1 h 122"/>
                <a:gd name="T14" fmla="*/ 0 w 36"/>
                <a:gd name="T15" fmla="*/ 3 h 122"/>
                <a:gd name="T16" fmla="*/ 0 w 36"/>
                <a:gd name="T17" fmla="*/ 3 h 122"/>
                <a:gd name="T18" fmla="*/ 0 w 36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1" name="Freeform 1246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4 h 176"/>
                <a:gd name="T4" fmla="*/ 0 w 47"/>
                <a:gd name="T5" fmla="*/ 2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1 w 47"/>
                <a:gd name="T13" fmla="*/ 2 h 176"/>
                <a:gd name="T14" fmla="*/ 0 w 47"/>
                <a:gd name="T15" fmla="*/ 4 h 176"/>
                <a:gd name="T16" fmla="*/ 0 w 47"/>
                <a:gd name="T17" fmla="*/ 4 h 176"/>
                <a:gd name="T18" fmla="*/ 0 w 47"/>
                <a:gd name="T19" fmla="*/ 4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2" name="Freeform 1247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5 h 231"/>
                <a:gd name="T2" fmla="*/ 0 w 58"/>
                <a:gd name="T3" fmla="*/ 5 h 231"/>
                <a:gd name="T4" fmla="*/ 1 w 58"/>
                <a:gd name="T5" fmla="*/ 3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1 w 58"/>
                <a:gd name="T13" fmla="*/ 3 h 231"/>
                <a:gd name="T14" fmla="*/ 0 w 58"/>
                <a:gd name="T15" fmla="*/ 5 h 231"/>
                <a:gd name="T16" fmla="*/ 0 w 58"/>
                <a:gd name="T17" fmla="*/ 5 h 231"/>
                <a:gd name="T18" fmla="*/ 0 w 58"/>
                <a:gd name="T19" fmla="*/ 5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3" name="Freeform 1248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7 h 285"/>
                <a:gd name="T2" fmla="*/ 0 w 70"/>
                <a:gd name="T3" fmla="*/ 7 h 285"/>
                <a:gd name="T4" fmla="*/ 1 w 70"/>
                <a:gd name="T5" fmla="*/ 3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2 w 70"/>
                <a:gd name="T13" fmla="*/ 3 h 285"/>
                <a:gd name="T14" fmla="*/ 0 w 70"/>
                <a:gd name="T15" fmla="*/ 7 h 285"/>
                <a:gd name="T16" fmla="*/ 0 w 70"/>
                <a:gd name="T17" fmla="*/ 7 h 285"/>
                <a:gd name="T18" fmla="*/ 0 w 70"/>
                <a:gd name="T19" fmla="*/ 7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4" name="Oval 1249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45" name="Freeform 1250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1 h 85"/>
                <a:gd name="T8" fmla="*/ 0 w 43"/>
                <a:gd name="T9" fmla="*/ 2 h 85"/>
                <a:gd name="T10" fmla="*/ 0 w 43"/>
                <a:gd name="T11" fmla="*/ 2 h 85"/>
                <a:gd name="T12" fmla="*/ 1 w 43"/>
                <a:gd name="T13" fmla="*/ 1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6" name="Oval 1251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47" name="Freeform 1252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1 w 42"/>
                <a:gd name="T3" fmla="*/ 0 h 85"/>
                <a:gd name="T4" fmla="*/ 1 w 42"/>
                <a:gd name="T5" fmla="*/ 0 h 85"/>
                <a:gd name="T6" fmla="*/ 0 w 42"/>
                <a:gd name="T7" fmla="*/ 1 h 85"/>
                <a:gd name="T8" fmla="*/ 1 w 42"/>
                <a:gd name="T9" fmla="*/ 2 h 85"/>
                <a:gd name="T10" fmla="*/ 0 w 42"/>
                <a:gd name="T11" fmla="*/ 2 h 85"/>
                <a:gd name="T12" fmla="*/ 0 w 42"/>
                <a:gd name="T13" fmla="*/ 1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8" name="Freeform 1253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1 h 122"/>
                <a:gd name="T4" fmla="*/ 0 w 36"/>
                <a:gd name="T5" fmla="*/ 0 h 122"/>
                <a:gd name="T6" fmla="*/ 1 w 36"/>
                <a:gd name="T7" fmla="*/ 0 h 122"/>
                <a:gd name="T8" fmla="*/ 1 w 36"/>
                <a:gd name="T9" fmla="*/ 0 h 122"/>
                <a:gd name="T10" fmla="*/ 0 w 36"/>
                <a:gd name="T11" fmla="*/ 1 h 122"/>
                <a:gd name="T12" fmla="*/ 1 w 36"/>
                <a:gd name="T13" fmla="*/ 3 h 122"/>
                <a:gd name="T14" fmla="*/ 1 w 36"/>
                <a:gd name="T15" fmla="*/ 3 h 122"/>
                <a:gd name="T16" fmla="*/ 1 w 36"/>
                <a:gd name="T17" fmla="*/ 3 h 122"/>
                <a:gd name="T18" fmla="*/ 0 w 36"/>
                <a:gd name="T19" fmla="*/ 3 h 122"/>
                <a:gd name="T20" fmla="*/ 0 w 36"/>
                <a:gd name="T21" fmla="*/ 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49" name="Freeform 1254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2 h 176"/>
                <a:gd name="T4" fmla="*/ 0 w 47"/>
                <a:gd name="T5" fmla="*/ 0 h 176"/>
                <a:gd name="T6" fmla="*/ 0 w 47"/>
                <a:gd name="T7" fmla="*/ 0 h 176"/>
                <a:gd name="T8" fmla="*/ 1 w 47"/>
                <a:gd name="T9" fmla="*/ 0 h 176"/>
                <a:gd name="T10" fmla="*/ 1 w 47"/>
                <a:gd name="T11" fmla="*/ 0 h 176"/>
                <a:gd name="T12" fmla="*/ 0 w 47"/>
                <a:gd name="T13" fmla="*/ 2 h 176"/>
                <a:gd name="T14" fmla="*/ 1 w 47"/>
                <a:gd name="T15" fmla="*/ 4 h 176"/>
                <a:gd name="T16" fmla="*/ 1 w 47"/>
                <a:gd name="T17" fmla="*/ 4 h 176"/>
                <a:gd name="T18" fmla="*/ 1 w 47"/>
                <a:gd name="T19" fmla="*/ 4 h 176"/>
                <a:gd name="T20" fmla="*/ 0 w 47"/>
                <a:gd name="T21" fmla="*/ 4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0" name="Freeform 1255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1 w 59"/>
                <a:gd name="T1" fmla="*/ 5 h 231"/>
                <a:gd name="T2" fmla="*/ 0 w 59"/>
                <a:gd name="T3" fmla="*/ 3 h 231"/>
                <a:gd name="T4" fmla="*/ 1 w 59"/>
                <a:gd name="T5" fmla="*/ 0 h 231"/>
                <a:gd name="T6" fmla="*/ 1 w 59"/>
                <a:gd name="T7" fmla="*/ 0 h 231"/>
                <a:gd name="T8" fmla="*/ 1 w 59"/>
                <a:gd name="T9" fmla="*/ 0 h 231"/>
                <a:gd name="T10" fmla="*/ 0 w 59"/>
                <a:gd name="T11" fmla="*/ 3 h 231"/>
                <a:gd name="T12" fmla="*/ 1 w 59"/>
                <a:gd name="T13" fmla="*/ 5 h 231"/>
                <a:gd name="T14" fmla="*/ 1 w 59"/>
                <a:gd name="T15" fmla="*/ 5 h 231"/>
                <a:gd name="T16" fmla="*/ 1 w 59"/>
                <a:gd name="T17" fmla="*/ 5 h 231"/>
                <a:gd name="T18" fmla="*/ 1 w 59"/>
                <a:gd name="T19" fmla="*/ 5 h 231"/>
                <a:gd name="T20" fmla="*/ 1 w 59"/>
                <a:gd name="T21" fmla="*/ 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1" name="Freeform 1256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1 w 70"/>
                <a:gd name="T1" fmla="*/ 7 h 285"/>
                <a:gd name="T2" fmla="*/ 0 w 70"/>
                <a:gd name="T3" fmla="*/ 3 h 285"/>
                <a:gd name="T4" fmla="*/ 1 w 70"/>
                <a:gd name="T5" fmla="*/ 0 h 285"/>
                <a:gd name="T6" fmla="*/ 1 w 70"/>
                <a:gd name="T7" fmla="*/ 0 h 285"/>
                <a:gd name="T8" fmla="*/ 1 w 70"/>
                <a:gd name="T9" fmla="*/ 0 h 285"/>
                <a:gd name="T10" fmla="*/ 1 w 70"/>
                <a:gd name="T11" fmla="*/ 0 h 285"/>
                <a:gd name="T12" fmla="*/ 0 w 70"/>
                <a:gd name="T13" fmla="*/ 3 h 285"/>
                <a:gd name="T14" fmla="*/ 1 w 70"/>
                <a:gd name="T15" fmla="*/ 7 h 285"/>
                <a:gd name="T16" fmla="*/ 1 w 70"/>
                <a:gd name="T17" fmla="*/ 7 h 285"/>
                <a:gd name="T18" fmla="*/ 1 w 70"/>
                <a:gd name="T19" fmla="*/ 7 h 285"/>
                <a:gd name="T20" fmla="*/ 1 w 70"/>
                <a:gd name="T21" fmla="*/ 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52" name="Freeform 1257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1 w 91"/>
                <a:gd name="T1" fmla="*/ 4 h 346"/>
                <a:gd name="T2" fmla="*/ 1 w 91"/>
                <a:gd name="T3" fmla="*/ 0 h 346"/>
                <a:gd name="T4" fmla="*/ 1 w 91"/>
                <a:gd name="T5" fmla="*/ 0 h 346"/>
                <a:gd name="T6" fmla="*/ 1 w 91"/>
                <a:gd name="T7" fmla="*/ 0 h 346"/>
                <a:gd name="T8" fmla="*/ 1 w 91"/>
                <a:gd name="T9" fmla="*/ 4 h 346"/>
                <a:gd name="T10" fmla="*/ 0 w 91"/>
                <a:gd name="T11" fmla="*/ 9 h 346"/>
                <a:gd name="T12" fmla="*/ 0 w 91"/>
                <a:gd name="T13" fmla="*/ 9 h 346"/>
                <a:gd name="T14" fmla="*/ 1 w 91"/>
                <a:gd name="T15" fmla="*/ 6 h 346"/>
                <a:gd name="T16" fmla="*/ 1 w 91"/>
                <a:gd name="T17" fmla="*/ 9 h 346"/>
                <a:gd name="T18" fmla="*/ 1 w 91"/>
                <a:gd name="T19" fmla="*/ 9 h 346"/>
                <a:gd name="T20" fmla="*/ 1 w 91"/>
                <a:gd name="T21" fmla="*/ 6 h 346"/>
                <a:gd name="T22" fmla="*/ 2 w 91"/>
                <a:gd name="T23" fmla="*/ 9 h 346"/>
                <a:gd name="T24" fmla="*/ 2 w 91"/>
                <a:gd name="T25" fmla="*/ 9 h 346"/>
                <a:gd name="T26" fmla="*/ 1 w 91"/>
                <a:gd name="T27" fmla="*/ 4 h 346"/>
                <a:gd name="T28" fmla="*/ 1 w 91"/>
                <a:gd name="T29" fmla="*/ 4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242" name="Group 1242"/>
          <p:cNvGrpSpPr>
            <a:grpSpLocks/>
          </p:cNvGrpSpPr>
          <p:nvPr/>
        </p:nvGrpSpPr>
        <p:grpSpPr bwMode="auto">
          <a:xfrm>
            <a:off x="4243388" y="2452886"/>
            <a:ext cx="425450" cy="450256"/>
            <a:chOff x="4424" y="0"/>
            <a:chExt cx="268" cy="268"/>
          </a:xfrm>
        </p:grpSpPr>
        <p:sp>
          <p:nvSpPr>
            <p:cNvPr id="180323" name="Freeform 1243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13 w 554"/>
                <a:gd name="T1" fmla="*/ 11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1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1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4" name="Freeform 1244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2 w 567"/>
                <a:gd name="T17" fmla="*/ 13 h 567"/>
                <a:gd name="T18" fmla="*/ 2 w 567"/>
                <a:gd name="T19" fmla="*/ 13 h 567"/>
                <a:gd name="T20" fmla="*/ 0 w 567"/>
                <a:gd name="T21" fmla="*/ 2 h 567"/>
                <a:gd name="T22" fmla="*/ 0 w 567"/>
                <a:gd name="T23" fmla="*/ 12 h 567"/>
                <a:gd name="T24" fmla="*/ 2 w 567"/>
                <a:gd name="T25" fmla="*/ 13 h 567"/>
                <a:gd name="T26" fmla="*/ 12 w 567"/>
                <a:gd name="T27" fmla="*/ 13 h 567"/>
                <a:gd name="T28" fmla="*/ 13 w 567"/>
                <a:gd name="T29" fmla="*/ 12 h 567"/>
                <a:gd name="T30" fmla="*/ 13 w 567"/>
                <a:gd name="T31" fmla="*/ 2 h 567"/>
                <a:gd name="T32" fmla="*/ 13 w 567"/>
                <a:gd name="T33" fmla="*/ 2 h 567"/>
                <a:gd name="T34" fmla="*/ 12 w 567"/>
                <a:gd name="T35" fmla="*/ 0 h 567"/>
                <a:gd name="T36" fmla="*/ 2 w 567"/>
                <a:gd name="T37" fmla="*/ 0 h 567"/>
                <a:gd name="T38" fmla="*/ 0 w 567"/>
                <a:gd name="T39" fmla="*/ 2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5" name="Freeform 1245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3 h 122"/>
                <a:gd name="T4" fmla="*/ 0 w 36"/>
                <a:gd name="T5" fmla="*/ 1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1 w 36"/>
                <a:gd name="T13" fmla="*/ 1 h 122"/>
                <a:gd name="T14" fmla="*/ 0 w 36"/>
                <a:gd name="T15" fmla="*/ 3 h 122"/>
                <a:gd name="T16" fmla="*/ 0 w 36"/>
                <a:gd name="T17" fmla="*/ 3 h 122"/>
                <a:gd name="T18" fmla="*/ 0 w 36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6" name="Freeform 1246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4 h 176"/>
                <a:gd name="T4" fmla="*/ 0 w 47"/>
                <a:gd name="T5" fmla="*/ 2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1 w 47"/>
                <a:gd name="T13" fmla="*/ 2 h 176"/>
                <a:gd name="T14" fmla="*/ 0 w 47"/>
                <a:gd name="T15" fmla="*/ 4 h 176"/>
                <a:gd name="T16" fmla="*/ 0 w 47"/>
                <a:gd name="T17" fmla="*/ 4 h 176"/>
                <a:gd name="T18" fmla="*/ 0 w 47"/>
                <a:gd name="T19" fmla="*/ 4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7" name="Freeform 1247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5 h 231"/>
                <a:gd name="T2" fmla="*/ 0 w 58"/>
                <a:gd name="T3" fmla="*/ 5 h 231"/>
                <a:gd name="T4" fmla="*/ 1 w 58"/>
                <a:gd name="T5" fmla="*/ 3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1 w 58"/>
                <a:gd name="T13" fmla="*/ 3 h 231"/>
                <a:gd name="T14" fmla="*/ 0 w 58"/>
                <a:gd name="T15" fmla="*/ 5 h 231"/>
                <a:gd name="T16" fmla="*/ 0 w 58"/>
                <a:gd name="T17" fmla="*/ 5 h 231"/>
                <a:gd name="T18" fmla="*/ 0 w 58"/>
                <a:gd name="T19" fmla="*/ 5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8" name="Freeform 1248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7 h 285"/>
                <a:gd name="T2" fmla="*/ 0 w 70"/>
                <a:gd name="T3" fmla="*/ 7 h 285"/>
                <a:gd name="T4" fmla="*/ 1 w 70"/>
                <a:gd name="T5" fmla="*/ 3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2 w 70"/>
                <a:gd name="T13" fmla="*/ 3 h 285"/>
                <a:gd name="T14" fmla="*/ 0 w 70"/>
                <a:gd name="T15" fmla="*/ 7 h 285"/>
                <a:gd name="T16" fmla="*/ 0 w 70"/>
                <a:gd name="T17" fmla="*/ 7 h 285"/>
                <a:gd name="T18" fmla="*/ 0 w 70"/>
                <a:gd name="T19" fmla="*/ 7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9" name="Oval 1249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30" name="Freeform 1250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1 h 85"/>
                <a:gd name="T8" fmla="*/ 0 w 43"/>
                <a:gd name="T9" fmla="*/ 2 h 85"/>
                <a:gd name="T10" fmla="*/ 0 w 43"/>
                <a:gd name="T11" fmla="*/ 2 h 85"/>
                <a:gd name="T12" fmla="*/ 1 w 43"/>
                <a:gd name="T13" fmla="*/ 1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1" name="Oval 1251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32" name="Freeform 1252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1 w 42"/>
                <a:gd name="T3" fmla="*/ 0 h 85"/>
                <a:gd name="T4" fmla="*/ 1 w 42"/>
                <a:gd name="T5" fmla="*/ 0 h 85"/>
                <a:gd name="T6" fmla="*/ 0 w 42"/>
                <a:gd name="T7" fmla="*/ 1 h 85"/>
                <a:gd name="T8" fmla="*/ 1 w 42"/>
                <a:gd name="T9" fmla="*/ 2 h 85"/>
                <a:gd name="T10" fmla="*/ 0 w 42"/>
                <a:gd name="T11" fmla="*/ 2 h 85"/>
                <a:gd name="T12" fmla="*/ 0 w 42"/>
                <a:gd name="T13" fmla="*/ 1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3" name="Freeform 1253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1 h 122"/>
                <a:gd name="T4" fmla="*/ 0 w 36"/>
                <a:gd name="T5" fmla="*/ 0 h 122"/>
                <a:gd name="T6" fmla="*/ 1 w 36"/>
                <a:gd name="T7" fmla="*/ 0 h 122"/>
                <a:gd name="T8" fmla="*/ 1 w 36"/>
                <a:gd name="T9" fmla="*/ 0 h 122"/>
                <a:gd name="T10" fmla="*/ 0 w 36"/>
                <a:gd name="T11" fmla="*/ 1 h 122"/>
                <a:gd name="T12" fmla="*/ 1 w 36"/>
                <a:gd name="T13" fmla="*/ 3 h 122"/>
                <a:gd name="T14" fmla="*/ 1 w 36"/>
                <a:gd name="T15" fmla="*/ 3 h 122"/>
                <a:gd name="T16" fmla="*/ 1 w 36"/>
                <a:gd name="T17" fmla="*/ 3 h 122"/>
                <a:gd name="T18" fmla="*/ 0 w 36"/>
                <a:gd name="T19" fmla="*/ 3 h 122"/>
                <a:gd name="T20" fmla="*/ 0 w 36"/>
                <a:gd name="T21" fmla="*/ 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4" name="Freeform 1254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2 h 176"/>
                <a:gd name="T4" fmla="*/ 0 w 47"/>
                <a:gd name="T5" fmla="*/ 0 h 176"/>
                <a:gd name="T6" fmla="*/ 0 w 47"/>
                <a:gd name="T7" fmla="*/ 0 h 176"/>
                <a:gd name="T8" fmla="*/ 1 w 47"/>
                <a:gd name="T9" fmla="*/ 0 h 176"/>
                <a:gd name="T10" fmla="*/ 1 w 47"/>
                <a:gd name="T11" fmla="*/ 0 h 176"/>
                <a:gd name="T12" fmla="*/ 0 w 47"/>
                <a:gd name="T13" fmla="*/ 2 h 176"/>
                <a:gd name="T14" fmla="*/ 1 w 47"/>
                <a:gd name="T15" fmla="*/ 4 h 176"/>
                <a:gd name="T16" fmla="*/ 1 w 47"/>
                <a:gd name="T17" fmla="*/ 4 h 176"/>
                <a:gd name="T18" fmla="*/ 1 w 47"/>
                <a:gd name="T19" fmla="*/ 4 h 176"/>
                <a:gd name="T20" fmla="*/ 0 w 47"/>
                <a:gd name="T21" fmla="*/ 4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5" name="Freeform 1255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1 w 59"/>
                <a:gd name="T1" fmla="*/ 5 h 231"/>
                <a:gd name="T2" fmla="*/ 0 w 59"/>
                <a:gd name="T3" fmla="*/ 3 h 231"/>
                <a:gd name="T4" fmla="*/ 1 w 59"/>
                <a:gd name="T5" fmla="*/ 0 h 231"/>
                <a:gd name="T6" fmla="*/ 1 w 59"/>
                <a:gd name="T7" fmla="*/ 0 h 231"/>
                <a:gd name="T8" fmla="*/ 1 w 59"/>
                <a:gd name="T9" fmla="*/ 0 h 231"/>
                <a:gd name="T10" fmla="*/ 0 w 59"/>
                <a:gd name="T11" fmla="*/ 3 h 231"/>
                <a:gd name="T12" fmla="*/ 1 w 59"/>
                <a:gd name="T13" fmla="*/ 5 h 231"/>
                <a:gd name="T14" fmla="*/ 1 w 59"/>
                <a:gd name="T15" fmla="*/ 5 h 231"/>
                <a:gd name="T16" fmla="*/ 1 w 59"/>
                <a:gd name="T17" fmla="*/ 5 h 231"/>
                <a:gd name="T18" fmla="*/ 1 w 59"/>
                <a:gd name="T19" fmla="*/ 5 h 231"/>
                <a:gd name="T20" fmla="*/ 1 w 59"/>
                <a:gd name="T21" fmla="*/ 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6" name="Freeform 1256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1 w 70"/>
                <a:gd name="T1" fmla="*/ 7 h 285"/>
                <a:gd name="T2" fmla="*/ 0 w 70"/>
                <a:gd name="T3" fmla="*/ 3 h 285"/>
                <a:gd name="T4" fmla="*/ 1 w 70"/>
                <a:gd name="T5" fmla="*/ 0 h 285"/>
                <a:gd name="T6" fmla="*/ 1 w 70"/>
                <a:gd name="T7" fmla="*/ 0 h 285"/>
                <a:gd name="T8" fmla="*/ 1 w 70"/>
                <a:gd name="T9" fmla="*/ 0 h 285"/>
                <a:gd name="T10" fmla="*/ 1 w 70"/>
                <a:gd name="T11" fmla="*/ 0 h 285"/>
                <a:gd name="T12" fmla="*/ 0 w 70"/>
                <a:gd name="T13" fmla="*/ 3 h 285"/>
                <a:gd name="T14" fmla="*/ 1 w 70"/>
                <a:gd name="T15" fmla="*/ 7 h 285"/>
                <a:gd name="T16" fmla="*/ 1 w 70"/>
                <a:gd name="T17" fmla="*/ 7 h 285"/>
                <a:gd name="T18" fmla="*/ 1 w 70"/>
                <a:gd name="T19" fmla="*/ 7 h 285"/>
                <a:gd name="T20" fmla="*/ 1 w 70"/>
                <a:gd name="T21" fmla="*/ 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37" name="Freeform 1257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1 w 91"/>
                <a:gd name="T1" fmla="*/ 4 h 346"/>
                <a:gd name="T2" fmla="*/ 1 w 91"/>
                <a:gd name="T3" fmla="*/ 0 h 346"/>
                <a:gd name="T4" fmla="*/ 1 w 91"/>
                <a:gd name="T5" fmla="*/ 0 h 346"/>
                <a:gd name="T6" fmla="*/ 1 w 91"/>
                <a:gd name="T7" fmla="*/ 0 h 346"/>
                <a:gd name="T8" fmla="*/ 1 w 91"/>
                <a:gd name="T9" fmla="*/ 4 h 346"/>
                <a:gd name="T10" fmla="*/ 0 w 91"/>
                <a:gd name="T11" fmla="*/ 9 h 346"/>
                <a:gd name="T12" fmla="*/ 0 w 91"/>
                <a:gd name="T13" fmla="*/ 9 h 346"/>
                <a:gd name="T14" fmla="*/ 1 w 91"/>
                <a:gd name="T15" fmla="*/ 6 h 346"/>
                <a:gd name="T16" fmla="*/ 1 w 91"/>
                <a:gd name="T17" fmla="*/ 9 h 346"/>
                <a:gd name="T18" fmla="*/ 1 w 91"/>
                <a:gd name="T19" fmla="*/ 9 h 346"/>
                <a:gd name="T20" fmla="*/ 1 w 91"/>
                <a:gd name="T21" fmla="*/ 6 h 346"/>
                <a:gd name="T22" fmla="*/ 2 w 91"/>
                <a:gd name="T23" fmla="*/ 9 h 346"/>
                <a:gd name="T24" fmla="*/ 2 w 91"/>
                <a:gd name="T25" fmla="*/ 9 h 346"/>
                <a:gd name="T26" fmla="*/ 1 w 91"/>
                <a:gd name="T27" fmla="*/ 4 h 346"/>
                <a:gd name="T28" fmla="*/ 1 w 91"/>
                <a:gd name="T29" fmla="*/ 4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243" name="Group 1242"/>
          <p:cNvGrpSpPr>
            <a:grpSpLocks/>
          </p:cNvGrpSpPr>
          <p:nvPr/>
        </p:nvGrpSpPr>
        <p:grpSpPr bwMode="auto">
          <a:xfrm>
            <a:off x="4148138" y="3420600"/>
            <a:ext cx="755650" cy="799708"/>
            <a:chOff x="4424" y="0"/>
            <a:chExt cx="268" cy="268"/>
          </a:xfrm>
        </p:grpSpPr>
        <p:sp>
          <p:nvSpPr>
            <p:cNvPr id="180308" name="Freeform 1243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13 w 554"/>
                <a:gd name="T1" fmla="*/ 11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1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1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09" name="Freeform 1244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2 w 567"/>
                <a:gd name="T17" fmla="*/ 13 h 567"/>
                <a:gd name="T18" fmla="*/ 2 w 567"/>
                <a:gd name="T19" fmla="*/ 13 h 567"/>
                <a:gd name="T20" fmla="*/ 0 w 567"/>
                <a:gd name="T21" fmla="*/ 2 h 567"/>
                <a:gd name="T22" fmla="*/ 0 w 567"/>
                <a:gd name="T23" fmla="*/ 12 h 567"/>
                <a:gd name="T24" fmla="*/ 2 w 567"/>
                <a:gd name="T25" fmla="*/ 13 h 567"/>
                <a:gd name="T26" fmla="*/ 12 w 567"/>
                <a:gd name="T27" fmla="*/ 13 h 567"/>
                <a:gd name="T28" fmla="*/ 13 w 567"/>
                <a:gd name="T29" fmla="*/ 12 h 567"/>
                <a:gd name="T30" fmla="*/ 13 w 567"/>
                <a:gd name="T31" fmla="*/ 2 h 567"/>
                <a:gd name="T32" fmla="*/ 13 w 567"/>
                <a:gd name="T33" fmla="*/ 2 h 567"/>
                <a:gd name="T34" fmla="*/ 12 w 567"/>
                <a:gd name="T35" fmla="*/ 0 h 567"/>
                <a:gd name="T36" fmla="*/ 2 w 567"/>
                <a:gd name="T37" fmla="*/ 0 h 567"/>
                <a:gd name="T38" fmla="*/ 0 w 567"/>
                <a:gd name="T39" fmla="*/ 2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0" name="Freeform 1245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3 h 122"/>
                <a:gd name="T4" fmla="*/ 0 w 36"/>
                <a:gd name="T5" fmla="*/ 1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1 w 36"/>
                <a:gd name="T13" fmla="*/ 1 h 122"/>
                <a:gd name="T14" fmla="*/ 0 w 36"/>
                <a:gd name="T15" fmla="*/ 3 h 122"/>
                <a:gd name="T16" fmla="*/ 0 w 36"/>
                <a:gd name="T17" fmla="*/ 3 h 122"/>
                <a:gd name="T18" fmla="*/ 0 w 36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1" name="Freeform 1246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4 h 176"/>
                <a:gd name="T4" fmla="*/ 0 w 47"/>
                <a:gd name="T5" fmla="*/ 2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1 w 47"/>
                <a:gd name="T13" fmla="*/ 2 h 176"/>
                <a:gd name="T14" fmla="*/ 0 w 47"/>
                <a:gd name="T15" fmla="*/ 4 h 176"/>
                <a:gd name="T16" fmla="*/ 0 w 47"/>
                <a:gd name="T17" fmla="*/ 4 h 176"/>
                <a:gd name="T18" fmla="*/ 0 w 47"/>
                <a:gd name="T19" fmla="*/ 4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2" name="Freeform 1247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5 h 231"/>
                <a:gd name="T2" fmla="*/ 0 w 58"/>
                <a:gd name="T3" fmla="*/ 5 h 231"/>
                <a:gd name="T4" fmla="*/ 1 w 58"/>
                <a:gd name="T5" fmla="*/ 3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1 w 58"/>
                <a:gd name="T13" fmla="*/ 3 h 231"/>
                <a:gd name="T14" fmla="*/ 0 w 58"/>
                <a:gd name="T15" fmla="*/ 5 h 231"/>
                <a:gd name="T16" fmla="*/ 0 w 58"/>
                <a:gd name="T17" fmla="*/ 5 h 231"/>
                <a:gd name="T18" fmla="*/ 0 w 58"/>
                <a:gd name="T19" fmla="*/ 5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3" name="Freeform 1248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7 h 285"/>
                <a:gd name="T2" fmla="*/ 0 w 70"/>
                <a:gd name="T3" fmla="*/ 7 h 285"/>
                <a:gd name="T4" fmla="*/ 1 w 70"/>
                <a:gd name="T5" fmla="*/ 3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2 w 70"/>
                <a:gd name="T13" fmla="*/ 3 h 285"/>
                <a:gd name="T14" fmla="*/ 0 w 70"/>
                <a:gd name="T15" fmla="*/ 7 h 285"/>
                <a:gd name="T16" fmla="*/ 0 w 70"/>
                <a:gd name="T17" fmla="*/ 7 h 285"/>
                <a:gd name="T18" fmla="*/ 0 w 70"/>
                <a:gd name="T19" fmla="*/ 7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4" name="Oval 1249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15" name="Freeform 1250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1 h 85"/>
                <a:gd name="T8" fmla="*/ 0 w 43"/>
                <a:gd name="T9" fmla="*/ 2 h 85"/>
                <a:gd name="T10" fmla="*/ 0 w 43"/>
                <a:gd name="T11" fmla="*/ 2 h 85"/>
                <a:gd name="T12" fmla="*/ 1 w 43"/>
                <a:gd name="T13" fmla="*/ 1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6" name="Oval 1251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317" name="Freeform 1252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1 w 42"/>
                <a:gd name="T3" fmla="*/ 0 h 85"/>
                <a:gd name="T4" fmla="*/ 1 w 42"/>
                <a:gd name="T5" fmla="*/ 0 h 85"/>
                <a:gd name="T6" fmla="*/ 0 w 42"/>
                <a:gd name="T7" fmla="*/ 1 h 85"/>
                <a:gd name="T8" fmla="*/ 1 w 42"/>
                <a:gd name="T9" fmla="*/ 2 h 85"/>
                <a:gd name="T10" fmla="*/ 0 w 42"/>
                <a:gd name="T11" fmla="*/ 2 h 85"/>
                <a:gd name="T12" fmla="*/ 0 w 42"/>
                <a:gd name="T13" fmla="*/ 1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8" name="Freeform 1253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1 h 122"/>
                <a:gd name="T4" fmla="*/ 0 w 36"/>
                <a:gd name="T5" fmla="*/ 0 h 122"/>
                <a:gd name="T6" fmla="*/ 1 w 36"/>
                <a:gd name="T7" fmla="*/ 0 h 122"/>
                <a:gd name="T8" fmla="*/ 1 w 36"/>
                <a:gd name="T9" fmla="*/ 0 h 122"/>
                <a:gd name="T10" fmla="*/ 0 w 36"/>
                <a:gd name="T11" fmla="*/ 1 h 122"/>
                <a:gd name="T12" fmla="*/ 1 w 36"/>
                <a:gd name="T13" fmla="*/ 3 h 122"/>
                <a:gd name="T14" fmla="*/ 1 w 36"/>
                <a:gd name="T15" fmla="*/ 3 h 122"/>
                <a:gd name="T16" fmla="*/ 1 w 36"/>
                <a:gd name="T17" fmla="*/ 3 h 122"/>
                <a:gd name="T18" fmla="*/ 0 w 36"/>
                <a:gd name="T19" fmla="*/ 3 h 122"/>
                <a:gd name="T20" fmla="*/ 0 w 36"/>
                <a:gd name="T21" fmla="*/ 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19" name="Freeform 1254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2 h 176"/>
                <a:gd name="T4" fmla="*/ 0 w 47"/>
                <a:gd name="T5" fmla="*/ 0 h 176"/>
                <a:gd name="T6" fmla="*/ 0 w 47"/>
                <a:gd name="T7" fmla="*/ 0 h 176"/>
                <a:gd name="T8" fmla="*/ 1 w 47"/>
                <a:gd name="T9" fmla="*/ 0 h 176"/>
                <a:gd name="T10" fmla="*/ 1 w 47"/>
                <a:gd name="T11" fmla="*/ 0 h 176"/>
                <a:gd name="T12" fmla="*/ 0 w 47"/>
                <a:gd name="T13" fmla="*/ 2 h 176"/>
                <a:gd name="T14" fmla="*/ 1 w 47"/>
                <a:gd name="T15" fmla="*/ 4 h 176"/>
                <a:gd name="T16" fmla="*/ 1 w 47"/>
                <a:gd name="T17" fmla="*/ 4 h 176"/>
                <a:gd name="T18" fmla="*/ 1 w 47"/>
                <a:gd name="T19" fmla="*/ 4 h 176"/>
                <a:gd name="T20" fmla="*/ 0 w 47"/>
                <a:gd name="T21" fmla="*/ 4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0" name="Freeform 1255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1 w 59"/>
                <a:gd name="T1" fmla="*/ 5 h 231"/>
                <a:gd name="T2" fmla="*/ 0 w 59"/>
                <a:gd name="T3" fmla="*/ 3 h 231"/>
                <a:gd name="T4" fmla="*/ 1 w 59"/>
                <a:gd name="T5" fmla="*/ 0 h 231"/>
                <a:gd name="T6" fmla="*/ 1 w 59"/>
                <a:gd name="T7" fmla="*/ 0 h 231"/>
                <a:gd name="T8" fmla="*/ 1 w 59"/>
                <a:gd name="T9" fmla="*/ 0 h 231"/>
                <a:gd name="T10" fmla="*/ 0 w 59"/>
                <a:gd name="T11" fmla="*/ 3 h 231"/>
                <a:gd name="T12" fmla="*/ 1 w 59"/>
                <a:gd name="T13" fmla="*/ 5 h 231"/>
                <a:gd name="T14" fmla="*/ 1 w 59"/>
                <a:gd name="T15" fmla="*/ 5 h 231"/>
                <a:gd name="T16" fmla="*/ 1 w 59"/>
                <a:gd name="T17" fmla="*/ 5 h 231"/>
                <a:gd name="T18" fmla="*/ 1 w 59"/>
                <a:gd name="T19" fmla="*/ 5 h 231"/>
                <a:gd name="T20" fmla="*/ 1 w 59"/>
                <a:gd name="T21" fmla="*/ 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1" name="Freeform 1256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1 w 70"/>
                <a:gd name="T1" fmla="*/ 7 h 285"/>
                <a:gd name="T2" fmla="*/ 0 w 70"/>
                <a:gd name="T3" fmla="*/ 3 h 285"/>
                <a:gd name="T4" fmla="*/ 1 w 70"/>
                <a:gd name="T5" fmla="*/ 0 h 285"/>
                <a:gd name="T6" fmla="*/ 1 w 70"/>
                <a:gd name="T7" fmla="*/ 0 h 285"/>
                <a:gd name="T8" fmla="*/ 1 w 70"/>
                <a:gd name="T9" fmla="*/ 0 h 285"/>
                <a:gd name="T10" fmla="*/ 1 w 70"/>
                <a:gd name="T11" fmla="*/ 0 h 285"/>
                <a:gd name="T12" fmla="*/ 0 w 70"/>
                <a:gd name="T13" fmla="*/ 3 h 285"/>
                <a:gd name="T14" fmla="*/ 1 w 70"/>
                <a:gd name="T15" fmla="*/ 7 h 285"/>
                <a:gd name="T16" fmla="*/ 1 w 70"/>
                <a:gd name="T17" fmla="*/ 7 h 285"/>
                <a:gd name="T18" fmla="*/ 1 w 70"/>
                <a:gd name="T19" fmla="*/ 7 h 285"/>
                <a:gd name="T20" fmla="*/ 1 w 70"/>
                <a:gd name="T21" fmla="*/ 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322" name="Freeform 1257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1 w 91"/>
                <a:gd name="T1" fmla="*/ 4 h 346"/>
                <a:gd name="T2" fmla="*/ 1 w 91"/>
                <a:gd name="T3" fmla="*/ 0 h 346"/>
                <a:gd name="T4" fmla="*/ 1 w 91"/>
                <a:gd name="T5" fmla="*/ 0 h 346"/>
                <a:gd name="T6" fmla="*/ 1 w 91"/>
                <a:gd name="T7" fmla="*/ 0 h 346"/>
                <a:gd name="T8" fmla="*/ 1 w 91"/>
                <a:gd name="T9" fmla="*/ 4 h 346"/>
                <a:gd name="T10" fmla="*/ 0 w 91"/>
                <a:gd name="T11" fmla="*/ 9 h 346"/>
                <a:gd name="T12" fmla="*/ 0 w 91"/>
                <a:gd name="T13" fmla="*/ 9 h 346"/>
                <a:gd name="T14" fmla="*/ 1 w 91"/>
                <a:gd name="T15" fmla="*/ 6 h 346"/>
                <a:gd name="T16" fmla="*/ 1 w 91"/>
                <a:gd name="T17" fmla="*/ 9 h 346"/>
                <a:gd name="T18" fmla="*/ 1 w 91"/>
                <a:gd name="T19" fmla="*/ 9 h 346"/>
                <a:gd name="T20" fmla="*/ 1 w 91"/>
                <a:gd name="T21" fmla="*/ 6 h 346"/>
                <a:gd name="T22" fmla="*/ 2 w 91"/>
                <a:gd name="T23" fmla="*/ 9 h 346"/>
                <a:gd name="T24" fmla="*/ 2 w 91"/>
                <a:gd name="T25" fmla="*/ 9 h 346"/>
                <a:gd name="T26" fmla="*/ 1 w 91"/>
                <a:gd name="T27" fmla="*/ 4 h 346"/>
                <a:gd name="T28" fmla="*/ 1 w 91"/>
                <a:gd name="T29" fmla="*/ 4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0245" name="Picture 156" descr="HetNet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600" y="2078232"/>
            <a:ext cx="3233738" cy="207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0249" name="Group 1364"/>
          <p:cNvGrpSpPr>
            <a:grpSpLocks/>
          </p:cNvGrpSpPr>
          <p:nvPr/>
        </p:nvGrpSpPr>
        <p:grpSpPr bwMode="auto">
          <a:xfrm>
            <a:off x="5095875" y="4752887"/>
            <a:ext cx="738188" cy="781227"/>
            <a:chOff x="4104" y="1220"/>
            <a:chExt cx="268" cy="268"/>
          </a:xfrm>
        </p:grpSpPr>
        <p:sp>
          <p:nvSpPr>
            <p:cNvPr id="180266" name="Freeform 1365"/>
            <p:cNvSpPr>
              <a:spLocks/>
            </p:cNvSpPr>
            <p:nvPr/>
          </p:nvSpPr>
          <p:spPr bwMode="auto">
            <a:xfrm>
              <a:off x="4107" y="1223"/>
              <a:ext cx="262" cy="262"/>
            </a:xfrm>
            <a:custGeom>
              <a:avLst/>
              <a:gdLst>
                <a:gd name="T0" fmla="*/ 13 w 554"/>
                <a:gd name="T1" fmla="*/ 12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2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2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1" y="554"/>
                  </a:cubicBezTo>
                  <a:cubicBezTo>
                    <a:pt x="62" y="554"/>
                    <a:pt x="62" y="554"/>
                    <a:pt x="62" y="554"/>
                  </a:cubicBezTo>
                  <a:cubicBezTo>
                    <a:pt x="28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7" name="Freeform 1366"/>
            <p:cNvSpPr>
              <a:spLocks noEditPoints="1"/>
            </p:cNvSpPr>
            <p:nvPr/>
          </p:nvSpPr>
          <p:spPr bwMode="auto">
            <a:xfrm>
              <a:off x="4104" y="122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3 w 567"/>
                <a:gd name="T17" fmla="*/ 12 h 567"/>
                <a:gd name="T18" fmla="*/ 13 w 567"/>
                <a:gd name="T19" fmla="*/ 12 h 567"/>
                <a:gd name="T20" fmla="*/ 12 w 567"/>
                <a:gd name="T21" fmla="*/ 13 h 567"/>
                <a:gd name="T22" fmla="*/ 2 w 567"/>
                <a:gd name="T23" fmla="*/ 13 h 567"/>
                <a:gd name="T24" fmla="*/ 0 w 567"/>
                <a:gd name="T25" fmla="*/ 2 h 567"/>
                <a:gd name="T26" fmla="*/ 0 w 567"/>
                <a:gd name="T27" fmla="*/ 12 h 567"/>
                <a:gd name="T28" fmla="*/ 2 w 567"/>
                <a:gd name="T29" fmla="*/ 13 h 567"/>
                <a:gd name="T30" fmla="*/ 12 w 567"/>
                <a:gd name="T31" fmla="*/ 13 h 567"/>
                <a:gd name="T32" fmla="*/ 13 w 567"/>
                <a:gd name="T33" fmla="*/ 12 h 567"/>
                <a:gd name="T34" fmla="*/ 13 w 567"/>
                <a:gd name="T35" fmla="*/ 2 h 567"/>
                <a:gd name="T36" fmla="*/ 13 w 567"/>
                <a:gd name="T37" fmla="*/ 2 h 567"/>
                <a:gd name="T38" fmla="*/ 12 w 567"/>
                <a:gd name="T39" fmla="*/ 0 h 567"/>
                <a:gd name="T40" fmla="*/ 2 w 567"/>
                <a:gd name="T41" fmla="*/ 0 h 567"/>
                <a:gd name="T42" fmla="*/ 0 w 567"/>
                <a:gd name="T43" fmla="*/ 2 h 5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7"/>
                <a:gd name="T67" fmla="*/ 0 h 567"/>
                <a:gd name="T68" fmla="*/ 567 w 567"/>
                <a:gd name="T69" fmla="*/ 567 h 5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6" y="0"/>
                    <a:pt x="567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1" y="498"/>
                    <a:pt x="561" y="498"/>
                    <a:pt x="561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8" name="Freeform 1367"/>
            <p:cNvSpPr>
              <a:spLocks/>
            </p:cNvSpPr>
            <p:nvPr/>
          </p:nvSpPr>
          <p:spPr bwMode="auto">
            <a:xfrm>
              <a:off x="4188" y="1248"/>
              <a:ext cx="101" cy="218"/>
            </a:xfrm>
            <a:custGeom>
              <a:avLst/>
              <a:gdLst>
                <a:gd name="T0" fmla="*/ 5 w 214"/>
                <a:gd name="T1" fmla="*/ 10 h 462"/>
                <a:gd name="T2" fmla="*/ 4 w 214"/>
                <a:gd name="T3" fmla="*/ 11 h 462"/>
                <a:gd name="T4" fmla="*/ 1 w 214"/>
                <a:gd name="T5" fmla="*/ 11 h 462"/>
                <a:gd name="T6" fmla="*/ 0 w 214"/>
                <a:gd name="T7" fmla="*/ 10 h 462"/>
                <a:gd name="T8" fmla="*/ 0 w 214"/>
                <a:gd name="T9" fmla="*/ 1 h 462"/>
                <a:gd name="T10" fmla="*/ 1 w 214"/>
                <a:gd name="T11" fmla="*/ 0 h 462"/>
                <a:gd name="T12" fmla="*/ 4 w 214"/>
                <a:gd name="T13" fmla="*/ 0 h 462"/>
                <a:gd name="T14" fmla="*/ 5 w 214"/>
                <a:gd name="T15" fmla="*/ 1 h 462"/>
                <a:gd name="T16" fmla="*/ 5 w 214"/>
                <a:gd name="T17" fmla="*/ 10 h 4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4"/>
                <a:gd name="T28" fmla="*/ 0 h 462"/>
                <a:gd name="T29" fmla="*/ 214 w 214"/>
                <a:gd name="T30" fmla="*/ 462 h 4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4" h="462">
                  <a:moveTo>
                    <a:pt x="214" y="423"/>
                  </a:moveTo>
                  <a:cubicBezTo>
                    <a:pt x="214" y="445"/>
                    <a:pt x="198" y="462"/>
                    <a:pt x="178" y="462"/>
                  </a:cubicBezTo>
                  <a:cubicBezTo>
                    <a:pt x="35" y="462"/>
                    <a:pt x="35" y="462"/>
                    <a:pt x="35" y="462"/>
                  </a:cubicBezTo>
                  <a:cubicBezTo>
                    <a:pt x="16" y="462"/>
                    <a:pt x="0" y="445"/>
                    <a:pt x="0" y="42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6" y="0"/>
                    <a:pt x="35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8" y="0"/>
                    <a:pt x="214" y="18"/>
                    <a:pt x="214" y="39"/>
                  </a:cubicBezTo>
                  <a:lnTo>
                    <a:pt x="214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9" name="Freeform 1368"/>
            <p:cNvSpPr>
              <a:spLocks noEditPoints="1"/>
            </p:cNvSpPr>
            <p:nvPr/>
          </p:nvSpPr>
          <p:spPr bwMode="auto">
            <a:xfrm>
              <a:off x="4184" y="1245"/>
              <a:ext cx="107" cy="224"/>
            </a:xfrm>
            <a:custGeom>
              <a:avLst/>
              <a:gdLst>
                <a:gd name="T0" fmla="*/ 1 w 227"/>
                <a:gd name="T1" fmla="*/ 11 h 474"/>
                <a:gd name="T2" fmla="*/ 0 w 227"/>
                <a:gd name="T3" fmla="*/ 10 h 474"/>
                <a:gd name="T4" fmla="*/ 0 w 227"/>
                <a:gd name="T5" fmla="*/ 1 h 474"/>
                <a:gd name="T6" fmla="*/ 1 w 227"/>
                <a:gd name="T7" fmla="*/ 0 h 474"/>
                <a:gd name="T8" fmla="*/ 4 w 227"/>
                <a:gd name="T9" fmla="*/ 0 h 474"/>
                <a:gd name="T10" fmla="*/ 5 w 227"/>
                <a:gd name="T11" fmla="*/ 1 h 474"/>
                <a:gd name="T12" fmla="*/ 5 w 227"/>
                <a:gd name="T13" fmla="*/ 10 h 474"/>
                <a:gd name="T14" fmla="*/ 4 w 227"/>
                <a:gd name="T15" fmla="*/ 11 h 474"/>
                <a:gd name="T16" fmla="*/ 1 w 227"/>
                <a:gd name="T17" fmla="*/ 11 h 474"/>
                <a:gd name="T18" fmla="*/ 0 w 227"/>
                <a:gd name="T19" fmla="*/ 1 h 474"/>
                <a:gd name="T20" fmla="*/ 0 w 227"/>
                <a:gd name="T21" fmla="*/ 10 h 474"/>
                <a:gd name="T22" fmla="*/ 1 w 227"/>
                <a:gd name="T23" fmla="*/ 11 h 474"/>
                <a:gd name="T24" fmla="*/ 4 w 227"/>
                <a:gd name="T25" fmla="*/ 11 h 474"/>
                <a:gd name="T26" fmla="*/ 5 w 227"/>
                <a:gd name="T27" fmla="*/ 10 h 474"/>
                <a:gd name="T28" fmla="*/ 5 w 227"/>
                <a:gd name="T29" fmla="*/ 1 h 474"/>
                <a:gd name="T30" fmla="*/ 4 w 227"/>
                <a:gd name="T31" fmla="*/ 0 h 474"/>
                <a:gd name="T32" fmla="*/ 1 w 227"/>
                <a:gd name="T33" fmla="*/ 0 h 474"/>
                <a:gd name="T34" fmla="*/ 0 w 227"/>
                <a:gd name="T35" fmla="*/ 1 h 4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474"/>
                <a:gd name="T56" fmla="*/ 227 w 227"/>
                <a:gd name="T57" fmla="*/ 474 h 4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474">
                  <a:moveTo>
                    <a:pt x="42" y="474"/>
                  </a:moveTo>
                  <a:cubicBezTo>
                    <a:pt x="19" y="474"/>
                    <a:pt x="0" y="454"/>
                    <a:pt x="0" y="4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9" y="0"/>
                    <a:pt x="4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09" y="0"/>
                    <a:pt x="227" y="20"/>
                    <a:pt x="227" y="45"/>
                  </a:cubicBezTo>
                  <a:cubicBezTo>
                    <a:pt x="227" y="429"/>
                    <a:pt x="227" y="429"/>
                    <a:pt x="227" y="429"/>
                  </a:cubicBezTo>
                  <a:cubicBezTo>
                    <a:pt x="227" y="454"/>
                    <a:pt x="209" y="474"/>
                    <a:pt x="185" y="474"/>
                  </a:cubicBezTo>
                  <a:lnTo>
                    <a:pt x="42" y="474"/>
                  </a:lnTo>
                  <a:close/>
                  <a:moveTo>
                    <a:pt x="13" y="45"/>
                  </a:moveTo>
                  <a:cubicBezTo>
                    <a:pt x="13" y="429"/>
                    <a:pt x="13" y="429"/>
                    <a:pt x="13" y="429"/>
                  </a:cubicBezTo>
                  <a:cubicBezTo>
                    <a:pt x="13" y="447"/>
                    <a:pt x="27" y="461"/>
                    <a:pt x="42" y="461"/>
                  </a:cubicBezTo>
                  <a:cubicBezTo>
                    <a:pt x="185" y="461"/>
                    <a:pt x="185" y="461"/>
                    <a:pt x="185" y="461"/>
                  </a:cubicBezTo>
                  <a:cubicBezTo>
                    <a:pt x="201" y="461"/>
                    <a:pt x="214" y="447"/>
                    <a:pt x="214" y="429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27"/>
                    <a:pt x="201" y="13"/>
                    <a:pt x="185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7" y="13"/>
                    <a:pt x="13" y="27"/>
                    <a:pt x="13" y="45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0" name="Freeform 1369"/>
            <p:cNvSpPr>
              <a:spLocks noEditPoints="1"/>
            </p:cNvSpPr>
            <p:nvPr/>
          </p:nvSpPr>
          <p:spPr bwMode="auto">
            <a:xfrm>
              <a:off x="4202" y="1261"/>
              <a:ext cx="70" cy="191"/>
            </a:xfrm>
            <a:custGeom>
              <a:avLst/>
              <a:gdLst>
                <a:gd name="T0" fmla="*/ 0 w 148"/>
                <a:gd name="T1" fmla="*/ 9 h 406"/>
                <a:gd name="T2" fmla="*/ 0 w 148"/>
                <a:gd name="T3" fmla="*/ 0 h 406"/>
                <a:gd name="T4" fmla="*/ 0 w 148"/>
                <a:gd name="T5" fmla="*/ 0 h 406"/>
                <a:gd name="T6" fmla="*/ 3 w 148"/>
                <a:gd name="T7" fmla="*/ 0 h 406"/>
                <a:gd name="T8" fmla="*/ 4 w 148"/>
                <a:gd name="T9" fmla="*/ 0 h 406"/>
                <a:gd name="T10" fmla="*/ 4 w 148"/>
                <a:gd name="T11" fmla="*/ 9 h 406"/>
                <a:gd name="T12" fmla="*/ 3 w 148"/>
                <a:gd name="T13" fmla="*/ 9 h 406"/>
                <a:gd name="T14" fmla="*/ 0 w 148"/>
                <a:gd name="T15" fmla="*/ 9 h 406"/>
                <a:gd name="T16" fmla="*/ 0 w 148"/>
                <a:gd name="T17" fmla="*/ 9 h 406"/>
                <a:gd name="T18" fmla="*/ 0 w 148"/>
                <a:gd name="T19" fmla="*/ 0 h 406"/>
                <a:gd name="T20" fmla="*/ 0 w 148"/>
                <a:gd name="T21" fmla="*/ 9 h 406"/>
                <a:gd name="T22" fmla="*/ 0 w 148"/>
                <a:gd name="T23" fmla="*/ 9 h 406"/>
                <a:gd name="T24" fmla="*/ 3 w 148"/>
                <a:gd name="T25" fmla="*/ 9 h 406"/>
                <a:gd name="T26" fmla="*/ 3 w 148"/>
                <a:gd name="T27" fmla="*/ 9 h 406"/>
                <a:gd name="T28" fmla="*/ 3 w 148"/>
                <a:gd name="T29" fmla="*/ 0 h 406"/>
                <a:gd name="T30" fmla="*/ 3 w 148"/>
                <a:gd name="T31" fmla="*/ 0 h 406"/>
                <a:gd name="T32" fmla="*/ 0 w 148"/>
                <a:gd name="T33" fmla="*/ 0 h 406"/>
                <a:gd name="T34" fmla="*/ 0 w 148"/>
                <a:gd name="T35" fmla="*/ 0 h 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"/>
                <a:gd name="T55" fmla="*/ 0 h 406"/>
                <a:gd name="T56" fmla="*/ 148 w 148"/>
                <a:gd name="T57" fmla="*/ 406 h 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" h="406">
                  <a:moveTo>
                    <a:pt x="0" y="38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8" y="0"/>
                    <a:pt x="148" y="11"/>
                    <a:pt x="148" y="23"/>
                  </a:cubicBezTo>
                  <a:cubicBezTo>
                    <a:pt x="148" y="383"/>
                    <a:pt x="148" y="383"/>
                    <a:pt x="148" y="383"/>
                  </a:cubicBezTo>
                  <a:cubicBezTo>
                    <a:pt x="148" y="395"/>
                    <a:pt x="138" y="406"/>
                    <a:pt x="125" y="406"/>
                  </a:cubicBezTo>
                  <a:cubicBezTo>
                    <a:pt x="23" y="406"/>
                    <a:pt x="23" y="406"/>
                    <a:pt x="23" y="406"/>
                  </a:cubicBezTo>
                  <a:cubicBezTo>
                    <a:pt x="11" y="406"/>
                    <a:pt x="0" y="395"/>
                    <a:pt x="0" y="383"/>
                  </a:cubicBezTo>
                  <a:close/>
                  <a:moveTo>
                    <a:pt x="13" y="23"/>
                  </a:moveTo>
                  <a:cubicBezTo>
                    <a:pt x="13" y="383"/>
                    <a:pt x="13" y="383"/>
                    <a:pt x="13" y="383"/>
                  </a:cubicBezTo>
                  <a:cubicBezTo>
                    <a:pt x="13" y="388"/>
                    <a:pt x="18" y="393"/>
                    <a:pt x="23" y="393"/>
                  </a:cubicBezTo>
                  <a:cubicBezTo>
                    <a:pt x="125" y="393"/>
                    <a:pt x="125" y="393"/>
                    <a:pt x="125" y="393"/>
                  </a:cubicBezTo>
                  <a:cubicBezTo>
                    <a:pt x="131" y="393"/>
                    <a:pt x="135" y="388"/>
                    <a:pt x="135" y="38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18"/>
                    <a:pt x="131" y="13"/>
                    <a:pt x="125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3" y="18"/>
                    <a:pt x="13" y="23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1" name="Freeform 1370"/>
            <p:cNvSpPr>
              <a:spLocks/>
            </p:cNvSpPr>
            <p:nvPr/>
          </p:nvSpPr>
          <p:spPr bwMode="auto">
            <a:xfrm>
              <a:off x="4215" y="1273"/>
              <a:ext cx="7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1 w 13"/>
                <a:gd name="T5" fmla="*/ 0 h 63"/>
                <a:gd name="T6" fmla="*/ 1 w 13"/>
                <a:gd name="T7" fmla="*/ 0 h 63"/>
                <a:gd name="T8" fmla="*/ 1 w 13"/>
                <a:gd name="T9" fmla="*/ 1 h 63"/>
                <a:gd name="T10" fmla="*/ 1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1" y="63"/>
                    <a:pt x="7" y="63"/>
                  </a:cubicBezTo>
                  <a:cubicBezTo>
                    <a:pt x="3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2" name="Freeform 1371"/>
            <p:cNvSpPr>
              <a:spLocks/>
            </p:cNvSpPr>
            <p:nvPr/>
          </p:nvSpPr>
          <p:spPr bwMode="auto">
            <a:xfrm>
              <a:off x="4234" y="1273"/>
              <a:ext cx="6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0 w 13"/>
                <a:gd name="T5" fmla="*/ 0 h 63"/>
                <a:gd name="T6" fmla="*/ 0 w 13"/>
                <a:gd name="T7" fmla="*/ 0 h 63"/>
                <a:gd name="T8" fmla="*/ 0 w 13"/>
                <a:gd name="T9" fmla="*/ 1 h 63"/>
                <a:gd name="T10" fmla="*/ 0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0" y="63"/>
                    <a:pt x="6" y="63"/>
                  </a:cubicBezTo>
                  <a:cubicBezTo>
                    <a:pt x="3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3" name="Freeform 1372"/>
            <p:cNvSpPr>
              <a:spLocks/>
            </p:cNvSpPr>
            <p:nvPr/>
          </p:nvSpPr>
          <p:spPr bwMode="auto">
            <a:xfrm>
              <a:off x="4253" y="1273"/>
              <a:ext cx="6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0 w 13"/>
                <a:gd name="T5" fmla="*/ 0 h 63"/>
                <a:gd name="T6" fmla="*/ 0 w 13"/>
                <a:gd name="T7" fmla="*/ 0 h 63"/>
                <a:gd name="T8" fmla="*/ 0 w 13"/>
                <a:gd name="T9" fmla="*/ 1 h 63"/>
                <a:gd name="T10" fmla="*/ 0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0" y="63"/>
                    <a:pt x="6" y="63"/>
                  </a:cubicBezTo>
                  <a:cubicBezTo>
                    <a:pt x="2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4" name="Freeform 1373"/>
            <p:cNvSpPr>
              <a:spLocks/>
            </p:cNvSpPr>
            <p:nvPr/>
          </p:nvSpPr>
          <p:spPr bwMode="auto">
            <a:xfrm>
              <a:off x="4215" y="1341"/>
              <a:ext cx="7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1 w 13"/>
                <a:gd name="T5" fmla="*/ 0 h 63"/>
                <a:gd name="T6" fmla="*/ 1 w 13"/>
                <a:gd name="T7" fmla="*/ 0 h 63"/>
                <a:gd name="T8" fmla="*/ 1 w 13"/>
                <a:gd name="T9" fmla="*/ 1 h 63"/>
                <a:gd name="T10" fmla="*/ 1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1" y="63"/>
                    <a:pt x="7" y="63"/>
                  </a:cubicBezTo>
                  <a:cubicBezTo>
                    <a:pt x="3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5" name="Freeform 1374"/>
            <p:cNvSpPr>
              <a:spLocks/>
            </p:cNvSpPr>
            <p:nvPr/>
          </p:nvSpPr>
          <p:spPr bwMode="auto">
            <a:xfrm>
              <a:off x="4234" y="1341"/>
              <a:ext cx="6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0 w 13"/>
                <a:gd name="T5" fmla="*/ 0 h 63"/>
                <a:gd name="T6" fmla="*/ 0 w 13"/>
                <a:gd name="T7" fmla="*/ 0 h 63"/>
                <a:gd name="T8" fmla="*/ 0 w 13"/>
                <a:gd name="T9" fmla="*/ 1 h 63"/>
                <a:gd name="T10" fmla="*/ 0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0" y="63"/>
                    <a:pt x="6" y="63"/>
                  </a:cubicBezTo>
                  <a:cubicBezTo>
                    <a:pt x="3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6" name="Freeform 1375"/>
            <p:cNvSpPr>
              <a:spLocks/>
            </p:cNvSpPr>
            <p:nvPr/>
          </p:nvSpPr>
          <p:spPr bwMode="auto">
            <a:xfrm>
              <a:off x="4253" y="1341"/>
              <a:ext cx="6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0 w 13"/>
                <a:gd name="T5" fmla="*/ 0 h 63"/>
                <a:gd name="T6" fmla="*/ 0 w 13"/>
                <a:gd name="T7" fmla="*/ 0 h 63"/>
                <a:gd name="T8" fmla="*/ 0 w 13"/>
                <a:gd name="T9" fmla="*/ 1 h 63"/>
                <a:gd name="T10" fmla="*/ 0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0" y="63"/>
                    <a:pt x="6" y="63"/>
                  </a:cubicBezTo>
                  <a:cubicBezTo>
                    <a:pt x="2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7" name="Freeform 1376"/>
            <p:cNvSpPr>
              <a:spLocks/>
            </p:cNvSpPr>
            <p:nvPr/>
          </p:nvSpPr>
          <p:spPr bwMode="auto">
            <a:xfrm>
              <a:off x="4215" y="1409"/>
              <a:ext cx="7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1 w 13"/>
                <a:gd name="T5" fmla="*/ 0 h 63"/>
                <a:gd name="T6" fmla="*/ 1 w 13"/>
                <a:gd name="T7" fmla="*/ 0 h 63"/>
                <a:gd name="T8" fmla="*/ 1 w 13"/>
                <a:gd name="T9" fmla="*/ 1 h 63"/>
                <a:gd name="T10" fmla="*/ 1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1" y="63"/>
                    <a:pt x="7" y="63"/>
                  </a:cubicBezTo>
                  <a:cubicBezTo>
                    <a:pt x="3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8" name="Freeform 1377"/>
            <p:cNvSpPr>
              <a:spLocks/>
            </p:cNvSpPr>
            <p:nvPr/>
          </p:nvSpPr>
          <p:spPr bwMode="auto">
            <a:xfrm>
              <a:off x="4234" y="1409"/>
              <a:ext cx="6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0 w 13"/>
                <a:gd name="T5" fmla="*/ 0 h 63"/>
                <a:gd name="T6" fmla="*/ 0 w 13"/>
                <a:gd name="T7" fmla="*/ 0 h 63"/>
                <a:gd name="T8" fmla="*/ 0 w 13"/>
                <a:gd name="T9" fmla="*/ 1 h 63"/>
                <a:gd name="T10" fmla="*/ 0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0" y="63"/>
                    <a:pt x="6" y="63"/>
                  </a:cubicBezTo>
                  <a:cubicBezTo>
                    <a:pt x="3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79" name="Freeform 1378"/>
            <p:cNvSpPr>
              <a:spLocks/>
            </p:cNvSpPr>
            <p:nvPr/>
          </p:nvSpPr>
          <p:spPr bwMode="auto">
            <a:xfrm>
              <a:off x="4253" y="1409"/>
              <a:ext cx="6" cy="30"/>
            </a:xfrm>
            <a:custGeom>
              <a:avLst/>
              <a:gdLst>
                <a:gd name="T0" fmla="*/ 0 w 13"/>
                <a:gd name="T1" fmla="*/ 1 h 63"/>
                <a:gd name="T2" fmla="*/ 0 w 13"/>
                <a:gd name="T3" fmla="*/ 0 h 63"/>
                <a:gd name="T4" fmla="*/ 0 w 13"/>
                <a:gd name="T5" fmla="*/ 0 h 63"/>
                <a:gd name="T6" fmla="*/ 0 w 13"/>
                <a:gd name="T7" fmla="*/ 0 h 63"/>
                <a:gd name="T8" fmla="*/ 0 w 13"/>
                <a:gd name="T9" fmla="*/ 1 h 63"/>
                <a:gd name="T10" fmla="*/ 0 w 13"/>
                <a:gd name="T11" fmla="*/ 1 h 63"/>
                <a:gd name="T12" fmla="*/ 0 w 13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63"/>
                <a:gd name="T23" fmla="*/ 13 w 1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63">
                  <a:moveTo>
                    <a:pt x="0" y="5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0" y="63"/>
                    <a:pt x="6" y="63"/>
                  </a:cubicBezTo>
                  <a:cubicBezTo>
                    <a:pt x="2" y="63"/>
                    <a:pt x="0" y="60"/>
                    <a:pt x="0" y="56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80" name="Freeform 1379"/>
            <p:cNvSpPr>
              <a:spLocks/>
            </p:cNvSpPr>
            <p:nvPr/>
          </p:nvSpPr>
          <p:spPr bwMode="auto">
            <a:xfrm>
              <a:off x="4214" y="1320"/>
              <a:ext cx="45" cy="6"/>
            </a:xfrm>
            <a:custGeom>
              <a:avLst/>
              <a:gdLst>
                <a:gd name="T0" fmla="*/ 0 w 95"/>
                <a:gd name="T1" fmla="*/ 0 h 13"/>
                <a:gd name="T2" fmla="*/ 0 w 95"/>
                <a:gd name="T3" fmla="*/ 0 h 13"/>
                <a:gd name="T4" fmla="*/ 0 w 95"/>
                <a:gd name="T5" fmla="*/ 0 h 13"/>
                <a:gd name="T6" fmla="*/ 2 w 95"/>
                <a:gd name="T7" fmla="*/ 0 h 13"/>
                <a:gd name="T8" fmla="*/ 2 w 95"/>
                <a:gd name="T9" fmla="*/ 0 h 13"/>
                <a:gd name="T10" fmla="*/ 2 w 95"/>
                <a:gd name="T11" fmla="*/ 0 h 13"/>
                <a:gd name="T12" fmla="*/ 0 w 95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3"/>
                <a:gd name="T23" fmla="*/ 95 w 9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3"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2"/>
                    <a:pt x="95" y="6"/>
                  </a:cubicBezTo>
                  <a:cubicBezTo>
                    <a:pt x="95" y="10"/>
                    <a:pt x="92" y="13"/>
                    <a:pt x="89" y="13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81" name="Freeform 1380"/>
            <p:cNvSpPr>
              <a:spLocks/>
            </p:cNvSpPr>
            <p:nvPr/>
          </p:nvSpPr>
          <p:spPr bwMode="auto">
            <a:xfrm>
              <a:off x="4214" y="1389"/>
              <a:ext cx="45" cy="6"/>
            </a:xfrm>
            <a:custGeom>
              <a:avLst/>
              <a:gdLst>
                <a:gd name="T0" fmla="*/ 0 w 95"/>
                <a:gd name="T1" fmla="*/ 0 h 13"/>
                <a:gd name="T2" fmla="*/ 0 w 95"/>
                <a:gd name="T3" fmla="*/ 0 h 13"/>
                <a:gd name="T4" fmla="*/ 0 w 95"/>
                <a:gd name="T5" fmla="*/ 0 h 13"/>
                <a:gd name="T6" fmla="*/ 2 w 95"/>
                <a:gd name="T7" fmla="*/ 0 h 13"/>
                <a:gd name="T8" fmla="*/ 2 w 95"/>
                <a:gd name="T9" fmla="*/ 0 h 13"/>
                <a:gd name="T10" fmla="*/ 2 w 95"/>
                <a:gd name="T11" fmla="*/ 0 h 13"/>
                <a:gd name="T12" fmla="*/ 0 w 95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3"/>
                <a:gd name="T23" fmla="*/ 95 w 9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3"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2"/>
                    <a:pt x="95" y="6"/>
                  </a:cubicBezTo>
                  <a:cubicBezTo>
                    <a:pt x="95" y="10"/>
                    <a:pt x="92" y="13"/>
                    <a:pt x="89" y="13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250" name="Group 1242"/>
          <p:cNvGrpSpPr>
            <a:grpSpLocks/>
          </p:cNvGrpSpPr>
          <p:nvPr/>
        </p:nvGrpSpPr>
        <p:grpSpPr bwMode="auto">
          <a:xfrm>
            <a:off x="6048310" y="1943245"/>
            <a:ext cx="755650" cy="799708"/>
            <a:chOff x="4424" y="0"/>
            <a:chExt cx="268" cy="268"/>
          </a:xfrm>
        </p:grpSpPr>
        <p:sp>
          <p:nvSpPr>
            <p:cNvPr id="180251" name="Freeform 1243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13 w 554"/>
                <a:gd name="T1" fmla="*/ 11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1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1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2" name="Freeform 1244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2 w 567"/>
                <a:gd name="T17" fmla="*/ 13 h 567"/>
                <a:gd name="T18" fmla="*/ 2 w 567"/>
                <a:gd name="T19" fmla="*/ 13 h 567"/>
                <a:gd name="T20" fmla="*/ 0 w 567"/>
                <a:gd name="T21" fmla="*/ 2 h 567"/>
                <a:gd name="T22" fmla="*/ 0 w 567"/>
                <a:gd name="T23" fmla="*/ 12 h 567"/>
                <a:gd name="T24" fmla="*/ 2 w 567"/>
                <a:gd name="T25" fmla="*/ 13 h 567"/>
                <a:gd name="T26" fmla="*/ 12 w 567"/>
                <a:gd name="T27" fmla="*/ 13 h 567"/>
                <a:gd name="T28" fmla="*/ 13 w 567"/>
                <a:gd name="T29" fmla="*/ 12 h 567"/>
                <a:gd name="T30" fmla="*/ 13 w 567"/>
                <a:gd name="T31" fmla="*/ 2 h 567"/>
                <a:gd name="T32" fmla="*/ 13 w 567"/>
                <a:gd name="T33" fmla="*/ 2 h 567"/>
                <a:gd name="T34" fmla="*/ 12 w 567"/>
                <a:gd name="T35" fmla="*/ 0 h 567"/>
                <a:gd name="T36" fmla="*/ 2 w 567"/>
                <a:gd name="T37" fmla="*/ 0 h 567"/>
                <a:gd name="T38" fmla="*/ 0 w 567"/>
                <a:gd name="T39" fmla="*/ 2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3" name="Freeform 1245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3 h 122"/>
                <a:gd name="T4" fmla="*/ 0 w 36"/>
                <a:gd name="T5" fmla="*/ 1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1 w 36"/>
                <a:gd name="T13" fmla="*/ 1 h 122"/>
                <a:gd name="T14" fmla="*/ 0 w 36"/>
                <a:gd name="T15" fmla="*/ 3 h 122"/>
                <a:gd name="T16" fmla="*/ 0 w 36"/>
                <a:gd name="T17" fmla="*/ 3 h 122"/>
                <a:gd name="T18" fmla="*/ 0 w 36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4" name="Freeform 1246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4 h 176"/>
                <a:gd name="T4" fmla="*/ 0 w 47"/>
                <a:gd name="T5" fmla="*/ 2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1 w 47"/>
                <a:gd name="T13" fmla="*/ 2 h 176"/>
                <a:gd name="T14" fmla="*/ 0 w 47"/>
                <a:gd name="T15" fmla="*/ 4 h 176"/>
                <a:gd name="T16" fmla="*/ 0 w 47"/>
                <a:gd name="T17" fmla="*/ 4 h 176"/>
                <a:gd name="T18" fmla="*/ 0 w 47"/>
                <a:gd name="T19" fmla="*/ 4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5" name="Freeform 1247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5 h 231"/>
                <a:gd name="T2" fmla="*/ 0 w 58"/>
                <a:gd name="T3" fmla="*/ 5 h 231"/>
                <a:gd name="T4" fmla="*/ 1 w 58"/>
                <a:gd name="T5" fmla="*/ 3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1 w 58"/>
                <a:gd name="T13" fmla="*/ 3 h 231"/>
                <a:gd name="T14" fmla="*/ 0 w 58"/>
                <a:gd name="T15" fmla="*/ 5 h 231"/>
                <a:gd name="T16" fmla="*/ 0 w 58"/>
                <a:gd name="T17" fmla="*/ 5 h 231"/>
                <a:gd name="T18" fmla="*/ 0 w 58"/>
                <a:gd name="T19" fmla="*/ 5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6" name="Freeform 1248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7 h 285"/>
                <a:gd name="T2" fmla="*/ 0 w 70"/>
                <a:gd name="T3" fmla="*/ 7 h 285"/>
                <a:gd name="T4" fmla="*/ 1 w 70"/>
                <a:gd name="T5" fmla="*/ 3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2 w 70"/>
                <a:gd name="T13" fmla="*/ 3 h 285"/>
                <a:gd name="T14" fmla="*/ 0 w 70"/>
                <a:gd name="T15" fmla="*/ 7 h 285"/>
                <a:gd name="T16" fmla="*/ 0 w 70"/>
                <a:gd name="T17" fmla="*/ 7 h 285"/>
                <a:gd name="T18" fmla="*/ 0 w 70"/>
                <a:gd name="T19" fmla="*/ 7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7" name="Oval 1249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258" name="Freeform 1250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1 h 85"/>
                <a:gd name="T8" fmla="*/ 0 w 43"/>
                <a:gd name="T9" fmla="*/ 2 h 85"/>
                <a:gd name="T10" fmla="*/ 0 w 43"/>
                <a:gd name="T11" fmla="*/ 2 h 85"/>
                <a:gd name="T12" fmla="*/ 1 w 43"/>
                <a:gd name="T13" fmla="*/ 1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59" name="Oval 1251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80260" name="Freeform 1252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1 w 42"/>
                <a:gd name="T3" fmla="*/ 0 h 85"/>
                <a:gd name="T4" fmla="*/ 1 w 42"/>
                <a:gd name="T5" fmla="*/ 0 h 85"/>
                <a:gd name="T6" fmla="*/ 0 w 42"/>
                <a:gd name="T7" fmla="*/ 1 h 85"/>
                <a:gd name="T8" fmla="*/ 1 w 42"/>
                <a:gd name="T9" fmla="*/ 2 h 85"/>
                <a:gd name="T10" fmla="*/ 0 w 42"/>
                <a:gd name="T11" fmla="*/ 2 h 85"/>
                <a:gd name="T12" fmla="*/ 0 w 42"/>
                <a:gd name="T13" fmla="*/ 1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1" name="Freeform 1253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1 h 122"/>
                <a:gd name="T4" fmla="*/ 0 w 36"/>
                <a:gd name="T5" fmla="*/ 0 h 122"/>
                <a:gd name="T6" fmla="*/ 1 w 36"/>
                <a:gd name="T7" fmla="*/ 0 h 122"/>
                <a:gd name="T8" fmla="*/ 1 w 36"/>
                <a:gd name="T9" fmla="*/ 0 h 122"/>
                <a:gd name="T10" fmla="*/ 0 w 36"/>
                <a:gd name="T11" fmla="*/ 1 h 122"/>
                <a:gd name="T12" fmla="*/ 1 w 36"/>
                <a:gd name="T13" fmla="*/ 3 h 122"/>
                <a:gd name="T14" fmla="*/ 1 w 36"/>
                <a:gd name="T15" fmla="*/ 3 h 122"/>
                <a:gd name="T16" fmla="*/ 1 w 36"/>
                <a:gd name="T17" fmla="*/ 3 h 122"/>
                <a:gd name="T18" fmla="*/ 0 w 36"/>
                <a:gd name="T19" fmla="*/ 3 h 122"/>
                <a:gd name="T20" fmla="*/ 0 w 36"/>
                <a:gd name="T21" fmla="*/ 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2" name="Freeform 1254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2 h 176"/>
                <a:gd name="T4" fmla="*/ 0 w 47"/>
                <a:gd name="T5" fmla="*/ 0 h 176"/>
                <a:gd name="T6" fmla="*/ 0 w 47"/>
                <a:gd name="T7" fmla="*/ 0 h 176"/>
                <a:gd name="T8" fmla="*/ 1 w 47"/>
                <a:gd name="T9" fmla="*/ 0 h 176"/>
                <a:gd name="T10" fmla="*/ 1 w 47"/>
                <a:gd name="T11" fmla="*/ 0 h 176"/>
                <a:gd name="T12" fmla="*/ 0 w 47"/>
                <a:gd name="T13" fmla="*/ 2 h 176"/>
                <a:gd name="T14" fmla="*/ 1 w 47"/>
                <a:gd name="T15" fmla="*/ 4 h 176"/>
                <a:gd name="T16" fmla="*/ 1 w 47"/>
                <a:gd name="T17" fmla="*/ 4 h 176"/>
                <a:gd name="T18" fmla="*/ 1 w 47"/>
                <a:gd name="T19" fmla="*/ 4 h 176"/>
                <a:gd name="T20" fmla="*/ 0 w 47"/>
                <a:gd name="T21" fmla="*/ 4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3" name="Freeform 1255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1 w 59"/>
                <a:gd name="T1" fmla="*/ 5 h 231"/>
                <a:gd name="T2" fmla="*/ 0 w 59"/>
                <a:gd name="T3" fmla="*/ 3 h 231"/>
                <a:gd name="T4" fmla="*/ 1 w 59"/>
                <a:gd name="T5" fmla="*/ 0 h 231"/>
                <a:gd name="T6" fmla="*/ 1 w 59"/>
                <a:gd name="T7" fmla="*/ 0 h 231"/>
                <a:gd name="T8" fmla="*/ 1 w 59"/>
                <a:gd name="T9" fmla="*/ 0 h 231"/>
                <a:gd name="T10" fmla="*/ 0 w 59"/>
                <a:gd name="T11" fmla="*/ 3 h 231"/>
                <a:gd name="T12" fmla="*/ 1 w 59"/>
                <a:gd name="T13" fmla="*/ 5 h 231"/>
                <a:gd name="T14" fmla="*/ 1 w 59"/>
                <a:gd name="T15" fmla="*/ 5 h 231"/>
                <a:gd name="T16" fmla="*/ 1 w 59"/>
                <a:gd name="T17" fmla="*/ 5 h 231"/>
                <a:gd name="T18" fmla="*/ 1 w 59"/>
                <a:gd name="T19" fmla="*/ 5 h 231"/>
                <a:gd name="T20" fmla="*/ 1 w 59"/>
                <a:gd name="T21" fmla="*/ 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4" name="Freeform 1256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1 w 70"/>
                <a:gd name="T1" fmla="*/ 7 h 285"/>
                <a:gd name="T2" fmla="*/ 0 w 70"/>
                <a:gd name="T3" fmla="*/ 3 h 285"/>
                <a:gd name="T4" fmla="*/ 1 w 70"/>
                <a:gd name="T5" fmla="*/ 0 h 285"/>
                <a:gd name="T6" fmla="*/ 1 w 70"/>
                <a:gd name="T7" fmla="*/ 0 h 285"/>
                <a:gd name="T8" fmla="*/ 1 w 70"/>
                <a:gd name="T9" fmla="*/ 0 h 285"/>
                <a:gd name="T10" fmla="*/ 1 w 70"/>
                <a:gd name="T11" fmla="*/ 0 h 285"/>
                <a:gd name="T12" fmla="*/ 0 w 70"/>
                <a:gd name="T13" fmla="*/ 3 h 285"/>
                <a:gd name="T14" fmla="*/ 1 w 70"/>
                <a:gd name="T15" fmla="*/ 7 h 285"/>
                <a:gd name="T16" fmla="*/ 1 w 70"/>
                <a:gd name="T17" fmla="*/ 7 h 285"/>
                <a:gd name="T18" fmla="*/ 1 w 70"/>
                <a:gd name="T19" fmla="*/ 7 h 285"/>
                <a:gd name="T20" fmla="*/ 1 w 70"/>
                <a:gd name="T21" fmla="*/ 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265" name="Freeform 1257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1 w 91"/>
                <a:gd name="T1" fmla="*/ 4 h 346"/>
                <a:gd name="T2" fmla="*/ 1 w 91"/>
                <a:gd name="T3" fmla="*/ 0 h 346"/>
                <a:gd name="T4" fmla="*/ 1 w 91"/>
                <a:gd name="T5" fmla="*/ 0 h 346"/>
                <a:gd name="T6" fmla="*/ 1 w 91"/>
                <a:gd name="T7" fmla="*/ 0 h 346"/>
                <a:gd name="T8" fmla="*/ 1 w 91"/>
                <a:gd name="T9" fmla="*/ 4 h 346"/>
                <a:gd name="T10" fmla="*/ 0 w 91"/>
                <a:gd name="T11" fmla="*/ 9 h 346"/>
                <a:gd name="T12" fmla="*/ 0 w 91"/>
                <a:gd name="T13" fmla="*/ 9 h 346"/>
                <a:gd name="T14" fmla="*/ 1 w 91"/>
                <a:gd name="T15" fmla="*/ 6 h 346"/>
                <a:gd name="T16" fmla="*/ 1 w 91"/>
                <a:gd name="T17" fmla="*/ 9 h 346"/>
                <a:gd name="T18" fmla="*/ 1 w 91"/>
                <a:gd name="T19" fmla="*/ 9 h 346"/>
                <a:gd name="T20" fmla="*/ 1 w 91"/>
                <a:gd name="T21" fmla="*/ 6 h 346"/>
                <a:gd name="T22" fmla="*/ 2 w 91"/>
                <a:gd name="T23" fmla="*/ 9 h 346"/>
                <a:gd name="T24" fmla="*/ 2 w 91"/>
                <a:gd name="T25" fmla="*/ 9 h 346"/>
                <a:gd name="T26" fmla="*/ 1 w 91"/>
                <a:gd name="T27" fmla="*/ 4 h 346"/>
                <a:gd name="T28" fmla="*/ 1 w 91"/>
                <a:gd name="T29" fmla="*/ 4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5" name="Group 1242"/>
          <p:cNvGrpSpPr>
            <a:grpSpLocks/>
          </p:cNvGrpSpPr>
          <p:nvPr/>
        </p:nvGrpSpPr>
        <p:grpSpPr bwMode="auto">
          <a:xfrm>
            <a:off x="5939454" y="3407983"/>
            <a:ext cx="755650" cy="799708"/>
            <a:chOff x="4424" y="0"/>
            <a:chExt cx="268" cy="268"/>
          </a:xfrm>
        </p:grpSpPr>
        <p:sp>
          <p:nvSpPr>
            <p:cNvPr id="146" name="Freeform 1243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13 w 554"/>
                <a:gd name="T1" fmla="*/ 11 h 554"/>
                <a:gd name="T2" fmla="*/ 12 w 554"/>
                <a:gd name="T3" fmla="*/ 13 h 554"/>
                <a:gd name="T4" fmla="*/ 1 w 554"/>
                <a:gd name="T5" fmla="*/ 13 h 554"/>
                <a:gd name="T6" fmla="*/ 0 w 554"/>
                <a:gd name="T7" fmla="*/ 11 h 554"/>
                <a:gd name="T8" fmla="*/ 0 w 554"/>
                <a:gd name="T9" fmla="*/ 1 h 554"/>
                <a:gd name="T10" fmla="*/ 1 w 554"/>
                <a:gd name="T11" fmla="*/ 0 h 554"/>
                <a:gd name="T12" fmla="*/ 12 w 554"/>
                <a:gd name="T13" fmla="*/ 0 h 554"/>
                <a:gd name="T14" fmla="*/ 13 w 554"/>
                <a:gd name="T15" fmla="*/ 1 h 554"/>
                <a:gd name="T16" fmla="*/ 13 w 554"/>
                <a:gd name="T17" fmla="*/ 11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Freeform 1244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2 w 567"/>
                <a:gd name="T1" fmla="*/ 13 h 567"/>
                <a:gd name="T2" fmla="*/ 0 w 567"/>
                <a:gd name="T3" fmla="*/ 12 h 567"/>
                <a:gd name="T4" fmla="*/ 0 w 567"/>
                <a:gd name="T5" fmla="*/ 2 h 567"/>
                <a:gd name="T6" fmla="*/ 2 w 567"/>
                <a:gd name="T7" fmla="*/ 0 h 567"/>
                <a:gd name="T8" fmla="*/ 12 w 567"/>
                <a:gd name="T9" fmla="*/ 0 h 567"/>
                <a:gd name="T10" fmla="*/ 13 w 567"/>
                <a:gd name="T11" fmla="*/ 1 h 567"/>
                <a:gd name="T12" fmla="*/ 13 w 567"/>
                <a:gd name="T13" fmla="*/ 1 h 567"/>
                <a:gd name="T14" fmla="*/ 13 w 567"/>
                <a:gd name="T15" fmla="*/ 12 h 567"/>
                <a:gd name="T16" fmla="*/ 12 w 567"/>
                <a:gd name="T17" fmla="*/ 13 h 567"/>
                <a:gd name="T18" fmla="*/ 2 w 567"/>
                <a:gd name="T19" fmla="*/ 13 h 567"/>
                <a:gd name="T20" fmla="*/ 0 w 567"/>
                <a:gd name="T21" fmla="*/ 2 h 567"/>
                <a:gd name="T22" fmla="*/ 0 w 567"/>
                <a:gd name="T23" fmla="*/ 12 h 567"/>
                <a:gd name="T24" fmla="*/ 2 w 567"/>
                <a:gd name="T25" fmla="*/ 13 h 567"/>
                <a:gd name="T26" fmla="*/ 12 w 567"/>
                <a:gd name="T27" fmla="*/ 13 h 567"/>
                <a:gd name="T28" fmla="*/ 13 w 567"/>
                <a:gd name="T29" fmla="*/ 12 h 567"/>
                <a:gd name="T30" fmla="*/ 13 w 567"/>
                <a:gd name="T31" fmla="*/ 2 h 567"/>
                <a:gd name="T32" fmla="*/ 13 w 567"/>
                <a:gd name="T33" fmla="*/ 2 h 567"/>
                <a:gd name="T34" fmla="*/ 12 w 567"/>
                <a:gd name="T35" fmla="*/ 0 h 567"/>
                <a:gd name="T36" fmla="*/ 2 w 567"/>
                <a:gd name="T37" fmla="*/ 0 h 567"/>
                <a:gd name="T38" fmla="*/ 0 w 567"/>
                <a:gd name="T39" fmla="*/ 2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1245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3 h 122"/>
                <a:gd name="T4" fmla="*/ 0 w 36"/>
                <a:gd name="T5" fmla="*/ 1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1 w 36"/>
                <a:gd name="T13" fmla="*/ 1 h 122"/>
                <a:gd name="T14" fmla="*/ 0 w 36"/>
                <a:gd name="T15" fmla="*/ 3 h 122"/>
                <a:gd name="T16" fmla="*/ 0 w 36"/>
                <a:gd name="T17" fmla="*/ 3 h 122"/>
                <a:gd name="T18" fmla="*/ 0 w 36"/>
                <a:gd name="T19" fmla="*/ 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1246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4 h 176"/>
                <a:gd name="T4" fmla="*/ 0 w 47"/>
                <a:gd name="T5" fmla="*/ 2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1 w 47"/>
                <a:gd name="T13" fmla="*/ 2 h 176"/>
                <a:gd name="T14" fmla="*/ 0 w 47"/>
                <a:gd name="T15" fmla="*/ 4 h 176"/>
                <a:gd name="T16" fmla="*/ 0 w 47"/>
                <a:gd name="T17" fmla="*/ 4 h 176"/>
                <a:gd name="T18" fmla="*/ 0 w 47"/>
                <a:gd name="T19" fmla="*/ 4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Freeform 1247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5 h 231"/>
                <a:gd name="T2" fmla="*/ 0 w 58"/>
                <a:gd name="T3" fmla="*/ 5 h 231"/>
                <a:gd name="T4" fmla="*/ 1 w 58"/>
                <a:gd name="T5" fmla="*/ 3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1 w 58"/>
                <a:gd name="T13" fmla="*/ 3 h 231"/>
                <a:gd name="T14" fmla="*/ 0 w 58"/>
                <a:gd name="T15" fmla="*/ 5 h 231"/>
                <a:gd name="T16" fmla="*/ 0 w 58"/>
                <a:gd name="T17" fmla="*/ 5 h 231"/>
                <a:gd name="T18" fmla="*/ 0 w 58"/>
                <a:gd name="T19" fmla="*/ 5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Freeform 1248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7 h 285"/>
                <a:gd name="T2" fmla="*/ 0 w 70"/>
                <a:gd name="T3" fmla="*/ 7 h 285"/>
                <a:gd name="T4" fmla="*/ 1 w 70"/>
                <a:gd name="T5" fmla="*/ 3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2 w 70"/>
                <a:gd name="T13" fmla="*/ 3 h 285"/>
                <a:gd name="T14" fmla="*/ 0 w 70"/>
                <a:gd name="T15" fmla="*/ 7 h 285"/>
                <a:gd name="T16" fmla="*/ 0 w 70"/>
                <a:gd name="T17" fmla="*/ 7 h 285"/>
                <a:gd name="T18" fmla="*/ 0 w 70"/>
                <a:gd name="T19" fmla="*/ 7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Oval 1249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53" name="Freeform 1250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1 h 85"/>
                <a:gd name="T8" fmla="*/ 0 w 43"/>
                <a:gd name="T9" fmla="*/ 2 h 85"/>
                <a:gd name="T10" fmla="*/ 0 w 43"/>
                <a:gd name="T11" fmla="*/ 2 h 85"/>
                <a:gd name="T12" fmla="*/ 1 w 43"/>
                <a:gd name="T13" fmla="*/ 1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Oval 1251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1800">
                <a:cs typeface="ヒラギノ角ゴ Pro W3"/>
              </a:endParaRPr>
            </a:p>
          </p:txBody>
        </p:sp>
        <p:sp>
          <p:nvSpPr>
            <p:cNvPr id="155" name="Freeform 1252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1 w 42"/>
                <a:gd name="T3" fmla="*/ 0 h 85"/>
                <a:gd name="T4" fmla="*/ 1 w 42"/>
                <a:gd name="T5" fmla="*/ 0 h 85"/>
                <a:gd name="T6" fmla="*/ 0 w 42"/>
                <a:gd name="T7" fmla="*/ 1 h 85"/>
                <a:gd name="T8" fmla="*/ 1 w 42"/>
                <a:gd name="T9" fmla="*/ 2 h 85"/>
                <a:gd name="T10" fmla="*/ 0 w 42"/>
                <a:gd name="T11" fmla="*/ 2 h 85"/>
                <a:gd name="T12" fmla="*/ 0 w 42"/>
                <a:gd name="T13" fmla="*/ 1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1253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3 h 122"/>
                <a:gd name="T2" fmla="*/ 0 w 36"/>
                <a:gd name="T3" fmla="*/ 1 h 122"/>
                <a:gd name="T4" fmla="*/ 0 w 36"/>
                <a:gd name="T5" fmla="*/ 0 h 122"/>
                <a:gd name="T6" fmla="*/ 1 w 36"/>
                <a:gd name="T7" fmla="*/ 0 h 122"/>
                <a:gd name="T8" fmla="*/ 1 w 36"/>
                <a:gd name="T9" fmla="*/ 0 h 122"/>
                <a:gd name="T10" fmla="*/ 0 w 36"/>
                <a:gd name="T11" fmla="*/ 1 h 122"/>
                <a:gd name="T12" fmla="*/ 1 w 36"/>
                <a:gd name="T13" fmla="*/ 3 h 122"/>
                <a:gd name="T14" fmla="*/ 1 w 36"/>
                <a:gd name="T15" fmla="*/ 3 h 122"/>
                <a:gd name="T16" fmla="*/ 1 w 36"/>
                <a:gd name="T17" fmla="*/ 3 h 122"/>
                <a:gd name="T18" fmla="*/ 0 w 36"/>
                <a:gd name="T19" fmla="*/ 3 h 122"/>
                <a:gd name="T20" fmla="*/ 0 w 36"/>
                <a:gd name="T21" fmla="*/ 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Freeform 1254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4 h 176"/>
                <a:gd name="T2" fmla="*/ 0 w 47"/>
                <a:gd name="T3" fmla="*/ 2 h 176"/>
                <a:gd name="T4" fmla="*/ 0 w 47"/>
                <a:gd name="T5" fmla="*/ 0 h 176"/>
                <a:gd name="T6" fmla="*/ 0 w 47"/>
                <a:gd name="T7" fmla="*/ 0 h 176"/>
                <a:gd name="T8" fmla="*/ 1 w 47"/>
                <a:gd name="T9" fmla="*/ 0 h 176"/>
                <a:gd name="T10" fmla="*/ 1 w 47"/>
                <a:gd name="T11" fmla="*/ 0 h 176"/>
                <a:gd name="T12" fmla="*/ 0 w 47"/>
                <a:gd name="T13" fmla="*/ 2 h 176"/>
                <a:gd name="T14" fmla="*/ 1 w 47"/>
                <a:gd name="T15" fmla="*/ 4 h 176"/>
                <a:gd name="T16" fmla="*/ 1 w 47"/>
                <a:gd name="T17" fmla="*/ 4 h 176"/>
                <a:gd name="T18" fmla="*/ 1 w 47"/>
                <a:gd name="T19" fmla="*/ 4 h 176"/>
                <a:gd name="T20" fmla="*/ 0 w 47"/>
                <a:gd name="T21" fmla="*/ 4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1255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1 w 59"/>
                <a:gd name="T1" fmla="*/ 5 h 231"/>
                <a:gd name="T2" fmla="*/ 0 w 59"/>
                <a:gd name="T3" fmla="*/ 3 h 231"/>
                <a:gd name="T4" fmla="*/ 1 w 59"/>
                <a:gd name="T5" fmla="*/ 0 h 231"/>
                <a:gd name="T6" fmla="*/ 1 w 59"/>
                <a:gd name="T7" fmla="*/ 0 h 231"/>
                <a:gd name="T8" fmla="*/ 1 w 59"/>
                <a:gd name="T9" fmla="*/ 0 h 231"/>
                <a:gd name="T10" fmla="*/ 0 w 59"/>
                <a:gd name="T11" fmla="*/ 3 h 231"/>
                <a:gd name="T12" fmla="*/ 1 w 59"/>
                <a:gd name="T13" fmla="*/ 5 h 231"/>
                <a:gd name="T14" fmla="*/ 1 w 59"/>
                <a:gd name="T15" fmla="*/ 5 h 231"/>
                <a:gd name="T16" fmla="*/ 1 w 59"/>
                <a:gd name="T17" fmla="*/ 5 h 231"/>
                <a:gd name="T18" fmla="*/ 1 w 59"/>
                <a:gd name="T19" fmla="*/ 5 h 231"/>
                <a:gd name="T20" fmla="*/ 1 w 59"/>
                <a:gd name="T21" fmla="*/ 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1256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1 w 70"/>
                <a:gd name="T1" fmla="*/ 7 h 285"/>
                <a:gd name="T2" fmla="*/ 0 w 70"/>
                <a:gd name="T3" fmla="*/ 3 h 285"/>
                <a:gd name="T4" fmla="*/ 1 w 70"/>
                <a:gd name="T5" fmla="*/ 0 h 285"/>
                <a:gd name="T6" fmla="*/ 1 w 70"/>
                <a:gd name="T7" fmla="*/ 0 h 285"/>
                <a:gd name="T8" fmla="*/ 1 w 70"/>
                <a:gd name="T9" fmla="*/ 0 h 285"/>
                <a:gd name="T10" fmla="*/ 1 w 70"/>
                <a:gd name="T11" fmla="*/ 0 h 285"/>
                <a:gd name="T12" fmla="*/ 0 w 70"/>
                <a:gd name="T13" fmla="*/ 3 h 285"/>
                <a:gd name="T14" fmla="*/ 1 w 70"/>
                <a:gd name="T15" fmla="*/ 7 h 285"/>
                <a:gd name="T16" fmla="*/ 1 w 70"/>
                <a:gd name="T17" fmla="*/ 7 h 285"/>
                <a:gd name="T18" fmla="*/ 1 w 70"/>
                <a:gd name="T19" fmla="*/ 7 h 285"/>
                <a:gd name="T20" fmla="*/ 1 w 70"/>
                <a:gd name="T21" fmla="*/ 7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1257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1 w 91"/>
                <a:gd name="T1" fmla="*/ 4 h 346"/>
                <a:gd name="T2" fmla="*/ 1 w 91"/>
                <a:gd name="T3" fmla="*/ 0 h 346"/>
                <a:gd name="T4" fmla="*/ 1 w 91"/>
                <a:gd name="T5" fmla="*/ 0 h 346"/>
                <a:gd name="T6" fmla="*/ 1 w 91"/>
                <a:gd name="T7" fmla="*/ 0 h 346"/>
                <a:gd name="T8" fmla="*/ 1 w 91"/>
                <a:gd name="T9" fmla="*/ 4 h 346"/>
                <a:gd name="T10" fmla="*/ 0 w 91"/>
                <a:gd name="T11" fmla="*/ 9 h 346"/>
                <a:gd name="T12" fmla="*/ 0 w 91"/>
                <a:gd name="T13" fmla="*/ 9 h 346"/>
                <a:gd name="T14" fmla="*/ 1 w 91"/>
                <a:gd name="T15" fmla="*/ 6 h 346"/>
                <a:gd name="T16" fmla="*/ 1 w 91"/>
                <a:gd name="T17" fmla="*/ 9 h 346"/>
                <a:gd name="T18" fmla="*/ 1 w 91"/>
                <a:gd name="T19" fmla="*/ 9 h 346"/>
                <a:gd name="T20" fmla="*/ 1 w 91"/>
                <a:gd name="T21" fmla="*/ 6 h 346"/>
                <a:gd name="T22" fmla="*/ 2 w 91"/>
                <a:gd name="T23" fmla="*/ 9 h 346"/>
                <a:gd name="T24" fmla="*/ 2 w 91"/>
                <a:gd name="T25" fmla="*/ 9 h 346"/>
                <a:gd name="T26" fmla="*/ 1 w 91"/>
                <a:gd name="T27" fmla="*/ 4 h 346"/>
                <a:gd name="T28" fmla="*/ 1 w 91"/>
                <a:gd name="T29" fmla="*/ 4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5" name="Picture 2" descr="SON_for_A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715279"/>
            <a:ext cx="2884355" cy="27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37" descr="Multiradio+Antenna+System+rot+right+p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735687"/>
            <a:ext cx="655041" cy="232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/>
              <a:t>Smart Lab finding example:</a:t>
            </a:r>
            <a:br>
              <a:rPr lang="fi-FI" smtClean="0"/>
            </a:br>
            <a:r>
              <a:rPr lang="fi-FI" smtClean="0"/>
              <a:t>Signaling generated by playing Angry Birds</a:t>
            </a:r>
            <a:br>
              <a:rPr lang="fi-FI" smtClean="0"/>
            </a:br>
            <a:endParaRPr lang="fi-FI" smtClean="0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334964" y="1313462"/>
            <a:ext cx="7367148" cy="4795233"/>
          </a:xfrm>
          <a:prstGeom prst="roundRect">
            <a:avLst>
              <a:gd name="adj" fmla="val 3688"/>
            </a:avLst>
          </a:prstGeom>
          <a:gradFill>
            <a:gsLst>
              <a:gs pos="0">
                <a:srgbClr val="F8F8F8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0000" tIns="46800"/>
          <a:lstStyle/>
          <a:p>
            <a:pPr defTabSz="7620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defRPr/>
            </a:pPr>
            <a:endParaRPr lang="en-US" sz="1600" b="1">
              <a:solidFill>
                <a:schemeClr val="tx2">
                  <a:lumMod val="50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" name="Text Box 183" descr="1d3p0125_PEOPLE_LIFESTYLE_4"/>
          <p:cNvSpPr txBox="1">
            <a:spLocks noChangeArrowheads="1"/>
          </p:cNvSpPr>
          <p:nvPr/>
        </p:nvSpPr>
        <p:spPr bwMode="auto">
          <a:xfrm>
            <a:off x="515388" y="1403657"/>
            <a:ext cx="6696075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hangingPunct="0">
              <a:lnSpc>
                <a:spcPct val="90000"/>
              </a:lnSpc>
              <a:buClr>
                <a:srgbClr val="FFD308"/>
              </a:buClr>
            </a:pPr>
            <a:r>
              <a:rPr lang="en-US" sz="2000" dirty="0">
                <a:solidFill>
                  <a:srgbClr val="595959"/>
                </a:solidFill>
              </a:rPr>
              <a:t>Signaling traffic generated by one hour of Angry Birds play </a:t>
            </a:r>
          </a:p>
        </p:txBody>
      </p:sp>
      <p:sp>
        <p:nvSpPr>
          <p:cNvPr id="41" name="Rectangle 169"/>
          <p:cNvSpPr>
            <a:spLocks noChangeArrowheads="1"/>
          </p:cNvSpPr>
          <p:nvPr/>
        </p:nvSpPr>
        <p:spPr bwMode="auto">
          <a:xfrm>
            <a:off x="1569325" y="4986326"/>
            <a:ext cx="1554162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hangingPunct="0">
              <a:lnSpc>
                <a:spcPct val="85000"/>
              </a:lnSpc>
              <a:buClr>
                <a:srgbClr val="FFD308"/>
              </a:buClr>
            </a:pPr>
            <a:r>
              <a:rPr lang="en-US" sz="1200" dirty="0">
                <a:solidFill>
                  <a:srgbClr val="333333"/>
                </a:solidFill>
              </a:rPr>
              <a:t>Smartphone </a:t>
            </a:r>
            <a:r>
              <a:rPr lang="en-US" sz="1200" dirty="0" smtClean="0">
                <a:solidFill>
                  <a:srgbClr val="333333"/>
                </a:solidFill>
              </a:rPr>
              <a:t/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baseline</a:t>
            </a:r>
            <a:r>
              <a:rPr lang="en-US" sz="1200" dirty="0">
                <a:solidFill>
                  <a:srgbClr val="333333"/>
                </a:solidFill>
              </a:rPr>
              <a:t>– </a:t>
            </a:r>
          </a:p>
          <a:p>
            <a:pPr defTabSz="762000" eaLnBrk="0" hangingPunct="0">
              <a:lnSpc>
                <a:spcPct val="85000"/>
              </a:lnSpc>
              <a:buClr>
                <a:srgbClr val="FFD308"/>
              </a:buClr>
            </a:pPr>
            <a:r>
              <a:rPr lang="en-US" sz="1200" dirty="0">
                <a:solidFill>
                  <a:srgbClr val="333333"/>
                </a:solidFill>
              </a:rPr>
              <a:t>Weather and </a:t>
            </a:r>
            <a:r>
              <a:rPr lang="en-US" sz="1200" dirty="0" smtClean="0">
                <a:solidFill>
                  <a:srgbClr val="333333"/>
                </a:solidFill>
              </a:rPr>
              <a:t/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email </a:t>
            </a:r>
            <a:r>
              <a:rPr lang="en-US" sz="1200" dirty="0">
                <a:solidFill>
                  <a:srgbClr val="333333"/>
                </a:solidFill>
              </a:rPr>
              <a:t>updates</a:t>
            </a:r>
          </a:p>
          <a:p>
            <a:pPr defTabSz="762000" eaLnBrk="0" hangingPunct="0">
              <a:lnSpc>
                <a:spcPct val="85000"/>
              </a:lnSpc>
              <a:buClr>
                <a:srgbClr val="FFD308"/>
              </a:buClr>
            </a:pPr>
            <a:r>
              <a:rPr lang="en-US" sz="1200" b="1" dirty="0" smtClean="0"/>
              <a:t>No </a:t>
            </a:r>
            <a:r>
              <a:rPr lang="en-US" sz="1200" b="1" dirty="0"/>
              <a:t>Advertising</a:t>
            </a:r>
          </a:p>
        </p:txBody>
      </p:sp>
      <p:sp>
        <p:nvSpPr>
          <p:cNvPr id="42" name="Rectangle 169"/>
          <p:cNvSpPr>
            <a:spLocks noChangeArrowheads="1"/>
          </p:cNvSpPr>
          <p:nvPr/>
        </p:nvSpPr>
        <p:spPr bwMode="auto">
          <a:xfrm>
            <a:off x="4659475" y="4986326"/>
            <a:ext cx="1353926" cy="997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200" dirty="0">
                <a:solidFill>
                  <a:srgbClr val="333333"/>
                </a:solidFill>
              </a:rPr>
              <a:t>Angry Birds on </a:t>
            </a:r>
            <a:r>
              <a:rPr lang="en-US" sz="1200" dirty="0" smtClean="0">
                <a:solidFill>
                  <a:srgbClr val="333333"/>
                </a:solidFill>
              </a:rPr>
              <a:t/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Samsung </a:t>
            </a:r>
            <a:r>
              <a:rPr lang="en-US" sz="1200" dirty="0">
                <a:solidFill>
                  <a:srgbClr val="333333"/>
                </a:solidFill>
              </a:rPr>
              <a:t>Galaxy (Android)</a:t>
            </a:r>
          </a:p>
          <a:p>
            <a:pPr defTabSz="762000" eaLnBrk="0" hangingPunct="0">
              <a:lnSpc>
                <a:spcPct val="85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200" b="1" dirty="0">
                <a:solidFill>
                  <a:srgbClr val="000000"/>
                </a:solidFill>
              </a:rPr>
              <a:t>Advertising with </a:t>
            </a:r>
            <a:r>
              <a:rPr lang="en-US" sz="1200" b="1" dirty="0" smtClean="0">
                <a:solidFill>
                  <a:srgbClr val="000000"/>
                </a:solidFill>
              </a:rPr>
              <a:t/>
            </a:r>
            <a:br>
              <a:rPr lang="en-US" sz="1200" b="1" dirty="0" smtClean="0">
                <a:solidFill>
                  <a:srgbClr val="000000"/>
                </a:solidFill>
              </a:rPr>
            </a:br>
            <a:r>
              <a:rPr lang="en-US" sz="1200" b="1" dirty="0" smtClean="0">
                <a:solidFill>
                  <a:srgbClr val="000000"/>
                </a:solidFill>
              </a:rPr>
              <a:t>each </a:t>
            </a:r>
            <a:r>
              <a:rPr lang="en-US" sz="1200" b="1" dirty="0">
                <a:solidFill>
                  <a:srgbClr val="000000"/>
                </a:solidFill>
              </a:rPr>
              <a:t>new game </a:t>
            </a:r>
            <a:r>
              <a:rPr lang="en-US" sz="1200" b="1" dirty="0" smtClean="0">
                <a:solidFill>
                  <a:srgbClr val="000000"/>
                </a:solidFill>
              </a:rPr>
              <a:t/>
            </a:r>
            <a:br>
              <a:rPr lang="en-US" sz="1200" b="1" dirty="0" smtClean="0">
                <a:solidFill>
                  <a:srgbClr val="000000"/>
                </a:solidFill>
              </a:rPr>
            </a:br>
            <a:r>
              <a:rPr lang="en-US" sz="1200" b="1" dirty="0" smtClean="0">
                <a:solidFill>
                  <a:srgbClr val="000000"/>
                </a:solidFill>
              </a:rPr>
              <a:t>level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8056884" y="4662074"/>
            <a:ext cx="2879725" cy="1446620"/>
          </a:xfrm>
          <a:prstGeom prst="roundRect">
            <a:avLst>
              <a:gd name="adj" fmla="val 11858"/>
            </a:avLst>
          </a:prstGeom>
          <a:gradFill rotWithShape="0">
            <a:gsLst>
              <a:gs pos="0">
                <a:srgbClr val="FFC64B"/>
              </a:gs>
              <a:gs pos="60000">
                <a:srgbClr val="FFAF00"/>
              </a:gs>
            </a:gsLst>
            <a:lin ang="5400000" scaled="1"/>
          </a:gradFill>
          <a:ln w="28575" algn="ctr">
            <a:solidFill>
              <a:srgbClr val="FFAF00"/>
            </a:solidFill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85000"/>
              </a:lnSpc>
              <a:buClr>
                <a:srgbClr val="FFAF00"/>
              </a:buClr>
              <a:buSzPct val="110000"/>
              <a:defRPr/>
            </a:pPr>
            <a:r>
              <a:rPr lang="en-US" sz="1600" dirty="0">
                <a:solidFill>
                  <a:srgbClr val="333333"/>
                </a:solidFill>
              </a:rPr>
              <a:t>But ads delivered with </a:t>
            </a:r>
            <a:r>
              <a:rPr lang="en-US" sz="1600" dirty="0" smtClean="0">
                <a:solidFill>
                  <a:srgbClr val="333333"/>
                </a:solidFill>
              </a:rPr>
              <a:t/>
            </a:r>
            <a:br>
              <a:rPr lang="en-US" sz="1600" dirty="0" smtClean="0">
                <a:solidFill>
                  <a:srgbClr val="333333"/>
                </a:solidFill>
              </a:rPr>
            </a:br>
            <a:r>
              <a:rPr lang="en-US" sz="1600" dirty="0" smtClean="0">
                <a:solidFill>
                  <a:srgbClr val="333333"/>
                </a:solidFill>
              </a:rPr>
              <a:t>each </a:t>
            </a:r>
            <a:r>
              <a:rPr lang="en-US" sz="1600" dirty="0">
                <a:solidFill>
                  <a:srgbClr val="333333"/>
                </a:solidFill>
              </a:rPr>
              <a:t>new Angry Birds </a:t>
            </a:r>
            <a:r>
              <a:rPr lang="en-US" sz="1600" dirty="0" smtClean="0">
                <a:solidFill>
                  <a:srgbClr val="333333"/>
                </a:solidFill>
              </a:rPr>
              <a:t/>
            </a:r>
            <a:br>
              <a:rPr lang="en-US" sz="1600" dirty="0" smtClean="0">
                <a:solidFill>
                  <a:srgbClr val="333333"/>
                </a:solidFill>
              </a:rPr>
            </a:br>
            <a:r>
              <a:rPr lang="en-US" sz="1600" dirty="0" smtClean="0">
                <a:solidFill>
                  <a:srgbClr val="333333"/>
                </a:solidFill>
              </a:rPr>
              <a:t>level </a:t>
            </a:r>
            <a:r>
              <a:rPr lang="en-US" sz="1600" dirty="0">
                <a:solidFill>
                  <a:srgbClr val="333333"/>
                </a:solidFill>
              </a:rPr>
              <a:t>achieved more than triples signaling traffic on Android phones</a:t>
            </a:r>
          </a:p>
        </p:txBody>
      </p:sp>
      <p:sp>
        <p:nvSpPr>
          <p:cNvPr id="44" name="Rectangle 169"/>
          <p:cNvSpPr>
            <a:spLocks noChangeArrowheads="1"/>
          </p:cNvSpPr>
          <p:nvPr/>
        </p:nvSpPr>
        <p:spPr bwMode="auto">
          <a:xfrm>
            <a:off x="3140953" y="4986325"/>
            <a:ext cx="1438275" cy="526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200" dirty="0">
                <a:solidFill>
                  <a:srgbClr val="333333"/>
                </a:solidFill>
              </a:rPr>
              <a:t>Angry Birds </a:t>
            </a:r>
            <a:r>
              <a:rPr lang="en-US" sz="1200" dirty="0" smtClean="0">
                <a:solidFill>
                  <a:srgbClr val="333333"/>
                </a:solidFill>
              </a:rPr>
              <a:t/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on </a:t>
            </a:r>
            <a:r>
              <a:rPr lang="en-US" sz="1200" dirty="0">
                <a:solidFill>
                  <a:srgbClr val="333333"/>
                </a:solidFill>
              </a:rPr>
              <a:t>iPhone</a:t>
            </a:r>
          </a:p>
          <a:p>
            <a:pPr defTabSz="762000" eaLnBrk="0" hangingPunct="0">
              <a:lnSpc>
                <a:spcPct val="85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200" b="1" dirty="0">
                <a:solidFill>
                  <a:srgbClr val="000000"/>
                </a:solidFill>
              </a:rPr>
              <a:t>No Advertising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8050533" y="3242389"/>
            <a:ext cx="2878138" cy="1261725"/>
          </a:xfrm>
          <a:prstGeom prst="roundRect">
            <a:avLst>
              <a:gd name="adj" fmla="val 14249"/>
            </a:avLst>
          </a:prstGeom>
          <a:gradFill rotWithShape="1">
            <a:gsLst>
              <a:gs pos="0">
                <a:srgbClr val="A14FBA"/>
              </a:gs>
              <a:gs pos="60000">
                <a:srgbClr val="7F10A2"/>
              </a:gs>
            </a:gsLst>
            <a:lin ang="5400000" scaled="1"/>
          </a:gradFill>
          <a:ln w="28575" algn="ctr">
            <a:solidFill>
              <a:srgbClr val="7F10A2"/>
            </a:solidFill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85000"/>
              </a:lnSpc>
              <a:buClr>
                <a:srgbClr val="FFAF00"/>
              </a:buClr>
              <a:buSzPct val="110000"/>
              <a:defRPr/>
            </a:pPr>
            <a:r>
              <a:rPr lang="en-US" sz="1600" dirty="0">
                <a:solidFill>
                  <a:srgbClr val="FFFFFF"/>
                </a:solidFill>
              </a:rPr>
              <a:t>Overall, the Angry Birds application itself creates manageable amounts of network and data traffic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6" name="Picture 4" descr="http://t1.gstatic.com/images?q=tbn:ANd9GcSjGTcGvEkyQTlkqqfWiwmQ_fDF0H8zDWofK-dz_B9h8a0HyzYC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513" y="1280356"/>
            <a:ext cx="2929723" cy="1861506"/>
          </a:xfrm>
          <a:prstGeom prst="roundRect">
            <a:avLst>
              <a:gd name="adj" fmla="val 9432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Line 142"/>
          <p:cNvSpPr>
            <a:spLocks noChangeShapeType="1"/>
          </p:cNvSpPr>
          <p:nvPr/>
        </p:nvSpPr>
        <p:spPr bwMode="auto">
          <a:xfrm>
            <a:off x="1364537" y="4295821"/>
            <a:ext cx="6053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8" name="Line 143"/>
          <p:cNvSpPr>
            <a:spLocks noChangeShapeType="1"/>
          </p:cNvSpPr>
          <p:nvPr/>
        </p:nvSpPr>
        <p:spPr bwMode="auto">
          <a:xfrm>
            <a:off x="1364537" y="3714521"/>
            <a:ext cx="6053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9" name="Line 144"/>
          <p:cNvSpPr>
            <a:spLocks noChangeShapeType="1"/>
          </p:cNvSpPr>
          <p:nvPr/>
        </p:nvSpPr>
        <p:spPr bwMode="auto">
          <a:xfrm>
            <a:off x="1364537" y="3116420"/>
            <a:ext cx="6053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50" name="Line 145"/>
          <p:cNvSpPr>
            <a:spLocks noChangeShapeType="1"/>
          </p:cNvSpPr>
          <p:nvPr/>
        </p:nvSpPr>
        <p:spPr bwMode="auto">
          <a:xfrm>
            <a:off x="1364537" y="2519999"/>
            <a:ext cx="6053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51" name="Rectangle 163"/>
          <p:cNvSpPr>
            <a:spLocks noChangeArrowheads="1"/>
          </p:cNvSpPr>
          <p:nvPr/>
        </p:nvSpPr>
        <p:spPr bwMode="auto">
          <a:xfrm>
            <a:off x="1139816" y="4798161"/>
            <a:ext cx="91371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400">
                <a:solidFill>
                  <a:srgbClr val="68717A"/>
                </a:solidFill>
              </a:rPr>
              <a:t>0</a:t>
            </a:r>
          </a:p>
        </p:txBody>
      </p:sp>
      <p:sp>
        <p:nvSpPr>
          <p:cNvPr id="52" name="Rectangle 164"/>
          <p:cNvSpPr>
            <a:spLocks noChangeArrowheads="1"/>
          </p:cNvSpPr>
          <p:nvPr/>
        </p:nvSpPr>
        <p:spPr bwMode="auto">
          <a:xfrm>
            <a:off x="957076" y="4201739"/>
            <a:ext cx="274113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400">
                <a:solidFill>
                  <a:srgbClr val="68717A"/>
                </a:solidFill>
              </a:rPr>
              <a:t>800</a:t>
            </a:r>
          </a:p>
        </p:txBody>
      </p:sp>
      <p:sp>
        <p:nvSpPr>
          <p:cNvPr id="54" name="Rectangle 165"/>
          <p:cNvSpPr>
            <a:spLocks noChangeArrowheads="1"/>
          </p:cNvSpPr>
          <p:nvPr/>
        </p:nvSpPr>
        <p:spPr bwMode="auto">
          <a:xfrm>
            <a:off x="865704" y="3608678"/>
            <a:ext cx="365485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400">
                <a:solidFill>
                  <a:srgbClr val="68717A"/>
                </a:solidFill>
              </a:rPr>
              <a:t>1600</a:t>
            </a:r>
          </a:p>
        </p:txBody>
      </p:sp>
      <p:sp>
        <p:nvSpPr>
          <p:cNvPr id="56" name="Rectangle 166"/>
          <p:cNvSpPr>
            <a:spLocks noChangeArrowheads="1"/>
          </p:cNvSpPr>
          <p:nvPr/>
        </p:nvSpPr>
        <p:spPr bwMode="auto">
          <a:xfrm>
            <a:off x="865704" y="3013938"/>
            <a:ext cx="365485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400">
                <a:solidFill>
                  <a:srgbClr val="68717A"/>
                </a:solidFill>
              </a:rPr>
              <a:t>2400</a:t>
            </a:r>
          </a:p>
        </p:txBody>
      </p:sp>
      <p:sp>
        <p:nvSpPr>
          <p:cNvPr id="57" name="Rectangle 167"/>
          <p:cNvSpPr>
            <a:spLocks noChangeArrowheads="1"/>
          </p:cNvSpPr>
          <p:nvPr/>
        </p:nvSpPr>
        <p:spPr bwMode="auto">
          <a:xfrm>
            <a:off x="865704" y="2419196"/>
            <a:ext cx="365485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400">
                <a:solidFill>
                  <a:srgbClr val="68717A"/>
                </a:solidFill>
              </a:rPr>
              <a:t>3600</a:t>
            </a:r>
          </a:p>
        </p:txBody>
      </p:sp>
      <p:sp>
        <p:nvSpPr>
          <p:cNvPr id="58" name="Rectangle 168"/>
          <p:cNvSpPr>
            <a:spLocks noChangeArrowheads="1"/>
          </p:cNvSpPr>
          <p:nvPr/>
        </p:nvSpPr>
        <p:spPr bwMode="auto">
          <a:xfrm>
            <a:off x="774334" y="1851338"/>
            <a:ext cx="456855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400">
                <a:solidFill>
                  <a:srgbClr val="68717A"/>
                </a:solidFill>
              </a:rPr>
              <a:t>40000</a:t>
            </a:r>
          </a:p>
        </p:txBody>
      </p:sp>
      <p:sp>
        <p:nvSpPr>
          <p:cNvPr id="59" name="Rectangle 170"/>
          <p:cNvSpPr>
            <a:spLocks noChangeArrowheads="1"/>
          </p:cNvSpPr>
          <p:nvPr/>
        </p:nvSpPr>
        <p:spPr bwMode="auto">
          <a:xfrm rot="16200000">
            <a:off x="-916008" y="3237418"/>
            <a:ext cx="29669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  <a:buClr>
                <a:srgbClr val="FFD308"/>
              </a:buCl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Number of signals sent</a:t>
            </a:r>
          </a:p>
        </p:txBody>
      </p:sp>
      <p:sp>
        <p:nvSpPr>
          <p:cNvPr id="60" name="Line 146"/>
          <p:cNvSpPr>
            <a:spLocks noChangeShapeType="1"/>
          </p:cNvSpPr>
          <p:nvPr/>
        </p:nvSpPr>
        <p:spPr bwMode="auto">
          <a:xfrm>
            <a:off x="1364537" y="1960539"/>
            <a:ext cx="60531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61" name="Rectangle 153"/>
          <p:cNvSpPr>
            <a:spLocks noChangeArrowheads="1"/>
          </p:cNvSpPr>
          <p:nvPr/>
        </p:nvSpPr>
        <p:spPr bwMode="auto">
          <a:xfrm>
            <a:off x="4761789" y="3047538"/>
            <a:ext cx="842963" cy="1849744"/>
          </a:xfrm>
          <a:prstGeom prst="round2SameRect">
            <a:avLst/>
          </a:prstGeom>
          <a:gradFill>
            <a:gsLst>
              <a:gs pos="0">
                <a:srgbClr val="FFC64B"/>
              </a:gs>
              <a:gs pos="60000">
                <a:srgbClr val="FFAF00"/>
              </a:gs>
            </a:gsLst>
            <a:lin ang="5400000" scaled="1"/>
          </a:gradFill>
          <a:ln w="28575" algn="ctr">
            <a:solidFill>
              <a:srgbClr val="FFA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i-FI" sz="1600" b="1">
              <a:solidFill>
                <a:srgbClr val="FFFFFF"/>
              </a:solidFill>
            </a:endParaRPr>
          </a:p>
        </p:txBody>
      </p:sp>
      <p:sp>
        <p:nvSpPr>
          <p:cNvPr id="62" name="Rectangle 161"/>
          <p:cNvSpPr>
            <a:spLocks noChangeArrowheads="1"/>
          </p:cNvSpPr>
          <p:nvPr/>
        </p:nvSpPr>
        <p:spPr bwMode="auto">
          <a:xfrm>
            <a:off x="1721726" y="4492390"/>
            <a:ext cx="842963" cy="404894"/>
          </a:xfrm>
          <a:prstGeom prst="round2SameRect">
            <a:avLst>
              <a:gd name="adj1" fmla="val 26626"/>
              <a:gd name="adj2" fmla="val 0"/>
            </a:avLst>
          </a:prstGeom>
          <a:gradFill rotWithShape="1">
            <a:gsLst>
              <a:gs pos="0">
                <a:srgbClr val="ACB3B9"/>
              </a:gs>
              <a:gs pos="60000">
                <a:srgbClr val="89929B"/>
              </a:gs>
            </a:gsLst>
            <a:lin ang="5400000" scaled="1"/>
          </a:gradFill>
          <a:ln w="28575" algn="ctr">
            <a:solidFill>
              <a:srgbClr val="89929B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i-FI" sz="1600" b="1">
              <a:solidFill>
                <a:srgbClr val="FFFFFF"/>
              </a:solidFill>
            </a:endParaRPr>
          </a:p>
        </p:txBody>
      </p:sp>
      <p:sp>
        <p:nvSpPr>
          <p:cNvPr id="63" name="Rectangle 169"/>
          <p:cNvSpPr>
            <a:spLocks noChangeArrowheads="1"/>
          </p:cNvSpPr>
          <p:nvPr/>
        </p:nvSpPr>
        <p:spPr bwMode="auto">
          <a:xfrm>
            <a:off x="1758237" y="4537751"/>
            <a:ext cx="768350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rgbClr val="FFD308"/>
              </a:buClr>
            </a:pPr>
            <a:r>
              <a:rPr lang="en-US" sz="1400" b="1" dirty="0">
                <a:solidFill>
                  <a:srgbClr val="FFFFFF"/>
                </a:solidFill>
              </a:rPr>
              <a:t>688</a:t>
            </a:r>
          </a:p>
        </p:txBody>
      </p:sp>
      <p:sp>
        <p:nvSpPr>
          <p:cNvPr id="64" name="Rectangle 169"/>
          <p:cNvSpPr>
            <a:spLocks noChangeArrowheads="1"/>
          </p:cNvSpPr>
          <p:nvPr/>
        </p:nvSpPr>
        <p:spPr bwMode="auto">
          <a:xfrm>
            <a:off x="4803063" y="3087861"/>
            <a:ext cx="766764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rgbClr val="FFD308"/>
              </a:buClr>
            </a:pPr>
            <a:r>
              <a:rPr lang="en-US" sz="1400" b="1" dirty="0">
                <a:solidFill>
                  <a:srgbClr val="333333"/>
                </a:solidFill>
              </a:rPr>
              <a:t>2422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flipV="1">
            <a:off x="2563102" y="4393266"/>
            <a:ext cx="892175" cy="97443"/>
          </a:xfrm>
          <a:prstGeom prst="line">
            <a:avLst/>
          </a:prstGeom>
          <a:ln w="28575">
            <a:solidFill>
              <a:schemeClr val="accent4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169"/>
          <p:cNvSpPr>
            <a:spLocks noChangeArrowheads="1"/>
          </p:cNvSpPr>
          <p:nvPr/>
        </p:nvSpPr>
        <p:spPr bwMode="auto">
          <a:xfrm>
            <a:off x="3404475" y="3934609"/>
            <a:ext cx="768350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rgbClr val="FFD308"/>
              </a:buClr>
            </a:pPr>
            <a:r>
              <a:rPr lang="en-US" sz="1400" b="1">
                <a:solidFill>
                  <a:srgbClr val="7030A0"/>
                </a:solidFill>
              </a:rPr>
              <a:t>8% increase</a:t>
            </a:r>
          </a:p>
        </p:txBody>
      </p:sp>
      <p:cxnSp>
        <p:nvCxnSpPr>
          <p:cNvPr id="67" name="Straight Connector 66"/>
          <p:cNvCxnSpPr>
            <a:endCxn id="64" idx="1"/>
          </p:cNvCxnSpPr>
          <p:nvPr/>
        </p:nvCxnSpPr>
        <p:spPr bwMode="auto">
          <a:xfrm flipV="1">
            <a:off x="2547225" y="3184811"/>
            <a:ext cx="2255838" cy="1322700"/>
          </a:xfrm>
          <a:prstGeom prst="line">
            <a:avLst/>
          </a:prstGeom>
          <a:ln w="28575">
            <a:solidFill>
              <a:schemeClr val="accent4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Line 147"/>
          <p:cNvSpPr>
            <a:spLocks noChangeShapeType="1"/>
          </p:cNvSpPr>
          <p:nvPr/>
        </p:nvSpPr>
        <p:spPr bwMode="auto">
          <a:xfrm>
            <a:off x="1364537" y="4915763"/>
            <a:ext cx="6053138" cy="0"/>
          </a:xfrm>
          <a:prstGeom prst="line">
            <a:avLst/>
          </a:prstGeom>
          <a:ln w="19050">
            <a:solidFill>
              <a:schemeClr val="bg2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9" name="Rectangle 153"/>
          <p:cNvSpPr>
            <a:spLocks noChangeArrowheads="1"/>
          </p:cNvSpPr>
          <p:nvPr/>
        </p:nvSpPr>
        <p:spPr bwMode="auto">
          <a:xfrm>
            <a:off x="6227052" y="2069743"/>
            <a:ext cx="841375" cy="2849380"/>
          </a:xfrm>
          <a:prstGeom prst="round2SameRect">
            <a:avLst/>
          </a:prstGeom>
          <a:gradFill rotWithShape="1">
            <a:gsLst>
              <a:gs pos="0">
                <a:srgbClr val="C64B6E"/>
              </a:gs>
              <a:gs pos="60000">
                <a:srgbClr val="AF0033"/>
              </a:gs>
            </a:gsLst>
            <a:lin ang="5400000" scaled="1"/>
          </a:gradFill>
          <a:ln w="28575" algn="ctr">
            <a:solidFill>
              <a:srgbClr val="AF0033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i-FI" sz="1600" b="1">
              <a:solidFill>
                <a:srgbClr val="FFFFFF"/>
              </a:solidFill>
            </a:endParaRPr>
          </a:p>
        </p:txBody>
      </p:sp>
      <p:sp>
        <p:nvSpPr>
          <p:cNvPr id="70" name="Rectangle 169"/>
          <p:cNvSpPr>
            <a:spLocks noChangeArrowheads="1"/>
          </p:cNvSpPr>
          <p:nvPr/>
        </p:nvSpPr>
        <p:spPr bwMode="auto">
          <a:xfrm>
            <a:off x="6265150" y="2105026"/>
            <a:ext cx="766762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rgbClr val="FFD308"/>
              </a:buClr>
            </a:pPr>
            <a:r>
              <a:rPr lang="en-US" sz="1400" b="1">
                <a:solidFill>
                  <a:srgbClr val="FFFFFF"/>
                </a:solidFill>
              </a:rPr>
              <a:t>3996</a:t>
            </a:r>
          </a:p>
        </p:txBody>
      </p:sp>
      <p:sp>
        <p:nvSpPr>
          <p:cNvPr id="71" name="Rectangle 153"/>
          <p:cNvSpPr>
            <a:spLocks noChangeArrowheads="1"/>
          </p:cNvSpPr>
          <p:nvPr/>
        </p:nvSpPr>
        <p:spPr bwMode="auto">
          <a:xfrm>
            <a:off x="3339390" y="4366384"/>
            <a:ext cx="842963" cy="527538"/>
          </a:xfrm>
          <a:prstGeom prst="round2SameRect">
            <a:avLst>
              <a:gd name="adj1" fmla="val 22400"/>
              <a:gd name="adj2" fmla="val 0"/>
            </a:avLst>
          </a:prstGeom>
          <a:gradFill rotWithShape="1">
            <a:gsLst>
              <a:gs pos="0">
                <a:srgbClr val="A14FBA"/>
              </a:gs>
              <a:gs pos="60000">
                <a:srgbClr val="7F10A2"/>
              </a:gs>
            </a:gsLst>
            <a:lin ang="5400000" scaled="1"/>
          </a:gradFill>
          <a:ln w="28575" algn="ctr">
            <a:solidFill>
              <a:srgbClr val="7F10A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i-FI" sz="1600" b="1">
              <a:solidFill>
                <a:srgbClr val="FFFFFF"/>
              </a:solidFill>
            </a:endParaRPr>
          </a:p>
        </p:txBody>
      </p:sp>
      <p:sp>
        <p:nvSpPr>
          <p:cNvPr id="72" name="Rectangle 169"/>
          <p:cNvSpPr>
            <a:spLocks noChangeArrowheads="1"/>
          </p:cNvSpPr>
          <p:nvPr/>
        </p:nvSpPr>
        <p:spPr bwMode="auto">
          <a:xfrm>
            <a:off x="3369551" y="4415107"/>
            <a:ext cx="766762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rgbClr val="FFD308"/>
              </a:buClr>
            </a:pPr>
            <a:r>
              <a:rPr lang="en-US" sz="1400" b="1" dirty="0">
                <a:solidFill>
                  <a:srgbClr val="FFFFFF"/>
                </a:solidFill>
              </a:rPr>
              <a:t>742</a:t>
            </a:r>
          </a:p>
        </p:txBody>
      </p:sp>
      <p:sp>
        <p:nvSpPr>
          <p:cNvPr id="73" name="Rectangle 169"/>
          <p:cNvSpPr>
            <a:spLocks noChangeArrowheads="1"/>
          </p:cNvSpPr>
          <p:nvPr/>
        </p:nvSpPr>
        <p:spPr bwMode="auto">
          <a:xfrm>
            <a:off x="6217526" y="4979606"/>
            <a:ext cx="1254921" cy="5262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200" dirty="0">
                <a:solidFill>
                  <a:srgbClr val="333333"/>
                </a:solidFill>
              </a:rPr>
              <a:t>Smartphone online poker</a:t>
            </a:r>
          </a:p>
          <a:p>
            <a:pPr defTabSz="762000" eaLnBrk="0" hangingPunct="0">
              <a:lnSpc>
                <a:spcPct val="85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US" sz="1200" b="1" dirty="0">
                <a:solidFill>
                  <a:srgbClr val="000000"/>
                </a:solidFill>
              </a:rPr>
              <a:t>No Advertising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3937163" y="1933819"/>
            <a:ext cx="1255713" cy="995874"/>
            <a:chOff x="3915649" y="1743226"/>
            <a:chExt cx="1255713" cy="941010"/>
          </a:xfrm>
        </p:grpSpPr>
        <p:sp>
          <p:nvSpPr>
            <p:cNvPr id="75" name="Freeform 290"/>
            <p:cNvSpPr>
              <a:spLocks/>
            </p:cNvSpPr>
            <p:nvPr/>
          </p:nvSpPr>
          <p:spPr bwMode="auto">
            <a:xfrm>
              <a:off x="3915649" y="1743226"/>
              <a:ext cx="1255713" cy="941010"/>
            </a:xfrm>
            <a:custGeom>
              <a:avLst/>
              <a:gdLst/>
              <a:ahLst/>
              <a:cxnLst>
                <a:cxn ang="0">
                  <a:pos x="343" y="156"/>
                </a:cxn>
                <a:cxn ang="0">
                  <a:pos x="343" y="45"/>
                </a:cxn>
                <a:cxn ang="0">
                  <a:pos x="298" y="0"/>
                </a:cxn>
                <a:cxn ang="0">
                  <a:pos x="45" y="0"/>
                </a:cxn>
                <a:cxn ang="0">
                  <a:pos x="0" y="45"/>
                </a:cxn>
                <a:cxn ang="0">
                  <a:pos x="0" y="156"/>
                </a:cxn>
                <a:cxn ang="0">
                  <a:pos x="45" y="201"/>
                </a:cxn>
                <a:cxn ang="0">
                  <a:pos x="248" y="201"/>
                </a:cxn>
                <a:cxn ang="0">
                  <a:pos x="339" y="255"/>
                </a:cxn>
                <a:cxn ang="0">
                  <a:pos x="339" y="256"/>
                </a:cxn>
                <a:cxn ang="0">
                  <a:pos x="341" y="257"/>
                </a:cxn>
                <a:cxn ang="0">
                  <a:pos x="343" y="255"/>
                </a:cxn>
                <a:cxn ang="0">
                  <a:pos x="343" y="156"/>
                </a:cxn>
              </a:cxnLst>
              <a:rect l="0" t="0" r="r" b="b"/>
              <a:pathLst>
                <a:path w="343" h="257">
                  <a:moveTo>
                    <a:pt x="343" y="156"/>
                  </a:moveTo>
                  <a:cubicBezTo>
                    <a:pt x="343" y="45"/>
                    <a:pt x="343" y="45"/>
                    <a:pt x="343" y="45"/>
                  </a:cubicBezTo>
                  <a:cubicBezTo>
                    <a:pt x="343" y="20"/>
                    <a:pt x="322" y="0"/>
                    <a:pt x="29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81"/>
                    <a:pt x="20" y="201"/>
                    <a:pt x="45" y="201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86" y="201"/>
                    <a:pt x="321" y="222"/>
                    <a:pt x="339" y="255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40" y="256"/>
                    <a:pt x="340" y="257"/>
                    <a:pt x="341" y="257"/>
                  </a:cubicBezTo>
                  <a:cubicBezTo>
                    <a:pt x="342" y="257"/>
                    <a:pt x="343" y="256"/>
                    <a:pt x="343" y="255"/>
                  </a:cubicBezTo>
                  <a:lnTo>
                    <a:pt x="343" y="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D56E"/>
                </a:gs>
                <a:gs pos="60000">
                  <a:srgbClr val="34C333"/>
                </a:gs>
              </a:gsLst>
              <a:lin ang="5400000" scaled="1"/>
              <a:tileRect/>
            </a:gradFill>
            <a:ln w="28575">
              <a:solidFill>
                <a:srgbClr val="34C333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fi-FI" sz="2000" b="1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6" name="Rectangle 169"/>
            <p:cNvSpPr>
              <a:spLocks noChangeArrowheads="1"/>
            </p:cNvSpPr>
            <p:nvPr/>
          </p:nvSpPr>
          <p:spPr bwMode="auto">
            <a:xfrm>
              <a:off x="4048073" y="1847198"/>
              <a:ext cx="950510" cy="471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762000" eaLnBrk="0" hangingPunct="0">
                <a:lnSpc>
                  <a:spcPct val="90000"/>
                </a:lnSpc>
                <a:buClr>
                  <a:srgbClr val="FFD308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352% increase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1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Freeform 85"/>
          <p:cNvSpPr>
            <a:spLocks noChangeArrowheads="1"/>
          </p:cNvSpPr>
          <p:nvPr/>
        </p:nvSpPr>
        <p:spPr bwMode="auto">
          <a:xfrm rot="30545">
            <a:off x="2289175" y="1503653"/>
            <a:ext cx="6616700" cy="677063"/>
          </a:xfrm>
          <a:custGeom>
            <a:avLst/>
            <a:gdLst>
              <a:gd name="T0" fmla="*/ 672712 w 5136380"/>
              <a:gd name="T1" fmla="*/ 0 h 758172"/>
              <a:gd name="T2" fmla="*/ 7076757 w 5136380"/>
              <a:gd name="T3" fmla="*/ 208378 h 758172"/>
              <a:gd name="T4" fmla="*/ 15131619 w 5136380"/>
              <a:gd name="T5" fmla="*/ 23590 h 758172"/>
              <a:gd name="T6" fmla="*/ 15188543 w 5136380"/>
              <a:gd name="T7" fmla="*/ 62906 h 758172"/>
              <a:gd name="T8" fmla="*/ 7048293 w 5136380"/>
              <a:gd name="T9" fmla="*/ 290944 h 758172"/>
              <a:gd name="T10" fmla="*/ 0 w 5136380"/>
              <a:gd name="T11" fmla="*/ 175406 h 758172"/>
              <a:gd name="T12" fmla="*/ 672712 w 5136380"/>
              <a:gd name="T13" fmla="*/ 0 h 758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36380"/>
              <a:gd name="T22" fmla="*/ 0 h 758172"/>
              <a:gd name="T23" fmla="*/ 5136380 w 5136380"/>
              <a:gd name="T24" fmla="*/ 758172 h 758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36380" h="758172">
                <a:moveTo>
                  <a:pt x="227495" y="0"/>
                </a:moveTo>
                <a:cubicBezTo>
                  <a:pt x="594859" y="110691"/>
                  <a:pt x="1578241" y="500514"/>
                  <a:pt x="2393180" y="510139"/>
                </a:cubicBezTo>
                <a:cubicBezTo>
                  <a:pt x="3208119" y="519764"/>
                  <a:pt x="4704847" y="152401"/>
                  <a:pt x="5117129" y="57752"/>
                </a:cubicBezTo>
                <a:lnTo>
                  <a:pt x="5136380" y="154003"/>
                </a:lnTo>
                <a:cubicBezTo>
                  <a:pt x="4690409" y="242235"/>
                  <a:pt x="3239617" y="666366"/>
                  <a:pt x="2383554" y="712269"/>
                </a:cubicBezTo>
                <a:cubicBezTo>
                  <a:pt x="1527491" y="758172"/>
                  <a:pt x="359343" y="548132"/>
                  <a:pt x="0" y="429420"/>
                </a:cubicBezTo>
                <a:lnTo>
                  <a:pt x="227495" y="0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100000">
                <a:srgbClr val="FFCC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Freeform 85"/>
          <p:cNvSpPr>
            <a:spLocks noChangeArrowheads="1"/>
          </p:cNvSpPr>
          <p:nvPr/>
        </p:nvSpPr>
        <p:spPr bwMode="auto">
          <a:xfrm rot="68642">
            <a:off x="2203450" y="1401170"/>
            <a:ext cx="6616700" cy="677064"/>
          </a:xfrm>
          <a:custGeom>
            <a:avLst/>
            <a:gdLst>
              <a:gd name="T0" fmla="*/ 672712 w 5136380"/>
              <a:gd name="T1" fmla="*/ 0 h 758172"/>
              <a:gd name="T2" fmla="*/ 7076757 w 5136380"/>
              <a:gd name="T3" fmla="*/ 208380 h 758172"/>
              <a:gd name="T4" fmla="*/ 15131619 w 5136380"/>
              <a:gd name="T5" fmla="*/ 23590 h 758172"/>
              <a:gd name="T6" fmla="*/ 15188543 w 5136380"/>
              <a:gd name="T7" fmla="*/ 62906 h 758172"/>
              <a:gd name="T8" fmla="*/ 7048293 w 5136380"/>
              <a:gd name="T9" fmla="*/ 290945 h 758172"/>
              <a:gd name="T10" fmla="*/ 0 w 5136380"/>
              <a:gd name="T11" fmla="*/ 175408 h 758172"/>
              <a:gd name="T12" fmla="*/ 672712 w 5136380"/>
              <a:gd name="T13" fmla="*/ 0 h 758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36380"/>
              <a:gd name="T22" fmla="*/ 0 h 758172"/>
              <a:gd name="T23" fmla="*/ 5136380 w 5136380"/>
              <a:gd name="T24" fmla="*/ 758172 h 758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36380" h="758172">
                <a:moveTo>
                  <a:pt x="227495" y="0"/>
                </a:moveTo>
                <a:cubicBezTo>
                  <a:pt x="594859" y="110691"/>
                  <a:pt x="1578241" y="500514"/>
                  <a:pt x="2393180" y="510139"/>
                </a:cubicBezTo>
                <a:cubicBezTo>
                  <a:pt x="3208119" y="519764"/>
                  <a:pt x="4704847" y="152401"/>
                  <a:pt x="5117129" y="57752"/>
                </a:cubicBezTo>
                <a:lnTo>
                  <a:pt x="5136380" y="154003"/>
                </a:lnTo>
                <a:cubicBezTo>
                  <a:pt x="4690409" y="242235"/>
                  <a:pt x="3239617" y="666366"/>
                  <a:pt x="2383554" y="712269"/>
                </a:cubicBezTo>
                <a:cubicBezTo>
                  <a:pt x="1527491" y="758172"/>
                  <a:pt x="359343" y="548132"/>
                  <a:pt x="0" y="429420"/>
                </a:cubicBezTo>
                <a:lnTo>
                  <a:pt x="227495" y="0"/>
                </a:lnTo>
                <a:close/>
              </a:path>
            </a:pathLst>
          </a:custGeom>
          <a:gradFill rotWithShape="1">
            <a:gsLst>
              <a:gs pos="0">
                <a:srgbClr val="A3A6AD">
                  <a:alpha val="70000"/>
                </a:srgbClr>
              </a:gs>
              <a:gs pos="100000">
                <a:srgbClr val="C8CACE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21" name="AutoShape 42"/>
          <p:cNvSpPr>
            <a:spLocks noChangeArrowheads="1"/>
          </p:cNvSpPr>
          <p:nvPr/>
        </p:nvSpPr>
        <p:spPr bwMode="auto">
          <a:xfrm>
            <a:off x="593725" y="1498612"/>
            <a:ext cx="2441575" cy="4509278"/>
          </a:xfrm>
          <a:prstGeom prst="roundRect">
            <a:avLst>
              <a:gd name="adj" fmla="val 8583"/>
            </a:avLst>
          </a:prstGeom>
          <a:gradFill rotWithShape="1">
            <a:gsLst>
              <a:gs pos="0">
                <a:srgbClr val="C8CACE"/>
              </a:gs>
              <a:gs pos="100000">
                <a:srgbClr val="A3A6AD"/>
              </a:gs>
            </a:gsLst>
            <a:lin ang="5400000" scaled="1"/>
          </a:gradFill>
          <a:ln w="28575">
            <a:solidFill>
              <a:srgbClr val="A3A6AD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en-US" sz="16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6023" name="Picture 21" descr="machine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" y="5172902"/>
            <a:ext cx="685800" cy="7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21" descr="machine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4299271"/>
            <a:ext cx="685800" cy="7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21" descr="machine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6" y="3297956"/>
            <a:ext cx="677863" cy="7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21" descr="machine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2330242"/>
            <a:ext cx="685800" cy="7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Rectangle 49"/>
          <p:cNvSpPr>
            <a:spLocks noChangeArrowheads="1"/>
          </p:cNvSpPr>
          <p:nvPr/>
        </p:nvSpPr>
        <p:spPr bwMode="auto">
          <a:xfrm flipH="1">
            <a:off x="595313" y="1985830"/>
            <a:ext cx="228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>
                <a:ea typeface="MS PGothic" charset="0"/>
                <a:cs typeface="MS PGothic" charset="0"/>
              </a:rPr>
              <a:t>Core network elements</a:t>
            </a: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86028" name="AutoShape 42"/>
          <p:cNvSpPr>
            <a:spLocks noChangeArrowheads="1"/>
          </p:cNvSpPr>
          <p:nvPr/>
        </p:nvSpPr>
        <p:spPr bwMode="auto">
          <a:xfrm>
            <a:off x="585788" y="1333967"/>
            <a:ext cx="2438400" cy="635062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FFCC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FF8200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FFCC00"/>
              </a:buClr>
              <a:buSzPct val="110000"/>
            </a:pPr>
            <a:endParaRPr lang="en-US" sz="16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29" name="Text Box 256"/>
          <p:cNvSpPr txBox="1">
            <a:spLocks noChangeArrowheads="1"/>
          </p:cNvSpPr>
          <p:nvPr/>
        </p:nvSpPr>
        <p:spPr bwMode="auto">
          <a:xfrm>
            <a:off x="609601" y="1352448"/>
            <a:ext cx="1903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Network element </a:t>
            </a:r>
            <a:r>
              <a:rPr lang="en-US" sz="1600" b="1" dirty="0" smtClean="0">
                <a:ea typeface="ＭＳ Ｐゴシック" charset="0"/>
                <a:cs typeface="ＭＳ Ｐゴシック" charset="0"/>
              </a:rPr>
              <a:t>with different SW</a:t>
            </a:r>
            <a:endParaRPr lang="en-US" sz="1600" b="1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30" name="Group 93"/>
          <p:cNvGrpSpPr>
            <a:grpSpLocks/>
          </p:cNvGrpSpPr>
          <p:nvPr/>
        </p:nvGrpSpPr>
        <p:grpSpPr bwMode="auto">
          <a:xfrm>
            <a:off x="2535239" y="1520454"/>
            <a:ext cx="331787" cy="277209"/>
            <a:chOff x="2153687" y="1455738"/>
            <a:chExt cx="331788" cy="261938"/>
          </a:xfrm>
        </p:grpSpPr>
        <p:sp>
          <p:nvSpPr>
            <p:cNvPr id="86166" name="Rectangle 1144"/>
            <p:cNvSpPr>
              <a:spLocks noChangeArrowheads="1"/>
            </p:cNvSpPr>
            <p:nvPr/>
          </p:nvSpPr>
          <p:spPr bwMode="auto">
            <a:xfrm>
              <a:off x="2309262" y="1631951"/>
              <a:ext cx="15875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67" name="Freeform 1145"/>
            <p:cNvSpPr>
              <a:spLocks/>
            </p:cNvSpPr>
            <p:nvPr/>
          </p:nvSpPr>
          <p:spPr bwMode="auto">
            <a:xfrm>
              <a:off x="2177499" y="1455738"/>
              <a:ext cx="282576" cy="185738"/>
            </a:xfrm>
            <a:custGeom>
              <a:avLst/>
              <a:gdLst>
                <a:gd name="T0" fmla="*/ 2147483647 w 377"/>
                <a:gd name="T1" fmla="*/ 0 h 246"/>
                <a:gd name="T2" fmla="*/ 2147483647 w 377"/>
                <a:gd name="T3" fmla="*/ 0 h 246"/>
                <a:gd name="T4" fmla="*/ 0 w 377"/>
                <a:gd name="T5" fmla="*/ 2147483647 h 246"/>
                <a:gd name="T6" fmla="*/ 0 w 377"/>
                <a:gd name="T7" fmla="*/ 2147483647 h 246"/>
                <a:gd name="T8" fmla="*/ 2147483647 w 377"/>
                <a:gd name="T9" fmla="*/ 2147483647 h 246"/>
                <a:gd name="T10" fmla="*/ 2147483647 w 377"/>
                <a:gd name="T11" fmla="*/ 2147483647 h 246"/>
                <a:gd name="T12" fmla="*/ 2147483647 w 377"/>
                <a:gd name="T13" fmla="*/ 2147483647 h 246"/>
                <a:gd name="T14" fmla="*/ 2147483647 w 377"/>
                <a:gd name="T15" fmla="*/ 2147483647 h 246"/>
                <a:gd name="T16" fmla="*/ 2147483647 w 377"/>
                <a:gd name="T17" fmla="*/ 0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"/>
                <a:gd name="T28" fmla="*/ 0 h 246"/>
                <a:gd name="T29" fmla="*/ 377 w 377"/>
                <a:gd name="T30" fmla="*/ 246 h 2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" h="246">
                  <a:moveTo>
                    <a:pt x="3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8"/>
                    <a:pt x="9" y="246"/>
                    <a:pt x="20" y="246"/>
                  </a:cubicBezTo>
                  <a:cubicBezTo>
                    <a:pt x="357" y="246"/>
                    <a:pt x="357" y="246"/>
                    <a:pt x="357" y="246"/>
                  </a:cubicBezTo>
                  <a:cubicBezTo>
                    <a:pt x="368" y="246"/>
                    <a:pt x="377" y="238"/>
                    <a:pt x="377" y="227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7" y="9"/>
                    <a:pt x="368" y="0"/>
                    <a:pt x="357" y="0"/>
                  </a:cubicBezTo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68" name="Freeform 1146"/>
            <p:cNvSpPr>
              <a:spLocks/>
            </p:cNvSpPr>
            <p:nvPr/>
          </p:nvSpPr>
          <p:spPr bwMode="auto">
            <a:xfrm>
              <a:off x="2185437" y="1463675"/>
              <a:ext cx="268288" cy="169864"/>
            </a:xfrm>
            <a:custGeom>
              <a:avLst/>
              <a:gdLst>
                <a:gd name="T0" fmla="*/ 0 w 357"/>
                <a:gd name="T1" fmla="*/ 0 h 227"/>
                <a:gd name="T2" fmla="*/ 0 w 357"/>
                <a:gd name="T3" fmla="*/ 0 h 227"/>
                <a:gd name="T4" fmla="*/ 0 w 357"/>
                <a:gd name="T5" fmla="*/ 2147483647 h 227"/>
                <a:gd name="T6" fmla="*/ 0 w 357"/>
                <a:gd name="T7" fmla="*/ 2147483647 h 227"/>
                <a:gd name="T8" fmla="*/ 2147483647 w 357"/>
                <a:gd name="T9" fmla="*/ 2147483647 h 227"/>
                <a:gd name="T10" fmla="*/ 2147483647 w 357"/>
                <a:gd name="T11" fmla="*/ 2147483647 h 227"/>
                <a:gd name="T12" fmla="*/ 2147483647 w 357"/>
                <a:gd name="T13" fmla="*/ 0 h 227"/>
                <a:gd name="T14" fmla="*/ 2147483647 w 357"/>
                <a:gd name="T15" fmla="*/ 0 h 227"/>
                <a:gd name="T16" fmla="*/ 0 w 357"/>
                <a:gd name="T17" fmla="*/ 0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"/>
                <a:gd name="T28" fmla="*/ 0 h 227"/>
                <a:gd name="T29" fmla="*/ 357 w 357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" h="227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2"/>
                    <a:pt x="4" y="227"/>
                    <a:pt x="10" y="227"/>
                  </a:cubicBezTo>
                  <a:cubicBezTo>
                    <a:pt x="346" y="227"/>
                    <a:pt x="346" y="227"/>
                    <a:pt x="346" y="227"/>
                  </a:cubicBezTo>
                  <a:cubicBezTo>
                    <a:pt x="352" y="227"/>
                    <a:pt x="357" y="222"/>
                    <a:pt x="357" y="216"/>
                  </a:cubicBezTo>
                  <a:cubicBezTo>
                    <a:pt x="357" y="11"/>
                    <a:pt x="357" y="11"/>
                    <a:pt x="357" y="11"/>
                  </a:cubicBezTo>
                  <a:cubicBezTo>
                    <a:pt x="357" y="5"/>
                    <a:pt x="352" y="0"/>
                    <a:pt x="346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69" name="Freeform 1147"/>
            <p:cNvSpPr>
              <a:spLocks/>
            </p:cNvSpPr>
            <p:nvPr/>
          </p:nvSpPr>
          <p:spPr bwMode="auto">
            <a:xfrm>
              <a:off x="2156862" y="1681164"/>
              <a:ext cx="325438" cy="33337"/>
            </a:xfrm>
            <a:custGeom>
              <a:avLst/>
              <a:gdLst>
                <a:gd name="T0" fmla="*/ 2147483647 w 435"/>
                <a:gd name="T1" fmla="*/ 0 h 44"/>
                <a:gd name="T2" fmla="*/ 2147483647 w 435"/>
                <a:gd name="T3" fmla="*/ 0 h 44"/>
                <a:gd name="T4" fmla="*/ 0 w 435"/>
                <a:gd name="T5" fmla="*/ 2147483647 h 44"/>
                <a:gd name="T6" fmla="*/ 0 w 435"/>
                <a:gd name="T7" fmla="*/ 2147483647 h 44"/>
                <a:gd name="T8" fmla="*/ 2147483647 w 435"/>
                <a:gd name="T9" fmla="*/ 2147483647 h 44"/>
                <a:gd name="T10" fmla="*/ 2147483647 w 435"/>
                <a:gd name="T11" fmla="*/ 0 h 44"/>
                <a:gd name="T12" fmla="*/ 2147483647 w 435"/>
                <a:gd name="T13" fmla="*/ 0 h 44"/>
                <a:gd name="T14" fmla="*/ 2147483647 w 435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44"/>
                <a:gd name="T26" fmla="*/ 435 w 435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44">
                  <a:moveTo>
                    <a:pt x="51" y="0"/>
                  </a:moveTo>
                  <a:cubicBezTo>
                    <a:pt x="41" y="0"/>
                    <a:pt x="35" y="4"/>
                    <a:pt x="32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35" y="44"/>
                    <a:pt x="435" y="44"/>
                    <a:pt x="435" y="44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398" y="4"/>
                    <a:pt x="393" y="0"/>
                    <a:pt x="382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70" name="Freeform 1148"/>
            <p:cNvSpPr>
              <a:spLocks noEditPoints="1"/>
            </p:cNvSpPr>
            <p:nvPr/>
          </p:nvSpPr>
          <p:spPr bwMode="auto">
            <a:xfrm>
              <a:off x="2153687" y="1681164"/>
              <a:ext cx="331788" cy="36512"/>
            </a:xfrm>
            <a:custGeom>
              <a:avLst/>
              <a:gdLst>
                <a:gd name="T0" fmla="*/ 2147483647 w 443"/>
                <a:gd name="T1" fmla="*/ 0 h 48"/>
                <a:gd name="T2" fmla="*/ 2147483647 w 443"/>
                <a:gd name="T3" fmla="*/ 0 h 48"/>
                <a:gd name="T4" fmla="*/ 2147483647 w 443"/>
                <a:gd name="T5" fmla="*/ 0 h 48"/>
                <a:gd name="T6" fmla="*/ 0 w 443"/>
                <a:gd name="T7" fmla="*/ 2147483647 h 48"/>
                <a:gd name="T8" fmla="*/ 0 w 443"/>
                <a:gd name="T9" fmla="*/ 2147483647 h 48"/>
                <a:gd name="T10" fmla="*/ 0 w 443"/>
                <a:gd name="T11" fmla="*/ 2147483647 h 48"/>
                <a:gd name="T12" fmla="*/ 0 w 443"/>
                <a:gd name="T13" fmla="*/ 2147483647 h 48"/>
                <a:gd name="T14" fmla="*/ 2147483647 w 443"/>
                <a:gd name="T15" fmla="*/ 2147483647 h 48"/>
                <a:gd name="T16" fmla="*/ 2147483647 w 443"/>
                <a:gd name="T17" fmla="*/ 2147483647 h 48"/>
                <a:gd name="T18" fmla="*/ 2147483647 w 443"/>
                <a:gd name="T19" fmla="*/ 2147483647 h 48"/>
                <a:gd name="T20" fmla="*/ 2147483647 w 443"/>
                <a:gd name="T21" fmla="*/ 0 h 48"/>
                <a:gd name="T22" fmla="*/ 2147483647 w 443"/>
                <a:gd name="T23" fmla="*/ 0 h 48"/>
                <a:gd name="T24" fmla="*/ 2147483647 w 443"/>
                <a:gd name="T25" fmla="*/ 2147483647 h 48"/>
                <a:gd name="T26" fmla="*/ 2147483647 w 443"/>
                <a:gd name="T27" fmla="*/ 0 h 48"/>
                <a:gd name="T28" fmla="*/ 2147483647 w 443"/>
                <a:gd name="T29" fmla="*/ 0 h 48"/>
                <a:gd name="T30" fmla="*/ 2147483647 w 443"/>
                <a:gd name="T31" fmla="*/ 0 h 48"/>
                <a:gd name="T32" fmla="*/ 2147483647 w 443"/>
                <a:gd name="T33" fmla="*/ 0 h 48"/>
                <a:gd name="T34" fmla="*/ 2147483647 w 443"/>
                <a:gd name="T35" fmla="*/ 0 h 48"/>
                <a:gd name="T36" fmla="*/ 2147483647 w 443"/>
                <a:gd name="T37" fmla="*/ 0 h 48"/>
                <a:gd name="T38" fmla="*/ 2147483647 w 443"/>
                <a:gd name="T39" fmla="*/ 0 h 48"/>
                <a:gd name="T40" fmla="*/ 2147483647 w 443"/>
                <a:gd name="T41" fmla="*/ 0 h 48"/>
                <a:gd name="T42" fmla="*/ 2147483647 w 443"/>
                <a:gd name="T43" fmla="*/ 2147483647 h 48"/>
                <a:gd name="T44" fmla="*/ 2147483647 w 443"/>
                <a:gd name="T45" fmla="*/ 2147483647 h 48"/>
                <a:gd name="T46" fmla="*/ 2147483647 w 443"/>
                <a:gd name="T47" fmla="*/ 2147483647 h 48"/>
                <a:gd name="T48" fmla="*/ 2147483647 w 443"/>
                <a:gd name="T49" fmla="*/ 2147483647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3"/>
                <a:gd name="T76" fmla="*/ 0 h 48"/>
                <a:gd name="T77" fmla="*/ 443 w 44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3" h="48">
                  <a:moveTo>
                    <a:pt x="389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6" y="3"/>
                    <a:pt x="33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41" y="48"/>
                    <a:pt x="443" y="47"/>
                    <a:pt x="443" y="46"/>
                  </a:cubicBezTo>
                  <a:cubicBezTo>
                    <a:pt x="443" y="42"/>
                    <a:pt x="443" y="42"/>
                    <a:pt x="443" y="42"/>
                  </a:cubicBezTo>
                  <a:cubicBezTo>
                    <a:pt x="409" y="7"/>
                    <a:pt x="409" y="7"/>
                    <a:pt x="409" y="7"/>
                  </a:cubicBezTo>
                  <a:cubicBezTo>
                    <a:pt x="406" y="3"/>
                    <a:pt x="400" y="0"/>
                    <a:pt x="389" y="0"/>
                  </a:cubicBezTo>
                  <a:moveTo>
                    <a:pt x="17" y="41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2" y="4"/>
                    <a:pt x="57" y="4"/>
                    <a:pt x="59" y="4"/>
                  </a:cubicBezTo>
                  <a:cubicBezTo>
                    <a:pt x="383" y="4"/>
                    <a:pt x="383" y="4"/>
                    <a:pt x="383" y="4"/>
                  </a:cubicBezTo>
                  <a:cubicBezTo>
                    <a:pt x="385" y="4"/>
                    <a:pt x="389" y="4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25" y="44"/>
                    <a:pt x="425" y="44"/>
                    <a:pt x="425" y="44"/>
                  </a:cubicBezTo>
                  <a:cubicBezTo>
                    <a:pt x="17" y="44"/>
                    <a:pt x="17" y="44"/>
                    <a:pt x="17" y="44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71" name="Freeform 1149"/>
            <p:cNvSpPr>
              <a:spLocks noEditPoints="1"/>
            </p:cNvSpPr>
            <p:nvPr/>
          </p:nvSpPr>
          <p:spPr bwMode="auto">
            <a:xfrm>
              <a:off x="2191787" y="1471613"/>
              <a:ext cx="254001" cy="153988"/>
            </a:xfrm>
            <a:custGeom>
              <a:avLst/>
              <a:gdLst>
                <a:gd name="T0" fmla="*/ 2147483647 w 338"/>
                <a:gd name="T1" fmla="*/ 0 h 206"/>
                <a:gd name="T2" fmla="*/ 0 w 338"/>
                <a:gd name="T3" fmla="*/ 0 h 206"/>
                <a:gd name="T4" fmla="*/ 0 w 338"/>
                <a:gd name="T5" fmla="*/ 0 h 206"/>
                <a:gd name="T6" fmla="*/ 0 w 338"/>
                <a:gd name="T7" fmla="*/ 2147483647 h 206"/>
                <a:gd name="T8" fmla="*/ 0 w 338"/>
                <a:gd name="T9" fmla="*/ 2147483647 h 206"/>
                <a:gd name="T10" fmla="*/ 2147483647 w 338"/>
                <a:gd name="T11" fmla="*/ 2147483647 h 206"/>
                <a:gd name="T12" fmla="*/ 2147483647 w 338"/>
                <a:gd name="T13" fmla="*/ 2147483647 h 206"/>
                <a:gd name="T14" fmla="*/ 2147483647 w 338"/>
                <a:gd name="T15" fmla="*/ 0 h 206"/>
                <a:gd name="T16" fmla="*/ 2147483647 w 338"/>
                <a:gd name="T17" fmla="*/ 0 h 206"/>
                <a:gd name="T18" fmla="*/ 2147483647 w 338"/>
                <a:gd name="T19" fmla="*/ 2147483647 h 206"/>
                <a:gd name="T20" fmla="*/ 2147483647 w 338"/>
                <a:gd name="T21" fmla="*/ 2147483647 h 206"/>
                <a:gd name="T22" fmla="*/ 2147483647 w 338"/>
                <a:gd name="T23" fmla="*/ 2147483647 h 206"/>
                <a:gd name="T24" fmla="*/ 0 w 338"/>
                <a:gd name="T25" fmla="*/ 2147483647 h 206"/>
                <a:gd name="T26" fmla="*/ 0 w 338"/>
                <a:gd name="T27" fmla="*/ 2147483647 h 206"/>
                <a:gd name="T28" fmla="*/ 2147483647 w 338"/>
                <a:gd name="T29" fmla="*/ 0 h 206"/>
                <a:gd name="T30" fmla="*/ 2147483647 w 338"/>
                <a:gd name="T31" fmla="*/ 0 h 206"/>
                <a:gd name="T32" fmla="*/ 2147483647 w 338"/>
                <a:gd name="T33" fmla="*/ 2147483647 h 206"/>
                <a:gd name="T34" fmla="*/ 2147483647 w 338"/>
                <a:gd name="T35" fmla="*/ 2147483647 h 2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8"/>
                <a:gd name="T55" fmla="*/ 0 h 206"/>
                <a:gd name="T56" fmla="*/ 338 w 338"/>
                <a:gd name="T57" fmla="*/ 206 h 2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8" h="206">
                  <a:moveTo>
                    <a:pt x="32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2"/>
                    <a:pt x="5" y="206"/>
                    <a:pt x="10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34" y="206"/>
                    <a:pt x="338" y="202"/>
                    <a:pt x="338" y="197"/>
                  </a:cubicBezTo>
                  <a:cubicBezTo>
                    <a:pt x="338" y="9"/>
                    <a:pt x="338" y="9"/>
                    <a:pt x="338" y="9"/>
                  </a:cubicBezTo>
                  <a:cubicBezTo>
                    <a:pt x="338" y="4"/>
                    <a:pt x="334" y="0"/>
                    <a:pt x="329" y="0"/>
                  </a:cubicBezTo>
                  <a:moveTo>
                    <a:pt x="329" y="189"/>
                  </a:moveTo>
                  <a:cubicBezTo>
                    <a:pt x="329" y="194"/>
                    <a:pt x="325" y="198"/>
                    <a:pt x="32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3" y="198"/>
                    <a:pt x="9" y="194"/>
                    <a:pt x="9" y="18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5" y="9"/>
                    <a:pt x="329" y="13"/>
                    <a:pt x="329" y="18"/>
                  </a:cubicBezTo>
                  <a:lnTo>
                    <a:pt x="329" y="189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31" name="Group 74"/>
          <p:cNvGrpSpPr>
            <a:grpSpLocks/>
          </p:cNvGrpSpPr>
          <p:nvPr/>
        </p:nvGrpSpPr>
        <p:grpSpPr bwMode="auto">
          <a:xfrm>
            <a:off x="620714" y="2415925"/>
            <a:ext cx="279400" cy="3348357"/>
            <a:chOff x="908" y="1478"/>
            <a:chExt cx="176" cy="1993"/>
          </a:xfrm>
        </p:grpSpPr>
        <p:cxnSp>
          <p:nvCxnSpPr>
            <p:cNvPr id="86163" name="Straight Connector 25"/>
            <p:cNvCxnSpPr>
              <a:cxnSpLocks noChangeShapeType="1"/>
              <a:stCxn id="86164" idx="2"/>
              <a:endCxn id="86165" idx="0"/>
            </p:cNvCxnSpPr>
            <p:nvPr/>
          </p:nvCxnSpPr>
          <p:spPr bwMode="auto">
            <a:xfrm flipH="1">
              <a:off x="996" y="1661"/>
              <a:ext cx="1" cy="16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</p:cxnSp>
        <p:sp>
          <p:nvSpPr>
            <p:cNvPr id="86164" name="TextBox 36"/>
            <p:cNvSpPr txBox="1">
              <a:spLocks noChangeArrowheads="1"/>
            </p:cNvSpPr>
            <p:nvPr/>
          </p:nvSpPr>
          <p:spPr bwMode="auto">
            <a:xfrm>
              <a:off x="910" y="1478"/>
              <a:ext cx="1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1400">
                  <a:ea typeface="MS PGothic" charset="0"/>
                  <a:cs typeface="MS PGothic" charset="0"/>
                </a:rPr>
                <a:t>1</a:t>
              </a:r>
              <a:endParaRPr lang="en-GB" sz="1400">
                <a:solidFill>
                  <a:srgbClr val="666666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6165" name="TextBox 38"/>
            <p:cNvSpPr txBox="1">
              <a:spLocks noChangeArrowheads="1"/>
            </p:cNvSpPr>
            <p:nvPr/>
          </p:nvSpPr>
          <p:spPr bwMode="auto">
            <a:xfrm>
              <a:off x="908" y="3288"/>
              <a:ext cx="17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1400">
                  <a:ea typeface="MS PGothic" charset="0"/>
                  <a:cs typeface="MS PGothic" charset="0"/>
                </a:rPr>
                <a:t>n</a:t>
              </a:r>
              <a:endParaRPr lang="en-GB" sz="1400">
                <a:solidFill>
                  <a:srgbClr val="666666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86032" name="Freeform 229"/>
          <p:cNvSpPr>
            <a:spLocks/>
          </p:cNvSpPr>
          <p:nvPr/>
        </p:nvSpPr>
        <p:spPr bwMode="auto">
          <a:xfrm rot="-69313">
            <a:off x="2032000" y="2441126"/>
            <a:ext cx="6311900" cy="719065"/>
          </a:xfrm>
          <a:custGeom>
            <a:avLst/>
            <a:gdLst>
              <a:gd name="T0" fmla="*/ 0 w 5046673"/>
              <a:gd name="T1" fmla="*/ 24278 h 836563"/>
              <a:gd name="T2" fmla="*/ 6223269 w 5046673"/>
              <a:gd name="T3" fmla="*/ 240380 h 836563"/>
              <a:gd name="T4" fmla="*/ 13582536 w 5046673"/>
              <a:gd name="T5" fmla="*/ 52853 h 836563"/>
              <a:gd name="T6" fmla="*/ 13634545 w 5046673"/>
              <a:gd name="T7" fmla="*/ 92752 h 836563"/>
              <a:gd name="T8" fmla="*/ 6197263 w 5046673"/>
              <a:gd name="T9" fmla="*/ 324169 h 836563"/>
              <a:gd name="T10" fmla="*/ 268245 w 5046673"/>
              <a:gd name="T11" fmla="*/ 228411 h 836563"/>
              <a:gd name="T12" fmla="*/ 0 w 5046673"/>
              <a:gd name="T13" fmla="*/ 24278 h 8365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46673"/>
              <a:gd name="T22" fmla="*/ 0 h 836563"/>
              <a:gd name="T23" fmla="*/ 5046673 w 5046673"/>
              <a:gd name="T24" fmla="*/ 836563 h 8365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46673" h="836563">
                <a:moveTo>
                  <a:pt x="0" y="58567"/>
                </a:moveTo>
                <a:cubicBezTo>
                  <a:pt x="367364" y="169258"/>
                  <a:pt x="1465569" y="568401"/>
                  <a:pt x="2303473" y="579890"/>
                </a:cubicBezTo>
                <a:cubicBezTo>
                  <a:pt x="3141377" y="591379"/>
                  <a:pt x="4624562" y="0"/>
                  <a:pt x="5027422" y="127503"/>
                </a:cubicBezTo>
                <a:lnTo>
                  <a:pt x="5046673" y="223754"/>
                </a:lnTo>
                <a:cubicBezTo>
                  <a:pt x="4628970" y="49443"/>
                  <a:pt x="3118411" y="727477"/>
                  <a:pt x="2293847" y="782020"/>
                </a:cubicBezTo>
                <a:cubicBezTo>
                  <a:pt x="1469283" y="836563"/>
                  <a:pt x="458630" y="669726"/>
                  <a:pt x="99287" y="551014"/>
                </a:cubicBezTo>
                <a:lnTo>
                  <a:pt x="0" y="58567"/>
                </a:lnTo>
                <a:close/>
              </a:path>
            </a:pathLst>
          </a:custGeom>
          <a:gradFill rotWithShape="1">
            <a:gsLst>
              <a:gs pos="0">
                <a:srgbClr val="C8CACE"/>
              </a:gs>
              <a:gs pos="100000">
                <a:srgbClr val="A3A6AD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3" name="Freeform 230"/>
          <p:cNvSpPr>
            <a:spLocks/>
          </p:cNvSpPr>
          <p:nvPr/>
        </p:nvSpPr>
        <p:spPr bwMode="auto">
          <a:xfrm rot="-508164">
            <a:off x="1947864" y="2945144"/>
            <a:ext cx="6353175" cy="708985"/>
          </a:xfrm>
          <a:custGeom>
            <a:avLst/>
            <a:gdLst>
              <a:gd name="T0" fmla="*/ 187593 w 5052253"/>
              <a:gd name="T1" fmla="*/ 24468 h 790272"/>
              <a:gd name="T2" fmla="*/ 5797928 w 5052253"/>
              <a:gd name="T3" fmla="*/ 261703 h 790272"/>
              <a:gd name="T4" fmla="*/ 13685983 w 5052253"/>
              <a:gd name="T5" fmla="*/ 66339 h 790272"/>
              <a:gd name="T6" fmla="*/ 13734495 w 5052253"/>
              <a:gd name="T7" fmla="*/ 98939 h 790272"/>
              <a:gd name="T8" fmla="*/ 5771760 w 5052253"/>
              <a:gd name="T9" fmla="*/ 361304 h 790272"/>
              <a:gd name="T10" fmla="*/ 0 w 5052253"/>
              <a:gd name="T11" fmla="*/ 267573 h 790272"/>
              <a:gd name="T12" fmla="*/ 187593 w 5052253"/>
              <a:gd name="T13" fmla="*/ 24468 h 790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2253"/>
              <a:gd name="T22" fmla="*/ 0 h 790272"/>
              <a:gd name="T23" fmla="*/ 5052253 w 5052253"/>
              <a:gd name="T24" fmla="*/ 790272 h 790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2253" h="790272">
                <a:moveTo>
                  <a:pt x="69006" y="49657"/>
                </a:moveTo>
                <a:cubicBezTo>
                  <a:pt x="436370" y="160348"/>
                  <a:pt x="1305208" y="516942"/>
                  <a:pt x="2132775" y="531104"/>
                </a:cubicBezTo>
                <a:cubicBezTo>
                  <a:pt x="2960342" y="545266"/>
                  <a:pt x="4657229" y="0"/>
                  <a:pt x="5034407" y="134629"/>
                </a:cubicBezTo>
                <a:lnTo>
                  <a:pt x="5052253" y="200789"/>
                </a:lnTo>
                <a:cubicBezTo>
                  <a:pt x="4762337" y="49673"/>
                  <a:pt x="2965191" y="676196"/>
                  <a:pt x="2123149" y="733234"/>
                </a:cubicBezTo>
                <a:cubicBezTo>
                  <a:pt x="1281107" y="790272"/>
                  <a:pt x="359343" y="661727"/>
                  <a:pt x="0" y="543015"/>
                </a:cubicBezTo>
                <a:lnTo>
                  <a:pt x="69006" y="49657"/>
                </a:lnTo>
                <a:close/>
              </a:path>
            </a:pathLst>
          </a:custGeom>
          <a:gradFill rotWithShape="1">
            <a:gsLst>
              <a:gs pos="0">
                <a:srgbClr val="C8CACE"/>
              </a:gs>
              <a:gs pos="100000">
                <a:srgbClr val="A3A6AD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4" name="Freeform 232"/>
          <p:cNvSpPr>
            <a:spLocks/>
          </p:cNvSpPr>
          <p:nvPr/>
        </p:nvSpPr>
        <p:spPr bwMode="auto">
          <a:xfrm rot="-1331612">
            <a:off x="1531938" y="3558365"/>
            <a:ext cx="7740650" cy="1006356"/>
          </a:xfrm>
          <a:custGeom>
            <a:avLst/>
            <a:gdLst>
              <a:gd name="T0" fmla="*/ 777961 w 5933208"/>
              <a:gd name="T1" fmla="*/ 226318 h 1097028"/>
              <a:gd name="T2" fmla="*/ 7654514 w 5933208"/>
              <a:gd name="T3" fmla="*/ 450185 h 1097028"/>
              <a:gd name="T4" fmla="*/ 19904553 w 5933208"/>
              <a:gd name="T5" fmla="*/ 209683 h 1097028"/>
              <a:gd name="T6" fmla="*/ 19894404 w 5933208"/>
              <a:gd name="T7" fmla="*/ 259579 h 1097028"/>
              <a:gd name="T8" fmla="*/ 7622222 w 5933208"/>
              <a:gd name="T9" fmla="*/ 559004 h 1097028"/>
              <a:gd name="T10" fmla="*/ 0 w 5933208"/>
              <a:gd name="T11" fmla="*/ 449137 h 1097028"/>
              <a:gd name="T12" fmla="*/ 777961 w 5933208"/>
              <a:gd name="T13" fmla="*/ 226318 h 10970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3208"/>
              <a:gd name="T22" fmla="*/ 0 h 1097028"/>
              <a:gd name="T23" fmla="*/ 5933208 w 5933208"/>
              <a:gd name="T24" fmla="*/ 1097028 h 10970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3208" h="1097028">
                <a:moveTo>
                  <a:pt x="231897" y="420383"/>
                </a:moveTo>
                <a:cubicBezTo>
                  <a:pt x="599261" y="531074"/>
                  <a:pt x="1331462" y="841364"/>
                  <a:pt x="2281680" y="836214"/>
                </a:cubicBezTo>
                <a:cubicBezTo>
                  <a:pt x="3231898" y="831064"/>
                  <a:pt x="5627140" y="0"/>
                  <a:pt x="5933208" y="389482"/>
                </a:cubicBezTo>
                <a:cubicBezTo>
                  <a:pt x="5932200" y="420377"/>
                  <a:pt x="5931191" y="451271"/>
                  <a:pt x="5930183" y="482166"/>
                </a:cubicBezTo>
                <a:cubicBezTo>
                  <a:pt x="5693491" y="53984"/>
                  <a:pt x="3260418" y="979660"/>
                  <a:pt x="2272054" y="1038344"/>
                </a:cubicBezTo>
                <a:cubicBezTo>
                  <a:pt x="1283690" y="1097028"/>
                  <a:pt x="359343" y="952980"/>
                  <a:pt x="0" y="834268"/>
                </a:cubicBezTo>
                <a:lnTo>
                  <a:pt x="231897" y="420383"/>
                </a:lnTo>
                <a:close/>
              </a:path>
            </a:pathLst>
          </a:custGeom>
          <a:gradFill rotWithShape="1">
            <a:gsLst>
              <a:gs pos="0">
                <a:srgbClr val="C8CACE"/>
              </a:gs>
              <a:gs pos="100000">
                <a:srgbClr val="A3A6AD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5" name="Freeform 230"/>
          <p:cNvSpPr>
            <a:spLocks/>
          </p:cNvSpPr>
          <p:nvPr/>
        </p:nvSpPr>
        <p:spPr bwMode="auto">
          <a:xfrm rot="-1089576">
            <a:off x="1905000" y="3430680"/>
            <a:ext cx="6656388" cy="735866"/>
          </a:xfrm>
          <a:custGeom>
            <a:avLst/>
            <a:gdLst>
              <a:gd name="T0" fmla="*/ 226052 w 5052253"/>
              <a:gd name="T1" fmla="*/ 28396 h 790272"/>
              <a:gd name="T2" fmla="*/ 6986570 w 5052253"/>
              <a:gd name="T3" fmla="*/ 303708 h 790272"/>
              <a:gd name="T4" fmla="*/ 16491768 w 5052253"/>
              <a:gd name="T5" fmla="*/ 76986 h 790272"/>
              <a:gd name="T6" fmla="*/ 16550229 w 5052253"/>
              <a:gd name="T7" fmla="*/ 114819 h 790272"/>
              <a:gd name="T8" fmla="*/ 6955037 w 5052253"/>
              <a:gd name="T9" fmla="*/ 419293 h 790272"/>
              <a:gd name="T10" fmla="*/ 0 w 5052253"/>
              <a:gd name="T11" fmla="*/ 310519 h 790272"/>
              <a:gd name="T12" fmla="*/ 226052 w 5052253"/>
              <a:gd name="T13" fmla="*/ 28396 h 790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2253"/>
              <a:gd name="T22" fmla="*/ 0 h 790272"/>
              <a:gd name="T23" fmla="*/ 5052253 w 5052253"/>
              <a:gd name="T24" fmla="*/ 790272 h 790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2253" h="790272">
                <a:moveTo>
                  <a:pt x="69006" y="49657"/>
                </a:moveTo>
                <a:cubicBezTo>
                  <a:pt x="436370" y="160348"/>
                  <a:pt x="1305208" y="516942"/>
                  <a:pt x="2132775" y="531104"/>
                </a:cubicBezTo>
                <a:cubicBezTo>
                  <a:pt x="2960342" y="545266"/>
                  <a:pt x="4657229" y="0"/>
                  <a:pt x="5034407" y="134629"/>
                </a:cubicBezTo>
                <a:lnTo>
                  <a:pt x="5052253" y="200789"/>
                </a:lnTo>
                <a:cubicBezTo>
                  <a:pt x="4762337" y="49673"/>
                  <a:pt x="2965191" y="676196"/>
                  <a:pt x="2123149" y="733234"/>
                </a:cubicBezTo>
                <a:cubicBezTo>
                  <a:pt x="1281107" y="790272"/>
                  <a:pt x="359343" y="661727"/>
                  <a:pt x="0" y="543015"/>
                </a:cubicBezTo>
                <a:lnTo>
                  <a:pt x="69006" y="49657"/>
                </a:lnTo>
                <a:close/>
              </a:path>
            </a:pathLst>
          </a:custGeom>
          <a:gradFill rotWithShape="1">
            <a:gsLst>
              <a:gs pos="0">
                <a:srgbClr val="C8CACE"/>
              </a:gs>
              <a:gs pos="100000">
                <a:srgbClr val="A3A6AD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6" name="Freeform 229"/>
          <p:cNvSpPr>
            <a:spLocks/>
          </p:cNvSpPr>
          <p:nvPr/>
        </p:nvSpPr>
        <p:spPr bwMode="auto">
          <a:xfrm>
            <a:off x="1917700" y="2409204"/>
            <a:ext cx="6311900" cy="719065"/>
          </a:xfrm>
          <a:custGeom>
            <a:avLst/>
            <a:gdLst>
              <a:gd name="T0" fmla="*/ 0 w 5046673"/>
              <a:gd name="T1" fmla="*/ 24278 h 836563"/>
              <a:gd name="T2" fmla="*/ 6223269 w 5046673"/>
              <a:gd name="T3" fmla="*/ 240380 h 836563"/>
              <a:gd name="T4" fmla="*/ 13582536 w 5046673"/>
              <a:gd name="T5" fmla="*/ 52853 h 836563"/>
              <a:gd name="T6" fmla="*/ 13634545 w 5046673"/>
              <a:gd name="T7" fmla="*/ 92752 h 836563"/>
              <a:gd name="T8" fmla="*/ 6197263 w 5046673"/>
              <a:gd name="T9" fmla="*/ 324169 h 836563"/>
              <a:gd name="T10" fmla="*/ 268245 w 5046673"/>
              <a:gd name="T11" fmla="*/ 228411 h 836563"/>
              <a:gd name="T12" fmla="*/ 0 w 5046673"/>
              <a:gd name="T13" fmla="*/ 24278 h 8365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46673"/>
              <a:gd name="T22" fmla="*/ 0 h 836563"/>
              <a:gd name="T23" fmla="*/ 5046673 w 5046673"/>
              <a:gd name="T24" fmla="*/ 836563 h 8365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46673" h="836563">
                <a:moveTo>
                  <a:pt x="0" y="58567"/>
                </a:moveTo>
                <a:cubicBezTo>
                  <a:pt x="367364" y="169258"/>
                  <a:pt x="1465569" y="568401"/>
                  <a:pt x="2303473" y="579890"/>
                </a:cubicBezTo>
                <a:cubicBezTo>
                  <a:pt x="3141377" y="591379"/>
                  <a:pt x="4624562" y="0"/>
                  <a:pt x="5027422" y="127503"/>
                </a:cubicBezTo>
                <a:lnTo>
                  <a:pt x="5046673" y="223754"/>
                </a:lnTo>
                <a:cubicBezTo>
                  <a:pt x="4628970" y="49443"/>
                  <a:pt x="3118411" y="727477"/>
                  <a:pt x="2293847" y="782020"/>
                </a:cubicBezTo>
                <a:cubicBezTo>
                  <a:pt x="1469283" y="836563"/>
                  <a:pt x="458630" y="669726"/>
                  <a:pt x="99287" y="551014"/>
                </a:cubicBezTo>
                <a:lnTo>
                  <a:pt x="0" y="58567"/>
                </a:lnTo>
                <a:close/>
              </a:path>
            </a:pathLst>
          </a:custGeom>
          <a:gradFill rotWithShape="1">
            <a:gsLst>
              <a:gs pos="0">
                <a:srgbClr val="FFC589">
                  <a:alpha val="70000"/>
                </a:srgbClr>
              </a:gs>
              <a:gs pos="100000">
                <a:srgbClr val="A3A3A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7" name="Freeform 230"/>
          <p:cNvSpPr>
            <a:spLocks/>
          </p:cNvSpPr>
          <p:nvPr/>
        </p:nvSpPr>
        <p:spPr bwMode="auto">
          <a:xfrm rot="-463034">
            <a:off x="1860089" y="2904640"/>
            <a:ext cx="6353175" cy="749393"/>
          </a:xfrm>
          <a:custGeom>
            <a:avLst/>
            <a:gdLst>
              <a:gd name="T0" fmla="*/ 187593 w 5052253"/>
              <a:gd name="T1" fmla="*/ 24468 h 790272"/>
              <a:gd name="T2" fmla="*/ 5797928 w 5052253"/>
              <a:gd name="T3" fmla="*/ 261703 h 790272"/>
              <a:gd name="T4" fmla="*/ 13685983 w 5052253"/>
              <a:gd name="T5" fmla="*/ 66339 h 790272"/>
              <a:gd name="T6" fmla="*/ 13734495 w 5052253"/>
              <a:gd name="T7" fmla="*/ 98939 h 790272"/>
              <a:gd name="T8" fmla="*/ 5771760 w 5052253"/>
              <a:gd name="T9" fmla="*/ 361304 h 790272"/>
              <a:gd name="T10" fmla="*/ 0 w 5052253"/>
              <a:gd name="T11" fmla="*/ 267573 h 790272"/>
              <a:gd name="T12" fmla="*/ 187593 w 5052253"/>
              <a:gd name="T13" fmla="*/ 24468 h 790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2253"/>
              <a:gd name="T22" fmla="*/ 0 h 790272"/>
              <a:gd name="T23" fmla="*/ 5052253 w 5052253"/>
              <a:gd name="T24" fmla="*/ 790272 h 790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2253" h="790272">
                <a:moveTo>
                  <a:pt x="69006" y="49657"/>
                </a:moveTo>
                <a:cubicBezTo>
                  <a:pt x="436370" y="160348"/>
                  <a:pt x="1305208" y="516942"/>
                  <a:pt x="2132775" y="531104"/>
                </a:cubicBezTo>
                <a:cubicBezTo>
                  <a:pt x="2960342" y="545266"/>
                  <a:pt x="4657229" y="0"/>
                  <a:pt x="5034407" y="134629"/>
                </a:cubicBezTo>
                <a:lnTo>
                  <a:pt x="5052253" y="200789"/>
                </a:lnTo>
                <a:cubicBezTo>
                  <a:pt x="4762337" y="49673"/>
                  <a:pt x="2965191" y="676196"/>
                  <a:pt x="2123149" y="733234"/>
                </a:cubicBezTo>
                <a:cubicBezTo>
                  <a:pt x="1281107" y="790272"/>
                  <a:pt x="359343" y="661727"/>
                  <a:pt x="0" y="543015"/>
                </a:cubicBezTo>
                <a:lnTo>
                  <a:pt x="69006" y="49657"/>
                </a:lnTo>
                <a:close/>
              </a:path>
            </a:pathLst>
          </a:custGeom>
          <a:gradFill rotWithShape="1">
            <a:gsLst>
              <a:gs pos="0">
                <a:srgbClr val="7F10A2">
                  <a:alpha val="70000"/>
                </a:srgbClr>
              </a:gs>
              <a:gs pos="100000">
                <a:srgbClr val="A3A3A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8" name="Freeform 232"/>
          <p:cNvSpPr>
            <a:spLocks/>
          </p:cNvSpPr>
          <p:nvPr/>
        </p:nvSpPr>
        <p:spPr bwMode="auto">
          <a:xfrm rot="20236243">
            <a:off x="1417638" y="3509643"/>
            <a:ext cx="7740650" cy="1006355"/>
          </a:xfrm>
          <a:custGeom>
            <a:avLst/>
            <a:gdLst>
              <a:gd name="T0" fmla="*/ 777961 w 5933208"/>
              <a:gd name="T1" fmla="*/ 226316 h 1097028"/>
              <a:gd name="T2" fmla="*/ 7654514 w 5933208"/>
              <a:gd name="T3" fmla="*/ 450183 h 1097028"/>
              <a:gd name="T4" fmla="*/ 19904553 w 5933208"/>
              <a:gd name="T5" fmla="*/ 209681 h 1097028"/>
              <a:gd name="T6" fmla="*/ 19894404 w 5933208"/>
              <a:gd name="T7" fmla="*/ 259578 h 1097028"/>
              <a:gd name="T8" fmla="*/ 7622222 w 5933208"/>
              <a:gd name="T9" fmla="*/ 559001 h 1097028"/>
              <a:gd name="T10" fmla="*/ 0 w 5933208"/>
              <a:gd name="T11" fmla="*/ 449135 h 1097028"/>
              <a:gd name="T12" fmla="*/ 777961 w 5933208"/>
              <a:gd name="T13" fmla="*/ 226316 h 10970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33208"/>
              <a:gd name="T22" fmla="*/ 0 h 1097028"/>
              <a:gd name="T23" fmla="*/ 5933208 w 5933208"/>
              <a:gd name="T24" fmla="*/ 1097028 h 10970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33208" h="1097028">
                <a:moveTo>
                  <a:pt x="231897" y="420383"/>
                </a:moveTo>
                <a:cubicBezTo>
                  <a:pt x="599261" y="531074"/>
                  <a:pt x="1331462" y="841364"/>
                  <a:pt x="2281680" y="836214"/>
                </a:cubicBezTo>
                <a:cubicBezTo>
                  <a:pt x="3231898" y="831064"/>
                  <a:pt x="5627140" y="0"/>
                  <a:pt x="5933208" y="389482"/>
                </a:cubicBezTo>
                <a:cubicBezTo>
                  <a:pt x="5932200" y="420377"/>
                  <a:pt x="5931191" y="451271"/>
                  <a:pt x="5930183" y="482166"/>
                </a:cubicBezTo>
                <a:cubicBezTo>
                  <a:pt x="5693491" y="53984"/>
                  <a:pt x="3260418" y="979660"/>
                  <a:pt x="2272054" y="1038344"/>
                </a:cubicBezTo>
                <a:cubicBezTo>
                  <a:pt x="1283690" y="1097028"/>
                  <a:pt x="359343" y="952980"/>
                  <a:pt x="0" y="834268"/>
                </a:cubicBezTo>
                <a:lnTo>
                  <a:pt x="231897" y="420383"/>
                </a:lnTo>
                <a:close/>
              </a:path>
            </a:pathLst>
          </a:custGeom>
          <a:gradFill rotWithShape="1">
            <a:gsLst>
              <a:gs pos="0">
                <a:srgbClr val="FFC589">
                  <a:alpha val="70000"/>
                </a:srgbClr>
              </a:gs>
              <a:gs pos="100000">
                <a:schemeClr val="tx2">
                  <a:alpha val="73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6039" name="Freeform 230"/>
          <p:cNvSpPr>
            <a:spLocks/>
          </p:cNvSpPr>
          <p:nvPr/>
        </p:nvSpPr>
        <p:spPr bwMode="auto">
          <a:xfrm rot="-931508">
            <a:off x="1790700" y="3390359"/>
            <a:ext cx="6656388" cy="735866"/>
          </a:xfrm>
          <a:custGeom>
            <a:avLst/>
            <a:gdLst>
              <a:gd name="T0" fmla="*/ 226052 w 5052253"/>
              <a:gd name="T1" fmla="*/ 28396 h 790272"/>
              <a:gd name="T2" fmla="*/ 6986570 w 5052253"/>
              <a:gd name="T3" fmla="*/ 303708 h 790272"/>
              <a:gd name="T4" fmla="*/ 16491768 w 5052253"/>
              <a:gd name="T5" fmla="*/ 76986 h 790272"/>
              <a:gd name="T6" fmla="*/ 16550229 w 5052253"/>
              <a:gd name="T7" fmla="*/ 114819 h 790272"/>
              <a:gd name="T8" fmla="*/ 6955037 w 5052253"/>
              <a:gd name="T9" fmla="*/ 419293 h 790272"/>
              <a:gd name="T10" fmla="*/ 0 w 5052253"/>
              <a:gd name="T11" fmla="*/ 310519 h 790272"/>
              <a:gd name="T12" fmla="*/ 226052 w 5052253"/>
              <a:gd name="T13" fmla="*/ 28396 h 790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2253"/>
              <a:gd name="T22" fmla="*/ 0 h 790272"/>
              <a:gd name="T23" fmla="*/ 5052253 w 5052253"/>
              <a:gd name="T24" fmla="*/ 790272 h 790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2253" h="790272">
                <a:moveTo>
                  <a:pt x="69006" y="49657"/>
                </a:moveTo>
                <a:cubicBezTo>
                  <a:pt x="436370" y="160348"/>
                  <a:pt x="1305208" y="516942"/>
                  <a:pt x="2132775" y="531104"/>
                </a:cubicBezTo>
                <a:cubicBezTo>
                  <a:pt x="2960342" y="545266"/>
                  <a:pt x="4657229" y="0"/>
                  <a:pt x="5034407" y="134629"/>
                </a:cubicBezTo>
                <a:lnTo>
                  <a:pt x="5052253" y="200789"/>
                </a:lnTo>
                <a:cubicBezTo>
                  <a:pt x="4762337" y="49673"/>
                  <a:pt x="2965191" y="676196"/>
                  <a:pt x="2123149" y="733234"/>
                </a:cubicBezTo>
                <a:cubicBezTo>
                  <a:pt x="1281107" y="790272"/>
                  <a:pt x="359343" y="661727"/>
                  <a:pt x="0" y="543015"/>
                </a:cubicBezTo>
                <a:lnTo>
                  <a:pt x="69006" y="4965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70000"/>
                </a:schemeClr>
              </a:gs>
              <a:gs pos="100000">
                <a:srgbClr val="A3A3A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40" name="Group 1279"/>
          <p:cNvGrpSpPr>
            <a:grpSpLocks/>
          </p:cNvGrpSpPr>
          <p:nvPr/>
        </p:nvGrpSpPr>
        <p:grpSpPr bwMode="auto">
          <a:xfrm>
            <a:off x="1619250" y="2389044"/>
            <a:ext cx="687388" cy="616582"/>
            <a:chOff x="5599" y="4325"/>
            <a:chExt cx="270" cy="229"/>
          </a:xfrm>
        </p:grpSpPr>
        <p:sp>
          <p:nvSpPr>
            <p:cNvPr id="86159" name="Freeform 1280"/>
            <p:cNvSpPr>
              <a:spLocks/>
            </p:cNvSpPr>
            <p:nvPr/>
          </p:nvSpPr>
          <p:spPr bwMode="auto">
            <a:xfrm>
              <a:off x="5839" y="4539"/>
              <a:ext cx="2" cy="0"/>
            </a:xfrm>
            <a:custGeom>
              <a:avLst/>
              <a:gdLst>
                <a:gd name="T0" fmla="*/ 1 w 4"/>
                <a:gd name="T1" fmla="*/ 0 w 4"/>
                <a:gd name="T2" fmla="*/ 1 w 4"/>
                <a:gd name="T3" fmla="*/ 0 60000 65536"/>
                <a:gd name="T4" fmla="*/ 0 60000 65536"/>
                <a:gd name="T5" fmla="*/ 0 60000 65536"/>
                <a:gd name="T6" fmla="*/ 0 w 4"/>
                <a:gd name="T7" fmla="*/ 4 w 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rgbClr val="1A171B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60" name="Freeform 1281"/>
            <p:cNvSpPr>
              <a:spLocks/>
            </p:cNvSpPr>
            <p:nvPr/>
          </p:nvSpPr>
          <p:spPr bwMode="auto">
            <a:xfrm>
              <a:off x="5602" y="4328"/>
              <a:ext cx="263" cy="223"/>
            </a:xfrm>
            <a:custGeom>
              <a:avLst/>
              <a:gdLst>
                <a:gd name="T0" fmla="*/ 6 w 557"/>
                <a:gd name="T1" fmla="*/ 4 h 473"/>
                <a:gd name="T2" fmla="*/ 6 w 557"/>
                <a:gd name="T3" fmla="*/ 4 h 473"/>
                <a:gd name="T4" fmla="*/ 4 w 557"/>
                <a:gd name="T5" fmla="*/ 0 h 473"/>
                <a:gd name="T6" fmla="*/ 4 w 557"/>
                <a:gd name="T7" fmla="*/ 0 h 473"/>
                <a:gd name="T8" fmla="*/ 3 w 557"/>
                <a:gd name="T9" fmla="*/ 0 h 473"/>
                <a:gd name="T10" fmla="*/ 3 w 557"/>
                <a:gd name="T11" fmla="*/ 0 h 473"/>
                <a:gd name="T12" fmla="*/ 3 w 557"/>
                <a:gd name="T13" fmla="*/ 0 h 473"/>
                <a:gd name="T14" fmla="*/ 3 w 557"/>
                <a:gd name="T15" fmla="*/ 0 h 473"/>
                <a:gd name="T16" fmla="*/ 3 w 557"/>
                <a:gd name="T17" fmla="*/ 0 h 473"/>
                <a:gd name="T18" fmla="*/ 3 w 557"/>
                <a:gd name="T19" fmla="*/ 0 h 473"/>
                <a:gd name="T20" fmla="*/ 0 w 557"/>
                <a:gd name="T21" fmla="*/ 4 h 473"/>
                <a:gd name="T22" fmla="*/ 0 w 557"/>
                <a:gd name="T23" fmla="*/ 4 h 473"/>
                <a:gd name="T24" fmla="*/ 0 w 557"/>
                <a:gd name="T25" fmla="*/ 5 h 473"/>
                <a:gd name="T26" fmla="*/ 0 w 557"/>
                <a:gd name="T27" fmla="*/ 5 h 473"/>
                <a:gd name="T28" fmla="*/ 6 w 557"/>
                <a:gd name="T29" fmla="*/ 5 h 473"/>
                <a:gd name="T30" fmla="*/ 6 w 557"/>
                <a:gd name="T31" fmla="*/ 5 h 473"/>
                <a:gd name="T32" fmla="*/ 6 w 557"/>
                <a:gd name="T33" fmla="*/ 5 h 473"/>
                <a:gd name="T34" fmla="*/ 6 w 557"/>
                <a:gd name="T35" fmla="*/ 5 h 473"/>
                <a:gd name="T36" fmla="*/ 6 w 557"/>
                <a:gd name="T37" fmla="*/ 4 h 4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7"/>
                <a:gd name="T58" fmla="*/ 0 h 473"/>
                <a:gd name="T59" fmla="*/ 557 w 557"/>
                <a:gd name="T60" fmla="*/ 473 h 4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7" h="473">
                  <a:moveTo>
                    <a:pt x="551" y="414"/>
                  </a:moveTo>
                  <a:cubicBezTo>
                    <a:pt x="551" y="414"/>
                    <a:pt x="551" y="414"/>
                    <a:pt x="551" y="414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3" y="18"/>
                    <a:pt x="313" y="18"/>
                    <a:pt x="313" y="18"/>
                  </a:cubicBezTo>
                  <a:cubicBezTo>
                    <a:pt x="306" y="7"/>
                    <a:pt x="293" y="0"/>
                    <a:pt x="279" y="0"/>
                  </a:cubicBezTo>
                  <a:cubicBezTo>
                    <a:pt x="277" y="0"/>
                    <a:pt x="275" y="0"/>
                    <a:pt x="274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59" y="4"/>
                    <a:pt x="249" y="10"/>
                    <a:pt x="243" y="19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3" y="420"/>
                    <a:pt x="0" y="427"/>
                    <a:pt x="0" y="434"/>
                  </a:cubicBezTo>
                  <a:cubicBezTo>
                    <a:pt x="0" y="455"/>
                    <a:pt x="18" y="473"/>
                    <a:pt x="39" y="473"/>
                  </a:cubicBezTo>
                  <a:cubicBezTo>
                    <a:pt x="518" y="473"/>
                    <a:pt x="518" y="473"/>
                    <a:pt x="518" y="473"/>
                  </a:cubicBezTo>
                  <a:cubicBezTo>
                    <a:pt x="521" y="473"/>
                    <a:pt x="523" y="472"/>
                    <a:pt x="526" y="472"/>
                  </a:cubicBezTo>
                  <a:cubicBezTo>
                    <a:pt x="530" y="471"/>
                    <a:pt x="530" y="471"/>
                    <a:pt x="530" y="471"/>
                  </a:cubicBezTo>
                  <a:cubicBezTo>
                    <a:pt x="545" y="466"/>
                    <a:pt x="557" y="451"/>
                    <a:pt x="557" y="434"/>
                  </a:cubicBezTo>
                  <a:cubicBezTo>
                    <a:pt x="557" y="427"/>
                    <a:pt x="555" y="420"/>
                    <a:pt x="551" y="414"/>
                  </a:cubicBezTo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61" name="Freeform 1282"/>
            <p:cNvSpPr>
              <a:spLocks noEditPoints="1"/>
            </p:cNvSpPr>
            <p:nvPr/>
          </p:nvSpPr>
          <p:spPr bwMode="auto">
            <a:xfrm>
              <a:off x="5599" y="4325"/>
              <a:ext cx="270" cy="229"/>
            </a:xfrm>
            <a:custGeom>
              <a:avLst/>
              <a:gdLst>
                <a:gd name="T0" fmla="*/ 0 w 570"/>
                <a:gd name="T1" fmla="*/ 5 h 486"/>
                <a:gd name="T2" fmla="*/ 0 w 570"/>
                <a:gd name="T3" fmla="*/ 5 h 486"/>
                <a:gd name="T4" fmla="*/ 0 w 570"/>
                <a:gd name="T5" fmla="*/ 5 h 486"/>
                <a:gd name="T6" fmla="*/ 0 w 570"/>
                <a:gd name="T7" fmla="*/ 5 h 486"/>
                <a:gd name="T8" fmla="*/ 3 w 570"/>
                <a:gd name="T9" fmla="*/ 0 h 486"/>
                <a:gd name="T10" fmla="*/ 3 w 570"/>
                <a:gd name="T11" fmla="*/ 0 h 486"/>
                <a:gd name="T12" fmla="*/ 3 w 570"/>
                <a:gd name="T13" fmla="*/ 0 h 486"/>
                <a:gd name="T14" fmla="*/ 3 w 570"/>
                <a:gd name="T15" fmla="*/ 0 h 486"/>
                <a:gd name="T16" fmla="*/ 3 w 570"/>
                <a:gd name="T17" fmla="*/ 0 h 486"/>
                <a:gd name="T18" fmla="*/ 3 w 570"/>
                <a:gd name="T19" fmla="*/ 0 h 486"/>
                <a:gd name="T20" fmla="*/ 3 w 570"/>
                <a:gd name="T21" fmla="*/ 0 h 486"/>
                <a:gd name="T22" fmla="*/ 4 w 570"/>
                <a:gd name="T23" fmla="*/ 0 h 486"/>
                <a:gd name="T24" fmla="*/ 4 w 570"/>
                <a:gd name="T25" fmla="*/ 0 h 486"/>
                <a:gd name="T26" fmla="*/ 6 w 570"/>
                <a:gd name="T27" fmla="*/ 5 h 486"/>
                <a:gd name="T28" fmla="*/ 6 w 570"/>
                <a:gd name="T29" fmla="*/ 5 h 486"/>
                <a:gd name="T30" fmla="*/ 7 w 570"/>
                <a:gd name="T31" fmla="*/ 5 h 486"/>
                <a:gd name="T32" fmla="*/ 6 w 570"/>
                <a:gd name="T33" fmla="*/ 5 h 486"/>
                <a:gd name="T34" fmla="*/ 6 w 570"/>
                <a:gd name="T35" fmla="*/ 5 h 486"/>
                <a:gd name="T36" fmla="*/ 6 w 570"/>
                <a:gd name="T37" fmla="*/ 5 h 486"/>
                <a:gd name="T38" fmla="*/ 6 w 570"/>
                <a:gd name="T39" fmla="*/ 5 h 486"/>
                <a:gd name="T40" fmla="*/ 6 w 570"/>
                <a:gd name="T41" fmla="*/ 5 h 486"/>
                <a:gd name="T42" fmla="*/ 0 w 570"/>
                <a:gd name="T43" fmla="*/ 5 h 486"/>
                <a:gd name="T44" fmla="*/ 3 w 570"/>
                <a:gd name="T45" fmla="*/ 0 h 486"/>
                <a:gd name="T46" fmla="*/ 3 w 570"/>
                <a:gd name="T47" fmla="*/ 0 h 486"/>
                <a:gd name="T48" fmla="*/ 0 w 570"/>
                <a:gd name="T49" fmla="*/ 5 h 486"/>
                <a:gd name="T50" fmla="*/ 0 w 570"/>
                <a:gd name="T51" fmla="*/ 5 h 486"/>
                <a:gd name="T52" fmla="*/ 0 w 570"/>
                <a:gd name="T53" fmla="*/ 5 h 486"/>
                <a:gd name="T54" fmla="*/ 0 w 570"/>
                <a:gd name="T55" fmla="*/ 5 h 486"/>
                <a:gd name="T56" fmla="*/ 0 w 570"/>
                <a:gd name="T57" fmla="*/ 5 h 486"/>
                <a:gd name="T58" fmla="*/ 6 w 570"/>
                <a:gd name="T59" fmla="*/ 5 h 486"/>
                <a:gd name="T60" fmla="*/ 6 w 570"/>
                <a:gd name="T61" fmla="*/ 5 h 486"/>
                <a:gd name="T62" fmla="*/ 6 w 570"/>
                <a:gd name="T63" fmla="*/ 5 h 486"/>
                <a:gd name="T64" fmla="*/ 6 w 570"/>
                <a:gd name="T65" fmla="*/ 5 h 486"/>
                <a:gd name="T66" fmla="*/ 6 w 570"/>
                <a:gd name="T67" fmla="*/ 5 h 486"/>
                <a:gd name="T68" fmla="*/ 6 w 570"/>
                <a:gd name="T69" fmla="*/ 5 h 486"/>
                <a:gd name="T70" fmla="*/ 6 w 570"/>
                <a:gd name="T71" fmla="*/ 5 h 486"/>
                <a:gd name="T72" fmla="*/ 4 w 570"/>
                <a:gd name="T73" fmla="*/ 0 h 486"/>
                <a:gd name="T74" fmla="*/ 4 w 570"/>
                <a:gd name="T75" fmla="*/ 0 h 486"/>
                <a:gd name="T76" fmla="*/ 3 w 570"/>
                <a:gd name="T77" fmla="*/ 0 h 486"/>
                <a:gd name="T78" fmla="*/ 3 w 570"/>
                <a:gd name="T79" fmla="*/ 0 h 486"/>
                <a:gd name="T80" fmla="*/ 3 w 570"/>
                <a:gd name="T81" fmla="*/ 0 h 486"/>
                <a:gd name="T82" fmla="*/ 3 w 570"/>
                <a:gd name="T83" fmla="*/ 0 h 486"/>
                <a:gd name="T84" fmla="*/ 3 w 570"/>
                <a:gd name="T85" fmla="*/ 0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0"/>
                <a:gd name="T130" fmla="*/ 0 h 486"/>
                <a:gd name="T131" fmla="*/ 570 w 570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0" h="486">
                  <a:moveTo>
                    <a:pt x="45" y="486"/>
                  </a:moveTo>
                  <a:cubicBezTo>
                    <a:pt x="20" y="486"/>
                    <a:pt x="0" y="466"/>
                    <a:pt x="0" y="441"/>
                  </a:cubicBezTo>
                  <a:cubicBezTo>
                    <a:pt x="0" y="435"/>
                    <a:pt x="1" y="429"/>
                    <a:pt x="3" y="423"/>
                  </a:cubicBezTo>
                  <a:cubicBezTo>
                    <a:pt x="3" y="423"/>
                    <a:pt x="3" y="423"/>
                    <a:pt x="3" y="4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51" y="12"/>
                    <a:pt x="261" y="4"/>
                    <a:pt x="274" y="1"/>
                  </a:cubicBezTo>
                  <a:cubicBezTo>
                    <a:pt x="276" y="1"/>
                    <a:pt x="278" y="0"/>
                    <a:pt x="279" y="0"/>
                  </a:cubicBezTo>
                  <a:cubicBezTo>
                    <a:pt x="281" y="0"/>
                    <a:pt x="283" y="0"/>
                    <a:pt x="285" y="0"/>
                  </a:cubicBezTo>
                  <a:cubicBezTo>
                    <a:pt x="301" y="0"/>
                    <a:pt x="316" y="8"/>
                    <a:pt x="325" y="21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8" y="429"/>
                    <a:pt x="570" y="435"/>
                    <a:pt x="570" y="441"/>
                  </a:cubicBezTo>
                  <a:cubicBezTo>
                    <a:pt x="570" y="461"/>
                    <a:pt x="556" y="479"/>
                    <a:pt x="538" y="484"/>
                  </a:cubicBezTo>
                  <a:cubicBezTo>
                    <a:pt x="538" y="484"/>
                    <a:pt x="538" y="484"/>
                    <a:pt x="538" y="484"/>
                  </a:cubicBezTo>
                  <a:cubicBezTo>
                    <a:pt x="537" y="485"/>
                    <a:pt x="537" y="485"/>
                    <a:pt x="537" y="485"/>
                  </a:cubicBezTo>
                  <a:cubicBezTo>
                    <a:pt x="533" y="486"/>
                    <a:pt x="533" y="486"/>
                    <a:pt x="533" y="486"/>
                  </a:cubicBezTo>
                  <a:cubicBezTo>
                    <a:pt x="530" y="486"/>
                    <a:pt x="527" y="486"/>
                    <a:pt x="524" y="486"/>
                  </a:cubicBezTo>
                  <a:lnTo>
                    <a:pt x="45" y="486"/>
                  </a:lnTo>
                  <a:close/>
                  <a:moveTo>
                    <a:pt x="253" y="33"/>
                  </a:moveTo>
                  <a:cubicBezTo>
                    <a:pt x="252" y="35"/>
                    <a:pt x="252" y="35"/>
                    <a:pt x="252" y="35"/>
                  </a:cubicBezTo>
                  <a:cubicBezTo>
                    <a:pt x="21" y="419"/>
                    <a:pt x="21" y="419"/>
                    <a:pt x="21" y="419"/>
                  </a:cubicBezTo>
                  <a:cubicBezTo>
                    <a:pt x="21" y="419"/>
                    <a:pt x="21" y="419"/>
                    <a:pt x="21" y="419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5" y="429"/>
                    <a:pt x="13" y="435"/>
                    <a:pt x="13" y="441"/>
                  </a:cubicBezTo>
                  <a:cubicBezTo>
                    <a:pt x="13" y="459"/>
                    <a:pt x="27" y="473"/>
                    <a:pt x="45" y="473"/>
                  </a:cubicBezTo>
                  <a:cubicBezTo>
                    <a:pt x="524" y="473"/>
                    <a:pt x="524" y="473"/>
                    <a:pt x="524" y="473"/>
                  </a:cubicBezTo>
                  <a:cubicBezTo>
                    <a:pt x="526" y="473"/>
                    <a:pt x="528" y="473"/>
                    <a:pt x="530" y="472"/>
                  </a:cubicBezTo>
                  <a:cubicBezTo>
                    <a:pt x="534" y="471"/>
                    <a:pt x="534" y="471"/>
                    <a:pt x="534" y="471"/>
                  </a:cubicBezTo>
                  <a:cubicBezTo>
                    <a:pt x="547" y="467"/>
                    <a:pt x="556" y="455"/>
                    <a:pt x="556" y="441"/>
                  </a:cubicBezTo>
                  <a:cubicBezTo>
                    <a:pt x="556" y="435"/>
                    <a:pt x="554" y="429"/>
                    <a:pt x="551" y="425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1" y="424"/>
                    <a:pt x="551" y="424"/>
                    <a:pt x="551" y="424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07" y="20"/>
                    <a:pt x="297" y="14"/>
                    <a:pt x="285" y="14"/>
                  </a:cubicBezTo>
                  <a:cubicBezTo>
                    <a:pt x="283" y="14"/>
                    <a:pt x="282" y="14"/>
                    <a:pt x="281" y="14"/>
                  </a:cubicBezTo>
                  <a:cubicBezTo>
                    <a:pt x="280" y="14"/>
                    <a:pt x="278" y="14"/>
                    <a:pt x="278" y="14"/>
                  </a:cubicBezTo>
                  <a:cubicBezTo>
                    <a:pt x="268" y="17"/>
                    <a:pt x="260" y="22"/>
                    <a:pt x="255" y="30"/>
                  </a:cubicBezTo>
                  <a:lnTo>
                    <a:pt x="253" y="33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62" name="Freeform 1283"/>
            <p:cNvSpPr>
              <a:spLocks/>
            </p:cNvSpPr>
            <p:nvPr/>
          </p:nvSpPr>
          <p:spPr bwMode="auto">
            <a:xfrm>
              <a:off x="5638" y="4459"/>
              <a:ext cx="191" cy="78"/>
            </a:xfrm>
            <a:custGeom>
              <a:avLst/>
              <a:gdLst>
                <a:gd name="T0" fmla="*/ 4 w 405"/>
                <a:gd name="T1" fmla="*/ 1 h 165"/>
                <a:gd name="T2" fmla="*/ 3 w 405"/>
                <a:gd name="T3" fmla="*/ 1 h 165"/>
                <a:gd name="T4" fmla="*/ 2 w 405"/>
                <a:gd name="T5" fmla="*/ 1 h 165"/>
                <a:gd name="T6" fmla="*/ 3 w 405"/>
                <a:gd name="T7" fmla="*/ 0 h 165"/>
                <a:gd name="T8" fmla="*/ 3 w 405"/>
                <a:gd name="T9" fmla="*/ 0 h 165"/>
                <a:gd name="T10" fmla="*/ 2 w 405"/>
                <a:gd name="T11" fmla="*/ 0 h 165"/>
                <a:gd name="T12" fmla="*/ 2 w 405"/>
                <a:gd name="T13" fmla="*/ 0 h 165"/>
                <a:gd name="T14" fmla="*/ 2 w 405"/>
                <a:gd name="T15" fmla="*/ 0 h 165"/>
                <a:gd name="T16" fmla="*/ 2 w 405"/>
                <a:gd name="T17" fmla="*/ 0 h 165"/>
                <a:gd name="T18" fmla="*/ 2 w 405"/>
                <a:gd name="T19" fmla="*/ 0 h 165"/>
                <a:gd name="T20" fmla="*/ 1 w 405"/>
                <a:gd name="T21" fmla="*/ 0 h 165"/>
                <a:gd name="T22" fmla="*/ 2 w 405"/>
                <a:gd name="T23" fmla="*/ 1 h 165"/>
                <a:gd name="T24" fmla="*/ 1 w 405"/>
                <a:gd name="T25" fmla="*/ 1 h 165"/>
                <a:gd name="T26" fmla="*/ 0 w 405"/>
                <a:gd name="T27" fmla="*/ 1 h 165"/>
                <a:gd name="T28" fmla="*/ 0 w 405"/>
                <a:gd name="T29" fmla="*/ 2 h 165"/>
                <a:gd name="T30" fmla="*/ 0 w 405"/>
                <a:gd name="T31" fmla="*/ 2 h 165"/>
                <a:gd name="T32" fmla="*/ 2 w 405"/>
                <a:gd name="T33" fmla="*/ 2 h 165"/>
                <a:gd name="T34" fmla="*/ 2 w 405"/>
                <a:gd name="T35" fmla="*/ 2 h 165"/>
                <a:gd name="T36" fmla="*/ 2 w 405"/>
                <a:gd name="T37" fmla="*/ 1 h 165"/>
                <a:gd name="T38" fmla="*/ 3 w 405"/>
                <a:gd name="T39" fmla="*/ 2 h 165"/>
                <a:gd name="T40" fmla="*/ 3 w 405"/>
                <a:gd name="T41" fmla="*/ 2 h 165"/>
                <a:gd name="T42" fmla="*/ 4 w 405"/>
                <a:gd name="T43" fmla="*/ 2 h 165"/>
                <a:gd name="T44" fmla="*/ 4 w 405"/>
                <a:gd name="T45" fmla="*/ 2 h 165"/>
                <a:gd name="T46" fmla="*/ 4 w 405"/>
                <a:gd name="T47" fmla="*/ 1 h 1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5"/>
                <a:gd name="T73" fmla="*/ 0 h 165"/>
                <a:gd name="T74" fmla="*/ 405 w 405"/>
                <a:gd name="T75" fmla="*/ 165 h 1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5" h="165">
                  <a:moveTo>
                    <a:pt x="387" y="131"/>
                  </a:moveTo>
                  <a:cubicBezTo>
                    <a:pt x="261" y="131"/>
                    <a:pt x="261" y="131"/>
                    <a:pt x="261" y="131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6" y="22"/>
                    <a:pt x="264" y="11"/>
                    <a:pt x="256" y="6"/>
                  </a:cubicBezTo>
                  <a:cubicBezTo>
                    <a:pt x="249" y="0"/>
                    <a:pt x="238" y="2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03" y="50"/>
                    <a:pt x="203" y="50"/>
                    <a:pt x="203" y="50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67" y="2"/>
                    <a:pt x="157" y="0"/>
                    <a:pt x="149" y="6"/>
                  </a:cubicBezTo>
                  <a:cubicBezTo>
                    <a:pt x="141" y="11"/>
                    <a:pt x="140" y="22"/>
                    <a:pt x="145" y="30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8" y="131"/>
                    <a:pt x="0" y="139"/>
                    <a:pt x="0" y="148"/>
                  </a:cubicBezTo>
                  <a:cubicBezTo>
                    <a:pt x="0" y="158"/>
                    <a:pt x="8" y="165"/>
                    <a:pt x="18" y="165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8" y="165"/>
                    <a:pt x="163" y="163"/>
                    <a:pt x="166" y="158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42" y="163"/>
                    <a:pt x="247" y="165"/>
                    <a:pt x="253" y="165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97" y="165"/>
                    <a:pt x="405" y="158"/>
                    <a:pt x="405" y="148"/>
                  </a:cubicBezTo>
                  <a:cubicBezTo>
                    <a:pt x="405" y="139"/>
                    <a:pt x="397" y="131"/>
                    <a:pt x="387" y="1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041" name="Group 5317"/>
          <p:cNvGrpSpPr>
            <a:grpSpLocks/>
          </p:cNvGrpSpPr>
          <p:nvPr/>
        </p:nvGrpSpPr>
        <p:grpSpPr bwMode="auto">
          <a:xfrm>
            <a:off x="1619250" y="3350037"/>
            <a:ext cx="685800" cy="604821"/>
            <a:chOff x="6852" y="4331"/>
            <a:chExt cx="269" cy="223"/>
          </a:xfrm>
        </p:grpSpPr>
        <p:sp>
          <p:nvSpPr>
            <p:cNvPr id="86153" name="Freeform 5318"/>
            <p:cNvSpPr>
              <a:spLocks/>
            </p:cNvSpPr>
            <p:nvPr/>
          </p:nvSpPr>
          <p:spPr bwMode="auto">
            <a:xfrm>
              <a:off x="7090" y="4545"/>
              <a:ext cx="2" cy="1"/>
            </a:xfrm>
            <a:custGeom>
              <a:avLst/>
              <a:gdLst>
                <a:gd name="T0" fmla="*/ 1 w 4"/>
                <a:gd name="T1" fmla="*/ 0 h 1"/>
                <a:gd name="T2" fmla="*/ 0 w 4"/>
                <a:gd name="T3" fmla="*/ 1 h 1"/>
                <a:gd name="T4" fmla="*/ 1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</a:path>
              </a:pathLst>
            </a:custGeom>
            <a:solidFill>
              <a:srgbClr val="1A171B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4" name="Freeform 5319"/>
            <p:cNvSpPr>
              <a:spLocks/>
            </p:cNvSpPr>
            <p:nvPr/>
          </p:nvSpPr>
          <p:spPr bwMode="auto">
            <a:xfrm>
              <a:off x="6855" y="4334"/>
              <a:ext cx="262" cy="217"/>
            </a:xfrm>
            <a:custGeom>
              <a:avLst/>
              <a:gdLst>
                <a:gd name="T0" fmla="*/ 6 w 555"/>
                <a:gd name="T1" fmla="*/ 4 h 460"/>
                <a:gd name="T2" fmla="*/ 6 w 555"/>
                <a:gd name="T3" fmla="*/ 4 h 460"/>
                <a:gd name="T4" fmla="*/ 4 w 555"/>
                <a:gd name="T5" fmla="*/ 0 h 460"/>
                <a:gd name="T6" fmla="*/ 4 w 555"/>
                <a:gd name="T7" fmla="*/ 0 h 460"/>
                <a:gd name="T8" fmla="*/ 3 w 555"/>
                <a:gd name="T9" fmla="*/ 0 h 460"/>
                <a:gd name="T10" fmla="*/ 3 w 555"/>
                <a:gd name="T11" fmla="*/ 0 h 460"/>
                <a:gd name="T12" fmla="*/ 3 w 555"/>
                <a:gd name="T13" fmla="*/ 0 h 460"/>
                <a:gd name="T14" fmla="*/ 3 w 555"/>
                <a:gd name="T15" fmla="*/ 0 h 460"/>
                <a:gd name="T16" fmla="*/ 3 w 555"/>
                <a:gd name="T17" fmla="*/ 0 h 460"/>
                <a:gd name="T18" fmla="*/ 3 w 555"/>
                <a:gd name="T19" fmla="*/ 0 h 460"/>
                <a:gd name="T20" fmla="*/ 0 w 555"/>
                <a:gd name="T21" fmla="*/ 4 h 460"/>
                <a:gd name="T22" fmla="*/ 0 w 555"/>
                <a:gd name="T23" fmla="*/ 4 h 460"/>
                <a:gd name="T24" fmla="*/ 0 w 555"/>
                <a:gd name="T25" fmla="*/ 5 h 460"/>
                <a:gd name="T26" fmla="*/ 0 w 555"/>
                <a:gd name="T27" fmla="*/ 5 h 460"/>
                <a:gd name="T28" fmla="*/ 6 w 555"/>
                <a:gd name="T29" fmla="*/ 5 h 460"/>
                <a:gd name="T30" fmla="*/ 6 w 555"/>
                <a:gd name="T31" fmla="*/ 5 h 460"/>
                <a:gd name="T32" fmla="*/ 6 w 555"/>
                <a:gd name="T33" fmla="*/ 5 h 460"/>
                <a:gd name="T34" fmla="*/ 6 w 555"/>
                <a:gd name="T35" fmla="*/ 5 h 460"/>
                <a:gd name="T36" fmla="*/ 6 w 555"/>
                <a:gd name="T37" fmla="*/ 4 h 4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5"/>
                <a:gd name="T58" fmla="*/ 0 h 460"/>
                <a:gd name="T59" fmla="*/ 555 w 555"/>
                <a:gd name="T60" fmla="*/ 460 h 4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5" h="460">
                  <a:moveTo>
                    <a:pt x="550" y="403"/>
                  </a:moveTo>
                  <a:cubicBezTo>
                    <a:pt x="550" y="403"/>
                    <a:pt x="550" y="403"/>
                    <a:pt x="550" y="403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2" y="18"/>
                    <a:pt x="312" y="18"/>
                    <a:pt x="312" y="18"/>
                  </a:cubicBezTo>
                  <a:cubicBezTo>
                    <a:pt x="305" y="7"/>
                    <a:pt x="292" y="0"/>
                    <a:pt x="278" y="0"/>
                  </a:cubicBezTo>
                  <a:cubicBezTo>
                    <a:pt x="276" y="0"/>
                    <a:pt x="275" y="0"/>
                    <a:pt x="273" y="0"/>
                  </a:cubicBezTo>
                  <a:cubicBezTo>
                    <a:pt x="272" y="0"/>
                    <a:pt x="270" y="1"/>
                    <a:pt x="269" y="1"/>
                  </a:cubicBezTo>
                  <a:cubicBezTo>
                    <a:pt x="258" y="4"/>
                    <a:pt x="248" y="10"/>
                    <a:pt x="242" y="19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39" y="24"/>
                    <a:pt x="239" y="24"/>
                    <a:pt x="239" y="24"/>
                  </a:cubicBezTo>
                  <a:cubicBezTo>
                    <a:pt x="6" y="403"/>
                    <a:pt x="6" y="403"/>
                    <a:pt x="6" y="403"/>
                  </a:cubicBezTo>
                  <a:cubicBezTo>
                    <a:pt x="6" y="403"/>
                    <a:pt x="6" y="403"/>
                    <a:pt x="6" y="403"/>
                  </a:cubicBezTo>
                  <a:cubicBezTo>
                    <a:pt x="2" y="408"/>
                    <a:pt x="0" y="415"/>
                    <a:pt x="0" y="422"/>
                  </a:cubicBezTo>
                  <a:cubicBezTo>
                    <a:pt x="0" y="443"/>
                    <a:pt x="17" y="460"/>
                    <a:pt x="38" y="460"/>
                  </a:cubicBezTo>
                  <a:cubicBezTo>
                    <a:pt x="517" y="460"/>
                    <a:pt x="517" y="460"/>
                    <a:pt x="517" y="460"/>
                  </a:cubicBezTo>
                  <a:cubicBezTo>
                    <a:pt x="519" y="460"/>
                    <a:pt x="522" y="459"/>
                    <a:pt x="524" y="459"/>
                  </a:cubicBezTo>
                  <a:cubicBezTo>
                    <a:pt x="528" y="458"/>
                    <a:pt x="528" y="458"/>
                    <a:pt x="528" y="458"/>
                  </a:cubicBezTo>
                  <a:cubicBezTo>
                    <a:pt x="544" y="453"/>
                    <a:pt x="555" y="439"/>
                    <a:pt x="555" y="422"/>
                  </a:cubicBezTo>
                  <a:cubicBezTo>
                    <a:pt x="555" y="415"/>
                    <a:pt x="553" y="408"/>
                    <a:pt x="550" y="403"/>
                  </a:cubicBezTo>
                </a:path>
              </a:pathLst>
            </a:custGeom>
            <a:gradFill rotWithShape="0">
              <a:gsLst>
                <a:gs pos="0">
                  <a:srgbClr val="BE85D0"/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5" name="Freeform 5320"/>
            <p:cNvSpPr>
              <a:spLocks noEditPoints="1"/>
            </p:cNvSpPr>
            <p:nvPr/>
          </p:nvSpPr>
          <p:spPr bwMode="auto">
            <a:xfrm>
              <a:off x="6852" y="4331"/>
              <a:ext cx="269" cy="223"/>
            </a:xfrm>
            <a:custGeom>
              <a:avLst/>
              <a:gdLst>
                <a:gd name="T0" fmla="*/ 0 w 569"/>
                <a:gd name="T1" fmla="*/ 5 h 473"/>
                <a:gd name="T2" fmla="*/ 0 w 569"/>
                <a:gd name="T3" fmla="*/ 5 h 473"/>
                <a:gd name="T4" fmla="*/ 0 w 569"/>
                <a:gd name="T5" fmla="*/ 4 h 473"/>
                <a:gd name="T6" fmla="*/ 0 w 569"/>
                <a:gd name="T7" fmla="*/ 4 h 473"/>
                <a:gd name="T8" fmla="*/ 3 w 569"/>
                <a:gd name="T9" fmla="*/ 0 h 473"/>
                <a:gd name="T10" fmla="*/ 3 w 569"/>
                <a:gd name="T11" fmla="*/ 0 h 473"/>
                <a:gd name="T12" fmla="*/ 3 w 569"/>
                <a:gd name="T13" fmla="*/ 0 h 473"/>
                <a:gd name="T14" fmla="*/ 3 w 569"/>
                <a:gd name="T15" fmla="*/ 0 h 473"/>
                <a:gd name="T16" fmla="*/ 3 w 569"/>
                <a:gd name="T17" fmla="*/ 0 h 473"/>
                <a:gd name="T18" fmla="*/ 3 w 569"/>
                <a:gd name="T19" fmla="*/ 0 h 473"/>
                <a:gd name="T20" fmla="*/ 4 w 569"/>
                <a:gd name="T21" fmla="*/ 0 h 473"/>
                <a:gd name="T22" fmla="*/ 4 w 569"/>
                <a:gd name="T23" fmla="*/ 0 h 473"/>
                <a:gd name="T24" fmla="*/ 6 w 569"/>
                <a:gd name="T25" fmla="*/ 4 h 473"/>
                <a:gd name="T26" fmla="*/ 6 w 569"/>
                <a:gd name="T27" fmla="*/ 4 h 473"/>
                <a:gd name="T28" fmla="*/ 6 w 569"/>
                <a:gd name="T29" fmla="*/ 5 h 473"/>
                <a:gd name="T30" fmla="*/ 6 w 569"/>
                <a:gd name="T31" fmla="*/ 5 h 473"/>
                <a:gd name="T32" fmla="*/ 6 w 569"/>
                <a:gd name="T33" fmla="*/ 5 h 473"/>
                <a:gd name="T34" fmla="*/ 6 w 569"/>
                <a:gd name="T35" fmla="*/ 5 h 473"/>
                <a:gd name="T36" fmla="*/ 6 w 569"/>
                <a:gd name="T37" fmla="*/ 5 h 473"/>
                <a:gd name="T38" fmla="*/ 6 w 569"/>
                <a:gd name="T39" fmla="*/ 5 h 473"/>
                <a:gd name="T40" fmla="*/ 0 w 569"/>
                <a:gd name="T41" fmla="*/ 5 h 473"/>
                <a:gd name="T42" fmla="*/ 3 w 569"/>
                <a:gd name="T43" fmla="*/ 0 h 473"/>
                <a:gd name="T44" fmla="*/ 3 w 569"/>
                <a:gd name="T45" fmla="*/ 0 h 473"/>
                <a:gd name="T46" fmla="*/ 3 w 569"/>
                <a:gd name="T47" fmla="*/ 0 h 473"/>
                <a:gd name="T48" fmla="*/ 3 w 569"/>
                <a:gd name="T49" fmla="*/ 0 h 473"/>
                <a:gd name="T50" fmla="*/ 3 w 569"/>
                <a:gd name="T51" fmla="*/ 0 h 473"/>
                <a:gd name="T52" fmla="*/ 0 w 569"/>
                <a:gd name="T53" fmla="*/ 4 h 473"/>
                <a:gd name="T54" fmla="*/ 0 w 569"/>
                <a:gd name="T55" fmla="*/ 4 h 473"/>
                <a:gd name="T56" fmla="*/ 0 w 569"/>
                <a:gd name="T57" fmla="*/ 4 h 473"/>
                <a:gd name="T58" fmla="*/ 0 w 569"/>
                <a:gd name="T59" fmla="*/ 5 h 473"/>
                <a:gd name="T60" fmla="*/ 0 w 569"/>
                <a:gd name="T61" fmla="*/ 5 h 473"/>
                <a:gd name="T62" fmla="*/ 6 w 569"/>
                <a:gd name="T63" fmla="*/ 5 h 473"/>
                <a:gd name="T64" fmla="*/ 6 w 569"/>
                <a:gd name="T65" fmla="*/ 5 h 473"/>
                <a:gd name="T66" fmla="*/ 6 w 569"/>
                <a:gd name="T67" fmla="*/ 5 h 473"/>
                <a:gd name="T68" fmla="*/ 6 w 569"/>
                <a:gd name="T69" fmla="*/ 5 h 473"/>
                <a:gd name="T70" fmla="*/ 6 w 569"/>
                <a:gd name="T71" fmla="*/ 4 h 473"/>
                <a:gd name="T72" fmla="*/ 6 w 569"/>
                <a:gd name="T73" fmla="*/ 4 h 473"/>
                <a:gd name="T74" fmla="*/ 6 w 569"/>
                <a:gd name="T75" fmla="*/ 4 h 473"/>
                <a:gd name="T76" fmla="*/ 4 w 569"/>
                <a:gd name="T77" fmla="*/ 0 h 473"/>
                <a:gd name="T78" fmla="*/ 4 w 569"/>
                <a:gd name="T79" fmla="*/ 0 h 473"/>
                <a:gd name="T80" fmla="*/ 3 w 569"/>
                <a:gd name="T81" fmla="*/ 0 h 473"/>
                <a:gd name="T82" fmla="*/ 3 w 569"/>
                <a:gd name="T83" fmla="*/ 0 h 473"/>
                <a:gd name="T84" fmla="*/ 3 w 569"/>
                <a:gd name="T85" fmla="*/ 0 h 4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9"/>
                <a:gd name="T130" fmla="*/ 0 h 473"/>
                <a:gd name="T131" fmla="*/ 569 w 569"/>
                <a:gd name="T132" fmla="*/ 473 h 4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9" h="473">
                  <a:moveTo>
                    <a:pt x="45" y="473"/>
                  </a:moveTo>
                  <a:cubicBezTo>
                    <a:pt x="20" y="473"/>
                    <a:pt x="0" y="454"/>
                    <a:pt x="0" y="429"/>
                  </a:cubicBezTo>
                  <a:cubicBezTo>
                    <a:pt x="0" y="423"/>
                    <a:pt x="2" y="417"/>
                    <a:pt x="4" y="411"/>
                  </a:cubicBezTo>
                  <a:cubicBezTo>
                    <a:pt x="4" y="411"/>
                    <a:pt x="4" y="411"/>
                    <a:pt x="4" y="411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51" y="12"/>
                    <a:pt x="261" y="4"/>
                    <a:pt x="274" y="1"/>
                  </a:cubicBezTo>
                  <a:cubicBezTo>
                    <a:pt x="276" y="1"/>
                    <a:pt x="278" y="1"/>
                    <a:pt x="279" y="0"/>
                  </a:cubicBezTo>
                  <a:cubicBezTo>
                    <a:pt x="281" y="0"/>
                    <a:pt x="283" y="0"/>
                    <a:pt x="285" y="0"/>
                  </a:cubicBezTo>
                  <a:cubicBezTo>
                    <a:pt x="301" y="0"/>
                    <a:pt x="316" y="8"/>
                    <a:pt x="325" y="21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566" y="411"/>
                    <a:pt x="566" y="411"/>
                    <a:pt x="566" y="411"/>
                  </a:cubicBezTo>
                  <a:cubicBezTo>
                    <a:pt x="565" y="412"/>
                    <a:pt x="565" y="412"/>
                    <a:pt x="565" y="412"/>
                  </a:cubicBezTo>
                  <a:cubicBezTo>
                    <a:pt x="568" y="417"/>
                    <a:pt x="569" y="423"/>
                    <a:pt x="569" y="429"/>
                  </a:cubicBezTo>
                  <a:cubicBezTo>
                    <a:pt x="569" y="449"/>
                    <a:pt x="556" y="466"/>
                    <a:pt x="537" y="471"/>
                  </a:cubicBezTo>
                  <a:cubicBezTo>
                    <a:pt x="537" y="472"/>
                    <a:pt x="537" y="472"/>
                    <a:pt x="537" y="472"/>
                  </a:cubicBezTo>
                  <a:cubicBezTo>
                    <a:pt x="537" y="472"/>
                    <a:pt x="537" y="472"/>
                    <a:pt x="537" y="472"/>
                  </a:cubicBezTo>
                  <a:cubicBezTo>
                    <a:pt x="533" y="473"/>
                    <a:pt x="533" y="473"/>
                    <a:pt x="533" y="473"/>
                  </a:cubicBezTo>
                  <a:cubicBezTo>
                    <a:pt x="530" y="473"/>
                    <a:pt x="527" y="473"/>
                    <a:pt x="524" y="473"/>
                  </a:cubicBezTo>
                  <a:lnTo>
                    <a:pt x="45" y="473"/>
                  </a:lnTo>
                  <a:close/>
                  <a:moveTo>
                    <a:pt x="281" y="14"/>
                  </a:moveTo>
                  <a:cubicBezTo>
                    <a:pt x="280" y="14"/>
                    <a:pt x="278" y="14"/>
                    <a:pt x="278" y="14"/>
                  </a:cubicBezTo>
                  <a:cubicBezTo>
                    <a:pt x="268" y="17"/>
                    <a:pt x="260" y="22"/>
                    <a:pt x="255" y="29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1" y="408"/>
                    <a:pt x="21" y="408"/>
                    <a:pt x="21" y="408"/>
                  </a:cubicBezTo>
                  <a:cubicBezTo>
                    <a:pt x="21" y="408"/>
                    <a:pt x="21" y="408"/>
                    <a:pt x="21" y="408"/>
                  </a:cubicBezTo>
                  <a:cubicBezTo>
                    <a:pt x="18" y="413"/>
                    <a:pt x="18" y="413"/>
                    <a:pt x="18" y="413"/>
                  </a:cubicBezTo>
                  <a:cubicBezTo>
                    <a:pt x="15" y="418"/>
                    <a:pt x="14" y="423"/>
                    <a:pt x="14" y="429"/>
                  </a:cubicBezTo>
                  <a:cubicBezTo>
                    <a:pt x="14" y="446"/>
                    <a:pt x="28" y="460"/>
                    <a:pt x="45" y="460"/>
                  </a:cubicBezTo>
                  <a:cubicBezTo>
                    <a:pt x="524" y="460"/>
                    <a:pt x="524" y="460"/>
                    <a:pt x="524" y="460"/>
                  </a:cubicBezTo>
                  <a:cubicBezTo>
                    <a:pt x="526" y="460"/>
                    <a:pt x="528" y="460"/>
                    <a:pt x="530" y="459"/>
                  </a:cubicBezTo>
                  <a:cubicBezTo>
                    <a:pt x="534" y="458"/>
                    <a:pt x="534" y="458"/>
                    <a:pt x="534" y="458"/>
                  </a:cubicBezTo>
                  <a:cubicBezTo>
                    <a:pt x="546" y="454"/>
                    <a:pt x="556" y="443"/>
                    <a:pt x="556" y="429"/>
                  </a:cubicBezTo>
                  <a:cubicBezTo>
                    <a:pt x="556" y="423"/>
                    <a:pt x="554" y="418"/>
                    <a:pt x="551" y="413"/>
                  </a:cubicBezTo>
                  <a:cubicBezTo>
                    <a:pt x="556" y="410"/>
                    <a:pt x="556" y="410"/>
                    <a:pt x="556" y="410"/>
                  </a:cubicBezTo>
                  <a:cubicBezTo>
                    <a:pt x="551" y="413"/>
                    <a:pt x="551" y="413"/>
                    <a:pt x="551" y="41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28"/>
                    <a:pt x="314" y="28"/>
                    <a:pt x="314" y="28"/>
                  </a:cubicBezTo>
                  <a:cubicBezTo>
                    <a:pt x="307" y="20"/>
                    <a:pt x="297" y="14"/>
                    <a:pt x="285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3" y="14"/>
                    <a:pt x="282" y="14"/>
                    <a:pt x="281" y="14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6" name="Freeform 5321"/>
            <p:cNvSpPr>
              <a:spLocks/>
            </p:cNvSpPr>
            <p:nvPr/>
          </p:nvSpPr>
          <p:spPr bwMode="auto">
            <a:xfrm>
              <a:off x="6921" y="4395"/>
              <a:ext cx="106" cy="135"/>
            </a:xfrm>
            <a:custGeom>
              <a:avLst/>
              <a:gdLst>
                <a:gd name="T0" fmla="*/ 2 w 226"/>
                <a:gd name="T1" fmla="*/ 2 h 285"/>
                <a:gd name="T2" fmla="*/ 2 w 226"/>
                <a:gd name="T3" fmla="*/ 2 h 285"/>
                <a:gd name="T4" fmla="*/ 2 w 226"/>
                <a:gd name="T5" fmla="*/ 2 h 285"/>
                <a:gd name="T6" fmla="*/ 2 w 226"/>
                <a:gd name="T7" fmla="*/ 3 h 285"/>
                <a:gd name="T8" fmla="*/ 1 w 226"/>
                <a:gd name="T9" fmla="*/ 3 h 285"/>
                <a:gd name="T10" fmla="*/ 0 w 226"/>
                <a:gd name="T11" fmla="*/ 2 h 285"/>
                <a:gd name="T12" fmla="*/ 1 w 226"/>
                <a:gd name="T13" fmla="*/ 2 h 285"/>
                <a:gd name="T14" fmla="*/ 2 w 226"/>
                <a:gd name="T15" fmla="*/ 2 h 285"/>
                <a:gd name="T16" fmla="*/ 2 w 226"/>
                <a:gd name="T17" fmla="*/ 1 h 285"/>
                <a:gd name="T18" fmla="*/ 1 w 226"/>
                <a:gd name="T19" fmla="*/ 1 h 285"/>
                <a:gd name="T20" fmla="*/ 1 w 226"/>
                <a:gd name="T21" fmla="*/ 1 h 285"/>
                <a:gd name="T22" fmla="*/ 1 w 226"/>
                <a:gd name="T23" fmla="*/ 0 h 285"/>
                <a:gd name="T24" fmla="*/ 1 w 226"/>
                <a:gd name="T25" fmla="*/ 0 h 285"/>
                <a:gd name="T26" fmla="*/ 1 w 226"/>
                <a:gd name="T27" fmla="*/ 0 h 285"/>
                <a:gd name="T28" fmla="*/ 2 w 226"/>
                <a:gd name="T29" fmla="*/ 1 h 285"/>
                <a:gd name="T30" fmla="*/ 2 w 226"/>
                <a:gd name="T31" fmla="*/ 0 h 285"/>
                <a:gd name="T32" fmla="*/ 2 w 226"/>
                <a:gd name="T33" fmla="*/ 0 h 285"/>
                <a:gd name="T34" fmla="*/ 2 w 226"/>
                <a:gd name="T35" fmla="*/ 0 h 285"/>
                <a:gd name="T36" fmla="*/ 2 w 226"/>
                <a:gd name="T37" fmla="*/ 0 h 285"/>
                <a:gd name="T38" fmla="*/ 1 w 226"/>
                <a:gd name="T39" fmla="*/ 0 h 285"/>
                <a:gd name="T40" fmla="*/ 1 w 226"/>
                <a:gd name="T41" fmla="*/ 0 h 285"/>
                <a:gd name="T42" fmla="*/ 1 w 226"/>
                <a:gd name="T43" fmla="*/ 0 h 285"/>
                <a:gd name="T44" fmla="*/ 1 w 226"/>
                <a:gd name="T45" fmla="*/ 0 h 285"/>
                <a:gd name="T46" fmla="*/ 1 w 226"/>
                <a:gd name="T47" fmla="*/ 0 h 285"/>
                <a:gd name="T48" fmla="*/ 0 w 226"/>
                <a:gd name="T49" fmla="*/ 1 h 285"/>
                <a:gd name="T50" fmla="*/ 0 w 226"/>
                <a:gd name="T51" fmla="*/ 1 h 285"/>
                <a:gd name="T52" fmla="*/ 0 w 226"/>
                <a:gd name="T53" fmla="*/ 2 h 285"/>
                <a:gd name="T54" fmla="*/ 1 w 226"/>
                <a:gd name="T55" fmla="*/ 3 h 285"/>
                <a:gd name="T56" fmla="*/ 1 w 226"/>
                <a:gd name="T57" fmla="*/ 3 h 285"/>
                <a:gd name="T58" fmla="*/ 1 w 226"/>
                <a:gd name="T59" fmla="*/ 3 h 285"/>
                <a:gd name="T60" fmla="*/ 2 w 226"/>
                <a:gd name="T61" fmla="*/ 3 h 285"/>
                <a:gd name="T62" fmla="*/ 2 w 226"/>
                <a:gd name="T63" fmla="*/ 3 h 285"/>
                <a:gd name="T64" fmla="*/ 2 w 226"/>
                <a:gd name="T65" fmla="*/ 3 h 285"/>
                <a:gd name="T66" fmla="*/ 2 w 226"/>
                <a:gd name="T67" fmla="*/ 3 h 285"/>
                <a:gd name="T68" fmla="*/ 2 w 226"/>
                <a:gd name="T69" fmla="*/ 3 h 285"/>
                <a:gd name="T70" fmla="*/ 2 w 226"/>
                <a:gd name="T71" fmla="*/ 2 h 2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85"/>
                <a:gd name="T110" fmla="*/ 226 w 226"/>
                <a:gd name="T111" fmla="*/ 285 h 2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85">
                  <a:moveTo>
                    <a:pt x="200" y="219"/>
                  </a:moveTo>
                  <a:cubicBezTo>
                    <a:pt x="198" y="217"/>
                    <a:pt x="196" y="216"/>
                    <a:pt x="194" y="216"/>
                  </a:cubicBezTo>
                  <a:cubicBezTo>
                    <a:pt x="190" y="216"/>
                    <a:pt x="187" y="219"/>
                    <a:pt x="187" y="223"/>
                  </a:cubicBezTo>
                  <a:cubicBezTo>
                    <a:pt x="187" y="231"/>
                    <a:pt x="187" y="231"/>
                    <a:pt x="187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54" y="231"/>
                    <a:pt x="38" y="216"/>
                    <a:pt x="38" y="196"/>
                  </a:cubicBezTo>
                  <a:cubicBezTo>
                    <a:pt x="38" y="177"/>
                    <a:pt x="54" y="161"/>
                    <a:pt x="73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04" y="123"/>
                    <a:pt x="88" y="108"/>
                    <a:pt x="88" y="88"/>
                  </a:cubicBezTo>
                  <a:cubicBezTo>
                    <a:pt x="88" y="69"/>
                    <a:pt x="104" y="53"/>
                    <a:pt x="123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3" y="69"/>
                    <a:pt x="157" y="69"/>
                  </a:cubicBezTo>
                  <a:cubicBezTo>
                    <a:pt x="159" y="69"/>
                    <a:pt x="161" y="68"/>
                    <a:pt x="163" y="66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1" y="1"/>
                    <a:pt x="159" y="0"/>
                    <a:pt x="157" y="0"/>
                  </a:cubicBezTo>
                  <a:cubicBezTo>
                    <a:pt x="153" y="0"/>
                    <a:pt x="150" y="3"/>
                    <a:pt x="150" y="7"/>
                  </a:cubicBezTo>
                  <a:cubicBezTo>
                    <a:pt x="150" y="7"/>
                    <a:pt x="150" y="12"/>
                    <a:pt x="150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83" y="15"/>
                    <a:pt x="50" y="48"/>
                    <a:pt x="50" y="88"/>
                  </a:cubicBezTo>
                  <a:cubicBezTo>
                    <a:pt x="50" y="101"/>
                    <a:pt x="53" y="114"/>
                    <a:pt x="60" y="125"/>
                  </a:cubicBezTo>
                  <a:cubicBezTo>
                    <a:pt x="26" y="131"/>
                    <a:pt x="0" y="161"/>
                    <a:pt x="0" y="196"/>
                  </a:cubicBezTo>
                  <a:cubicBezTo>
                    <a:pt x="0" y="237"/>
                    <a:pt x="33" y="269"/>
                    <a:pt x="73" y="269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6" y="269"/>
                    <a:pt x="76" y="269"/>
                    <a:pt x="76" y="269"/>
                  </a:cubicBezTo>
                  <a:cubicBezTo>
                    <a:pt x="76" y="269"/>
                    <a:pt x="181" y="269"/>
                    <a:pt x="187" y="269"/>
                  </a:cubicBezTo>
                  <a:cubicBezTo>
                    <a:pt x="187" y="273"/>
                    <a:pt x="187" y="278"/>
                    <a:pt x="187" y="278"/>
                  </a:cubicBezTo>
                  <a:cubicBezTo>
                    <a:pt x="187" y="282"/>
                    <a:pt x="190" y="285"/>
                    <a:pt x="194" y="285"/>
                  </a:cubicBezTo>
                  <a:cubicBezTo>
                    <a:pt x="196" y="285"/>
                    <a:pt x="198" y="284"/>
                    <a:pt x="200" y="282"/>
                  </a:cubicBezTo>
                  <a:cubicBezTo>
                    <a:pt x="226" y="250"/>
                    <a:pt x="226" y="250"/>
                    <a:pt x="226" y="250"/>
                  </a:cubicBezTo>
                  <a:lnTo>
                    <a:pt x="200" y="2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7" name="Freeform 5322"/>
            <p:cNvSpPr>
              <a:spLocks/>
            </p:cNvSpPr>
            <p:nvPr/>
          </p:nvSpPr>
          <p:spPr bwMode="auto">
            <a:xfrm>
              <a:off x="7042" y="4497"/>
              <a:ext cx="10" cy="32"/>
            </a:xfrm>
            <a:custGeom>
              <a:avLst/>
              <a:gdLst>
                <a:gd name="T0" fmla="*/ 0 w 21"/>
                <a:gd name="T1" fmla="*/ 0 h 69"/>
                <a:gd name="T2" fmla="*/ 0 w 21"/>
                <a:gd name="T3" fmla="*/ 0 h 69"/>
                <a:gd name="T4" fmla="*/ 0 w 21"/>
                <a:gd name="T5" fmla="*/ 0 h 69"/>
                <a:gd name="T6" fmla="*/ 0 w 21"/>
                <a:gd name="T7" fmla="*/ 0 h 69"/>
                <a:gd name="T8" fmla="*/ 0 w 21"/>
                <a:gd name="T9" fmla="*/ 0 h 69"/>
                <a:gd name="T10" fmla="*/ 0 w 21"/>
                <a:gd name="T11" fmla="*/ 0 h 69"/>
                <a:gd name="T12" fmla="*/ 0 w 21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69"/>
                <a:gd name="T23" fmla="*/ 21 w 21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69">
                  <a:moveTo>
                    <a:pt x="0" y="5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5"/>
                    <a:pt x="16" y="69"/>
                    <a:pt x="11" y="69"/>
                  </a:cubicBezTo>
                  <a:cubicBezTo>
                    <a:pt x="5" y="69"/>
                    <a:pt x="0" y="65"/>
                    <a:pt x="0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8" name="Oval 5323"/>
            <p:cNvSpPr>
              <a:spLocks noChangeArrowheads="1"/>
            </p:cNvSpPr>
            <p:nvPr/>
          </p:nvSpPr>
          <p:spPr bwMode="auto">
            <a:xfrm>
              <a:off x="7041" y="4480"/>
              <a:ext cx="12" cy="1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/>
            </a:p>
          </p:txBody>
        </p:sp>
      </p:grpSp>
      <p:grpSp>
        <p:nvGrpSpPr>
          <p:cNvPr id="86042" name="Group 5161"/>
          <p:cNvGrpSpPr>
            <a:grpSpLocks/>
          </p:cNvGrpSpPr>
          <p:nvPr/>
        </p:nvGrpSpPr>
        <p:grpSpPr bwMode="auto">
          <a:xfrm>
            <a:off x="1641476" y="4322792"/>
            <a:ext cx="646113" cy="682104"/>
            <a:chOff x="4418" y="2435"/>
            <a:chExt cx="268" cy="267"/>
          </a:xfrm>
        </p:grpSpPr>
        <p:sp>
          <p:nvSpPr>
            <p:cNvPr id="86150" name="Freeform 5162"/>
            <p:cNvSpPr>
              <a:spLocks/>
            </p:cNvSpPr>
            <p:nvPr/>
          </p:nvSpPr>
          <p:spPr bwMode="auto">
            <a:xfrm>
              <a:off x="4421" y="2438"/>
              <a:ext cx="261" cy="262"/>
            </a:xfrm>
            <a:custGeom>
              <a:avLst/>
              <a:gdLst>
                <a:gd name="T0" fmla="*/ 6 w 554"/>
                <a:gd name="T1" fmla="*/ 6 h 554"/>
                <a:gd name="T2" fmla="*/ 5 w 554"/>
                <a:gd name="T3" fmla="*/ 6 h 554"/>
                <a:gd name="T4" fmla="*/ 0 w 554"/>
                <a:gd name="T5" fmla="*/ 6 h 554"/>
                <a:gd name="T6" fmla="*/ 0 w 554"/>
                <a:gd name="T7" fmla="*/ 6 h 554"/>
                <a:gd name="T8" fmla="*/ 0 w 554"/>
                <a:gd name="T9" fmla="*/ 0 h 554"/>
                <a:gd name="T10" fmla="*/ 0 w 554"/>
                <a:gd name="T11" fmla="*/ 0 h 554"/>
                <a:gd name="T12" fmla="*/ 5 w 554"/>
                <a:gd name="T13" fmla="*/ 0 h 554"/>
                <a:gd name="T14" fmla="*/ 6 w 554"/>
                <a:gd name="T15" fmla="*/ 0 h 554"/>
                <a:gd name="T16" fmla="*/ 6 w 554"/>
                <a:gd name="T17" fmla="*/ 6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C3C7CC"/>
                </a:gs>
                <a:gs pos="100000">
                  <a:srgbClr val="89929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1" name="Freeform 5163"/>
            <p:cNvSpPr>
              <a:spLocks noEditPoints="1"/>
            </p:cNvSpPr>
            <p:nvPr/>
          </p:nvSpPr>
          <p:spPr bwMode="auto">
            <a:xfrm>
              <a:off x="4418" y="2435"/>
              <a:ext cx="268" cy="267"/>
            </a:xfrm>
            <a:custGeom>
              <a:avLst/>
              <a:gdLst>
                <a:gd name="T0" fmla="*/ 1 w 567"/>
                <a:gd name="T1" fmla="*/ 6 h 567"/>
                <a:gd name="T2" fmla="*/ 0 w 567"/>
                <a:gd name="T3" fmla="*/ 5 h 567"/>
                <a:gd name="T4" fmla="*/ 0 w 567"/>
                <a:gd name="T5" fmla="*/ 0 h 567"/>
                <a:gd name="T6" fmla="*/ 1 w 567"/>
                <a:gd name="T7" fmla="*/ 0 h 567"/>
                <a:gd name="T8" fmla="*/ 6 w 567"/>
                <a:gd name="T9" fmla="*/ 0 h 567"/>
                <a:gd name="T10" fmla="*/ 6 w 567"/>
                <a:gd name="T11" fmla="*/ 0 h 567"/>
                <a:gd name="T12" fmla="*/ 6 w 567"/>
                <a:gd name="T13" fmla="*/ 0 h 567"/>
                <a:gd name="T14" fmla="*/ 6 w 567"/>
                <a:gd name="T15" fmla="*/ 5 h 567"/>
                <a:gd name="T16" fmla="*/ 6 w 567"/>
                <a:gd name="T17" fmla="*/ 6 h 567"/>
                <a:gd name="T18" fmla="*/ 1 w 567"/>
                <a:gd name="T19" fmla="*/ 6 h 567"/>
                <a:gd name="T20" fmla="*/ 0 w 567"/>
                <a:gd name="T21" fmla="*/ 0 h 567"/>
                <a:gd name="T22" fmla="*/ 0 w 567"/>
                <a:gd name="T23" fmla="*/ 5 h 567"/>
                <a:gd name="T24" fmla="*/ 1 w 567"/>
                <a:gd name="T25" fmla="*/ 6 h 567"/>
                <a:gd name="T26" fmla="*/ 6 w 567"/>
                <a:gd name="T27" fmla="*/ 6 h 567"/>
                <a:gd name="T28" fmla="*/ 6 w 567"/>
                <a:gd name="T29" fmla="*/ 5 h 567"/>
                <a:gd name="T30" fmla="*/ 6 w 567"/>
                <a:gd name="T31" fmla="*/ 1 h 567"/>
                <a:gd name="T32" fmla="*/ 6 w 567"/>
                <a:gd name="T33" fmla="*/ 0 h 567"/>
                <a:gd name="T34" fmla="*/ 6 w 567"/>
                <a:gd name="T35" fmla="*/ 0 h 567"/>
                <a:gd name="T36" fmla="*/ 1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89929B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52" name="Freeform 5164"/>
            <p:cNvSpPr>
              <a:spLocks noEditPoints="1"/>
            </p:cNvSpPr>
            <p:nvPr/>
          </p:nvSpPr>
          <p:spPr bwMode="auto">
            <a:xfrm>
              <a:off x="4444" y="2467"/>
              <a:ext cx="215" cy="204"/>
            </a:xfrm>
            <a:custGeom>
              <a:avLst/>
              <a:gdLst>
                <a:gd name="T0" fmla="*/ 5 w 455"/>
                <a:gd name="T1" fmla="*/ 0 h 432"/>
                <a:gd name="T2" fmla="*/ 5 w 455"/>
                <a:gd name="T3" fmla="*/ 0 h 432"/>
                <a:gd name="T4" fmla="*/ 4 w 455"/>
                <a:gd name="T5" fmla="*/ 0 h 432"/>
                <a:gd name="T6" fmla="*/ 4 w 455"/>
                <a:gd name="T7" fmla="*/ 0 h 432"/>
                <a:gd name="T8" fmla="*/ 4 w 455"/>
                <a:gd name="T9" fmla="*/ 0 h 432"/>
                <a:gd name="T10" fmla="*/ 3 w 455"/>
                <a:gd name="T11" fmla="*/ 0 h 432"/>
                <a:gd name="T12" fmla="*/ 2 w 455"/>
                <a:gd name="T13" fmla="*/ 0 h 432"/>
                <a:gd name="T14" fmla="*/ 2 w 455"/>
                <a:gd name="T15" fmla="*/ 0 h 432"/>
                <a:gd name="T16" fmla="*/ 2 w 455"/>
                <a:gd name="T17" fmla="*/ 0 h 432"/>
                <a:gd name="T18" fmla="*/ 0 w 455"/>
                <a:gd name="T19" fmla="*/ 2 h 432"/>
                <a:gd name="T20" fmla="*/ 1 w 455"/>
                <a:gd name="T21" fmla="*/ 4 h 432"/>
                <a:gd name="T22" fmla="*/ 0 w 455"/>
                <a:gd name="T23" fmla="*/ 4 h 432"/>
                <a:gd name="T24" fmla="*/ 0 w 455"/>
                <a:gd name="T25" fmla="*/ 4 h 432"/>
                <a:gd name="T26" fmla="*/ 0 w 455"/>
                <a:gd name="T27" fmla="*/ 4 h 432"/>
                <a:gd name="T28" fmla="*/ 0 w 455"/>
                <a:gd name="T29" fmla="*/ 4 h 432"/>
                <a:gd name="T30" fmla="*/ 0 w 455"/>
                <a:gd name="T31" fmla="*/ 4 h 432"/>
                <a:gd name="T32" fmla="*/ 0 w 455"/>
                <a:gd name="T33" fmla="*/ 4 h 432"/>
                <a:gd name="T34" fmla="*/ 0 w 455"/>
                <a:gd name="T35" fmla="*/ 5 h 432"/>
                <a:gd name="T36" fmla="*/ 0 w 455"/>
                <a:gd name="T37" fmla="*/ 5 h 432"/>
                <a:gd name="T38" fmla="*/ 0 w 455"/>
                <a:gd name="T39" fmla="*/ 5 h 432"/>
                <a:gd name="T40" fmla="*/ 0 w 455"/>
                <a:gd name="T41" fmla="*/ 5 h 432"/>
                <a:gd name="T42" fmla="*/ 0 w 455"/>
                <a:gd name="T43" fmla="*/ 4 h 432"/>
                <a:gd name="T44" fmla="*/ 2 w 455"/>
                <a:gd name="T45" fmla="*/ 4 h 432"/>
                <a:gd name="T46" fmla="*/ 2 w 455"/>
                <a:gd name="T47" fmla="*/ 4 h 432"/>
                <a:gd name="T48" fmla="*/ 2 w 455"/>
                <a:gd name="T49" fmla="*/ 4 h 432"/>
                <a:gd name="T50" fmla="*/ 2 w 455"/>
                <a:gd name="T51" fmla="*/ 4 h 432"/>
                <a:gd name="T52" fmla="*/ 5 w 455"/>
                <a:gd name="T53" fmla="*/ 2 h 432"/>
                <a:gd name="T54" fmla="*/ 4 w 455"/>
                <a:gd name="T55" fmla="*/ 0 h 432"/>
                <a:gd name="T56" fmla="*/ 4 w 455"/>
                <a:gd name="T57" fmla="*/ 0 h 432"/>
                <a:gd name="T58" fmla="*/ 4 w 455"/>
                <a:gd name="T59" fmla="*/ 0 h 432"/>
                <a:gd name="T60" fmla="*/ 4 w 455"/>
                <a:gd name="T61" fmla="*/ 1 h 432"/>
                <a:gd name="T62" fmla="*/ 5 w 455"/>
                <a:gd name="T63" fmla="*/ 1 h 432"/>
                <a:gd name="T64" fmla="*/ 5 w 455"/>
                <a:gd name="T65" fmla="*/ 1 h 432"/>
                <a:gd name="T66" fmla="*/ 5 w 455"/>
                <a:gd name="T67" fmla="*/ 0 h 432"/>
                <a:gd name="T68" fmla="*/ 5 w 455"/>
                <a:gd name="T69" fmla="*/ 0 h 432"/>
                <a:gd name="T70" fmla="*/ 4 w 455"/>
                <a:gd name="T71" fmla="*/ 2 h 432"/>
                <a:gd name="T72" fmla="*/ 2 w 455"/>
                <a:gd name="T73" fmla="*/ 4 h 432"/>
                <a:gd name="T74" fmla="*/ 1 w 455"/>
                <a:gd name="T75" fmla="*/ 2 h 432"/>
                <a:gd name="T76" fmla="*/ 2 w 455"/>
                <a:gd name="T77" fmla="*/ 0 h 432"/>
                <a:gd name="T78" fmla="*/ 4 w 455"/>
                <a:gd name="T79" fmla="*/ 2 h 4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5"/>
                <a:gd name="T121" fmla="*/ 0 h 432"/>
                <a:gd name="T122" fmla="*/ 455 w 455"/>
                <a:gd name="T123" fmla="*/ 432 h 4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5" h="432">
                  <a:moveTo>
                    <a:pt x="425" y="3"/>
                  </a:moveTo>
                  <a:cubicBezTo>
                    <a:pt x="423" y="1"/>
                    <a:pt x="421" y="0"/>
                    <a:pt x="419" y="0"/>
                  </a:cubicBezTo>
                  <a:cubicBezTo>
                    <a:pt x="414" y="0"/>
                    <a:pt x="411" y="4"/>
                    <a:pt x="411" y="8"/>
                  </a:cubicBezTo>
                  <a:cubicBezTo>
                    <a:pt x="411" y="8"/>
                    <a:pt x="411" y="14"/>
                    <a:pt x="411" y="18"/>
                  </a:cubicBezTo>
                  <a:cubicBezTo>
                    <a:pt x="411" y="19"/>
                    <a:pt x="411" y="19"/>
                    <a:pt x="411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9" y="19"/>
                    <a:pt x="229" y="19"/>
                    <a:pt x="229" y="1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9"/>
                    <a:pt x="227" y="19"/>
                    <a:pt x="227" y="19"/>
                  </a:cubicBezTo>
                  <a:cubicBezTo>
                    <a:pt x="118" y="19"/>
                    <a:pt x="30" y="108"/>
                    <a:pt x="30" y="216"/>
                  </a:cubicBezTo>
                  <a:cubicBezTo>
                    <a:pt x="30" y="281"/>
                    <a:pt x="61" y="338"/>
                    <a:pt x="109" y="374"/>
                  </a:cubicBezTo>
                  <a:cubicBezTo>
                    <a:pt x="44" y="374"/>
                    <a:pt x="44" y="374"/>
                    <a:pt x="44" y="374"/>
                  </a:cubicBezTo>
                  <a:cubicBezTo>
                    <a:pt x="44" y="371"/>
                    <a:pt x="44" y="371"/>
                    <a:pt x="44" y="371"/>
                  </a:cubicBezTo>
                  <a:cubicBezTo>
                    <a:pt x="44" y="362"/>
                    <a:pt x="44" y="362"/>
                    <a:pt x="44" y="362"/>
                  </a:cubicBezTo>
                  <a:cubicBezTo>
                    <a:pt x="44" y="357"/>
                    <a:pt x="41" y="354"/>
                    <a:pt x="36" y="354"/>
                  </a:cubicBezTo>
                  <a:cubicBezTo>
                    <a:pt x="34" y="354"/>
                    <a:pt x="32" y="355"/>
                    <a:pt x="30" y="357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30" y="429"/>
                    <a:pt x="30" y="429"/>
                    <a:pt x="30" y="429"/>
                  </a:cubicBezTo>
                  <a:cubicBezTo>
                    <a:pt x="31" y="431"/>
                    <a:pt x="34" y="432"/>
                    <a:pt x="36" y="432"/>
                  </a:cubicBezTo>
                  <a:cubicBezTo>
                    <a:pt x="41" y="432"/>
                    <a:pt x="44" y="429"/>
                    <a:pt x="44" y="424"/>
                  </a:cubicBezTo>
                  <a:cubicBezTo>
                    <a:pt x="44" y="424"/>
                    <a:pt x="44" y="419"/>
                    <a:pt x="44" y="415"/>
                  </a:cubicBezTo>
                  <a:cubicBezTo>
                    <a:pt x="44" y="413"/>
                    <a:pt x="44" y="413"/>
                    <a:pt x="44" y="413"/>
                  </a:cubicBezTo>
                  <a:cubicBezTo>
                    <a:pt x="217" y="413"/>
                    <a:pt x="217" y="413"/>
                    <a:pt x="217" y="413"/>
                  </a:cubicBezTo>
                  <a:cubicBezTo>
                    <a:pt x="219" y="413"/>
                    <a:pt x="219" y="413"/>
                    <a:pt x="219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222" y="413"/>
                    <a:pt x="224" y="413"/>
                    <a:pt x="227" y="413"/>
                  </a:cubicBezTo>
                  <a:cubicBezTo>
                    <a:pt x="335" y="413"/>
                    <a:pt x="423" y="325"/>
                    <a:pt x="423" y="216"/>
                  </a:cubicBezTo>
                  <a:cubicBezTo>
                    <a:pt x="423" y="152"/>
                    <a:pt x="392" y="94"/>
                    <a:pt x="344" y="59"/>
                  </a:cubicBezTo>
                  <a:cubicBezTo>
                    <a:pt x="411" y="59"/>
                    <a:pt x="411" y="59"/>
                    <a:pt x="411" y="59"/>
                  </a:cubicBezTo>
                  <a:cubicBezTo>
                    <a:pt x="411" y="61"/>
                    <a:pt x="411" y="61"/>
                    <a:pt x="411" y="61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1" y="75"/>
                    <a:pt x="414" y="79"/>
                    <a:pt x="419" y="79"/>
                  </a:cubicBezTo>
                  <a:cubicBezTo>
                    <a:pt x="421" y="79"/>
                    <a:pt x="423" y="78"/>
                    <a:pt x="425" y="76"/>
                  </a:cubicBezTo>
                  <a:cubicBezTo>
                    <a:pt x="455" y="39"/>
                    <a:pt x="455" y="39"/>
                    <a:pt x="455" y="39"/>
                  </a:cubicBezTo>
                  <a:lnTo>
                    <a:pt x="425" y="3"/>
                  </a:lnTo>
                  <a:close/>
                  <a:moveTo>
                    <a:pt x="384" y="216"/>
                  </a:moveTo>
                  <a:cubicBezTo>
                    <a:pt x="384" y="303"/>
                    <a:pt x="314" y="374"/>
                    <a:pt x="227" y="374"/>
                  </a:cubicBezTo>
                  <a:cubicBezTo>
                    <a:pt x="139" y="374"/>
                    <a:pt x="69" y="303"/>
                    <a:pt x="69" y="216"/>
                  </a:cubicBezTo>
                  <a:cubicBezTo>
                    <a:pt x="69" y="129"/>
                    <a:pt x="139" y="59"/>
                    <a:pt x="227" y="59"/>
                  </a:cubicBezTo>
                  <a:cubicBezTo>
                    <a:pt x="314" y="59"/>
                    <a:pt x="384" y="129"/>
                    <a:pt x="384" y="2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043" name="Group 1279"/>
          <p:cNvGrpSpPr>
            <a:grpSpLocks/>
          </p:cNvGrpSpPr>
          <p:nvPr/>
        </p:nvGrpSpPr>
        <p:grpSpPr bwMode="auto">
          <a:xfrm>
            <a:off x="1619250" y="5231704"/>
            <a:ext cx="687388" cy="616582"/>
            <a:chOff x="5599" y="4325"/>
            <a:chExt cx="270" cy="229"/>
          </a:xfrm>
        </p:grpSpPr>
        <p:sp>
          <p:nvSpPr>
            <p:cNvPr id="86146" name="Freeform 1280"/>
            <p:cNvSpPr>
              <a:spLocks/>
            </p:cNvSpPr>
            <p:nvPr/>
          </p:nvSpPr>
          <p:spPr bwMode="auto">
            <a:xfrm>
              <a:off x="5839" y="4539"/>
              <a:ext cx="2" cy="0"/>
            </a:xfrm>
            <a:custGeom>
              <a:avLst/>
              <a:gdLst>
                <a:gd name="T0" fmla="*/ 1 w 4"/>
                <a:gd name="T1" fmla="*/ 0 w 4"/>
                <a:gd name="T2" fmla="*/ 1 w 4"/>
                <a:gd name="T3" fmla="*/ 0 60000 65536"/>
                <a:gd name="T4" fmla="*/ 0 60000 65536"/>
                <a:gd name="T5" fmla="*/ 0 60000 65536"/>
                <a:gd name="T6" fmla="*/ 0 w 4"/>
                <a:gd name="T7" fmla="*/ 4 w 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rgbClr val="1A171B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7" name="Freeform 1281"/>
            <p:cNvSpPr>
              <a:spLocks/>
            </p:cNvSpPr>
            <p:nvPr/>
          </p:nvSpPr>
          <p:spPr bwMode="auto">
            <a:xfrm>
              <a:off x="5602" y="4328"/>
              <a:ext cx="263" cy="223"/>
            </a:xfrm>
            <a:custGeom>
              <a:avLst/>
              <a:gdLst>
                <a:gd name="T0" fmla="*/ 6 w 557"/>
                <a:gd name="T1" fmla="*/ 4 h 473"/>
                <a:gd name="T2" fmla="*/ 6 w 557"/>
                <a:gd name="T3" fmla="*/ 4 h 473"/>
                <a:gd name="T4" fmla="*/ 4 w 557"/>
                <a:gd name="T5" fmla="*/ 0 h 473"/>
                <a:gd name="T6" fmla="*/ 4 w 557"/>
                <a:gd name="T7" fmla="*/ 0 h 473"/>
                <a:gd name="T8" fmla="*/ 3 w 557"/>
                <a:gd name="T9" fmla="*/ 0 h 473"/>
                <a:gd name="T10" fmla="*/ 3 w 557"/>
                <a:gd name="T11" fmla="*/ 0 h 473"/>
                <a:gd name="T12" fmla="*/ 3 w 557"/>
                <a:gd name="T13" fmla="*/ 0 h 473"/>
                <a:gd name="T14" fmla="*/ 3 w 557"/>
                <a:gd name="T15" fmla="*/ 0 h 473"/>
                <a:gd name="T16" fmla="*/ 3 w 557"/>
                <a:gd name="T17" fmla="*/ 0 h 473"/>
                <a:gd name="T18" fmla="*/ 3 w 557"/>
                <a:gd name="T19" fmla="*/ 0 h 473"/>
                <a:gd name="T20" fmla="*/ 0 w 557"/>
                <a:gd name="T21" fmla="*/ 4 h 473"/>
                <a:gd name="T22" fmla="*/ 0 w 557"/>
                <a:gd name="T23" fmla="*/ 4 h 473"/>
                <a:gd name="T24" fmla="*/ 0 w 557"/>
                <a:gd name="T25" fmla="*/ 5 h 473"/>
                <a:gd name="T26" fmla="*/ 0 w 557"/>
                <a:gd name="T27" fmla="*/ 5 h 473"/>
                <a:gd name="T28" fmla="*/ 6 w 557"/>
                <a:gd name="T29" fmla="*/ 5 h 473"/>
                <a:gd name="T30" fmla="*/ 6 w 557"/>
                <a:gd name="T31" fmla="*/ 5 h 473"/>
                <a:gd name="T32" fmla="*/ 6 w 557"/>
                <a:gd name="T33" fmla="*/ 5 h 473"/>
                <a:gd name="T34" fmla="*/ 6 w 557"/>
                <a:gd name="T35" fmla="*/ 5 h 473"/>
                <a:gd name="T36" fmla="*/ 6 w 557"/>
                <a:gd name="T37" fmla="*/ 4 h 4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7"/>
                <a:gd name="T58" fmla="*/ 0 h 473"/>
                <a:gd name="T59" fmla="*/ 557 w 557"/>
                <a:gd name="T60" fmla="*/ 473 h 4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7" h="473">
                  <a:moveTo>
                    <a:pt x="551" y="414"/>
                  </a:moveTo>
                  <a:cubicBezTo>
                    <a:pt x="551" y="414"/>
                    <a:pt x="551" y="414"/>
                    <a:pt x="551" y="414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3" y="18"/>
                    <a:pt x="313" y="18"/>
                    <a:pt x="313" y="18"/>
                  </a:cubicBezTo>
                  <a:cubicBezTo>
                    <a:pt x="306" y="7"/>
                    <a:pt x="293" y="0"/>
                    <a:pt x="279" y="0"/>
                  </a:cubicBezTo>
                  <a:cubicBezTo>
                    <a:pt x="277" y="0"/>
                    <a:pt x="275" y="0"/>
                    <a:pt x="274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59" y="4"/>
                    <a:pt x="249" y="10"/>
                    <a:pt x="243" y="19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3" y="420"/>
                    <a:pt x="0" y="427"/>
                    <a:pt x="0" y="434"/>
                  </a:cubicBezTo>
                  <a:cubicBezTo>
                    <a:pt x="0" y="455"/>
                    <a:pt x="18" y="473"/>
                    <a:pt x="39" y="473"/>
                  </a:cubicBezTo>
                  <a:cubicBezTo>
                    <a:pt x="518" y="473"/>
                    <a:pt x="518" y="473"/>
                    <a:pt x="518" y="473"/>
                  </a:cubicBezTo>
                  <a:cubicBezTo>
                    <a:pt x="521" y="473"/>
                    <a:pt x="523" y="472"/>
                    <a:pt x="526" y="472"/>
                  </a:cubicBezTo>
                  <a:cubicBezTo>
                    <a:pt x="530" y="471"/>
                    <a:pt x="530" y="471"/>
                    <a:pt x="530" y="471"/>
                  </a:cubicBezTo>
                  <a:cubicBezTo>
                    <a:pt x="545" y="466"/>
                    <a:pt x="557" y="451"/>
                    <a:pt x="557" y="434"/>
                  </a:cubicBezTo>
                  <a:cubicBezTo>
                    <a:pt x="557" y="427"/>
                    <a:pt x="555" y="420"/>
                    <a:pt x="551" y="414"/>
                  </a:cubicBezTo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8" name="Freeform 1282"/>
            <p:cNvSpPr>
              <a:spLocks noEditPoints="1"/>
            </p:cNvSpPr>
            <p:nvPr/>
          </p:nvSpPr>
          <p:spPr bwMode="auto">
            <a:xfrm>
              <a:off x="5599" y="4325"/>
              <a:ext cx="270" cy="229"/>
            </a:xfrm>
            <a:custGeom>
              <a:avLst/>
              <a:gdLst>
                <a:gd name="T0" fmla="*/ 0 w 570"/>
                <a:gd name="T1" fmla="*/ 5 h 486"/>
                <a:gd name="T2" fmla="*/ 0 w 570"/>
                <a:gd name="T3" fmla="*/ 5 h 486"/>
                <a:gd name="T4" fmla="*/ 0 w 570"/>
                <a:gd name="T5" fmla="*/ 5 h 486"/>
                <a:gd name="T6" fmla="*/ 0 w 570"/>
                <a:gd name="T7" fmla="*/ 5 h 486"/>
                <a:gd name="T8" fmla="*/ 3 w 570"/>
                <a:gd name="T9" fmla="*/ 0 h 486"/>
                <a:gd name="T10" fmla="*/ 3 w 570"/>
                <a:gd name="T11" fmla="*/ 0 h 486"/>
                <a:gd name="T12" fmla="*/ 3 w 570"/>
                <a:gd name="T13" fmla="*/ 0 h 486"/>
                <a:gd name="T14" fmla="*/ 3 w 570"/>
                <a:gd name="T15" fmla="*/ 0 h 486"/>
                <a:gd name="T16" fmla="*/ 3 w 570"/>
                <a:gd name="T17" fmla="*/ 0 h 486"/>
                <a:gd name="T18" fmla="*/ 3 w 570"/>
                <a:gd name="T19" fmla="*/ 0 h 486"/>
                <a:gd name="T20" fmla="*/ 3 w 570"/>
                <a:gd name="T21" fmla="*/ 0 h 486"/>
                <a:gd name="T22" fmla="*/ 4 w 570"/>
                <a:gd name="T23" fmla="*/ 0 h 486"/>
                <a:gd name="T24" fmla="*/ 4 w 570"/>
                <a:gd name="T25" fmla="*/ 0 h 486"/>
                <a:gd name="T26" fmla="*/ 6 w 570"/>
                <a:gd name="T27" fmla="*/ 5 h 486"/>
                <a:gd name="T28" fmla="*/ 6 w 570"/>
                <a:gd name="T29" fmla="*/ 5 h 486"/>
                <a:gd name="T30" fmla="*/ 7 w 570"/>
                <a:gd name="T31" fmla="*/ 5 h 486"/>
                <a:gd name="T32" fmla="*/ 6 w 570"/>
                <a:gd name="T33" fmla="*/ 5 h 486"/>
                <a:gd name="T34" fmla="*/ 6 w 570"/>
                <a:gd name="T35" fmla="*/ 5 h 486"/>
                <a:gd name="T36" fmla="*/ 6 w 570"/>
                <a:gd name="T37" fmla="*/ 5 h 486"/>
                <a:gd name="T38" fmla="*/ 6 w 570"/>
                <a:gd name="T39" fmla="*/ 5 h 486"/>
                <a:gd name="T40" fmla="*/ 6 w 570"/>
                <a:gd name="T41" fmla="*/ 5 h 486"/>
                <a:gd name="T42" fmla="*/ 0 w 570"/>
                <a:gd name="T43" fmla="*/ 5 h 486"/>
                <a:gd name="T44" fmla="*/ 3 w 570"/>
                <a:gd name="T45" fmla="*/ 0 h 486"/>
                <a:gd name="T46" fmla="*/ 3 w 570"/>
                <a:gd name="T47" fmla="*/ 0 h 486"/>
                <a:gd name="T48" fmla="*/ 0 w 570"/>
                <a:gd name="T49" fmla="*/ 5 h 486"/>
                <a:gd name="T50" fmla="*/ 0 w 570"/>
                <a:gd name="T51" fmla="*/ 5 h 486"/>
                <a:gd name="T52" fmla="*/ 0 w 570"/>
                <a:gd name="T53" fmla="*/ 5 h 486"/>
                <a:gd name="T54" fmla="*/ 0 w 570"/>
                <a:gd name="T55" fmla="*/ 5 h 486"/>
                <a:gd name="T56" fmla="*/ 0 w 570"/>
                <a:gd name="T57" fmla="*/ 5 h 486"/>
                <a:gd name="T58" fmla="*/ 6 w 570"/>
                <a:gd name="T59" fmla="*/ 5 h 486"/>
                <a:gd name="T60" fmla="*/ 6 w 570"/>
                <a:gd name="T61" fmla="*/ 5 h 486"/>
                <a:gd name="T62" fmla="*/ 6 w 570"/>
                <a:gd name="T63" fmla="*/ 5 h 486"/>
                <a:gd name="T64" fmla="*/ 6 w 570"/>
                <a:gd name="T65" fmla="*/ 5 h 486"/>
                <a:gd name="T66" fmla="*/ 6 w 570"/>
                <a:gd name="T67" fmla="*/ 5 h 486"/>
                <a:gd name="T68" fmla="*/ 6 w 570"/>
                <a:gd name="T69" fmla="*/ 5 h 486"/>
                <a:gd name="T70" fmla="*/ 6 w 570"/>
                <a:gd name="T71" fmla="*/ 5 h 486"/>
                <a:gd name="T72" fmla="*/ 4 w 570"/>
                <a:gd name="T73" fmla="*/ 0 h 486"/>
                <a:gd name="T74" fmla="*/ 4 w 570"/>
                <a:gd name="T75" fmla="*/ 0 h 486"/>
                <a:gd name="T76" fmla="*/ 3 w 570"/>
                <a:gd name="T77" fmla="*/ 0 h 486"/>
                <a:gd name="T78" fmla="*/ 3 w 570"/>
                <a:gd name="T79" fmla="*/ 0 h 486"/>
                <a:gd name="T80" fmla="*/ 3 w 570"/>
                <a:gd name="T81" fmla="*/ 0 h 486"/>
                <a:gd name="T82" fmla="*/ 3 w 570"/>
                <a:gd name="T83" fmla="*/ 0 h 486"/>
                <a:gd name="T84" fmla="*/ 3 w 570"/>
                <a:gd name="T85" fmla="*/ 0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0"/>
                <a:gd name="T130" fmla="*/ 0 h 486"/>
                <a:gd name="T131" fmla="*/ 570 w 570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0" h="486">
                  <a:moveTo>
                    <a:pt x="45" y="486"/>
                  </a:moveTo>
                  <a:cubicBezTo>
                    <a:pt x="20" y="486"/>
                    <a:pt x="0" y="466"/>
                    <a:pt x="0" y="441"/>
                  </a:cubicBezTo>
                  <a:cubicBezTo>
                    <a:pt x="0" y="435"/>
                    <a:pt x="1" y="429"/>
                    <a:pt x="3" y="423"/>
                  </a:cubicBezTo>
                  <a:cubicBezTo>
                    <a:pt x="3" y="423"/>
                    <a:pt x="3" y="423"/>
                    <a:pt x="3" y="4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51" y="12"/>
                    <a:pt x="261" y="4"/>
                    <a:pt x="274" y="1"/>
                  </a:cubicBezTo>
                  <a:cubicBezTo>
                    <a:pt x="276" y="1"/>
                    <a:pt x="278" y="0"/>
                    <a:pt x="279" y="0"/>
                  </a:cubicBezTo>
                  <a:cubicBezTo>
                    <a:pt x="281" y="0"/>
                    <a:pt x="283" y="0"/>
                    <a:pt x="285" y="0"/>
                  </a:cubicBezTo>
                  <a:cubicBezTo>
                    <a:pt x="301" y="0"/>
                    <a:pt x="316" y="8"/>
                    <a:pt x="325" y="21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8" y="429"/>
                    <a:pt x="570" y="435"/>
                    <a:pt x="570" y="441"/>
                  </a:cubicBezTo>
                  <a:cubicBezTo>
                    <a:pt x="570" y="461"/>
                    <a:pt x="556" y="479"/>
                    <a:pt x="538" y="484"/>
                  </a:cubicBezTo>
                  <a:cubicBezTo>
                    <a:pt x="538" y="484"/>
                    <a:pt x="538" y="484"/>
                    <a:pt x="538" y="484"/>
                  </a:cubicBezTo>
                  <a:cubicBezTo>
                    <a:pt x="537" y="485"/>
                    <a:pt x="537" y="485"/>
                    <a:pt x="537" y="485"/>
                  </a:cubicBezTo>
                  <a:cubicBezTo>
                    <a:pt x="533" y="486"/>
                    <a:pt x="533" y="486"/>
                    <a:pt x="533" y="486"/>
                  </a:cubicBezTo>
                  <a:cubicBezTo>
                    <a:pt x="530" y="486"/>
                    <a:pt x="527" y="486"/>
                    <a:pt x="524" y="486"/>
                  </a:cubicBezTo>
                  <a:lnTo>
                    <a:pt x="45" y="486"/>
                  </a:lnTo>
                  <a:close/>
                  <a:moveTo>
                    <a:pt x="253" y="33"/>
                  </a:moveTo>
                  <a:cubicBezTo>
                    <a:pt x="252" y="35"/>
                    <a:pt x="252" y="35"/>
                    <a:pt x="252" y="35"/>
                  </a:cubicBezTo>
                  <a:cubicBezTo>
                    <a:pt x="21" y="419"/>
                    <a:pt x="21" y="419"/>
                    <a:pt x="21" y="419"/>
                  </a:cubicBezTo>
                  <a:cubicBezTo>
                    <a:pt x="21" y="419"/>
                    <a:pt x="21" y="419"/>
                    <a:pt x="21" y="419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5" y="429"/>
                    <a:pt x="13" y="435"/>
                    <a:pt x="13" y="441"/>
                  </a:cubicBezTo>
                  <a:cubicBezTo>
                    <a:pt x="13" y="459"/>
                    <a:pt x="27" y="473"/>
                    <a:pt x="45" y="473"/>
                  </a:cubicBezTo>
                  <a:cubicBezTo>
                    <a:pt x="524" y="473"/>
                    <a:pt x="524" y="473"/>
                    <a:pt x="524" y="473"/>
                  </a:cubicBezTo>
                  <a:cubicBezTo>
                    <a:pt x="526" y="473"/>
                    <a:pt x="528" y="473"/>
                    <a:pt x="530" y="472"/>
                  </a:cubicBezTo>
                  <a:cubicBezTo>
                    <a:pt x="534" y="471"/>
                    <a:pt x="534" y="471"/>
                    <a:pt x="534" y="471"/>
                  </a:cubicBezTo>
                  <a:cubicBezTo>
                    <a:pt x="547" y="467"/>
                    <a:pt x="556" y="455"/>
                    <a:pt x="556" y="441"/>
                  </a:cubicBezTo>
                  <a:cubicBezTo>
                    <a:pt x="556" y="435"/>
                    <a:pt x="554" y="429"/>
                    <a:pt x="551" y="425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1" y="424"/>
                    <a:pt x="551" y="424"/>
                    <a:pt x="551" y="424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07" y="20"/>
                    <a:pt x="297" y="14"/>
                    <a:pt x="285" y="14"/>
                  </a:cubicBezTo>
                  <a:cubicBezTo>
                    <a:pt x="283" y="14"/>
                    <a:pt x="282" y="14"/>
                    <a:pt x="281" y="14"/>
                  </a:cubicBezTo>
                  <a:cubicBezTo>
                    <a:pt x="280" y="14"/>
                    <a:pt x="278" y="14"/>
                    <a:pt x="278" y="14"/>
                  </a:cubicBezTo>
                  <a:cubicBezTo>
                    <a:pt x="268" y="17"/>
                    <a:pt x="260" y="22"/>
                    <a:pt x="255" y="30"/>
                  </a:cubicBezTo>
                  <a:lnTo>
                    <a:pt x="253" y="33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49" name="Freeform 1283"/>
            <p:cNvSpPr>
              <a:spLocks/>
            </p:cNvSpPr>
            <p:nvPr/>
          </p:nvSpPr>
          <p:spPr bwMode="auto">
            <a:xfrm>
              <a:off x="5638" y="4459"/>
              <a:ext cx="191" cy="78"/>
            </a:xfrm>
            <a:custGeom>
              <a:avLst/>
              <a:gdLst>
                <a:gd name="T0" fmla="*/ 4 w 405"/>
                <a:gd name="T1" fmla="*/ 1 h 165"/>
                <a:gd name="T2" fmla="*/ 3 w 405"/>
                <a:gd name="T3" fmla="*/ 1 h 165"/>
                <a:gd name="T4" fmla="*/ 2 w 405"/>
                <a:gd name="T5" fmla="*/ 1 h 165"/>
                <a:gd name="T6" fmla="*/ 3 w 405"/>
                <a:gd name="T7" fmla="*/ 0 h 165"/>
                <a:gd name="T8" fmla="*/ 3 w 405"/>
                <a:gd name="T9" fmla="*/ 0 h 165"/>
                <a:gd name="T10" fmla="*/ 2 w 405"/>
                <a:gd name="T11" fmla="*/ 0 h 165"/>
                <a:gd name="T12" fmla="*/ 2 w 405"/>
                <a:gd name="T13" fmla="*/ 0 h 165"/>
                <a:gd name="T14" fmla="*/ 2 w 405"/>
                <a:gd name="T15" fmla="*/ 0 h 165"/>
                <a:gd name="T16" fmla="*/ 2 w 405"/>
                <a:gd name="T17" fmla="*/ 0 h 165"/>
                <a:gd name="T18" fmla="*/ 2 w 405"/>
                <a:gd name="T19" fmla="*/ 0 h 165"/>
                <a:gd name="T20" fmla="*/ 1 w 405"/>
                <a:gd name="T21" fmla="*/ 0 h 165"/>
                <a:gd name="T22" fmla="*/ 2 w 405"/>
                <a:gd name="T23" fmla="*/ 1 h 165"/>
                <a:gd name="T24" fmla="*/ 1 w 405"/>
                <a:gd name="T25" fmla="*/ 1 h 165"/>
                <a:gd name="T26" fmla="*/ 0 w 405"/>
                <a:gd name="T27" fmla="*/ 1 h 165"/>
                <a:gd name="T28" fmla="*/ 0 w 405"/>
                <a:gd name="T29" fmla="*/ 2 h 165"/>
                <a:gd name="T30" fmla="*/ 0 w 405"/>
                <a:gd name="T31" fmla="*/ 2 h 165"/>
                <a:gd name="T32" fmla="*/ 2 w 405"/>
                <a:gd name="T33" fmla="*/ 2 h 165"/>
                <a:gd name="T34" fmla="*/ 2 w 405"/>
                <a:gd name="T35" fmla="*/ 2 h 165"/>
                <a:gd name="T36" fmla="*/ 2 w 405"/>
                <a:gd name="T37" fmla="*/ 1 h 165"/>
                <a:gd name="T38" fmla="*/ 3 w 405"/>
                <a:gd name="T39" fmla="*/ 2 h 165"/>
                <a:gd name="T40" fmla="*/ 3 w 405"/>
                <a:gd name="T41" fmla="*/ 2 h 165"/>
                <a:gd name="T42" fmla="*/ 4 w 405"/>
                <a:gd name="T43" fmla="*/ 2 h 165"/>
                <a:gd name="T44" fmla="*/ 4 w 405"/>
                <a:gd name="T45" fmla="*/ 2 h 165"/>
                <a:gd name="T46" fmla="*/ 4 w 405"/>
                <a:gd name="T47" fmla="*/ 1 h 1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5"/>
                <a:gd name="T73" fmla="*/ 0 h 165"/>
                <a:gd name="T74" fmla="*/ 405 w 405"/>
                <a:gd name="T75" fmla="*/ 165 h 1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5" h="165">
                  <a:moveTo>
                    <a:pt x="387" y="131"/>
                  </a:moveTo>
                  <a:cubicBezTo>
                    <a:pt x="261" y="131"/>
                    <a:pt x="261" y="131"/>
                    <a:pt x="261" y="131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6" y="22"/>
                    <a:pt x="264" y="11"/>
                    <a:pt x="256" y="6"/>
                  </a:cubicBezTo>
                  <a:cubicBezTo>
                    <a:pt x="249" y="0"/>
                    <a:pt x="238" y="2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03" y="50"/>
                    <a:pt x="203" y="50"/>
                    <a:pt x="203" y="50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67" y="2"/>
                    <a:pt x="157" y="0"/>
                    <a:pt x="149" y="6"/>
                  </a:cubicBezTo>
                  <a:cubicBezTo>
                    <a:pt x="141" y="11"/>
                    <a:pt x="140" y="22"/>
                    <a:pt x="145" y="30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8" y="131"/>
                    <a:pt x="0" y="139"/>
                    <a:pt x="0" y="148"/>
                  </a:cubicBezTo>
                  <a:cubicBezTo>
                    <a:pt x="0" y="158"/>
                    <a:pt x="8" y="165"/>
                    <a:pt x="18" y="165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8" y="165"/>
                    <a:pt x="163" y="163"/>
                    <a:pt x="166" y="158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42" y="163"/>
                    <a:pt x="247" y="165"/>
                    <a:pt x="253" y="165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97" y="165"/>
                    <a:pt x="405" y="158"/>
                    <a:pt x="405" y="148"/>
                  </a:cubicBezTo>
                  <a:cubicBezTo>
                    <a:pt x="405" y="139"/>
                    <a:pt x="397" y="131"/>
                    <a:pt x="387" y="1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44" name="TextBox 76"/>
          <p:cNvSpPr txBox="1">
            <a:spLocks noChangeArrowheads="1"/>
          </p:cNvSpPr>
          <p:nvPr/>
        </p:nvSpPr>
        <p:spPr bwMode="auto">
          <a:xfrm>
            <a:off x="5359400" y="13507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+</a:t>
            </a:r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45" name="Title 48"/>
          <p:cNvSpPr>
            <a:spLocks/>
          </p:cNvSpPr>
          <p:nvPr/>
        </p:nvSpPr>
        <p:spPr bwMode="auto">
          <a:xfrm>
            <a:off x="320675" y="225128"/>
            <a:ext cx="10879138" cy="8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Liquid </a:t>
            </a:r>
            <a:r>
              <a:rPr lang="en-US" sz="2800" b="1" dirty="0" smtClean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Core “functional requirements”</a:t>
            </a:r>
            <a:endParaRPr lang="en-US" sz="2800" b="1" dirty="0">
              <a:solidFill>
                <a:srgbClr val="6666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46" name="TextBox 40"/>
          <p:cNvSpPr txBox="1">
            <a:spLocks noChangeArrowheads="1"/>
          </p:cNvSpPr>
          <p:nvPr/>
        </p:nvSpPr>
        <p:spPr bwMode="auto">
          <a:xfrm>
            <a:off x="2539382" y="2389044"/>
            <a:ext cx="985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Voice Mail </a:t>
            </a:r>
            <a:b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Server</a:t>
            </a:r>
            <a:endParaRPr lang="en-GB" sz="1400" dirty="0">
              <a:solidFill>
                <a:srgbClr val="6666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47" name="TextBox 41"/>
          <p:cNvSpPr txBox="1">
            <a:spLocks noChangeArrowheads="1"/>
          </p:cNvSpPr>
          <p:nvPr/>
        </p:nvSpPr>
        <p:spPr bwMode="auto">
          <a:xfrm>
            <a:off x="2606670" y="3390837"/>
            <a:ext cx="652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SMS </a:t>
            </a:r>
            <a:b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Server</a:t>
            </a:r>
            <a:endParaRPr lang="en-GB" sz="1400" dirty="0">
              <a:solidFill>
                <a:srgbClr val="6666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48" name="TextBox 42"/>
          <p:cNvSpPr txBox="1">
            <a:spLocks noChangeArrowheads="1"/>
          </p:cNvSpPr>
          <p:nvPr/>
        </p:nvSpPr>
        <p:spPr bwMode="auto">
          <a:xfrm>
            <a:off x="2150280" y="5195222"/>
            <a:ext cx="1481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Mobile Switching </a:t>
            </a:r>
            <a:b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Server</a:t>
            </a:r>
            <a:endParaRPr lang="en-GB" sz="1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49" name="Group 94"/>
          <p:cNvGrpSpPr>
            <a:grpSpLocks/>
          </p:cNvGrpSpPr>
          <p:nvPr/>
        </p:nvGrpSpPr>
        <p:grpSpPr bwMode="auto">
          <a:xfrm>
            <a:off x="9636125" y="1454932"/>
            <a:ext cx="369888" cy="226808"/>
            <a:chOff x="8601377" y="1397688"/>
            <a:chExt cx="369888" cy="214313"/>
          </a:xfrm>
        </p:grpSpPr>
        <p:sp>
          <p:nvSpPr>
            <p:cNvPr id="86142" name="Freeform 2142"/>
            <p:cNvSpPr>
              <a:spLocks noEditPoints="1"/>
            </p:cNvSpPr>
            <p:nvPr/>
          </p:nvSpPr>
          <p:spPr bwMode="auto">
            <a:xfrm>
              <a:off x="8675990" y="1472301"/>
              <a:ext cx="66675" cy="65087"/>
            </a:xfrm>
            <a:custGeom>
              <a:avLst/>
              <a:gdLst>
                <a:gd name="T0" fmla="*/ 0 w 88"/>
                <a:gd name="T1" fmla="*/ 2147483647 h 88"/>
                <a:gd name="T2" fmla="*/ 2147483647 w 88"/>
                <a:gd name="T3" fmla="*/ 0 h 88"/>
                <a:gd name="T4" fmla="*/ 2147483647 w 88"/>
                <a:gd name="T5" fmla="*/ 2147483647 h 88"/>
                <a:gd name="T6" fmla="*/ 2147483647 w 88"/>
                <a:gd name="T7" fmla="*/ 2147483647 h 88"/>
                <a:gd name="T8" fmla="*/ 0 w 88"/>
                <a:gd name="T9" fmla="*/ 2147483647 h 88"/>
                <a:gd name="T10" fmla="*/ 2147483647 w 88"/>
                <a:gd name="T11" fmla="*/ 2147483647 h 88"/>
                <a:gd name="T12" fmla="*/ 2147483647 w 88"/>
                <a:gd name="T13" fmla="*/ 2147483647 h 88"/>
                <a:gd name="T14" fmla="*/ 2147483647 w 88"/>
                <a:gd name="T15" fmla="*/ 2147483647 h 88"/>
                <a:gd name="T16" fmla="*/ 2147483647 w 88"/>
                <a:gd name="T17" fmla="*/ 0 h 88"/>
                <a:gd name="T18" fmla="*/ 2147483647 w 88"/>
                <a:gd name="T19" fmla="*/ 2147483647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88"/>
                <a:gd name="T32" fmla="*/ 88 w 88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88">
                  <a:moveTo>
                    <a:pt x="0" y="44"/>
                  </a:moveTo>
                  <a:cubicBezTo>
                    <a:pt x="0" y="19"/>
                    <a:pt x="19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cubicBezTo>
                    <a:pt x="88" y="68"/>
                    <a:pt x="68" y="87"/>
                    <a:pt x="44" y="88"/>
                  </a:cubicBezTo>
                  <a:cubicBezTo>
                    <a:pt x="19" y="87"/>
                    <a:pt x="0" y="68"/>
                    <a:pt x="0" y="44"/>
                  </a:cubicBezTo>
                  <a:close/>
                  <a:moveTo>
                    <a:pt x="16" y="44"/>
                  </a:moveTo>
                  <a:cubicBezTo>
                    <a:pt x="16" y="59"/>
                    <a:pt x="28" y="71"/>
                    <a:pt x="44" y="71"/>
                  </a:cubicBezTo>
                  <a:cubicBezTo>
                    <a:pt x="59" y="71"/>
                    <a:pt x="71" y="59"/>
                    <a:pt x="71" y="44"/>
                  </a:cubicBezTo>
                  <a:cubicBezTo>
                    <a:pt x="71" y="28"/>
                    <a:pt x="59" y="16"/>
                    <a:pt x="44" y="16"/>
                  </a:cubicBezTo>
                  <a:cubicBezTo>
                    <a:pt x="28" y="16"/>
                    <a:pt x="16" y="28"/>
                    <a:pt x="16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43" name="Freeform 2143"/>
            <p:cNvSpPr>
              <a:spLocks noEditPoints="1"/>
            </p:cNvSpPr>
            <p:nvPr/>
          </p:nvSpPr>
          <p:spPr bwMode="auto">
            <a:xfrm>
              <a:off x="8601377" y="1397688"/>
              <a:ext cx="214313" cy="214313"/>
            </a:xfrm>
            <a:custGeom>
              <a:avLst/>
              <a:gdLst>
                <a:gd name="T0" fmla="*/ 2147483647 w 287"/>
                <a:gd name="T1" fmla="*/ 2147483647 h 287"/>
                <a:gd name="T2" fmla="*/ 2147483647 w 287"/>
                <a:gd name="T3" fmla="*/ 2147483647 h 287"/>
                <a:gd name="T4" fmla="*/ 2147483647 w 287"/>
                <a:gd name="T5" fmla="*/ 2147483647 h 287"/>
                <a:gd name="T6" fmla="*/ 2147483647 w 287"/>
                <a:gd name="T7" fmla="*/ 2147483647 h 287"/>
                <a:gd name="T8" fmla="*/ 2147483647 w 287"/>
                <a:gd name="T9" fmla="*/ 2147483647 h 287"/>
                <a:gd name="T10" fmla="*/ 0 w 287"/>
                <a:gd name="T11" fmla="*/ 2147483647 h 287"/>
                <a:gd name="T12" fmla="*/ 0 w 287"/>
                <a:gd name="T13" fmla="*/ 2147483647 h 287"/>
                <a:gd name="T14" fmla="*/ 2147483647 w 287"/>
                <a:gd name="T15" fmla="*/ 2147483647 h 287"/>
                <a:gd name="T16" fmla="*/ 2147483647 w 287"/>
                <a:gd name="T17" fmla="*/ 2147483647 h 287"/>
                <a:gd name="T18" fmla="*/ 2147483647 w 287"/>
                <a:gd name="T19" fmla="*/ 2147483647 h 287"/>
                <a:gd name="T20" fmla="*/ 2147483647 w 287"/>
                <a:gd name="T21" fmla="*/ 2147483647 h 287"/>
                <a:gd name="T22" fmla="*/ 2147483647 w 287"/>
                <a:gd name="T23" fmla="*/ 0 h 287"/>
                <a:gd name="T24" fmla="*/ 2147483647 w 287"/>
                <a:gd name="T25" fmla="*/ 0 h 287"/>
                <a:gd name="T26" fmla="*/ 2147483647 w 287"/>
                <a:gd name="T27" fmla="*/ 2147483647 h 287"/>
                <a:gd name="T28" fmla="*/ 2147483647 w 287"/>
                <a:gd name="T29" fmla="*/ 2147483647 h 287"/>
                <a:gd name="T30" fmla="*/ 2147483647 w 287"/>
                <a:gd name="T31" fmla="*/ 2147483647 h 287"/>
                <a:gd name="T32" fmla="*/ 2147483647 w 287"/>
                <a:gd name="T33" fmla="*/ 2147483647 h 287"/>
                <a:gd name="T34" fmla="*/ 2147483647 w 287"/>
                <a:gd name="T35" fmla="*/ 2147483647 h 287"/>
                <a:gd name="T36" fmla="*/ 2147483647 w 287"/>
                <a:gd name="T37" fmla="*/ 2147483647 h 287"/>
                <a:gd name="T38" fmla="*/ 2147483647 w 287"/>
                <a:gd name="T39" fmla="*/ 2147483647 h 287"/>
                <a:gd name="T40" fmla="*/ 2147483647 w 287"/>
                <a:gd name="T41" fmla="*/ 2147483647 h 287"/>
                <a:gd name="T42" fmla="*/ 2147483647 w 287"/>
                <a:gd name="T43" fmla="*/ 2147483647 h 287"/>
                <a:gd name="T44" fmla="*/ 2147483647 w 287"/>
                <a:gd name="T45" fmla="*/ 2147483647 h 287"/>
                <a:gd name="T46" fmla="*/ 2147483647 w 287"/>
                <a:gd name="T47" fmla="*/ 2147483647 h 287"/>
                <a:gd name="T48" fmla="*/ 2147483647 w 287"/>
                <a:gd name="T49" fmla="*/ 2147483647 h 287"/>
                <a:gd name="T50" fmla="*/ 2147483647 w 287"/>
                <a:gd name="T51" fmla="*/ 2147483647 h 287"/>
                <a:gd name="T52" fmla="*/ 2147483647 w 287"/>
                <a:gd name="T53" fmla="*/ 2147483647 h 287"/>
                <a:gd name="T54" fmla="*/ 2147483647 w 287"/>
                <a:gd name="T55" fmla="*/ 2147483647 h 287"/>
                <a:gd name="T56" fmla="*/ 2147483647 w 287"/>
                <a:gd name="T57" fmla="*/ 2147483647 h 287"/>
                <a:gd name="T58" fmla="*/ 2147483647 w 287"/>
                <a:gd name="T59" fmla="*/ 2147483647 h 287"/>
                <a:gd name="T60" fmla="*/ 2147483647 w 287"/>
                <a:gd name="T61" fmla="*/ 2147483647 h 287"/>
                <a:gd name="T62" fmla="*/ 2147483647 w 287"/>
                <a:gd name="T63" fmla="*/ 2147483647 h 287"/>
                <a:gd name="T64" fmla="*/ 2147483647 w 287"/>
                <a:gd name="T65" fmla="*/ 2147483647 h 287"/>
                <a:gd name="T66" fmla="*/ 2147483647 w 287"/>
                <a:gd name="T67" fmla="*/ 2147483647 h 287"/>
                <a:gd name="T68" fmla="*/ 2147483647 w 287"/>
                <a:gd name="T69" fmla="*/ 2147483647 h 287"/>
                <a:gd name="T70" fmla="*/ 2147483647 w 287"/>
                <a:gd name="T71" fmla="*/ 2147483647 h 287"/>
                <a:gd name="T72" fmla="*/ 2147483647 w 287"/>
                <a:gd name="T73" fmla="*/ 2147483647 h 287"/>
                <a:gd name="T74" fmla="*/ 2147483647 w 287"/>
                <a:gd name="T75" fmla="*/ 2147483647 h 287"/>
                <a:gd name="T76" fmla="*/ 2147483647 w 287"/>
                <a:gd name="T77" fmla="*/ 2147483647 h 287"/>
                <a:gd name="T78" fmla="*/ 2147483647 w 287"/>
                <a:gd name="T79" fmla="*/ 2147483647 h 287"/>
                <a:gd name="T80" fmla="*/ 2147483647 w 287"/>
                <a:gd name="T81" fmla="*/ 2147483647 h 287"/>
                <a:gd name="T82" fmla="*/ 2147483647 w 287"/>
                <a:gd name="T83" fmla="*/ 2147483647 h 287"/>
                <a:gd name="T84" fmla="*/ 2147483647 w 287"/>
                <a:gd name="T85" fmla="*/ 2147483647 h 287"/>
                <a:gd name="T86" fmla="*/ 2147483647 w 287"/>
                <a:gd name="T87" fmla="*/ 2147483647 h 287"/>
                <a:gd name="T88" fmla="*/ 2147483647 w 287"/>
                <a:gd name="T89" fmla="*/ 2147483647 h 287"/>
                <a:gd name="T90" fmla="*/ 2147483647 w 287"/>
                <a:gd name="T91" fmla="*/ 2147483647 h 287"/>
                <a:gd name="T92" fmla="*/ 2147483647 w 287"/>
                <a:gd name="T93" fmla="*/ 2147483647 h 287"/>
                <a:gd name="T94" fmla="*/ 2147483647 w 287"/>
                <a:gd name="T95" fmla="*/ 2147483647 h 287"/>
                <a:gd name="T96" fmla="*/ 2147483647 w 287"/>
                <a:gd name="T97" fmla="*/ 2147483647 h 2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7"/>
                <a:gd name="T148" fmla="*/ 0 h 287"/>
                <a:gd name="T149" fmla="*/ 287 w 287"/>
                <a:gd name="T150" fmla="*/ 287 h 2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7" h="287">
                  <a:moveTo>
                    <a:pt x="126" y="287"/>
                  </a:moveTo>
                  <a:cubicBezTo>
                    <a:pt x="122" y="287"/>
                    <a:pt x="118" y="284"/>
                    <a:pt x="118" y="280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09" y="232"/>
                    <a:pt x="105" y="230"/>
                    <a:pt x="101" y="229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2" y="261"/>
                    <a:pt x="58" y="260"/>
                    <a:pt x="55" y="258"/>
                  </a:cubicBezTo>
                  <a:cubicBezTo>
                    <a:pt x="30" y="232"/>
                    <a:pt x="30" y="232"/>
                    <a:pt x="30" y="232"/>
                  </a:cubicBezTo>
                  <a:cubicBezTo>
                    <a:pt x="27" y="229"/>
                    <a:pt x="26" y="225"/>
                    <a:pt x="29" y="221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55" y="183"/>
                    <a:pt x="53" y="178"/>
                    <a:pt x="51" y="174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3" y="169"/>
                    <a:pt x="0" y="165"/>
                    <a:pt x="0" y="16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2"/>
                    <a:pt x="3" y="118"/>
                    <a:pt x="7" y="118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08"/>
                    <a:pt x="52" y="102"/>
                    <a:pt x="55" y="9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6" y="62"/>
                    <a:pt x="27" y="58"/>
                    <a:pt x="30" y="5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8" y="27"/>
                    <a:pt x="62" y="26"/>
                    <a:pt x="66" y="29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1" y="51"/>
                    <a:pt x="108" y="48"/>
                    <a:pt x="114" y="4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3"/>
                    <a:pt x="122" y="0"/>
                    <a:pt x="126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6" y="0"/>
                    <a:pt x="169" y="3"/>
                    <a:pt x="169" y="7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80" y="48"/>
                    <a:pt x="186" y="51"/>
                    <a:pt x="191" y="54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25" y="26"/>
                    <a:pt x="229" y="27"/>
                    <a:pt x="232" y="30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61" y="58"/>
                    <a:pt x="261" y="62"/>
                    <a:pt x="258" y="66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5" y="102"/>
                    <a:pt x="237" y="108"/>
                    <a:pt x="238" y="114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84" y="118"/>
                    <a:pt x="287" y="122"/>
                    <a:pt x="287" y="126"/>
                  </a:cubicBezTo>
                  <a:cubicBezTo>
                    <a:pt x="287" y="161"/>
                    <a:pt x="287" y="161"/>
                    <a:pt x="287" y="161"/>
                  </a:cubicBezTo>
                  <a:cubicBezTo>
                    <a:pt x="287" y="165"/>
                    <a:pt x="284" y="169"/>
                    <a:pt x="280" y="16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234" y="178"/>
                    <a:pt x="232" y="183"/>
                    <a:pt x="230" y="187"/>
                  </a:cubicBezTo>
                  <a:cubicBezTo>
                    <a:pt x="258" y="221"/>
                    <a:pt x="258" y="221"/>
                    <a:pt x="258" y="221"/>
                  </a:cubicBezTo>
                  <a:cubicBezTo>
                    <a:pt x="261" y="225"/>
                    <a:pt x="260" y="229"/>
                    <a:pt x="258" y="232"/>
                  </a:cubicBezTo>
                  <a:cubicBezTo>
                    <a:pt x="232" y="258"/>
                    <a:pt x="232" y="258"/>
                    <a:pt x="232" y="258"/>
                  </a:cubicBezTo>
                  <a:cubicBezTo>
                    <a:pt x="229" y="260"/>
                    <a:pt x="225" y="261"/>
                    <a:pt x="221" y="258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182" y="230"/>
                    <a:pt x="178" y="232"/>
                    <a:pt x="174" y="233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69" y="284"/>
                    <a:pt x="166" y="287"/>
                    <a:pt x="161" y="287"/>
                  </a:cubicBezTo>
                  <a:lnTo>
                    <a:pt x="126" y="287"/>
                  </a:lnTo>
                  <a:close/>
                  <a:moveTo>
                    <a:pt x="104" y="212"/>
                  </a:moveTo>
                  <a:cubicBezTo>
                    <a:pt x="110" y="215"/>
                    <a:pt x="116" y="217"/>
                    <a:pt x="123" y="219"/>
                  </a:cubicBezTo>
                  <a:cubicBezTo>
                    <a:pt x="126" y="220"/>
                    <a:pt x="129" y="223"/>
                    <a:pt x="129" y="226"/>
                  </a:cubicBezTo>
                  <a:cubicBezTo>
                    <a:pt x="133" y="271"/>
                    <a:pt x="133" y="271"/>
                    <a:pt x="133" y="271"/>
                  </a:cubicBezTo>
                  <a:cubicBezTo>
                    <a:pt x="154" y="271"/>
                    <a:pt x="154" y="271"/>
                    <a:pt x="154" y="271"/>
                  </a:cubicBezTo>
                  <a:cubicBezTo>
                    <a:pt x="158" y="226"/>
                    <a:pt x="158" y="226"/>
                    <a:pt x="158" y="226"/>
                  </a:cubicBezTo>
                  <a:cubicBezTo>
                    <a:pt x="158" y="223"/>
                    <a:pt x="161" y="220"/>
                    <a:pt x="164" y="219"/>
                  </a:cubicBezTo>
                  <a:cubicBezTo>
                    <a:pt x="171" y="217"/>
                    <a:pt x="177" y="215"/>
                    <a:pt x="183" y="212"/>
                  </a:cubicBezTo>
                  <a:cubicBezTo>
                    <a:pt x="186" y="210"/>
                    <a:pt x="189" y="211"/>
                    <a:pt x="192" y="213"/>
                  </a:cubicBezTo>
                  <a:cubicBezTo>
                    <a:pt x="226" y="241"/>
                    <a:pt x="226" y="241"/>
                    <a:pt x="226" y="241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14" y="193"/>
                    <a:pt x="214" y="193"/>
                    <a:pt x="214" y="193"/>
                  </a:cubicBezTo>
                  <a:cubicBezTo>
                    <a:pt x="211" y="190"/>
                    <a:pt x="211" y="187"/>
                    <a:pt x="213" y="184"/>
                  </a:cubicBezTo>
                  <a:cubicBezTo>
                    <a:pt x="217" y="177"/>
                    <a:pt x="220" y="171"/>
                    <a:pt x="222" y="164"/>
                  </a:cubicBezTo>
                  <a:cubicBezTo>
                    <a:pt x="223" y="160"/>
                    <a:pt x="226" y="158"/>
                    <a:pt x="229" y="158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33"/>
                    <a:pt x="271" y="133"/>
                    <a:pt x="271" y="133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8" y="129"/>
                    <a:pt x="225" y="126"/>
                    <a:pt x="224" y="123"/>
                  </a:cubicBezTo>
                  <a:cubicBezTo>
                    <a:pt x="222" y="115"/>
                    <a:pt x="219" y="107"/>
                    <a:pt x="215" y="100"/>
                  </a:cubicBezTo>
                  <a:cubicBezTo>
                    <a:pt x="214" y="97"/>
                    <a:pt x="214" y="93"/>
                    <a:pt x="216" y="91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5" y="72"/>
                    <a:pt x="191" y="73"/>
                    <a:pt x="188" y="71"/>
                  </a:cubicBezTo>
                  <a:cubicBezTo>
                    <a:pt x="180" y="66"/>
                    <a:pt x="172" y="62"/>
                    <a:pt x="164" y="60"/>
                  </a:cubicBezTo>
                  <a:cubicBezTo>
                    <a:pt x="160" y="59"/>
                    <a:pt x="158" y="56"/>
                    <a:pt x="157" y="53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9" y="56"/>
                    <a:pt x="127" y="59"/>
                    <a:pt x="124" y="60"/>
                  </a:cubicBezTo>
                  <a:cubicBezTo>
                    <a:pt x="115" y="62"/>
                    <a:pt x="107" y="66"/>
                    <a:pt x="99" y="71"/>
                  </a:cubicBezTo>
                  <a:cubicBezTo>
                    <a:pt x="96" y="73"/>
                    <a:pt x="92" y="72"/>
                    <a:pt x="90" y="70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3" y="93"/>
                    <a:pt x="73" y="97"/>
                    <a:pt x="72" y="100"/>
                  </a:cubicBezTo>
                  <a:cubicBezTo>
                    <a:pt x="68" y="107"/>
                    <a:pt x="65" y="115"/>
                    <a:pt x="63" y="123"/>
                  </a:cubicBezTo>
                  <a:cubicBezTo>
                    <a:pt x="62" y="126"/>
                    <a:pt x="59" y="129"/>
                    <a:pt x="56" y="129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61" y="158"/>
                    <a:pt x="64" y="160"/>
                    <a:pt x="65" y="164"/>
                  </a:cubicBezTo>
                  <a:cubicBezTo>
                    <a:pt x="67" y="171"/>
                    <a:pt x="70" y="177"/>
                    <a:pt x="74" y="184"/>
                  </a:cubicBezTo>
                  <a:cubicBezTo>
                    <a:pt x="76" y="187"/>
                    <a:pt x="76" y="190"/>
                    <a:pt x="74" y="193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7" y="211"/>
                    <a:pt x="98" y="211"/>
                    <a:pt x="100" y="211"/>
                  </a:cubicBezTo>
                  <a:cubicBezTo>
                    <a:pt x="102" y="211"/>
                    <a:pt x="103" y="211"/>
                    <a:pt x="104" y="2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44" name="Freeform 2144"/>
            <p:cNvSpPr>
              <a:spLocks noEditPoints="1"/>
            </p:cNvSpPr>
            <p:nvPr/>
          </p:nvSpPr>
          <p:spPr bwMode="auto">
            <a:xfrm>
              <a:off x="8855377" y="1477063"/>
              <a:ext cx="57150" cy="55563"/>
            </a:xfrm>
            <a:custGeom>
              <a:avLst/>
              <a:gdLst>
                <a:gd name="T0" fmla="*/ 2147483647 w 75"/>
                <a:gd name="T1" fmla="*/ 2147483647 h 75"/>
                <a:gd name="T2" fmla="*/ 0 w 75"/>
                <a:gd name="T3" fmla="*/ 2147483647 h 75"/>
                <a:gd name="T4" fmla="*/ 0 w 75"/>
                <a:gd name="T5" fmla="*/ 2147483647 h 75"/>
                <a:gd name="T6" fmla="*/ 2147483647 w 75"/>
                <a:gd name="T7" fmla="*/ 0 h 75"/>
                <a:gd name="T8" fmla="*/ 2147483647 w 75"/>
                <a:gd name="T9" fmla="*/ 0 h 75"/>
                <a:gd name="T10" fmla="*/ 2147483647 w 75"/>
                <a:gd name="T11" fmla="*/ 2147483647 h 75"/>
                <a:gd name="T12" fmla="*/ 2147483647 w 75"/>
                <a:gd name="T13" fmla="*/ 2147483647 h 75"/>
                <a:gd name="T14" fmla="*/ 2147483647 w 75"/>
                <a:gd name="T15" fmla="*/ 2147483647 h 75"/>
                <a:gd name="T16" fmla="*/ 2147483647 w 75"/>
                <a:gd name="T17" fmla="*/ 2147483647 h 75"/>
                <a:gd name="T18" fmla="*/ 2147483647 w 75"/>
                <a:gd name="T19" fmla="*/ 2147483647 h 75"/>
                <a:gd name="T20" fmla="*/ 2147483647 w 75"/>
                <a:gd name="T21" fmla="*/ 2147483647 h 75"/>
                <a:gd name="T22" fmla="*/ 2147483647 w 75"/>
                <a:gd name="T23" fmla="*/ 2147483647 h 75"/>
                <a:gd name="T24" fmla="*/ 2147483647 w 75"/>
                <a:gd name="T25" fmla="*/ 2147483647 h 75"/>
                <a:gd name="T26" fmla="*/ 2147483647 w 75"/>
                <a:gd name="T27" fmla="*/ 2147483647 h 75"/>
                <a:gd name="T28" fmla="*/ 2147483647 w 75"/>
                <a:gd name="T29" fmla="*/ 2147483647 h 75"/>
                <a:gd name="T30" fmla="*/ 2147483647 w 75"/>
                <a:gd name="T31" fmla="*/ 2147483647 h 75"/>
                <a:gd name="T32" fmla="*/ 2147483647 w 75"/>
                <a:gd name="T33" fmla="*/ 2147483647 h 75"/>
                <a:gd name="T34" fmla="*/ 2147483647 w 75"/>
                <a:gd name="T35" fmla="*/ 2147483647 h 75"/>
                <a:gd name="T36" fmla="*/ 2147483647 w 75"/>
                <a:gd name="T37" fmla="*/ 2147483647 h 75"/>
                <a:gd name="T38" fmla="*/ 2147483647 w 75"/>
                <a:gd name="T39" fmla="*/ 0 h 75"/>
                <a:gd name="T40" fmla="*/ 2147483647 w 75"/>
                <a:gd name="T41" fmla="*/ 2147483647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75"/>
                <a:gd name="T65" fmla="*/ 75 w 75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75">
                  <a:moveTo>
                    <a:pt x="23" y="72"/>
                  </a:moveTo>
                  <a:cubicBezTo>
                    <a:pt x="8" y="66"/>
                    <a:pt x="0" y="52"/>
                    <a:pt x="0" y="37"/>
                  </a:cubicBezTo>
                  <a:cubicBezTo>
                    <a:pt x="0" y="32"/>
                    <a:pt x="1" y="27"/>
                    <a:pt x="3" y="23"/>
                  </a:cubicBezTo>
                  <a:cubicBezTo>
                    <a:pt x="9" y="8"/>
                    <a:pt x="23" y="0"/>
                    <a:pt x="37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66" y="9"/>
                    <a:pt x="75" y="23"/>
                    <a:pt x="75" y="37"/>
                  </a:cubicBezTo>
                  <a:cubicBezTo>
                    <a:pt x="75" y="42"/>
                    <a:pt x="74" y="47"/>
                    <a:pt x="72" y="52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66" y="66"/>
                    <a:pt x="52" y="75"/>
                    <a:pt x="37" y="75"/>
                  </a:cubicBezTo>
                  <a:cubicBezTo>
                    <a:pt x="32" y="75"/>
                    <a:pt x="27" y="74"/>
                    <a:pt x="23" y="72"/>
                  </a:cubicBezTo>
                  <a:close/>
                  <a:moveTo>
                    <a:pt x="18" y="29"/>
                  </a:moveTo>
                  <a:cubicBezTo>
                    <a:pt x="17" y="32"/>
                    <a:pt x="16" y="34"/>
                    <a:pt x="16" y="37"/>
                  </a:cubicBezTo>
                  <a:cubicBezTo>
                    <a:pt x="16" y="45"/>
                    <a:pt x="21" y="53"/>
                    <a:pt x="29" y="57"/>
                  </a:cubicBezTo>
                  <a:cubicBezTo>
                    <a:pt x="32" y="58"/>
                    <a:pt x="34" y="58"/>
                    <a:pt x="37" y="58"/>
                  </a:cubicBezTo>
                  <a:cubicBezTo>
                    <a:pt x="45" y="58"/>
                    <a:pt x="53" y="53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3"/>
                    <a:pt x="58" y="40"/>
                    <a:pt x="58" y="37"/>
                  </a:cubicBezTo>
                  <a:cubicBezTo>
                    <a:pt x="58" y="29"/>
                    <a:pt x="53" y="21"/>
                    <a:pt x="45" y="18"/>
                  </a:cubicBezTo>
                  <a:cubicBezTo>
                    <a:pt x="43" y="17"/>
                    <a:pt x="40" y="16"/>
                    <a:pt x="37" y="16"/>
                  </a:cubicBezTo>
                  <a:cubicBezTo>
                    <a:pt x="29" y="16"/>
                    <a:pt x="21" y="21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45" name="Freeform 2145"/>
            <p:cNvSpPr>
              <a:spLocks noEditPoints="1"/>
            </p:cNvSpPr>
            <p:nvPr/>
          </p:nvSpPr>
          <p:spPr bwMode="auto">
            <a:xfrm>
              <a:off x="8795052" y="1416738"/>
              <a:ext cx="176213" cy="176213"/>
            </a:xfrm>
            <a:custGeom>
              <a:avLst/>
              <a:gdLst>
                <a:gd name="T0" fmla="*/ 2147483647 w 234"/>
                <a:gd name="T1" fmla="*/ 2147483647 h 234"/>
                <a:gd name="T2" fmla="*/ 2147483647 w 234"/>
                <a:gd name="T3" fmla="*/ 2147483647 h 234"/>
                <a:gd name="T4" fmla="*/ 2147483647 w 234"/>
                <a:gd name="T5" fmla="*/ 2147483647 h 234"/>
                <a:gd name="T6" fmla="*/ 2147483647 w 234"/>
                <a:gd name="T7" fmla="*/ 2147483647 h 234"/>
                <a:gd name="T8" fmla="*/ 2147483647 w 234"/>
                <a:gd name="T9" fmla="*/ 2147483647 h 234"/>
                <a:gd name="T10" fmla="*/ 0 w 234"/>
                <a:gd name="T11" fmla="*/ 2147483647 h 234"/>
                <a:gd name="T12" fmla="*/ 0 w 234"/>
                <a:gd name="T13" fmla="*/ 2147483647 h 234"/>
                <a:gd name="T14" fmla="*/ 2147483647 w 234"/>
                <a:gd name="T15" fmla="*/ 2147483647 h 234"/>
                <a:gd name="T16" fmla="*/ 0 w 234"/>
                <a:gd name="T17" fmla="*/ 2147483647 h 234"/>
                <a:gd name="T18" fmla="*/ 0 w 234"/>
                <a:gd name="T19" fmla="*/ 2147483647 h 234"/>
                <a:gd name="T20" fmla="*/ 2147483647 w 234"/>
                <a:gd name="T21" fmla="*/ 2147483647 h 234"/>
                <a:gd name="T22" fmla="*/ 2147483647 w 234"/>
                <a:gd name="T23" fmla="*/ 2147483647 h 234"/>
                <a:gd name="T24" fmla="*/ 2147483647 w 234"/>
                <a:gd name="T25" fmla="*/ 0 h 234"/>
                <a:gd name="T26" fmla="*/ 2147483647 w 234"/>
                <a:gd name="T27" fmla="*/ 2147483647 h 234"/>
                <a:gd name="T28" fmla="*/ 2147483647 w 234"/>
                <a:gd name="T29" fmla="*/ 2147483647 h 234"/>
                <a:gd name="T30" fmla="*/ 2147483647 w 234"/>
                <a:gd name="T31" fmla="*/ 0 h 234"/>
                <a:gd name="T32" fmla="*/ 2147483647 w 234"/>
                <a:gd name="T33" fmla="*/ 2147483647 h 234"/>
                <a:gd name="T34" fmla="*/ 2147483647 w 234"/>
                <a:gd name="T35" fmla="*/ 2147483647 h 234"/>
                <a:gd name="T36" fmla="*/ 2147483647 w 234"/>
                <a:gd name="T37" fmla="*/ 2147483647 h 234"/>
                <a:gd name="T38" fmla="*/ 2147483647 w 234"/>
                <a:gd name="T39" fmla="*/ 2147483647 h 234"/>
                <a:gd name="T40" fmla="*/ 2147483647 w 234"/>
                <a:gd name="T41" fmla="*/ 2147483647 h 234"/>
                <a:gd name="T42" fmla="*/ 2147483647 w 234"/>
                <a:gd name="T43" fmla="*/ 2147483647 h 234"/>
                <a:gd name="T44" fmla="*/ 2147483647 w 234"/>
                <a:gd name="T45" fmla="*/ 2147483647 h 234"/>
                <a:gd name="T46" fmla="*/ 2147483647 w 234"/>
                <a:gd name="T47" fmla="*/ 2147483647 h 234"/>
                <a:gd name="T48" fmla="*/ 2147483647 w 234"/>
                <a:gd name="T49" fmla="*/ 2147483647 h 234"/>
                <a:gd name="T50" fmla="*/ 2147483647 w 234"/>
                <a:gd name="T51" fmla="*/ 2147483647 h 234"/>
                <a:gd name="T52" fmla="*/ 2147483647 w 234"/>
                <a:gd name="T53" fmla="*/ 2147483647 h 234"/>
                <a:gd name="T54" fmla="*/ 2147483647 w 234"/>
                <a:gd name="T55" fmla="*/ 2147483647 h 234"/>
                <a:gd name="T56" fmla="*/ 2147483647 w 234"/>
                <a:gd name="T57" fmla="*/ 2147483647 h 234"/>
                <a:gd name="T58" fmla="*/ 2147483647 w 234"/>
                <a:gd name="T59" fmla="*/ 2147483647 h 234"/>
                <a:gd name="T60" fmla="*/ 2147483647 w 234"/>
                <a:gd name="T61" fmla="*/ 2147483647 h 234"/>
                <a:gd name="T62" fmla="*/ 2147483647 w 234"/>
                <a:gd name="T63" fmla="*/ 2147483647 h 234"/>
                <a:gd name="T64" fmla="*/ 2147483647 w 234"/>
                <a:gd name="T65" fmla="*/ 2147483647 h 234"/>
                <a:gd name="T66" fmla="*/ 2147483647 w 234"/>
                <a:gd name="T67" fmla="*/ 2147483647 h 234"/>
                <a:gd name="T68" fmla="*/ 2147483647 w 234"/>
                <a:gd name="T69" fmla="*/ 2147483647 h 234"/>
                <a:gd name="T70" fmla="*/ 2147483647 w 234"/>
                <a:gd name="T71" fmla="*/ 2147483647 h 234"/>
                <a:gd name="T72" fmla="*/ 2147483647 w 234"/>
                <a:gd name="T73" fmla="*/ 2147483647 h 234"/>
                <a:gd name="T74" fmla="*/ 2147483647 w 234"/>
                <a:gd name="T75" fmla="*/ 2147483647 h 234"/>
                <a:gd name="T76" fmla="*/ 2147483647 w 234"/>
                <a:gd name="T77" fmla="*/ 2147483647 h 234"/>
                <a:gd name="T78" fmla="*/ 2147483647 w 234"/>
                <a:gd name="T79" fmla="*/ 2147483647 h 234"/>
                <a:gd name="T80" fmla="*/ 2147483647 w 234"/>
                <a:gd name="T81" fmla="*/ 2147483647 h 234"/>
                <a:gd name="T82" fmla="*/ 2147483647 w 234"/>
                <a:gd name="T83" fmla="*/ 2147483647 h 234"/>
                <a:gd name="T84" fmla="*/ 2147483647 w 234"/>
                <a:gd name="T85" fmla="*/ 2147483647 h 234"/>
                <a:gd name="T86" fmla="*/ 2147483647 w 234"/>
                <a:gd name="T87" fmla="*/ 2147483647 h 234"/>
                <a:gd name="T88" fmla="*/ 2147483647 w 234"/>
                <a:gd name="T89" fmla="*/ 2147483647 h 234"/>
                <a:gd name="T90" fmla="*/ 2147483647 w 234"/>
                <a:gd name="T91" fmla="*/ 2147483647 h 234"/>
                <a:gd name="T92" fmla="*/ 2147483647 w 234"/>
                <a:gd name="T93" fmla="*/ 2147483647 h 234"/>
                <a:gd name="T94" fmla="*/ 2147483647 w 234"/>
                <a:gd name="T95" fmla="*/ 2147483647 h 234"/>
                <a:gd name="T96" fmla="*/ 2147483647 w 234"/>
                <a:gd name="T97" fmla="*/ 2147483647 h 234"/>
                <a:gd name="T98" fmla="*/ 2147483647 w 234"/>
                <a:gd name="T99" fmla="*/ 2147483647 h 234"/>
                <a:gd name="T100" fmla="*/ 2147483647 w 234"/>
                <a:gd name="T101" fmla="*/ 2147483647 h 234"/>
                <a:gd name="T102" fmla="*/ 2147483647 w 234"/>
                <a:gd name="T103" fmla="*/ 2147483647 h 234"/>
                <a:gd name="T104" fmla="*/ 2147483647 w 234"/>
                <a:gd name="T105" fmla="*/ 2147483647 h 234"/>
                <a:gd name="T106" fmla="*/ 2147483647 w 234"/>
                <a:gd name="T107" fmla="*/ 2147483647 h 234"/>
                <a:gd name="T108" fmla="*/ 2147483647 w 234"/>
                <a:gd name="T109" fmla="*/ 2147483647 h 2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4"/>
                <a:gd name="T166" fmla="*/ 0 h 234"/>
                <a:gd name="T167" fmla="*/ 234 w 234"/>
                <a:gd name="T168" fmla="*/ 234 h 2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4" h="234">
                  <a:moveTo>
                    <a:pt x="138" y="229"/>
                  </a:moveTo>
                  <a:cubicBezTo>
                    <a:pt x="121" y="196"/>
                    <a:pt x="121" y="196"/>
                    <a:pt x="121" y="196"/>
                  </a:cubicBezTo>
                  <a:cubicBezTo>
                    <a:pt x="120" y="196"/>
                    <a:pt x="120" y="196"/>
                    <a:pt x="119" y="196"/>
                  </a:cubicBezTo>
                  <a:cubicBezTo>
                    <a:pt x="117" y="196"/>
                    <a:pt x="114" y="196"/>
                    <a:pt x="112" y="19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3" y="232"/>
                    <a:pt x="88" y="234"/>
                    <a:pt x="84" y="232"/>
                  </a:cubicBezTo>
                  <a:cubicBezTo>
                    <a:pt x="58" y="221"/>
                    <a:pt x="58" y="221"/>
                    <a:pt x="58" y="221"/>
                  </a:cubicBezTo>
                  <a:cubicBezTo>
                    <a:pt x="54" y="219"/>
                    <a:pt x="52" y="215"/>
                    <a:pt x="53" y="211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2" y="174"/>
                    <a:pt x="60" y="172"/>
                    <a:pt x="58" y="169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9" y="181"/>
                    <a:pt x="14" y="179"/>
                    <a:pt x="13" y="175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0" y="145"/>
                    <a:pt x="2" y="140"/>
                    <a:pt x="6" y="138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7" y="119"/>
                    <a:pt x="37" y="117"/>
                    <a:pt x="37" y="114"/>
                  </a:cubicBezTo>
                  <a:cubicBezTo>
                    <a:pt x="37" y="113"/>
                    <a:pt x="37" y="112"/>
                    <a:pt x="37" y="111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2" y="93"/>
                    <a:pt x="1" y="88"/>
                    <a:pt x="2" y="8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54"/>
                    <a:pt x="19" y="52"/>
                    <a:pt x="23" y="5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7" y="60"/>
                    <a:pt x="60" y="56"/>
                    <a:pt x="64" y="5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19"/>
                    <a:pt x="55" y="14"/>
                    <a:pt x="59" y="1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0" y="0"/>
                    <a:pt x="94" y="2"/>
                    <a:pt x="96" y="6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3" y="33"/>
                    <a:pt x="116" y="32"/>
                    <a:pt x="118" y="32"/>
                  </a:cubicBezTo>
                  <a:cubicBezTo>
                    <a:pt x="121" y="32"/>
                    <a:pt x="123" y="33"/>
                    <a:pt x="125" y="33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1" y="2"/>
                    <a:pt x="146" y="1"/>
                    <a:pt x="150" y="2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80" y="15"/>
                    <a:pt x="182" y="19"/>
                    <a:pt x="181" y="23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6" y="56"/>
                    <a:pt x="179" y="59"/>
                    <a:pt x="182" y="63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6" y="53"/>
                    <a:pt x="220" y="55"/>
                    <a:pt x="221" y="59"/>
                  </a:cubicBezTo>
                  <a:cubicBezTo>
                    <a:pt x="232" y="86"/>
                    <a:pt x="232" y="86"/>
                    <a:pt x="232" y="86"/>
                  </a:cubicBezTo>
                  <a:cubicBezTo>
                    <a:pt x="234" y="90"/>
                    <a:pt x="232" y="94"/>
                    <a:pt x="229" y="96"/>
                  </a:cubicBezTo>
                  <a:cubicBezTo>
                    <a:pt x="200" y="111"/>
                    <a:pt x="200" y="111"/>
                    <a:pt x="200" y="111"/>
                  </a:cubicBezTo>
                  <a:cubicBezTo>
                    <a:pt x="200" y="112"/>
                    <a:pt x="200" y="113"/>
                    <a:pt x="200" y="114"/>
                  </a:cubicBezTo>
                  <a:cubicBezTo>
                    <a:pt x="200" y="118"/>
                    <a:pt x="200" y="121"/>
                    <a:pt x="200" y="124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32" y="141"/>
                    <a:pt x="234" y="146"/>
                    <a:pt x="232" y="150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19" y="180"/>
                    <a:pt x="215" y="182"/>
                    <a:pt x="211" y="181"/>
                  </a:cubicBezTo>
                  <a:cubicBezTo>
                    <a:pt x="178" y="171"/>
                    <a:pt x="178" y="171"/>
                    <a:pt x="178" y="171"/>
                  </a:cubicBezTo>
                  <a:cubicBezTo>
                    <a:pt x="175" y="173"/>
                    <a:pt x="173" y="176"/>
                    <a:pt x="170" y="178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1" y="216"/>
                    <a:pt x="179" y="220"/>
                    <a:pt x="175" y="222"/>
                  </a:cubicBezTo>
                  <a:cubicBezTo>
                    <a:pt x="148" y="232"/>
                    <a:pt x="148" y="232"/>
                    <a:pt x="148" y="232"/>
                  </a:cubicBezTo>
                  <a:cubicBezTo>
                    <a:pt x="147" y="233"/>
                    <a:pt x="146" y="233"/>
                    <a:pt x="145" y="233"/>
                  </a:cubicBezTo>
                  <a:cubicBezTo>
                    <a:pt x="142" y="233"/>
                    <a:pt x="140" y="231"/>
                    <a:pt x="138" y="229"/>
                  </a:cubicBezTo>
                  <a:close/>
                  <a:moveTo>
                    <a:pt x="133" y="184"/>
                  </a:moveTo>
                  <a:cubicBezTo>
                    <a:pt x="149" y="215"/>
                    <a:pt x="149" y="215"/>
                    <a:pt x="149" y="215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2" y="174"/>
                    <a:pt x="153" y="170"/>
                    <a:pt x="156" y="168"/>
                  </a:cubicBezTo>
                  <a:cubicBezTo>
                    <a:pt x="161" y="165"/>
                    <a:pt x="165" y="161"/>
                    <a:pt x="169" y="156"/>
                  </a:cubicBezTo>
                  <a:cubicBezTo>
                    <a:pt x="171" y="154"/>
                    <a:pt x="174" y="153"/>
                    <a:pt x="177" y="154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4" y="150"/>
                    <a:pt x="214" y="150"/>
                    <a:pt x="214" y="150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4" y="134"/>
                    <a:pt x="182" y="130"/>
                    <a:pt x="183" y="127"/>
                  </a:cubicBezTo>
                  <a:cubicBezTo>
                    <a:pt x="183" y="123"/>
                    <a:pt x="184" y="119"/>
                    <a:pt x="184" y="114"/>
                  </a:cubicBezTo>
                  <a:cubicBezTo>
                    <a:pt x="184" y="112"/>
                    <a:pt x="184" y="110"/>
                    <a:pt x="183" y="107"/>
                  </a:cubicBezTo>
                  <a:cubicBezTo>
                    <a:pt x="183" y="104"/>
                    <a:pt x="185" y="101"/>
                    <a:pt x="188" y="99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78" y="81"/>
                    <a:pt x="174" y="80"/>
                    <a:pt x="172" y="77"/>
                  </a:cubicBezTo>
                  <a:cubicBezTo>
                    <a:pt x="168" y="71"/>
                    <a:pt x="163" y="66"/>
                    <a:pt x="158" y="62"/>
                  </a:cubicBezTo>
                  <a:cubicBezTo>
                    <a:pt x="155" y="60"/>
                    <a:pt x="154" y="56"/>
                    <a:pt x="155" y="53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5" y="48"/>
                    <a:pt x="132" y="50"/>
                    <a:pt x="128" y="50"/>
                  </a:cubicBezTo>
                  <a:cubicBezTo>
                    <a:pt x="125" y="49"/>
                    <a:pt x="122" y="49"/>
                    <a:pt x="118" y="49"/>
                  </a:cubicBezTo>
                  <a:cubicBezTo>
                    <a:pt x="115" y="49"/>
                    <a:pt x="111" y="49"/>
                    <a:pt x="107" y="50"/>
                  </a:cubicBezTo>
                  <a:cubicBezTo>
                    <a:pt x="104" y="50"/>
                    <a:pt x="100" y="49"/>
                    <a:pt x="99" y="45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7"/>
                    <a:pt x="81" y="61"/>
                    <a:pt x="78" y="63"/>
                  </a:cubicBezTo>
                  <a:cubicBezTo>
                    <a:pt x="73" y="67"/>
                    <a:pt x="68" y="72"/>
                    <a:pt x="64" y="77"/>
                  </a:cubicBezTo>
                  <a:cubicBezTo>
                    <a:pt x="62" y="80"/>
                    <a:pt x="59" y="81"/>
                    <a:pt x="55" y="8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2" y="101"/>
                    <a:pt x="53" y="104"/>
                    <a:pt x="53" y="108"/>
                  </a:cubicBezTo>
                  <a:cubicBezTo>
                    <a:pt x="53" y="110"/>
                    <a:pt x="53" y="112"/>
                    <a:pt x="53" y="114"/>
                  </a:cubicBezTo>
                  <a:cubicBezTo>
                    <a:pt x="53" y="118"/>
                    <a:pt x="53" y="121"/>
                    <a:pt x="54" y="125"/>
                  </a:cubicBezTo>
                  <a:cubicBezTo>
                    <a:pt x="54" y="128"/>
                    <a:pt x="53" y="132"/>
                    <a:pt x="49" y="134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2" y="151"/>
                    <a:pt x="65" y="152"/>
                    <a:pt x="67" y="155"/>
                  </a:cubicBezTo>
                  <a:cubicBezTo>
                    <a:pt x="70" y="159"/>
                    <a:pt x="74" y="163"/>
                    <a:pt x="79" y="166"/>
                  </a:cubicBezTo>
                  <a:cubicBezTo>
                    <a:pt x="81" y="168"/>
                    <a:pt x="82" y="172"/>
                    <a:pt x="81" y="175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2" y="180"/>
                    <a:pt x="106" y="179"/>
                    <a:pt x="109" y="179"/>
                  </a:cubicBezTo>
                  <a:cubicBezTo>
                    <a:pt x="112" y="180"/>
                    <a:pt x="116" y="180"/>
                    <a:pt x="119" y="180"/>
                  </a:cubicBezTo>
                  <a:cubicBezTo>
                    <a:pt x="121" y="180"/>
                    <a:pt x="123" y="180"/>
                    <a:pt x="125" y="179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29" y="179"/>
                    <a:pt x="132" y="181"/>
                    <a:pt x="133" y="184"/>
                  </a:cubicBezTo>
                  <a:close/>
                  <a:moveTo>
                    <a:pt x="213" y="173"/>
                  </a:moveTo>
                  <a:cubicBezTo>
                    <a:pt x="216" y="166"/>
                    <a:pt x="216" y="166"/>
                    <a:pt x="216" y="166"/>
                  </a:cubicBezTo>
                  <a:lnTo>
                    <a:pt x="21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6050" name="AutoShape 42"/>
          <p:cNvSpPr>
            <a:spLocks noChangeArrowheads="1"/>
          </p:cNvSpPr>
          <p:nvPr/>
        </p:nvSpPr>
        <p:spPr bwMode="auto">
          <a:xfrm>
            <a:off x="3524396" y="1354127"/>
            <a:ext cx="1877868" cy="699185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A4AAAF"/>
              </a:gs>
              <a:gs pos="100000">
                <a:srgbClr val="68717A"/>
              </a:gs>
            </a:gsLst>
            <a:lin ang="5400000" scaled="1"/>
          </a:gradFill>
          <a:ln w="28575">
            <a:solidFill>
              <a:srgbClr val="68717A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Automated load and transmission </a:t>
            </a:r>
            <a:r>
              <a:rPr lang="en-US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balancing -</a:t>
            </a:r>
            <a:r>
              <a:rPr lang="en-US" sz="1400" b="1" i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Efficiently</a:t>
            </a:r>
            <a:endParaRPr lang="en-US" sz="1600" b="1" i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6051" name="AutoShape 42"/>
          <p:cNvSpPr>
            <a:spLocks noChangeArrowheads="1"/>
          </p:cNvSpPr>
          <p:nvPr/>
        </p:nvSpPr>
        <p:spPr bwMode="auto">
          <a:xfrm>
            <a:off x="5913437" y="1355808"/>
            <a:ext cx="1524000" cy="624984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A4AAAF"/>
              </a:gs>
              <a:gs pos="100000">
                <a:srgbClr val="68717A"/>
              </a:gs>
            </a:gsLst>
            <a:lin ang="5400000" scaled="1"/>
          </a:gradFill>
          <a:ln w="28575">
            <a:solidFill>
              <a:srgbClr val="68717A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</a:pPr>
            <a:r>
              <a:rPr lang="en-US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TCO reduced </a:t>
            </a:r>
            <a:r>
              <a:rPr lang="en-US" sz="1400" b="1" i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Significantly</a:t>
            </a:r>
            <a:r>
              <a:rPr lang="en-US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endParaRPr lang="en-GB" sz="1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6052" name="AutoShape 42"/>
          <p:cNvSpPr>
            <a:spLocks noChangeArrowheads="1"/>
          </p:cNvSpPr>
          <p:nvPr/>
        </p:nvSpPr>
        <p:spPr bwMode="auto">
          <a:xfrm>
            <a:off x="4691064" y="2404165"/>
            <a:ext cx="1747837" cy="766107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A4AAAF"/>
              </a:gs>
              <a:gs pos="100000">
                <a:srgbClr val="68717A"/>
              </a:gs>
            </a:gsLst>
            <a:lin ang="5400000" scaled="1"/>
          </a:gradFill>
          <a:ln w="28575">
            <a:solidFill>
              <a:srgbClr val="68717A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  <a:ea typeface="MS PGothic" charset="0"/>
                <a:cs typeface="MS PGothic" charset="0"/>
              </a:rPr>
              <a:t>Simplification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  <a:ea typeface="MS PGothic" charset="0"/>
                <a:cs typeface="MS PGothic" charset="0"/>
              </a:rPr>
              <a:t>and consolidation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  <a:ea typeface="MS PGothic" charset="0"/>
                <a:cs typeface="MS PGothic" charset="0"/>
              </a:rPr>
              <a:t>of core network</a:t>
            </a:r>
            <a:endParaRPr lang="en-GB" sz="14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6053" name="AutoShape 42"/>
          <p:cNvSpPr>
            <a:spLocks noChangeArrowheads="1"/>
          </p:cNvSpPr>
          <p:nvPr/>
        </p:nvSpPr>
        <p:spPr bwMode="auto">
          <a:xfrm>
            <a:off x="4691064" y="4504238"/>
            <a:ext cx="1747837" cy="766107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A4AAAF"/>
              </a:gs>
              <a:gs pos="100000">
                <a:srgbClr val="68717A"/>
              </a:gs>
            </a:gsLst>
            <a:lin ang="5400000" scaled="1"/>
          </a:gradFill>
          <a:ln w="28575">
            <a:solidFill>
              <a:srgbClr val="68717A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Long life cycle for hardware </a:t>
            </a:r>
            <a:br>
              <a:rPr lang="en-GB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</a:br>
            <a:r>
              <a:rPr lang="en-GB" sz="1400" b="1" i="1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Durability </a:t>
            </a:r>
            <a:endParaRPr lang="en-GB" sz="1400" b="1" i="1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6054" name="TextBox 42"/>
          <p:cNvSpPr txBox="1">
            <a:spLocks noChangeArrowheads="1"/>
          </p:cNvSpPr>
          <p:nvPr/>
        </p:nvSpPr>
        <p:spPr bwMode="auto">
          <a:xfrm>
            <a:off x="2277946" y="4365595"/>
            <a:ext cx="1284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Signal Transfer </a:t>
            </a:r>
            <a:b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GB" sz="1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Point</a:t>
            </a:r>
            <a:endParaRPr lang="en-GB" sz="1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55" name="AutoShape 42"/>
          <p:cNvSpPr>
            <a:spLocks noChangeArrowheads="1"/>
          </p:cNvSpPr>
          <p:nvPr/>
        </p:nvSpPr>
        <p:spPr bwMode="auto">
          <a:xfrm>
            <a:off x="4691064" y="3523618"/>
            <a:ext cx="1747837" cy="537925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A4AAAF"/>
              </a:gs>
              <a:gs pos="100000">
                <a:srgbClr val="68717A"/>
              </a:gs>
            </a:gsLst>
            <a:lin ang="5400000" scaled="1"/>
          </a:gradFill>
          <a:ln w="28575">
            <a:solidFill>
              <a:srgbClr val="68717A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Up to 80% lesser </a:t>
            </a:r>
            <a:br>
              <a:rPr lang="en-US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</a:br>
            <a:r>
              <a:rPr lang="en-US" sz="1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footprint </a:t>
            </a:r>
            <a:endParaRPr lang="en-GB" sz="1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6062" name="AutoShape 42"/>
          <p:cNvSpPr>
            <a:spLocks noChangeArrowheads="1"/>
          </p:cNvSpPr>
          <p:nvPr/>
        </p:nvSpPr>
        <p:spPr bwMode="auto">
          <a:xfrm>
            <a:off x="7967117" y="1344049"/>
            <a:ext cx="2823120" cy="635062"/>
          </a:xfrm>
          <a:prstGeom prst="roundRect">
            <a:avLst>
              <a:gd name="adj" fmla="val 14116"/>
            </a:avLst>
          </a:prstGeom>
          <a:gradFill rotWithShape="1">
            <a:gsLst>
              <a:gs pos="0">
                <a:srgbClr val="FFCC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FF8200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10000"/>
            </a:pPr>
            <a:endParaRPr lang="en-US" sz="16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63" name="Text Box 261"/>
          <p:cNvSpPr txBox="1">
            <a:spLocks noChangeArrowheads="1"/>
          </p:cNvSpPr>
          <p:nvPr/>
        </p:nvSpPr>
        <p:spPr bwMode="auto">
          <a:xfrm>
            <a:off x="8005763" y="1486853"/>
            <a:ext cx="1822450" cy="38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Virtualization layer</a:t>
            </a:r>
          </a:p>
        </p:txBody>
      </p:sp>
      <p:grpSp>
        <p:nvGrpSpPr>
          <p:cNvPr id="86068" name="Group 95"/>
          <p:cNvGrpSpPr>
            <a:grpSpLocks/>
          </p:cNvGrpSpPr>
          <p:nvPr/>
        </p:nvGrpSpPr>
        <p:grpSpPr bwMode="auto">
          <a:xfrm>
            <a:off x="10095708" y="1570016"/>
            <a:ext cx="331787" cy="277209"/>
            <a:chOff x="2153687" y="1455738"/>
            <a:chExt cx="331788" cy="261938"/>
          </a:xfrm>
        </p:grpSpPr>
        <p:sp>
          <p:nvSpPr>
            <p:cNvPr id="86132" name="Rectangle 1144"/>
            <p:cNvSpPr>
              <a:spLocks noChangeArrowheads="1"/>
            </p:cNvSpPr>
            <p:nvPr/>
          </p:nvSpPr>
          <p:spPr bwMode="auto">
            <a:xfrm>
              <a:off x="2309262" y="1631951"/>
              <a:ext cx="15875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33" name="Freeform 1145"/>
            <p:cNvSpPr>
              <a:spLocks/>
            </p:cNvSpPr>
            <p:nvPr/>
          </p:nvSpPr>
          <p:spPr bwMode="auto">
            <a:xfrm>
              <a:off x="2177499" y="1455738"/>
              <a:ext cx="282576" cy="185738"/>
            </a:xfrm>
            <a:custGeom>
              <a:avLst/>
              <a:gdLst>
                <a:gd name="T0" fmla="*/ 2147483647 w 377"/>
                <a:gd name="T1" fmla="*/ 0 h 246"/>
                <a:gd name="T2" fmla="*/ 2147483647 w 377"/>
                <a:gd name="T3" fmla="*/ 0 h 246"/>
                <a:gd name="T4" fmla="*/ 0 w 377"/>
                <a:gd name="T5" fmla="*/ 2147483647 h 246"/>
                <a:gd name="T6" fmla="*/ 0 w 377"/>
                <a:gd name="T7" fmla="*/ 2147483647 h 246"/>
                <a:gd name="T8" fmla="*/ 2147483647 w 377"/>
                <a:gd name="T9" fmla="*/ 2147483647 h 246"/>
                <a:gd name="T10" fmla="*/ 2147483647 w 377"/>
                <a:gd name="T11" fmla="*/ 2147483647 h 246"/>
                <a:gd name="T12" fmla="*/ 2147483647 w 377"/>
                <a:gd name="T13" fmla="*/ 2147483647 h 246"/>
                <a:gd name="T14" fmla="*/ 2147483647 w 377"/>
                <a:gd name="T15" fmla="*/ 2147483647 h 246"/>
                <a:gd name="T16" fmla="*/ 2147483647 w 377"/>
                <a:gd name="T17" fmla="*/ 0 h 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"/>
                <a:gd name="T28" fmla="*/ 0 h 246"/>
                <a:gd name="T29" fmla="*/ 377 w 377"/>
                <a:gd name="T30" fmla="*/ 246 h 2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" h="246">
                  <a:moveTo>
                    <a:pt x="3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8"/>
                    <a:pt x="9" y="246"/>
                    <a:pt x="20" y="246"/>
                  </a:cubicBezTo>
                  <a:cubicBezTo>
                    <a:pt x="357" y="246"/>
                    <a:pt x="357" y="246"/>
                    <a:pt x="357" y="246"/>
                  </a:cubicBezTo>
                  <a:cubicBezTo>
                    <a:pt x="368" y="246"/>
                    <a:pt x="377" y="238"/>
                    <a:pt x="377" y="227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7" y="9"/>
                    <a:pt x="368" y="0"/>
                    <a:pt x="357" y="0"/>
                  </a:cubicBezTo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34" name="Freeform 1146"/>
            <p:cNvSpPr>
              <a:spLocks/>
            </p:cNvSpPr>
            <p:nvPr/>
          </p:nvSpPr>
          <p:spPr bwMode="auto">
            <a:xfrm>
              <a:off x="2185437" y="1463675"/>
              <a:ext cx="268288" cy="169864"/>
            </a:xfrm>
            <a:custGeom>
              <a:avLst/>
              <a:gdLst>
                <a:gd name="T0" fmla="*/ 0 w 357"/>
                <a:gd name="T1" fmla="*/ 0 h 227"/>
                <a:gd name="T2" fmla="*/ 0 w 357"/>
                <a:gd name="T3" fmla="*/ 0 h 227"/>
                <a:gd name="T4" fmla="*/ 0 w 357"/>
                <a:gd name="T5" fmla="*/ 2147483647 h 227"/>
                <a:gd name="T6" fmla="*/ 0 w 357"/>
                <a:gd name="T7" fmla="*/ 2147483647 h 227"/>
                <a:gd name="T8" fmla="*/ 2147483647 w 357"/>
                <a:gd name="T9" fmla="*/ 2147483647 h 227"/>
                <a:gd name="T10" fmla="*/ 2147483647 w 357"/>
                <a:gd name="T11" fmla="*/ 2147483647 h 227"/>
                <a:gd name="T12" fmla="*/ 2147483647 w 357"/>
                <a:gd name="T13" fmla="*/ 0 h 227"/>
                <a:gd name="T14" fmla="*/ 2147483647 w 357"/>
                <a:gd name="T15" fmla="*/ 0 h 227"/>
                <a:gd name="T16" fmla="*/ 0 w 357"/>
                <a:gd name="T17" fmla="*/ 0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"/>
                <a:gd name="T28" fmla="*/ 0 h 227"/>
                <a:gd name="T29" fmla="*/ 357 w 357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" h="227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2"/>
                    <a:pt x="4" y="227"/>
                    <a:pt x="10" y="227"/>
                  </a:cubicBezTo>
                  <a:cubicBezTo>
                    <a:pt x="346" y="227"/>
                    <a:pt x="346" y="227"/>
                    <a:pt x="346" y="227"/>
                  </a:cubicBezTo>
                  <a:cubicBezTo>
                    <a:pt x="352" y="227"/>
                    <a:pt x="357" y="222"/>
                    <a:pt x="357" y="216"/>
                  </a:cubicBezTo>
                  <a:cubicBezTo>
                    <a:pt x="357" y="11"/>
                    <a:pt x="357" y="11"/>
                    <a:pt x="357" y="11"/>
                  </a:cubicBezTo>
                  <a:cubicBezTo>
                    <a:pt x="357" y="5"/>
                    <a:pt x="352" y="0"/>
                    <a:pt x="346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35" name="Freeform 1147"/>
            <p:cNvSpPr>
              <a:spLocks/>
            </p:cNvSpPr>
            <p:nvPr/>
          </p:nvSpPr>
          <p:spPr bwMode="auto">
            <a:xfrm>
              <a:off x="2156862" y="1681164"/>
              <a:ext cx="325438" cy="33337"/>
            </a:xfrm>
            <a:custGeom>
              <a:avLst/>
              <a:gdLst>
                <a:gd name="T0" fmla="*/ 2147483647 w 435"/>
                <a:gd name="T1" fmla="*/ 0 h 44"/>
                <a:gd name="T2" fmla="*/ 2147483647 w 435"/>
                <a:gd name="T3" fmla="*/ 0 h 44"/>
                <a:gd name="T4" fmla="*/ 0 w 435"/>
                <a:gd name="T5" fmla="*/ 2147483647 h 44"/>
                <a:gd name="T6" fmla="*/ 0 w 435"/>
                <a:gd name="T7" fmla="*/ 2147483647 h 44"/>
                <a:gd name="T8" fmla="*/ 2147483647 w 435"/>
                <a:gd name="T9" fmla="*/ 2147483647 h 44"/>
                <a:gd name="T10" fmla="*/ 2147483647 w 435"/>
                <a:gd name="T11" fmla="*/ 0 h 44"/>
                <a:gd name="T12" fmla="*/ 2147483647 w 435"/>
                <a:gd name="T13" fmla="*/ 0 h 44"/>
                <a:gd name="T14" fmla="*/ 2147483647 w 435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44"/>
                <a:gd name="T26" fmla="*/ 435 w 435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44">
                  <a:moveTo>
                    <a:pt x="51" y="0"/>
                  </a:moveTo>
                  <a:cubicBezTo>
                    <a:pt x="41" y="0"/>
                    <a:pt x="35" y="4"/>
                    <a:pt x="32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35" y="44"/>
                    <a:pt x="435" y="44"/>
                    <a:pt x="435" y="44"/>
                  </a:cubicBezTo>
                  <a:cubicBezTo>
                    <a:pt x="401" y="8"/>
                    <a:pt x="401" y="8"/>
                    <a:pt x="401" y="8"/>
                  </a:cubicBezTo>
                  <a:cubicBezTo>
                    <a:pt x="398" y="4"/>
                    <a:pt x="393" y="0"/>
                    <a:pt x="382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36" name="Freeform 1148"/>
            <p:cNvSpPr>
              <a:spLocks noEditPoints="1"/>
            </p:cNvSpPr>
            <p:nvPr/>
          </p:nvSpPr>
          <p:spPr bwMode="auto">
            <a:xfrm>
              <a:off x="2153687" y="1681164"/>
              <a:ext cx="331788" cy="36512"/>
            </a:xfrm>
            <a:custGeom>
              <a:avLst/>
              <a:gdLst>
                <a:gd name="T0" fmla="*/ 2147483647 w 443"/>
                <a:gd name="T1" fmla="*/ 0 h 48"/>
                <a:gd name="T2" fmla="*/ 2147483647 w 443"/>
                <a:gd name="T3" fmla="*/ 0 h 48"/>
                <a:gd name="T4" fmla="*/ 2147483647 w 443"/>
                <a:gd name="T5" fmla="*/ 0 h 48"/>
                <a:gd name="T6" fmla="*/ 0 w 443"/>
                <a:gd name="T7" fmla="*/ 2147483647 h 48"/>
                <a:gd name="T8" fmla="*/ 0 w 443"/>
                <a:gd name="T9" fmla="*/ 2147483647 h 48"/>
                <a:gd name="T10" fmla="*/ 0 w 443"/>
                <a:gd name="T11" fmla="*/ 2147483647 h 48"/>
                <a:gd name="T12" fmla="*/ 0 w 443"/>
                <a:gd name="T13" fmla="*/ 2147483647 h 48"/>
                <a:gd name="T14" fmla="*/ 2147483647 w 443"/>
                <a:gd name="T15" fmla="*/ 2147483647 h 48"/>
                <a:gd name="T16" fmla="*/ 2147483647 w 443"/>
                <a:gd name="T17" fmla="*/ 2147483647 h 48"/>
                <a:gd name="T18" fmla="*/ 2147483647 w 443"/>
                <a:gd name="T19" fmla="*/ 2147483647 h 48"/>
                <a:gd name="T20" fmla="*/ 2147483647 w 443"/>
                <a:gd name="T21" fmla="*/ 0 h 48"/>
                <a:gd name="T22" fmla="*/ 2147483647 w 443"/>
                <a:gd name="T23" fmla="*/ 0 h 48"/>
                <a:gd name="T24" fmla="*/ 2147483647 w 443"/>
                <a:gd name="T25" fmla="*/ 2147483647 h 48"/>
                <a:gd name="T26" fmla="*/ 2147483647 w 443"/>
                <a:gd name="T27" fmla="*/ 0 h 48"/>
                <a:gd name="T28" fmla="*/ 2147483647 w 443"/>
                <a:gd name="T29" fmla="*/ 0 h 48"/>
                <a:gd name="T30" fmla="*/ 2147483647 w 443"/>
                <a:gd name="T31" fmla="*/ 0 h 48"/>
                <a:gd name="T32" fmla="*/ 2147483647 w 443"/>
                <a:gd name="T33" fmla="*/ 0 h 48"/>
                <a:gd name="T34" fmla="*/ 2147483647 w 443"/>
                <a:gd name="T35" fmla="*/ 0 h 48"/>
                <a:gd name="T36" fmla="*/ 2147483647 w 443"/>
                <a:gd name="T37" fmla="*/ 0 h 48"/>
                <a:gd name="T38" fmla="*/ 2147483647 w 443"/>
                <a:gd name="T39" fmla="*/ 0 h 48"/>
                <a:gd name="T40" fmla="*/ 2147483647 w 443"/>
                <a:gd name="T41" fmla="*/ 0 h 48"/>
                <a:gd name="T42" fmla="*/ 2147483647 w 443"/>
                <a:gd name="T43" fmla="*/ 2147483647 h 48"/>
                <a:gd name="T44" fmla="*/ 2147483647 w 443"/>
                <a:gd name="T45" fmla="*/ 2147483647 h 48"/>
                <a:gd name="T46" fmla="*/ 2147483647 w 443"/>
                <a:gd name="T47" fmla="*/ 2147483647 h 48"/>
                <a:gd name="T48" fmla="*/ 2147483647 w 443"/>
                <a:gd name="T49" fmla="*/ 2147483647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3"/>
                <a:gd name="T76" fmla="*/ 0 h 48"/>
                <a:gd name="T77" fmla="*/ 443 w 44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3" h="48">
                  <a:moveTo>
                    <a:pt x="389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6" y="3"/>
                    <a:pt x="33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41" y="48"/>
                    <a:pt x="443" y="47"/>
                    <a:pt x="443" y="46"/>
                  </a:cubicBezTo>
                  <a:cubicBezTo>
                    <a:pt x="443" y="42"/>
                    <a:pt x="443" y="42"/>
                    <a:pt x="443" y="42"/>
                  </a:cubicBezTo>
                  <a:cubicBezTo>
                    <a:pt x="409" y="7"/>
                    <a:pt x="409" y="7"/>
                    <a:pt x="409" y="7"/>
                  </a:cubicBezTo>
                  <a:cubicBezTo>
                    <a:pt x="406" y="3"/>
                    <a:pt x="400" y="0"/>
                    <a:pt x="389" y="0"/>
                  </a:cubicBezTo>
                  <a:moveTo>
                    <a:pt x="17" y="41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2" y="4"/>
                    <a:pt x="57" y="4"/>
                    <a:pt x="59" y="4"/>
                  </a:cubicBezTo>
                  <a:cubicBezTo>
                    <a:pt x="383" y="4"/>
                    <a:pt x="383" y="4"/>
                    <a:pt x="383" y="4"/>
                  </a:cubicBezTo>
                  <a:cubicBezTo>
                    <a:pt x="385" y="4"/>
                    <a:pt x="389" y="4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25" y="44"/>
                    <a:pt x="425" y="44"/>
                    <a:pt x="425" y="44"/>
                  </a:cubicBezTo>
                  <a:cubicBezTo>
                    <a:pt x="17" y="44"/>
                    <a:pt x="17" y="44"/>
                    <a:pt x="17" y="44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37" name="Freeform 1149"/>
            <p:cNvSpPr>
              <a:spLocks noEditPoints="1"/>
            </p:cNvSpPr>
            <p:nvPr/>
          </p:nvSpPr>
          <p:spPr bwMode="auto">
            <a:xfrm>
              <a:off x="2191787" y="1471613"/>
              <a:ext cx="254001" cy="153988"/>
            </a:xfrm>
            <a:custGeom>
              <a:avLst/>
              <a:gdLst>
                <a:gd name="T0" fmla="*/ 2147483647 w 338"/>
                <a:gd name="T1" fmla="*/ 0 h 206"/>
                <a:gd name="T2" fmla="*/ 0 w 338"/>
                <a:gd name="T3" fmla="*/ 0 h 206"/>
                <a:gd name="T4" fmla="*/ 0 w 338"/>
                <a:gd name="T5" fmla="*/ 0 h 206"/>
                <a:gd name="T6" fmla="*/ 0 w 338"/>
                <a:gd name="T7" fmla="*/ 2147483647 h 206"/>
                <a:gd name="T8" fmla="*/ 0 w 338"/>
                <a:gd name="T9" fmla="*/ 2147483647 h 206"/>
                <a:gd name="T10" fmla="*/ 2147483647 w 338"/>
                <a:gd name="T11" fmla="*/ 2147483647 h 206"/>
                <a:gd name="T12" fmla="*/ 2147483647 w 338"/>
                <a:gd name="T13" fmla="*/ 2147483647 h 206"/>
                <a:gd name="T14" fmla="*/ 2147483647 w 338"/>
                <a:gd name="T15" fmla="*/ 0 h 206"/>
                <a:gd name="T16" fmla="*/ 2147483647 w 338"/>
                <a:gd name="T17" fmla="*/ 0 h 206"/>
                <a:gd name="T18" fmla="*/ 2147483647 w 338"/>
                <a:gd name="T19" fmla="*/ 2147483647 h 206"/>
                <a:gd name="T20" fmla="*/ 2147483647 w 338"/>
                <a:gd name="T21" fmla="*/ 2147483647 h 206"/>
                <a:gd name="T22" fmla="*/ 2147483647 w 338"/>
                <a:gd name="T23" fmla="*/ 2147483647 h 206"/>
                <a:gd name="T24" fmla="*/ 0 w 338"/>
                <a:gd name="T25" fmla="*/ 2147483647 h 206"/>
                <a:gd name="T26" fmla="*/ 0 w 338"/>
                <a:gd name="T27" fmla="*/ 2147483647 h 206"/>
                <a:gd name="T28" fmla="*/ 2147483647 w 338"/>
                <a:gd name="T29" fmla="*/ 0 h 206"/>
                <a:gd name="T30" fmla="*/ 2147483647 w 338"/>
                <a:gd name="T31" fmla="*/ 0 h 206"/>
                <a:gd name="T32" fmla="*/ 2147483647 w 338"/>
                <a:gd name="T33" fmla="*/ 2147483647 h 206"/>
                <a:gd name="T34" fmla="*/ 2147483647 w 338"/>
                <a:gd name="T35" fmla="*/ 2147483647 h 2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8"/>
                <a:gd name="T55" fmla="*/ 0 h 206"/>
                <a:gd name="T56" fmla="*/ 338 w 338"/>
                <a:gd name="T57" fmla="*/ 206 h 2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8" h="206">
                  <a:moveTo>
                    <a:pt x="32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2"/>
                    <a:pt x="5" y="206"/>
                    <a:pt x="10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34" y="206"/>
                    <a:pt x="338" y="202"/>
                    <a:pt x="338" y="197"/>
                  </a:cubicBezTo>
                  <a:cubicBezTo>
                    <a:pt x="338" y="9"/>
                    <a:pt x="338" y="9"/>
                    <a:pt x="338" y="9"/>
                  </a:cubicBezTo>
                  <a:cubicBezTo>
                    <a:pt x="338" y="4"/>
                    <a:pt x="334" y="0"/>
                    <a:pt x="329" y="0"/>
                  </a:cubicBezTo>
                  <a:moveTo>
                    <a:pt x="329" y="189"/>
                  </a:moveTo>
                  <a:cubicBezTo>
                    <a:pt x="329" y="194"/>
                    <a:pt x="325" y="198"/>
                    <a:pt x="32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3" y="198"/>
                    <a:pt x="9" y="194"/>
                    <a:pt x="9" y="18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5" y="9"/>
                    <a:pt x="329" y="13"/>
                    <a:pt x="329" y="18"/>
                  </a:cubicBezTo>
                  <a:lnTo>
                    <a:pt x="329" y="189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3" name="Gruppieren 252"/>
          <p:cNvGrpSpPr/>
          <p:nvPr>
            <p:custDataLst>
              <p:tags r:id="rId1"/>
            </p:custDataLst>
          </p:nvPr>
        </p:nvGrpSpPr>
        <p:grpSpPr>
          <a:xfrm>
            <a:off x="8463963" y="2411724"/>
            <a:ext cx="1542050" cy="3272704"/>
            <a:chOff x="5648113" y="1749116"/>
            <a:chExt cx="1253360" cy="2986913"/>
          </a:xfrm>
        </p:grpSpPr>
        <p:pic>
          <p:nvPicPr>
            <p:cNvPr id="16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8113" y="1749116"/>
              <a:ext cx="1253360" cy="298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5955322" y="3866401"/>
              <a:ext cx="416840" cy="297446"/>
            </a:xfrm>
            <a:prstGeom prst="round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defTabSz="762000">
                <a:tabLst>
                  <a:tab pos="7620000" algn="r"/>
                </a:tabLst>
                <a:defRPr sz="1200" b="1">
                  <a:solidFill>
                    <a:schemeClr val="bg1"/>
                  </a:solidFill>
                  <a:cs typeface="MS PGothic"/>
                </a:defRPr>
              </a:lvl1pPr>
            </a:lstStyle>
            <a:p>
              <a:pPr algn="ctr"/>
              <a:r>
                <a:rPr lang="en-US" sz="1300" dirty="0" smtClean="0"/>
                <a:t>MSS</a:t>
              </a:r>
              <a:endParaRPr lang="en-US" sz="1300" dirty="0"/>
            </a:p>
          </p:txBody>
        </p:sp>
        <p:sp>
          <p:nvSpPr>
            <p:cNvPr id="156" name="Text Box 10"/>
            <p:cNvSpPr txBox="1">
              <a:spLocks noChangeArrowheads="1"/>
            </p:cNvSpPr>
            <p:nvPr/>
          </p:nvSpPr>
          <p:spPr bwMode="auto">
            <a:xfrm>
              <a:off x="5937841" y="3015223"/>
              <a:ext cx="435891" cy="495089"/>
            </a:xfrm>
            <a:prstGeom prst="round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defTabSz="762000">
                <a:tabLst>
                  <a:tab pos="7620000" algn="r"/>
                </a:tabLst>
                <a:defRPr sz="1200" b="1">
                  <a:solidFill>
                    <a:schemeClr val="bg1"/>
                  </a:solidFill>
                  <a:cs typeface="MS PGothic"/>
                </a:defRPr>
              </a:lvl1pPr>
            </a:lstStyle>
            <a:p>
              <a:pPr algn="ctr"/>
              <a:r>
                <a:rPr lang="en-US" sz="1300" dirty="0" smtClean="0"/>
                <a:t>SMS</a:t>
              </a:r>
              <a:br>
                <a:rPr lang="en-US" sz="1300" dirty="0" smtClean="0"/>
              </a:br>
              <a:endParaRPr lang="en-US" sz="1300" dirty="0"/>
            </a:p>
          </p:txBody>
        </p:sp>
        <p:sp>
          <p:nvSpPr>
            <p:cNvPr id="157" name="Text Box 11"/>
            <p:cNvSpPr txBox="1">
              <a:spLocks noChangeArrowheads="1"/>
            </p:cNvSpPr>
            <p:nvPr/>
          </p:nvSpPr>
          <p:spPr bwMode="auto">
            <a:xfrm>
              <a:off x="5947054" y="2234671"/>
              <a:ext cx="433382" cy="297446"/>
            </a:xfrm>
            <a:prstGeom prst="round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defTabSz="762000">
                <a:tabLst>
                  <a:tab pos="7620000" algn="r"/>
                </a:tabLst>
                <a:defRPr sz="1200" b="1">
                  <a:solidFill>
                    <a:schemeClr val="bg1"/>
                  </a:solidFill>
                  <a:cs typeface="MS PGothic"/>
                </a:defRPr>
              </a:lvl1pPr>
            </a:lstStyle>
            <a:p>
              <a:pPr algn="ctr"/>
              <a:r>
                <a:rPr lang="en-US" sz="1300" dirty="0" smtClean="0"/>
                <a:t>VMS</a:t>
              </a:r>
              <a:endParaRPr lang="en-US" sz="1300" dirty="0"/>
            </a:p>
          </p:txBody>
        </p:sp>
      </p:grpSp>
      <p:sp>
        <p:nvSpPr>
          <p:cNvPr id="86065" name="AutoShape 42"/>
          <p:cNvSpPr>
            <a:spLocks noChangeArrowheads="1"/>
          </p:cNvSpPr>
          <p:nvPr/>
        </p:nvSpPr>
        <p:spPr bwMode="auto">
          <a:xfrm>
            <a:off x="7976525" y="1997363"/>
            <a:ext cx="2813712" cy="527538"/>
          </a:xfrm>
          <a:prstGeom prst="roundRect">
            <a:avLst>
              <a:gd name="adj" fmla="val 31208"/>
            </a:avLst>
          </a:prstGeom>
          <a:gradFill rotWithShape="1">
            <a:gsLst>
              <a:gs pos="0">
                <a:srgbClr val="B270C7"/>
              </a:gs>
              <a:gs pos="100000">
                <a:srgbClr val="7F10A2"/>
              </a:gs>
            </a:gsLst>
            <a:lin ang="5400000" scaled="1"/>
          </a:gradFill>
          <a:ln w="28575">
            <a:solidFill>
              <a:srgbClr val="7F10A2"/>
            </a:solidFill>
            <a:miter lim="800000"/>
            <a:headEnd/>
            <a:tailEnd/>
          </a:ln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GB" sz="16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GB" sz="16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One Common Hardware-ATCA</a:t>
            </a:r>
            <a:endParaRPr lang="en-GB" sz="16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en-US" sz="16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0"/>
            <a:ext cx="10369550" cy="1143000"/>
          </a:xfrm>
        </p:spPr>
        <p:txBody>
          <a:bodyPr>
            <a:norm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Liquid </a:t>
            </a:r>
            <a:r>
              <a:rPr lang="en-US" sz="2800" b="1" dirty="0" smtClean="0">
                <a:solidFill>
                  <a:srgbClr val="666666"/>
                </a:solidFill>
                <a:ea typeface="ＭＳ Ｐゴシック" charset="0"/>
                <a:cs typeface="ＭＳ Ｐゴシック" charset="0"/>
              </a:rPr>
              <a:t>Transport “Non functional requirements”</a:t>
            </a:r>
            <a:endParaRPr lang="en-US" sz="2800" b="1" dirty="0">
              <a:solidFill>
                <a:srgbClr val="6666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37" y="1143000"/>
            <a:ext cx="1036955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Intelligent Control </a:t>
            </a:r>
          </a:p>
          <a:p>
            <a:pPr marL="0" indent="0">
              <a:buNone/>
            </a:pPr>
            <a:r>
              <a:rPr lang="en-GB" sz="2000" dirty="0"/>
              <a:t>A multi-layer intelligent control plane is introduced to the network to </a:t>
            </a:r>
            <a:r>
              <a:rPr lang="en-GB" sz="2000" dirty="0" smtClean="0"/>
              <a:t>enable more flexibility , rapidly </a:t>
            </a:r>
            <a:r>
              <a:rPr lang="en-GB" sz="2000" dirty="0"/>
              <a:t>and easy network operation and service provisioning, what </a:t>
            </a:r>
            <a:r>
              <a:rPr lang="en-GB" sz="2000" dirty="0" smtClean="0"/>
              <a:t>is called </a:t>
            </a:r>
            <a:r>
              <a:rPr lang="en-GB" sz="2000" dirty="0"/>
              <a:t>‘services in seconds’.</a:t>
            </a:r>
            <a:endParaRPr lang="en-US" sz="2000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Flexible Optics </a:t>
            </a:r>
          </a:p>
          <a:p>
            <a:pPr marL="0" indent="0">
              <a:buNone/>
            </a:pPr>
            <a:r>
              <a:rPr lang="en-GB" sz="2000" dirty="0"/>
              <a:t>By making the optical transport layer, the lowest layer with the least total cost of ownership  (TCO), more flexible and software-configurable, more traffic can be carried more cheaply than on the IP layer, removing many of today’s network scalability and cost constraints, and supporting rapid service provisioning and low latency: </a:t>
            </a:r>
            <a:r>
              <a:rPr lang="en-GB" sz="2000" dirty="0" smtClean="0"/>
              <a:t>what is called </a:t>
            </a:r>
            <a:r>
              <a:rPr lang="en-GB" sz="2000" dirty="0"/>
              <a:t>‘zero-constraint networking’</a:t>
            </a:r>
            <a:endParaRPr lang="en-US" sz="2000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Multilayer Optimization </a:t>
            </a:r>
            <a:endParaRPr lang="en-US" dirty="0"/>
          </a:p>
          <a:p>
            <a:pPr marL="0" indent="0">
              <a:buNone/>
            </a:pPr>
            <a:r>
              <a:rPr lang="en-GB" sz="2000" dirty="0" smtClean="0"/>
              <a:t>For </a:t>
            </a:r>
            <a:r>
              <a:rPr lang="en-GB" sz="2000" dirty="0"/>
              <a:t>maximum efficiency between the optical and the IP layer (360’ network design), transport networks must be planned and implemented holistically across all networking technologies, including in particular radio and core – and across different vendors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354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4237" y="2133600"/>
            <a:ext cx="9794875" cy="1470025"/>
          </a:xfrm>
        </p:spPr>
        <p:txBody>
          <a:bodyPr/>
          <a:lstStyle/>
          <a:p>
            <a:pPr algn="l"/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84237" y="3124200"/>
            <a:ext cx="80645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NSN white papers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Wikipedia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K8GGpxJEerDrLlNCBY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sfkyEfHkeJLT38cvh9f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454</Words>
  <Application>Microsoft Office PowerPoint</Application>
  <PresentationFormat>Custom</PresentationFormat>
  <Paragraphs>121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1_Office Theme</vt:lpstr>
      <vt:lpstr>1_Custom Design</vt:lpstr>
      <vt:lpstr>2_Custom Design</vt:lpstr>
      <vt:lpstr>3_Custom Design</vt:lpstr>
      <vt:lpstr>Custom Design</vt:lpstr>
      <vt:lpstr>4_Custom Design</vt:lpstr>
      <vt:lpstr>5_Custom Design</vt:lpstr>
      <vt:lpstr>6_Custom Design</vt:lpstr>
      <vt:lpstr>7_Custom Design</vt:lpstr>
      <vt:lpstr>Pooria Kamran Rashani</vt:lpstr>
      <vt:lpstr>PowerPoint Presentation</vt:lpstr>
      <vt:lpstr>PowerPoint Presentation</vt:lpstr>
      <vt:lpstr>Unpredictable use, but dependent on time and place</vt:lpstr>
      <vt:lpstr>PowerPoint Presentation</vt:lpstr>
      <vt:lpstr>Smart Lab finding example: Signaling generated by playing Angry Birds </vt:lpstr>
      <vt:lpstr>PowerPoint Presentation</vt:lpstr>
      <vt:lpstr>Liquid Transport “Non functional requirements”</vt:lpstr>
      <vt:lpstr>Reference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Pooria Kamran Rashani</dc:title>
  <dc:creator>Pooria</dc:creator>
  <cp:lastModifiedBy>Pooria</cp:lastModifiedBy>
  <cp:revision>41</cp:revision>
  <dcterms:created xsi:type="dcterms:W3CDTF">2006-08-16T00:00:00Z</dcterms:created>
  <dcterms:modified xsi:type="dcterms:W3CDTF">2012-05-18T15:11:19Z</dcterms:modified>
</cp:coreProperties>
</file>