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63" r:id="rId3"/>
    <p:sldId id="268" r:id="rId4"/>
    <p:sldId id="269" r:id="rId5"/>
    <p:sldId id="271" r:id="rId6"/>
    <p:sldId id="267" r:id="rId7"/>
    <p:sldId id="266" r:id="rId8"/>
    <p:sldId id="264" r:id="rId9"/>
    <p:sldId id="265" r:id="rId10"/>
    <p:sldId id="273" r:id="rId11"/>
    <p:sldId id="272" r:id="rId12"/>
    <p:sldId id="262" r:id="rId13"/>
    <p:sldId id="274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306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r">
              <a:defRPr sz="1200"/>
            </a:lvl1pPr>
          </a:lstStyle>
          <a:p>
            <a:fld id="{27C98669-1985-4E5A-ACAB-BDC33D5C6B0D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8" tIns="46584" rIns="93168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8" tIns="46584" rIns="93168" bIns="4658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r">
              <a:defRPr sz="1200"/>
            </a:lvl1pPr>
          </a:lstStyle>
          <a:p>
            <a:fld id="{3E5C127E-5A2A-47E1-B4D8-A8C72E76C3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5641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127E-5A2A-47E1-B4D8-A8C72E76C3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127E-5A2A-47E1-B4D8-A8C72E76C3D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127E-5A2A-47E1-B4D8-A8C72E76C3D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127E-5A2A-47E1-B4D8-A8C72E76C3D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127E-5A2A-47E1-B4D8-A8C72E76C3D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127E-5A2A-47E1-B4D8-A8C72E76C3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127E-5A2A-47E1-B4D8-A8C72E76C3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127E-5A2A-47E1-B4D8-A8C72E76C3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127E-5A2A-47E1-B4D8-A8C72E76C3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127E-5A2A-47E1-B4D8-A8C72E76C3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127E-5A2A-47E1-B4D8-A8C72E76C3D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127E-5A2A-47E1-B4D8-A8C72E76C3D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127E-5A2A-47E1-B4D8-A8C72E76C3D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1D37-004C-435D-8334-3AFA5CFF7D6E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3DB47-3C4A-4DFF-A3F9-DD2B1D643D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1D37-004C-435D-8334-3AFA5CFF7D6E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3DB47-3C4A-4DFF-A3F9-DD2B1D643D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1D37-004C-435D-8334-3AFA5CFF7D6E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3DB47-3C4A-4DFF-A3F9-DD2B1D643D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1D37-004C-435D-8334-3AFA5CFF7D6E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3DB47-3C4A-4DFF-A3F9-DD2B1D643D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1D37-004C-435D-8334-3AFA5CFF7D6E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3DB47-3C4A-4DFF-A3F9-DD2B1D643D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1D37-004C-435D-8334-3AFA5CFF7D6E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3DB47-3C4A-4DFF-A3F9-DD2B1D643D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1D37-004C-435D-8334-3AFA5CFF7D6E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3DB47-3C4A-4DFF-A3F9-DD2B1D643D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1D37-004C-435D-8334-3AFA5CFF7D6E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3DB47-3C4A-4DFF-A3F9-DD2B1D643D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1D37-004C-435D-8334-3AFA5CFF7D6E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3DB47-3C4A-4DFF-A3F9-DD2B1D643D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1D37-004C-435D-8334-3AFA5CFF7D6E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3DB47-3C4A-4DFF-A3F9-DD2B1D643D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1D37-004C-435D-8334-3AFA5CFF7D6E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73DB47-3C4A-4DFF-A3F9-DD2B1D643D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073DB47-3C4A-4DFF-A3F9-DD2B1D643D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95C1D37-004C-435D-8334-3AFA5CFF7D6E}" type="datetimeFigureOut">
              <a:rPr lang="en-US" smtClean="0"/>
              <a:pPr/>
              <a:t>5/4/2012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228600"/>
            <a:ext cx="8229600" cy="3276600"/>
          </a:xfrm>
        </p:spPr>
        <p:txBody>
          <a:bodyPr>
            <a:normAutofit fontScale="90000"/>
          </a:bodyPr>
          <a:lstStyle/>
          <a:p>
            <a:r>
              <a:rPr lang="en-US" sz="6000" u="sng" dirty="0" smtClean="0"/>
              <a:t>System Software </a:t>
            </a:r>
            <a:br>
              <a:rPr lang="en-US" sz="6000" u="sng" dirty="0" smtClean="0"/>
            </a:br>
            <a:r>
              <a:rPr lang="en-US" sz="6000" u="sng" dirty="0" smtClean="0"/>
              <a:t>Integration Testing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/>
              <a:t>Mars Polar Lander</a:t>
            </a:r>
            <a:endParaRPr lang="en-US" sz="7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323952"/>
            <a:ext cx="2590800" cy="13716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Steven Ford</a:t>
            </a:r>
          </a:p>
          <a:p>
            <a:r>
              <a:rPr lang="en-US" sz="2400" b="1" dirty="0" smtClean="0"/>
              <a:t>SYSM 6309</a:t>
            </a:r>
          </a:p>
          <a:p>
            <a:r>
              <a:rPr lang="en-US" sz="2400" b="1" dirty="0" smtClean="0"/>
              <a:t>05/05/12</a:t>
            </a:r>
            <a:endParaRPr lang="en-US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634739"/>
            <a:ext cx="3393349" cy="2750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7177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430"/>
            <a:ext cx="7620000" cy="1143000"/>
          </a:xfrm>
        </p:spPr>
        <p:txBody>
          <a:bodyPr/>
          <a:lstStyle/>
          <a:p>
            <a:r>
              <a:rPr lang="en-US" u="sng" dirty="0" smtClean="0"/>
              <a:t>Incremental Design Approach</a:t>
            </a:r>
            <a:endParaRPr lang="en-US" u="sng" dirty="0"/>
          </a:p>
        </p:txBody>
      </p:sp>
      <p:pic>
        <p:nvPicPr>
          <p:cNvPr id="4" name="Content Placeholder 3" descr="http://openwiki.app.ray.com/images/d/d7/Top_Down_Design_Approach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215547"/>
            <a:ext cx="7620000" cy="503650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7637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430"/>
            <a:ext cx="7620000" cy="1143000"/>
          </a:xfrm>
        </p:spPr>
        <p:txBody>
          <a:bodyPr/>
          <a:lstStyle/>
          <a:p>
            <a:r>
              <a:rPr lang="en-US" u="sng" dirty="0" smtClean="0"/>
              <a:t>Mars Polar Lander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620000" cy="5410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Mars Polar Lander failure was the result of many </a:t>
            </a:r>
            <a:r>
              <a:rPr lang="en-US" dirty="0" smtClean="0"/>
              <a:t>individual </a:t>
            </a:r>
            <a:r>
              <a:rPr lang="en-US" dirty="0"/>
              <a:t>shortfalls in the design and test process which aligned properly to cause the complete loss of the system.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projects such as the lander where the equipment is designed for a one time use and the environment cannot be duplicated in a cost effective manner iterative integration testing is paramount </a:t>
            </a:r>
            <a:r>
              <a:rPr lang="en-US" dirty="0" smtClean="0"/>
              <a:t>because the </a:t>
            </a:r>
            <a:r>
              <a:rPr lang="en-US" dirty="0"/>
              <a:t>ability to perform system level testing is limited.</a:t>
            </a:r>
          </a:p>
        </p:txBody>
      </p:sp>
    </p:spTree>
    <p:extLst>
      <p:ext uri="{BB962C8B-B14F-4D97-AF65-F5344CB8AC3E}">
        <p14:creationId xmlns:p14="http://schemas.microsoft.com/office/powerpoint/2010/main" xmlns="" val="2897094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668"/>
            <a:ext cx="7620000" cy="1143000"/>
          </a:xfrm>
        </p:spPr>
        <p:txBody>
          <a:bodyPr/>
          <a:lstStyle/>
          <a:p>
            <a:r>
              <a:rPr lang="en-US" u="sng" dirty="0" smtClean="0"/>
              <a:t>Resources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4800600"/>
          </a:xfrm>
        </p:spPr>
        <p:txBody>
          <a:bodyPr>
            <a:noAutofit/>
          </a:bodyPr>
          <a:lstStyle/>
          <a:p>
            <a:r>
              <a:rPr lang="en-US" sz="1800" dirty="0"/>
              <a:t>[1] Barry Shore. Mars Climate Orbiter and Mars Polar Lander. Global Project Strategy. http://globalprojectstrategy.com/lessons/case.php?id=10 Retrieved 2012-02-07.</a:t>
            </a:r>
          </a:p>
          <a:p>
            <a:endParaRPr lang="en-US" sz="1800" dirty="0"/>
          </a:p>
          <a:p>
            <a:r>
              <a:rPr lang="en-US" sz="1800" dirty="0"/>
              <a:t>[2] </a:t>
            </a:r>
            <a:r>
              <a:rPr lang="en-US" sz="1800" dirty="0" err="1"/>
              <a:t>Babu</a:t>
            </a:r>
            <a:r>
              <a:rPr lang="en-US" sz="1800" dirty="0"/>
              <a:t> Suresh. Scope Creep Management. 2005-01-01. http://www.projectperfect.com.au/info_scope_creep_mgmt.php </a:t>
            </a:r>
            <a:r>
              <a:rPr lang="en-US" sz="1800" dirty="0" smtClean="0"/>
              <a:t>Retrieved </a:t>
            </a:r>
            <a:r>
              <a:rPr lang="en-US" sz="1800" dirty="0"/>
              <a:t>2012-05-01.</a:t>
            </a:r>
          </a:p>
          <a:p>
            <a:endParaRPr lang="en-US" sz="1800" dirty="0"/>
          </a:p>
          <a:p>
            <a:r>
              <a:rPr lang="en-US" sz="1800" dirty="0"/>
              <a:t>[3] Bhakti </a:t>
            </a:r>
            <a:r>
              <a:rPr lang="en-US" sz="1800" dirty="0" err="1"/>
              <a:t>Satalkar</a:t>
            </a:r>
            <a:r>
              <a:rPr lang="en-US" sz="1800" dirty="0"/>
              <a:t>. Integration Testing vs. System Testing. 2011-06-14. http://www.buzzle.com/articles/integration-testing-vs-system-testing.html Retrieved 2012-02-09.</a:t>
            </a:r>
          </a:p>
          <a:p>
            <a:endParaRPr lang="en-US" sz="1800" dirty="0"/>
          </a:p>
          <a:p>
            <a:r>
              <a:rPr lang="en-US" sz="1800" dirty="0"/>
              <a:t>[4] Raytheon. Software Integration and Testing Guidelines. EN-04-01-02 Rev. A. 2003-06-06. Revised 2011-02-11. Raytheon Space &amp; Airborne Systems. </a:t>
            </a:r>
          </a:p>
          <a:p>
            <a:endParaRPr lang="en-US" sz="1800" dirty="0"/>
          </a:p>
          <a:p>
            <a:r>
              <a:rPr lang="en-US" sz="1800" dirty="0"/>
              <a:t>[5] Thomas Young. Mars Program Independent Assessment Team Summary Report. Draft #7 2000-03-13. House Science and Technology Committee. http://www.spaceref.com/news/viewpr.html?pid=1444. Retrieved 2012-02-07.</a:t>
            </a:r>
          </a:p>
        </p:txBody>
      </p:sp>
    </p:spTree>
    <p:extLst>
      <p:ext uri="{BB962C8B-B14F-4D97-AF65-F5344CB8AC3E}">
        <p14:creationId xmlns:p14="http://schemas.microsoft.com/office/powerpoint/2010/main" xmlns="" val="268998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362200"/>
            <a:ext cx="4114800" cy="1143000"/>
          </a:xfrm>
        </p:spPr>
        <p:txBody>
          <a:bodyPr/>
          <a:lstStyle/>
          <a:p>
            <a:pPr algn="ctr"/>
            <a:r>
              <a:rPr lang="en-US" sz="6000" dirty="0" smtClean="0"/>
              <a:t>Questions?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430"/>
            <a:ext cx="7620000" cy="1143000"/>
          </a:xfrm>
        </p:spPr>
        <p:txBody>
          <a:bodyPr/>
          <a:lstStyle/>
          <a:p>
            <a:r>
              <a:rPr lang="en-US" u="sng" dirty="0" smtClean="0"/>
              <a:t>Problem Statement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486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Most modern </a:t>
            </a:r>
            <a:r>
              <a:rPr lang="en-US" sz="2400" dirty="0"/>
              <a:t>hardware and software systems are what we call a System of Systems (</a:t>
            </a:r>
            <a:r>
              <a:rPr lang="en-US" sz="2400" dirty="0" err="1"/>
              <a:t>SoS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r>
              <a:rPr lang="en-US" sz="2400" dirty="0" smtClean="0"/>
              <a:t>A </a:t>
            </a:r>
            <a:r>
              <a:rPr lang="en-US" sz="2400" dirty="0" err="1" smtClean="0"/>
              <a:t>SoS</a:t>
            </a:r>
            <a:r>
              <a:rPr lang="en-US" sz="2400" dirty="0" smtClean="0"/>
              <a:t> is a </a:t>
            </a:r>
            <a:r>
              <a:rPr lang="en-US" sz="2400" dirty="0"/>
              <a:t>group of interacting, interrelated, or interdependent elements forming a </a:t>
            </a:r>
            <a:r>
              <a:rPr lang="en-US" sz="2400" dirty="0" smtClean="0"/>
              <a:t>more complex whole that is to produce a desired output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Often subsystems, </a:t>
            </a:r>
            <a:r>
              <a:rPr lang="en-US" sz="2400" dirty="0"/>
              <a:t>which function as desired at the unit level do not interact </a:t>
            </a:r>
            <a:r>
              <a:rPr lang="en-US" sz="2400" dirty="0" smtClean="0"/>
              <a:t>as desired with </a:t>
            </a:r>
            <a:r>
              <a:rPr lang="en-US" sz="2400" dirty="0"/>
              <a:t>other subsystems when </a:t>
            </a:r>
            <a:r>
              <a:rPr lang="en-US" sz="2400" dirty="0" smtClean="0"/>
              <a:t>integrated</a:t>
            </a:r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earlier these incompatibilities are discovered the less of an impact it will have to the project schedule and </a:t>
            </a:r>
            <a:r>
              <a:rPr lang="en-US" sz="2400" dirty="0" smtClean="0"/>
              <a:t>cost</a:t>
            </a:r>
          </a:p>
        </p:txBody>
      </p:sp>
    </p:spTree>
    <p:extLst>
      <p:ext uri="{BB962C8B-B14F-4D97-AF65-F5344CB8AC3E}">
        <p14:creationId xmlns:p14="http://schemas.microsoft.com/office/powerpoint/2010/main" xmlns="" val="39499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430"/>
            <a:ext cx="7620000" cy="1143000"/>
          </a:xfrm>
        </p:spPr>
        <p:txBody>
          <a:bodyPr/>
          <a:lstStyle/>
          <a:p>
            <a:r>
              <a:rPr lang="en-US" u="sng" dirty="0" smtClean="0"/>
              <a:t>Mars Polar Lander Mission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Launched: January 1999</a:t>
            </a:r>
          </a:p>
          <a:p>
            <a:r>
              <a:rPr lang="en-US" dirty="0" smtClean="0"/>
              <a:t>Cost: $165,000,000</a:t>
            </a:r>
          </a:p>
          <a:p>
            <a:r>
              <a:rPr lang="en-US" dirty="0" smtClean="0"/>
              <a:t>Objectives:</a:t>
            </a:r>
          </a:p>
          <a:p>
            <a:pPr lvl="1"/>
            <a:r>
              <a:rPr lang="en-US" dirty="0" smtClean="0"/>
              <a:t>1) </a:t>
            </a:r>
            <a:r>
              <a:rPr lang="en-US" dirty="0"/>
              <a:t>record local meteorological conditions near the </a:t>
            </a:r>
            <a:r>
              <a:rPr lang="en-US" dirty="0" smtClean="0"/>
              <a:t>Martian </a:t>
            </a:r>
            <a:r>
              <a:rPr lang="en-US" dirty="0"/>
              <a:t>south </a:t>
            </a:r>
            <a:r>
              <a:rPr lang="en-US" dirty="0" smtClean="0"/>
              <a:t>pole </a:t>
            </a:r>
          </a:p>
          <a:p>
            <a:pPr lvl="1"/>
            <a:r>
              <a:rPr lang="en-US" dirty="0" smtClean="0"/>
              <a:t>2</a:t>
            </a:r>
            <a:r>
              <a:rPr lang="en-US" dirty="0"/>
              <a:t>) </a:t>
            </a:r>
            <a:r>
              <a:rPr lang="en-US" dirty="0" smtClean="0"/>
              <a:t>Analyze </a:t>
            </a:r>
            <a:r>
              <a:rPr lang="en-US" dirty="0"/>
              <a:t>samples of the polar deposits for volatiles, particularly water and carbon </a:t>
            </a:r>
            <a:r>
              <a:rPr lang="en-US" dirty="0" smtClean="0"/>
              <a:t>dioxide</a:t>
            </a:r>
          </a:p>
          <a:p>
            <a:pPr lvl="1"/>
            <a:r>
              <a:rPr lang="en-US" dirty="0" smtClean="0"/>
              <a:t>3</a:t>
            </a:r>
            <a:r>
              <a:rPr lang="en-US" dirty="0"/>
              <a:t>) </a:t>
            </a:r>
            <a:r>
              <a:rPr lang="en-US" dirty="0" smtClean="0"/>
              <a:t>Dig </a:t>
            </a:r>
            <a:r>
              <a:rPr lang="en-US" dirty="0"/>
              <a:t>trenches and image the interior to look for seasonal layers and analyze soil samples </a:t>
            </a:r>
            <a:endParaRPr lang="en-US" dirty="0" smtClean="0"/>
          </a:p>
          <a:p>
            <a:pPr lvl="1"/>
            <a:r>
              <a:rPr lang="en-US" dirty="0" smtClean="0"/>
              <a:t>4</a:t>
            </a:r>
            <a:r>
              <a:rPr lang="en-US" dirty="0"/>
              <a:t>) </a:t>
            </a:r>
            <a:r>
              <a:rPr lang="en-US" dirty="0" smtClean="0"/>
              <a:t>Image </a:t>
            </a:r>
            <a:r>
              <a:rPr lang="en-US" dirty="0"/>
              <a:t>the regional and immediate landing site surroundings for evidence of climate changes and seasonal </a:t>
            </a:r>
            <a:r>
              <a:rPr lang="en-US" dirty="0" smtClean="0"/>
              <a:t>cycles</a:t>
            </a:r>
          </a:p>
          <a:p>
            <a:pPr lvl="1"/>
            <a:r>
              <a:rPr lang="en-US" dirty="0" smtClean="0"/>
              <a:t>5</a:t>
            </a:r>
            <a:r>
              <a:rPr lang="en-US" dirty="0"/>
              <a:t>) </a:t>
            </a:r>
            <a:r>
              <a:rPr lang="en-US" dirty="0" smtClean="0"/>
              <a:t>Obtain </a:t>
            </a:r>
            <a:r>
              <a:rPr lang="en-US" dirty="0"/>
              <a:t>multi-spectral images of local regolith to determine soil types and composition.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32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43000"/>
          </a:xfrm>
        </p:spPr>
        <p:txBody>
          <a:bodyPr/>
          <a:lstStyle/>
          <a:p>
            <a:r>
              <a:rPr lang="en-US" u="sng" dirty="0" smtClean="0"/>
              <a:t>Mars Polar Lander Destruction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Mars Arrival: December 1999</a:t>
            </a:r>
          </a:p>
          <a:p>
            <a:r>
              <a:rPr lang="en-US" b="1" dirty="0" smtClean="0"/>
              <a:t>Descent Begins: </a:t>
            </a:r>
            <a:r>
              <a:rPr lang="en-US" b="1" dirty="0"/>
              <a:t>14:39:00 UTC</a:t>
            </a:r>
            <a:endParaRPr lang="en-US" b="1" dirty="0" smtClean="0"/>
          </a:p>
          <a:p>
            <a:r>
              <a:rPr lang="en-US" b="1" dirty="0" smtClean="0"/>
              <a:t>Communication Lost: </a:t>
            </a:r>
            <a:r>
              <a:rPr lang="en-US" b="1" dirty="0"/>
              <a:t>20:39:00 UTC </a:t>
            </a:r>
            <a:endParaRPr lang="en-US" b="1" dirty="0" smtClean="0"/>
          </a:p>
          <a:p>
            <a:endParaRPr lang="en-US" dirty="0" smtClean="0"/>
          </a:p>
          <a:p>
            <a:r>
              <a:rPr lang="en-US" b="1" dirty="0" smtClean="0"/>
              <a:t>Most Probable Cause of Failure – Software Error: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magnetic sensor is provided in each of the three landing legs to sense touchdown when the lander contacts the surface, initiating the shutdown of the descent engines. </a:t>
            </a:r>
            <a:endParaRPr lang="en-US" dirty="0" smtClean="0"/>
          </a:p>
          <a:p>
            <a:pPr lvl="1"/>
            <a:r>
              <a:rPr lang="en-US" dirty="0" smtClean="0"/>
              <a:t>The software logic </a:t>
            </a:r>
            <a:r>
              <a:rPr lang="en-US" dirty="0"/>
              <a:t>accepts this transient signal as a valid touchdown event if it persists for two consecutive readings of the sensor. </a:t>
            </a:r>
            <a:endParaRPr lang="en-US" dirty="0" smtClean="0"/>
          </a:p>
          <a:p>
            <a:pPr lvl="1"/>
            <a:r>
              <a:rPr lang="en-US" dirty="0" smtClean="0"/>
              <a:t>Testing showed </a:t>
            </a:r>
            <a:r>
              <a:rPr lang="en-US" dirty="0"/>
              <a:t>that most of the transient signals at leg deployment </a:t>
            </a:r>
            <a:r>
              <a:rPr lang="en-US" dirty="0" smtClean="0"/>
              <a:t>are </a:t>
            </a:r>
            <a:r>
              <a:rPr lang="en-US" dirty="0"/>
              <a:t>long enough to be accepted as valid </a:t>
            </a:r>
            <a:r>
              <a:rPr lang="en-US" dirty="0" smtClean="0"/>
              <a:t>events.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software—intended to ignore touchdown indications prior to the enabling of the touchdown sensing logic—was not properly implemented, and the spurious touchdown indication was retained.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touchdown sensing logic is enabled at 40 meters altitude, and the software would have issued a descent engine thrust termination at this time in response to a (spurious) touchdown indication.</a:t>
            </a:r>
          </a:p>
          <a:p>
            <a:endParaRPr lang="en-US" dirty="0"/>
          </a:p>
          <a:p>
            <a:r>
              <a:rPr lang="en-US" b="1" dirty="0" smtClean="0"/>
              <a:t>Lander Destruction:</a:t>
            </a:r>
          </a:p>
          <a:p>
            <a:pPr lvl="1"/>
            <a:r>
              <a:rPr lang="en-US" dirty="0" smtClean="0"/>
              <a:t>At </a:t>
            </a:r>
            <a:r>
              <a:rPr lang="en-US" dirty="0"/>
              <a:t>40 meters altitude, the lander has a velocity of approximately 13 meters per second, which, in the absence of thrust, is accelerated by Mars gravity to a surface impact velocity of approximately 22 meters per second (the nominal touchdown velocity is 2.4 meters per second).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446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430"/>
            <a:ext cx="7620000" cy="1143000"/>
          </a:xfrm>
        </p:spPr>
        <p:txBody>
          <a:bodyPr/>
          <a:lstStyle/>
          <a:p>
            <a:r>
              <a:rPr lang="en-US" u="sng" dirty="0" smtClean="0"/>
              <a:t>Requirements 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Potential Requirements Engineering Issues</a:t>
            </a:r>
          </a:p>
          <a:p>
            <a:pPr lvl="1"/>
            <a:r>
              <a:rPr lang="en-US" sz="2800" dirty="0" smtClean="0"/>
              <a:t>SW Scope Creep</a:t>
            </a:r>
          </a:p>
          <a:p>
            <a:pPr lvl="2"/>
            <a:r>
              <a:rPr lang="en-US" sz="2400" dirty="0" smtClean="0"/>
              <a:t>Software logic satisfied initial requirements then testing showed hardware limitations which could be accounted for through software change, no official requirement change, no official requirement verification – system failure</a:t>
            </a:r>
          </a:p>
          <a:p>
            <a:pPr lvl="1"/>
            <a:r>
              <a:rPr lang="en-US" sz="2800" dirty="0"/>
              <a:t>Inadequate Requirements Verification</a:t>
            </a:r>
          </a:p>
          <a:p>
            <a:pPr lvl="1"/>
            <a:r>
              <a:rPr lang="en-US" sz="2800" dirty="0"/>
              <a:t>Inadequate </a:t>
            </a:r>
            <a:r>
              <a:rPr lang="en-US" sz="2800" dirty="0" smtClean="0"/>
              <a:t>Integration Testing Requirements</a:t>
            </a:r>
            <a:endParaRPr lang="en-US" sz="2800" dirty="0"/>
          </a:p>
          <a:p>
            <a:pPr lvl="1"/>
            <a:r>
              <a:rPr lang="en-US" sz="2800" dirty="0" smtClean="0"/>
              <a:t>System Level Test Requirements</a:t>
            </a:r>
          </a:p>
          <a:p>
            <a:pPr lvl="2"/>
            <a:r>
              <a:rPr lang="en-US" sz="2400" dirty="0" smtClean="0"/>
              <a:t>Inadequate System Level Testing</a:t>
            </a:r>
          </a:p>
          <a:p>
            <a:pPr lvl="2"/>
            <a:r>
              <a:rPr lang="en-US" sz="2400" dirty="0" smtClean="0"/>
              <a:t>Inadequate System Modeling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125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430"/>
            <a:ext cx="7620000" cy="1143000"/>
          </a:xfrm>
        </p:spPr>
        <p:txBody>
          <a:bodyPr/>
          <a:lstStyle/>
          <a:p>
            <a:r>
              <a:rPr lang="en-US" dirty="0" smtClean="0"/>
              <a:t>System Integration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48006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Four Levels of Software/Hardware Testing: </a:t>
            </a:r>
          </a:p>
          <a:p>
            <a:pPr lvl="1"/>
            <a:r>
              <a:rPr lang="en-US" sz="2400" b="1" dirty="0" smtClean="0"/>
              <a:t>Unit Test - </a:t>
            </a:r>
            <a:r>
              <a:rPr lang="en-US" sz="2400" dirty="0" smtClean="0"/>
              <a:t>Lowest </a:t>
            </a:r>
            <a:r>
              <a:rPr lang="en-US" sz="2400" dirty="0"/>
              <a:t>level of testing where each individual software or hardware piece is tested to ensure it functions as </a:t>
            </a:r>
            <a:r>
              <a:rPr lang="en-US" sz="2400" dirty="0" smtClean="0"/>
              <a:t>desired</a:t>
            </a:r>
          </a:p>
          <a:p>
            <a:pPr lvl="1"/>
            <a:r>
              <a:rPr lang="en-US" sz="2400" b="1" dirty="0" smtClean="0"/>
              <a:t>Integration Testing – </a:t>
            </a:r>
            <a:r>
              <a:rPr lang="en-US" sz="2400" dirty="0" smtClean="0"/>
              <a:t>Intermediate level of testing where the </a:t>
            </a:r>
            <a:r>
              <a:rPr lang="en-US" sz="2400" dirty="0"/>
              <a:t>individual subsystems are tested to ensure they interact with one another as </a:t>
            </a:r>
            <a:r>
              <a:rPr lang="en-US" sz="2400" dirty="0" smtClean="0"/>
              <a:t>desired</a:t>
            </a:r>
          </a:p>
          <a:p>
            <a:pPr lvl="1"/>
            <a:r>
              <a:rPr lang="en-US" sz="2400" b="1" dirty="0" smtClean="0"/>
              <a:t>System Level Testing - </a:t>
            </a:r>
            <a:r>
              <a:rPr lang="en-US" sz="2400" dirty="0" smtClean="0"/>
              <a:t>Highest level of testing, </a:t>
            </a:r>
            <a:r>
              <a:rPr lang="en-US" sz="2400" dirty="0"/>
              <a:t>the system as a whole is tested against </a:t>
            </a:r>
            <a:r>
              <a:rPr lang="en-US" sz="2400" dirty="0" smtClean="0"/>
              <a:t>requirements</a:t>
            </a:r>
          </a:p>
          <a:p>
            <a:pPr lvl="1"/>
            <a:r>
              <a:rPr lang="en-US" sz="2400" b="1" dirty="0" smtClean="0"/>
              <a:t>Acceptance Testing - </a:t>
            </a:r>
            <a:r>
              <a:rPr lang="en-US" sz="2400" dirty="0"/>
              <a:t>This is </a:t>
            </a:r>
            <a:r>
              <a:rPr lang="en-US" sz="2400" dirty="0" smtClean="0"/>
              <a:t>demonstration of system functionality to the end user</a:t>
            </a:r>
          </a:p>
        </p:txBody>
      </p:sp>
    </p:spTree>
    <p:extLst>
      <p:ext uri="{BB962C8B-B14F-4D97-AF65-F5344CB8AC3E}">
        <p14:creationId xmlns:p14="http://schemas.microsoft.com/office/powerpoint/2010/main" xmlns="" val="148139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430"/>
            <a:ext cx="7620000" cy="1143000"/>
          </a:xfrm>
        </p:spPr>
        <p:txBody>
          <a:bodyPr/>
          <a:lstStyle/>
          <a:p>
            <a:r>
              <a:rPr lang="en-US" dirty="0" smtClean="0"/>
              <a:t>System Integration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48006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Systems Integration Testing: 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process of combining and testing multiple components </a:t>
            </a:r>
            <a:r>
              <a:rPr lang="en-US" sz="2400" dirty="0" smtClean="0"/>
              <a:t>together</a:t>
            </a:r>
          </a:p>
          <a:p>
            <a:pPr lvl="1"/>
            <a:r>
              <a:rPr lang="en-US" sz="2400" dirty="0" smtClean="0"/>
              <a:t>It </a:t>
            </a:r>
            <a:r>
              <a:rPr lang="en-US" sz="2400" dirty="0"/>
              <a:t>is a systematic approach to build the complete software structure specified in the design from unit tested </a:t>
            </a:r>
            <a:r>
              <a:rPr lang="en-US" sz="2400" dirty="0" smtClean="0"/>
              <a:t>modules</a:t>
            </a:r>
          </a:p>
          <a:p>
            <a:pPr lvl="1"/>
            <a:r>
              <a:rPr lang="en-US" sz="2400" dirty="0" smtClean="0"/>
              <a:t>It </a:t>
            </a:r>
            <a:r>
              <a:rPr lang="en-US" sz="2400" dirty="0"/>
              <a:t>assures that the software units are operating properly when they are combined </a:t>
            </a:r>
            <a:r>
              <a:rPr lang="en-US" sz="2400" dirty="0" smtClean="0"/>
              <a:t>together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aim of integration testing is to discover errors in the interface between the </a:t>
            </a:r>
            <a:r>
              <a:rPr lang="en-US" sz="2400" dirty="0" smtClean="0"/>
              <a:t>components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interface errors and the communication between different modules are also unearthed in this </a:t>
            </a:r>
            <a:r>
              <a:rPr lang="en-US" sz="2400" dirty="0" smtClean="0"/>
              <a:t>testing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97564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430"/>
            <a:ext cx="7620000" cy="1143000"/>
          </a:xfrm>
        </p:spPr>
        <p:txBody>
          <a:bodyPr/>
          <a:lstStyle/>
          <a:p>
            <a:r>
              <a:rPr lang="en-US" u="sng" dirty="0" smtClean="0"/>
              <a:t>Software Integration Testing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257800"/>
          </a:xfrm>
        </p:spPr>
        <p:txBody>
          <a:bodyPr>
            <a:normAutofit fontScale="92500"/>
          </a:bodyPr>
          <a:lstStyle/>
          <a:p>
            <a:r>
              <a:rPr lang="en-US" sz="3100" b="1" dirty="0" smtClean="0"/>
              <a:t>Integration </a:t>
            </a:r>
            <a:r>
              <a:rPr lang="en-US" sz="3100" b="1" dirty="0"/>
              <a:t>and Test Milestones</a:t>
            </a:r>
          </a:p>
          <a:p>
            <a:pPr lvl="1"/>
            <a:r>
              <a:rPr lang="en-US" dirty="0" smtClean="0"/>
              <a:t>Integration </a:t>
            </a:r>
            <a:r>
              <a:rPr lang="en-US" dirty="0"/>
              <a:t>and test milestones identify a period during which time a set of software units are verified by exercising one or more threads.  </a:t>
            </a:r>
            <a:endParaRPr lang="en-US" dirty="0" smtClean="0"/>
          </a:p>
          <a:p>
            <a:pPr lvl="1"/>
            <a:r>
              <a:rPr lang="en-US" dirty="0" smtClean="0"/>
              <a:t>Thread </a:t>
            </a:r>
            <a:r>
              <a:rPr lang="en-US" dirty="0"/>
              <a:t>verification during software integration deals typically with the interfaces between software units, while thread verification during software testing deals with functional capabilities. 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milestone may consist of one or more capabilities that can be demonstrated by executing the instructions in the software integration and test procedures. </a:t>
            </a:r>
            <a:endParaRPr lang="en-US" dirty="0" smtClean="0"/>
          </a:p>
          <a:p>
            <a:r>
              <a:rPr lang="en-US" sz="3100" b="1" dirty="0"/>
              <a:t>Intermediate Integration and Test Builds</a:t>
            </a:r>
          </a:p>
          <a:p>
            <a:pPr lvl="1"/>
            <a:r>
              <a:rPr lang="en-US" dirty="0"/>
              <a:t>Intermediate integration and test builds may be identified, which consist of informal builds to allow for smaller increments of software to be integrated and tested.  </a:t>
            </a:r>
            <a:endParaRPr lang="en-US" dirty="0" smtClean="0"/>
          </a:p>
          <a:p>
            <a:pPr lvl="1"/>
            <a:r>
              <a:rPr lang="en-US" dirty="0" smtClean="0"/>
              <a:t>Smaller </a:t>
            </a:r>
            <a:r>
              <a:rPr lang="en-US" dirty="0"/>
              <a:t>increments are encouraged, to promote faster problem identification. </a:t>
            </a:r>
          </a:p>
        </p:txBody>
      </p:sp>
    </p:spTree>
    <p:extLst>
      <p:ext uri="{BB962C8B-B14F-4D97-AF65-F5344CB8AC3E}">
        <p14:creationId xmlns:p14="http://schemas.microsoft.com/office/powerpoint/2010/main" xmlns="" val="408483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430"/>
            <a:ext cx="7620000" cy="1143000"/>
          </a:xfrm>
        </p:spPr>
        <p:txBody>
          <a:bodyPr/>
          <a:lstStyle/>
          <a:p>
            <a:r>
              <a:rPr lang="en-US" u="sng" dirty="0" smtClean="0"/>
              <a:t>Software Integration Testing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181600"/>
          </a:xfrm>
        </p:spPr>
        <p:txBody>
          <a:bodyPr>
            <a:normAutofit/>
          </a:bodyPr>
          <a:lstStyle/>
          <a:p>
            <a:r>
              <a:rPr lang="en-US" sz="3100" b="1" dirty="0"/>
              <a:t>Target Hardware/Software Configuration</a:t>
            </a:r>
          </a:p>
          <a:p>
            <a:pPr lvl="1"/>
            <a:r>
              <a:rPr lang="en-US" dirty="0"/>
              <a:t>Software integration and testing should be performed in an environment that represents the target hardware and software environment as closely as possible. </a:t>
            </a:r>
          </a:p>
          <a:p>
            <a:r>
              <a:rPr lang="en-US" sz="3100" b="1" dirty="0"/>
              <a:t>Software Configuration Control </a:t>
            </a:r>
          </a:p>
          <a:p>
            <a:pPr lvl="1"/>
            <a:r>
              <a:rPr lang="en-US" dirty="0"/>
              <a:t>A configuration control management system to control the software and software documentation configuration, storage and retrieval during the integration and testing effort should be implemented</a:t>
            </a:r>
          </a:p>
          <a:p>
            <a:r>
              <a:rPr lang="en-US" sz="3100" b="1" dirty="0" smtClean="0"/>
              <a:t>Version </a:t>
            </a:r>
            <a:r>
              <a:rPr lang="en-US" sz="3100" b="1" dirty="0"/>
              <a:t>Description Document </a:t>
            </a:r>
          </a:p>
          <a:p>
            <a:pPr lvl="1"/>
            <a:r>
              <a:rPr lang="en-US" dirty="0" smtClean="0"/>
              <a:t>Used to </a:t>
            </a:r>
            <a:r>
              <a:rPr lang="en-US" dirty="0"/>
              <a:t>identify the different versions of the different software linked together for a master release should be used. </a:t>
            </a:r>
          </a:p>
        </p:txBody>
      </p:sp>
    </p:spTree>
    <p:extLst>
      <p:ext uri="{BB962C8B-B14F-4D97-AF65-F5344CB8AC3E}">
        <p14:creationId xmlns:p14="http://schemas.microsoft.com/office/powerpoint/2010/main" xmlns="" val="346004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691</TotalTime>
  <Words>1044</Words>
  <Application>Microsoft Office PowerPoint</Application>
  <PresentationFormat>On-screen Show (4:3)</PresentationFormat>
  <Paragraphs>102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System Software  Integration Testing  Mars Polar Lander</vt:lpstr>
      <vt:lpstr>Problem Statement</vt:lpstr>
      <vt:lpstr>Mars Polar Lander Mission</vt:lpstr>
      <vt:lpstr>Mars Polar Lander Destruction</vt:lpstr>
      <vt:lpstr>Requirements </vt:lpstr>
      <vt:lpstr>System Integration Testing</vt:lpstr>
      <vt:lpstr>System Integration Testing</vt:lpstr>
      <vt:lpstr>Software Integration Testing</vt:lpstr>
      <vt:lpstr>Software Integration Testing</vt:lpstr>
      <vt:lpstr>Incremental Design Approach</vt:lpstr>
      <vt:lpstr>Mars Polar Lander</vt:lpstr>
      <vt:lpstr>Resources</vt:lpstr>
      <vt:lpstr>Questions?</vt:lpstr>
    </vt:vector>
  </TitlesOfParts>
  <Company>Rock Out!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MARS Polar lander</dc:title>
  <dc:creator>Steven Ford</dc:creator>
  <cp:lastModifiedBy>1065643</cp:lastModifiedBy>
  <cp:revision>29</cp:revision>
  <dcterms:created xsi:type="dcterms:W3CDTF">2012-02-10T20:06:21Z</dcterms:created>
  <dcterms:modified xsi:type="dcterms:W3CDTF">2012-05-05T02:13:49Z</dcterms:modified>
</cp:coreProperties>
</file>