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4" r:id="rId9"/>
    <p:sldId id="265" r:id="rId10"/>
    <p:sldId id="266" r:id="rId11"/>
    <p:sldId id="269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13EDF-899E-FB44-B150-8A127A22C100}" type="datetimeFigureOut">
              <a:rPr lang="en-US" smtClean="0"/>
              <a:t>5/9/12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71BEA-6B40-BA4D-9DA1-5EB1DD577A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9623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known as one of the founders of the management theory of Business process reengineering (BPR)</a:t>
            </a:r>
          </a:p>
          <a:p>
            <a:r>
              <a:rPr lang="en-US" i="1" dirty="0" smtClean="0"/>
              <a:t>Reengineering the Corporation</a:t>
            </a:r>
            <a:r>
              <a:rPr lang="en-US" dirty="0" smtClean="0"/>
              <a:t> was ranked among the "three most important business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71BEA-6B40-BA4D-9DA1-5EB1DD577AF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4280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Reengineering concept implemented poorly by many companies in the beginning. Many companies used this term to downsizing the company and reducing cost by streamlining jobs.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Hammer also later admitted to paying little attention to human resource while developing the method.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said that, “In reengineering, we carry the wounded and shoot the stragglers", and "It's basically taking an ax and a machine gun to your existing organization." The result of using this terminology was huge layoffs which some of the companies carried out</a:t>
            </a:r>
            <a:r>
              <a:rPr lang="en-US" dirty="0" smtClean="0">
                <a:effectLst/>
              </a:rPr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71BEA-6B40-BA4D-9DA1-5EB1DD577AF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0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Who wants to be reengineered?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74877" y="4166676"/>
            <a:ext cx="41942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Taraneh Parvaresh</a:t>
            </a:r>
          </a:p>
          <a:p>
            <a:endParaRPr lang="en-CA" b="1" dirty="0"/>
          </a:p>
          <a:p>
            <a:r>
              <a:rPr lang="en-CA" b="1" dirty="0" smtClean="0"/>
              <a:t>Advanced Requirements Engineering</a:t>
            </a:r>
          </a:p>
          <a:p>
            <a:r>
              <a:rPr lang="en-CA" b="1" dirty="0" smtClean="0"/>
              <a:t>SYSM 6309</a:t>
            </a:r>
            <a:endParaRPr lang="en-CA" b="1" dirty="0"/>
          </a:p>
          <a:p>
            <a:r>
              <a:rPr lang="en-CA" b="1" dirty="0" smtClean="0"/>
              <a:t>Spring 2012</a:t>
            </a:r>
            <a:endParaRPr lang="en-CA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6972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Illustration: </a:t>
            </a:r>
            <a:r>
              <a:rPr lang="en-CA" dirty="0"/>
              <a:t>GTO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958" y="1746360"/>
            <a:ext cx="8527292" cy="511163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ClrTx/>
              <a:buSzPct val="104000"/>
              <a:buFont typeface="Wingdings" charset="2"/>
              <a:buChar char="§"/>
            </a:pPr>
            <a:r>
              <a:rPr lang="en-CA" sz="2600" dirty="0"/>
              <a:t>GTO Inc. small company manufacturing automatic gate openers based in Florida</a:t>
            </a:r>
          </a:p>
          <a:p>
            <a:pPr>
              <a:lnSpc>
                <a:spcPct val="90000"/>
              </a:lnSpc>
              <a:buClrTx/>
              <a:buSzPct val="104000"/>
              <a:buFont typeface="Wingdings" charset="2"/>
              <a:buChar char="§"/>
            </a:pPr>
            <a:r>
              <a:rPr lang="en-US" sz="2600" dirty="0"/>
              <a:t>Losing money on a monthly basis after the death of the founder, it lacked a line of credit </a:t>
            </a:r>
          </a:p>
          <a:p>
            <a:pPr>
              <a:lnSpc>
                <a:spcPct val="90000"/>
              </a:lnSpc>
              <a:buClrTx/>
              <a:buSzPct val="104000"/>
              <a:buFont typeface="Wingdings" charset="2"/>
              <a:buChar char="§"/>
            </a:pPr>
            <a:r>
              <a:rPr lang="en-US" sz="2600" dirty="0"/>
              <a:t>Employees were required to work twenty-four hour shifts to fill important orders</a:t>
            </a:r>
          </a:p>
          <a:p>
            <a:pPr>
              <a:buClrTx/>
              <a:buSzPct val="104000"/>
              <a:buFont typeface="Wingdings" charset="2"/>
              <a:buChar char="§"/>
            </a:pPr>
            <a:r>
              <a:rPr lang="en-US" sz="2600" dirty="0"/>
              <a:t>New CEO adopted a new strategy: </a:t>
            </a:r>
            <a:r>
              <a:rPr lang="en-US" sz="2600" dirty="0" smtClean="0"/>
              <a:t>consist </a:t>
            </a:r>
            <a:r>
              <a:rPr lang="en-US" sz="2600" dirty="0"/>
              <a:t>of creating an atmosphere of trust and optimism among GTO's employees</a:t>
            </a:r>
          </a:p>
          <a:p>
            <a:pPr>
              <a:buClrTx/>
              <a:buSzPct val="104000"/>
              <a:buFont typeface="Wingdings" charset="2"/>
              <a:buChar char="§"/>
            </a:pPr>
            <a:r>
              <a:rPr lang="en-US" sz="2600" dirty="0"/>
              <a:t>Listening to and adopting their suggestions and improving their health and disability insurance</a:t>
            </a:r>
          </a:p>
          <a:p>
            <a:pPr>
              <a:lnSpc>
                <a:spcPct val="70000"/>
              </a:lnSpc>
              <a:buClrTx/>
              <a:buSzPct val="104000"/>
              <a:buFont typeface="Wingdings" charset="2"/>
              <a:buChar char="§"/>
            </a:pPr>
            <a:r>
              <a:rPr lang="en-US" sz="2600" dirty="0"/>
              <a:t>Pay was increased and bonuses distributed from a profit sharing plan</a:t>
            </a:r>
          </a:p>
          <a:p>
            <a:pPr>
              <a:lnSpc>
                <a:spcPct val="70000"/>
              </a:lnSpc>
              <a:buClrTx/>
              <a:buSzPct val="104000"/>
              <a:buFont typeface="Wingdings" charset="2"/>
              <a:buChar char="§"/>
            </a:pPr>
            <a:r>
              <a:rPr lang="en-US" sz="2600" dirty="0"/>
              <a:t>Net profits moved from the red to nearly $500,000</a:t>
            </a:r>
          </a:p>
          <a:p>
            <a:pPr>
              <a:lnSpc>
                <a:spcPct val="70000"/>
              </a:lnSpc>
              <a:buClrTx/>
              <a:buSzPct val="104000"/>
              <a:buFont typeface="Wingdings" charset="2"/>
              <a:buChar char="§"/>
            </a:pPr>
            <a:r>
              <a:rPr lang="en-US" sz="2600" dirty="0"/>
              <a:t>Employee turnover decreased equally dramatically</a:t>
            </a:r>
          </a:p>
          <a:p>
            <a:pPr>
              <a:lnSpc>
                <a:spcPct val="70000"/>
              </a:lnSpc>
              <a:buClrTx/>
              <a:buSzPct val="104000"/>
              <a:buFont typeface="Wingdings" charset="2"/>
              <a:buChar char="§"/>
            </a:pPr>
            <a:r>
              <a:rPr lang="en-US" sz="2600" dirty="0"/>
              <a:t>Focused on human resources rather than on processes</a:t>
            </a:r>
          </a:p>
          <a:p>
            <a:pPr>
              <a:lnSpc>
                <a:spcPct val="70000"/>
              </a:lnSpc>
              <a:buFont typeface="Courier New"/>
              <a:buChar char="o"/>
            </a:pPr>
            <a:endParaRPr lang="en-CA" dirty="0" smtClean="0"/>
          </a:p>
          <a:p>
            <a:pPr>
              <a:lnSpc>
                <a:spcPct val="70000"/>
              </a:lnSpc>
              <a:buFont typeface="Courier New"/>
              <a:buChar char="o"/>
            </a:pPr>
            <a:endParaRPr lang="en-CA" dirty="0" smtClean="0"/>
          </a:p>
          <a:p>
            <a:pPr marL="0" indent="0">
              <a:lnSpc>
                <a:spcPct val="70000"/>
              </a:lnSpc>
              <a:buNone/>
            </a:pPr>
            <a:endParaRPr lang="en-CA" dirty="0"/>
          </a:p>
          <a:p>
            <a:pPr marL="0" indent="0">
              <a:lnSpc>
                <a:spcPct val="70000"/>
              </a:lnSpc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5362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3885" y="2106573"/>
            <a:ext cx="9023651" cy="35316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BPR</a:t>
            </a:r>
            <a:endParaRPr lang="en-CA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24508" y="3069209"/>
            <a:ext cx="2743200" cy="2206625"/>
          </a:xfrm>
          <a:prstGeom prst="rect">
            <a:avLst/>
          </a:prstGeom>
        </p:spPr>
      </p:pic>
      <p:pic>
        <p:nvPicPr>
          <p:cNvPr id="6" name="Picture 5" descr="fire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6" y="3053718"/>
            <a:ext cx="2743200" cy="2191006"/>
          </a:xfrm>
          <a:prstGeom prst="rect">
            <a:avLst/>
          </a:prstGeom>
        </p:spPr>
      </p:pic>
      <p:pic>
        <p:nvPicPr>
          <p:cNvPr id="7" name="Picture 6" descr="money.jpg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65" y="3069207"/>
            <a:ext cx="2743200" cy="22037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8158" y="2385392"/>
            <a:ext cx="2385223" cy="36933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W</a:t>
            </a:r>
            <a:r>
              <a:rPr lang="en-US" dirty="0" smtClean="0"/>
              <a:t>ha</a:t>
            </a:r>
            <a:r>
              <a:rPr lang="en-CA" dirty="0" smtClean="0"/>
              <a:t>t they want to do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3337580" y="2385392"/>
            <a:ext cx="2599152" cy="36933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W</a:t>
            </a:r>
            <a:r>
              <a:rPr lang="en-US" dirty="0" smtClean="0"/>
              <a:t>ha</a:t>
            </a:r>
            <a:r>
              <a:rPr lang="en-CA" dirty="0" smtClean="0"/>
              <a:t>t they think they do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6565960" y="2385392"/>
            <a:ext cx="2199362" cy="36933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W</a:t>
            </a:r>
            <a:r>
              <a:rPr lang="en-US" dirty="0" smtClean="0"/>
              <a:t>ha</a:t>
            </a:r>
            <a:r>
              <a:rPr lang="en-CA" dirty="0" smtClean="0"/>
              <a:t>t they really do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2777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958" y="1823800"/>
            <a:ext cx="8527292" cy="5034200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10000"/>
              </a:lnSpc>
              <a:buFont typeface="+mj-lt"/>
              <a:buAutoNum type="arabicPeriod"/>
            </a:pPr>
            <a:r>
              <a:rPr lang="en-US" sz="1600" i="1" dirty="0"/>
              <a:t>“A Study of Business Process Reengineering” by Kevin </a:t>
            </a:r>
            <a:r>
              <a:rPr lang="en-US" sz="1600" i="1" dirty="0" smtClean="0"/>
              <a:t>Lam</a:t>
            </a:r>
            <a:endParaRPr lang="en-US" sz="1600" dirty="0"/>
          </a:p>
          <a:p>
            <a:pPr lvl="1">
              <a:lnSpc>
                <a:spcPct val="110000"/>
              </a:lnSpc>
              <a:buFont typeface="+mj-lt"/>
              <a:buAutoNum type="arabicPeriod"/>
            </a:pPr>
            <a:r>
              <a:rPr lang="en-GB" sz="1600" i="1" dirty="0" smtClean="0"/>
              <a:t>Business </a:t>
            </a:r>
            <a:r>
              <a:rPr lang="en-GB" sz="1600" i="1" dirty="0"/>
              <a:t>Process Reengineering, </a:t>
            </a:r>
            <a:r>
              <a:rPr lang="en-GB" sz="1600" i="1" dirty="0" err="1"/>
              <a:t>Dr.Lotfi</a:t>
            </a:r>
            <a:r>
              <a:rPr lang="en-GB" sz="1600" i="1" dirty="0"/>
              <a:t> </a:t>
            </a:r>
            <a:r>
              <a:rPr lang="en-GB" sz="1600" i="1" dirty="0" err="1"/>
              <a:t>K.Gaafar</a:t>
            </a:r>
            <a:endParaRPr lang="en-US" sz="1600" dirty="0"/>
          </a:p>
          <a:p>
            <a:pPr lvl="1">
              <a:lnSpc>
                <a:spcPct val="110000"/>
              </a:lnSpc>
              <a:buFont typeface="+mj-lt"/>
              <a:buAutoNum type="arabicPeriod"/>
            </a:pPr>
            <a:r>
              <a:rPr lang="en-US" sz="1600" i="1" dirty="0"/>
              <a:t>http://</a:t>
            </a:r>
            <a:r>
              <a:rPr lang="en-US" sz="1600" i="1" dirty="0" err="1"/>
              <a:t>freedownload.is</a:t>
            </a:r>
            <a:r>
              <a:rPr lang="en-US" sz="1600" i="1" dirty="0"/>
              <a:t>/</a:t>
            </a:r>
            <a:r>
              <a:rPr lang="en-US" sz="1600" i="1" dirty="0" err="1"/>
              <a:t>ppt</a:t>
            </a:r>
            <a:r>
              <a:rPr lang="en-US" sz="1600" i="1" dirty="0"/>
              <a:t>/business-process-reengineering-1065598.</a:t>
            </a:r>
            <a:r>
              <a:rPr lang="en-US" sz="1600" i="1" dirty="0" smtClean="0"/>
              <a:t>html</a:t>
            </a:r>
            <a:endParaRPr lang="en-US" sz="1600" dirty="0"/>
          </a:p>
          <a:p>
            <a:pPr lvl="1">
              <a:lnSpc>
                <a:spcPct val="110000"/>
              </a:lnSpc>
              <a:buFont typeface="+mj-lt"/>
              <a:buAutoNum type="arabicPeriod"/>
            </a:pPr>
            <a:r>
              <a:rPr lang="en-US" sz="1600" i="1" dirty="0"/>
              <a:t>Video: http://</a:t>
            </a:r>
            <a:r>
              <a:rPr lang="en-US" sz="1600" i="1" dirty="0" err="1"/>
              <a:t>www.referenceforbusiness.com</a:t>
            </a:r>
            <a:r>
              <a:rPr lang="en-US" sz="1600" i="1" dirty="0"/>
              <a:t>/management/Bun-Comp/Business-Process-</a:t>
            </a:r>
            <a:r>
              <a:rPr lang="en-US" sz="1600" i="1" dirty="0" err="1" smtClean="0"/>
              <a:t>Reengineering.html</a:t>
            </a:r>
            <a:endParaRPr lang="en-US" sz="1600" dirty="0"/>
          </a:p>
          <a:p>
            <a:pPr lvl="1">
              <a:lnSpc>
                <a:spcPct val="110000"/>
              </a:lnSpc>
              <a:buFont typeface="+mj-lt"/>
              <a:buAutoNum type="arabicPeriod"/>
            </a:pPr>
            <a:r>
              <a:rPr lang="en-US" sz="1600" i="1" dirty="0"/>
              <a:t>BIG CHANGE VIA BUSINESS PROCESS REENGINEERING, Daniel F. Duran Whittier College - Operations 342</a:t>
            </a:r>
            <a:endParaRPr lang="en-US" sz="1600" dirty="0"/>
          </a:p>
          <a:p>
            <a:pPr lvl="1">
              <a:lnSpc>
                <a:spcPct val="110000"/>
              </a:lnSpc>
              <a:buFont typeface="+mj-lt"/>
              <a:buAutoNum type="arabicPeriod"/>
            </a:pPr>
            <a:r>
              <a:rPr lang="en-US" sz="1600" i="1" dirty="0"/>
              <a:t>Encyclopedia for business – Layoffs</a:t>
            </a:r>
            <a:endParaRPr lang="en-US" sz="1600" dirty="0"/>
          </a:p>
          <a:p>
            <a:pPr lvl="1">
              <a:lnSpc>
                <a:spcPct val="110000"/>
              </a:lnSpc>
              <a:buFont typeface="+mj-lt"/>
              <a:buAutoNum type="arabicPeriod"/>
            </a:pPr>
            <a:r>
              <a:rPr lang="en-US" sz="1600" i="1" dirty="0"/>
              <a:t>“Introduction to Process Reengineering” By Teresa </a:t>
            </a:r>
            <a:r>
              <a:rPr lang="en-US" sz="1600" i="1" dirty="0" err="1"/>
              <a:t>Chiapputo</a:t>
            </a:r>
            <a:endParaRPr lang="en-US" sz="1600" dirty="0"/>
          </a:p>
          <a:p>
            <a:pPr marL="803275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/>
              <a:t>“Successfully Performing BPR”, By Michael Covert</a:t>
            </a:r>
          </a:p>
          <a:p>
            <a:pPr marL="803275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/>
              <a:t>A six-step guide to process reengineering - Timothy R. </a:t>
            </a:r>
            <a:r>
              <a:rPr lang="en-US" sz="1600" dirty="0" err="1"/>
              <a:t>Furey</a:t>
            </a:r>
            <a:endParaRPr lang="en-US" sz="1600" dirty="0"/>
          </a:p>
          <a:p>
            <a:pPr marL="803275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/>
              <a:t>http://</a:t>
            </a:r>
            <a:r>
              <a:rPr lang="en-US" sz="1600" dirty="0" err="1"/>
              <a:t>www.prosci.com</a:t>
            </a:r>
            <a:r>
              <a:rPr lang="en-US" sz="1600" dirty="0"/>
              <a:t>/</a:t>
            </a:r>
            <a:r>
              <a:rPr lang="en-US" sz="1600" dirty="0" err="1"/>
              <a:t>factors.htm</a:t>
            </a:r>
            <a:endParaRPr lang="en-US" sz="1600" dirty="0"/>
          </a:p>
          <a:p>
            <a:pPr marL="803275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/>
              <a:t>“Quantitative risk level estimation of business process reengineering efforts”, Thomas J. Crowe</a:t>
            </a:r>
          </a:p>
          <a:p>
            <a:pPr marL="803275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/>
              <a:t>http://</a:t>
            </a:r>
            <a:r>
              <a:rPr lang="en-US" sz="1600" dirty="0" err="1"/>
              <a:t>www.martymodell.com</a:t>
            </a:r>
            <a:r>
              <a:rPr lang="en-US" sz="1600" dirty="0"/>
              <a:t>/pgsa2/pgsa03.html</a:t>
            </a:r>
          </a:p>
          <a:p>
            <a:pPr marL="803275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/>
              <a:t>Reengineering, By Emily </a:t>
            </a:r>
            <a:r>
              <a:rPr lang="en-US" sz="1600" dirty="0" err="1"/>
              <a:t>Neidhart</a:t>
            </a:r>
            <a:endParaRPr lang="en-US" sz="1600" dirty="0"/>
          </a:p>
          <a:p>
            <a:pPr marL="803275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/>
              <a:t>Wikipedia</a:t>
            </a:r>
          </a:p>
          <a:p>
            <a:pPr marL="803275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600" dirty="0"/>
              <a:t>“What Does Reengineering an Organization Mean?” by Kristie </a:t>
            </a:r>
            <a:r>
              <a:rPr lang="en-US" sz="1600" dirty="0" err="1"/>
              <a:t>Lorette</a:t>
            </a:r>
            <a:r>
              <a:rPr lang="en-US" sz="1600" dirty="0"/>
              <a:t>, Demand Media</a:t>
            </a:r>
          </a:p>
          <a:p>
            <a:pPr marL="0" indent="0">
              <a:lnSpc>
                <a:spcPct val="70000"/>
              </a:lnSpc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5362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Topics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473" y="2133600"/>
            <a:ext cx="7076747" cy="4418481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Overview of BPR</a:t>
            </a:r>
          </a:p>
          <a:p>
            <a:r>
              <a:rPr lang="en-CA" dirty="0" smtClean="0"/>
              <a:t>What is not BPR</a:t>
            </a:r>
          </a:p>
          <a:p>
            <a:r>
              <a:rPr lang="en-CA" dirty="0"/>
              <a:t>Problem</a:t>
            </a:r>
          </a:p>
          <a:p>
            <a:r>
              <a:rPr lang="en-CA" dirty="0" smtClean="0"/>
              <a:t>Proposed life cycle of BPR</a:t>
            </a:r>
          </a:p>
          <a:p>
            <a:r>
              <a:rPr lang="en-CA" dirty="0" smtClean="0"/>
              <a:t>Functional Objectives</a:t>
            </a:r>
          </a:p>
          <a:p>
            <a:r>
              <a:rPr lang="en-CA" dirty="0" smtClean="0"/>
              <a:t>Non-functional Objectives</a:t>
            </a:r>
          </a:p>
          <a:p>
            <a:r>
              <a:rPr lang="en-CA" dirty="0" smtClean="0"/>
              <a:t>Illustration</a:t>
            </a:r>
          </a:p>
          <a:p>
            <a:r>
              <a:rPr lang="en-CA" dirty="0" smtClean="0"/>
              <a:t>References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891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Overview of BPR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73" y="2133600"/>
            <a:ext cx="8859400" cy="4542398"/>
          </a:xfrm>
        </p:spPr>
        <p:txBody>
          <a:bodyPr>
            <a:normAutofit/>
          </a:bodyPr>
          <a:lstStyle/>
          <a:p>
            <a:r>
              <a:rPr lang="en-CA" sz="2000" dirty="0" smtClean="0"/>
              <a:t>Michael Hammer </a:t>
            </a:r>
            <a:r>
              <a:rPr lang="en-US" sz="2000" dirty="0" smtClean="0"/>
              <a:t>(1948 - 2008)</a:t>
            </a:r>
            <a:endParaRPr lang="en-CA" sz="2000" dirty="0"/>
          </a:p>
          <a:p>
            <a:pPr marL="0" indent="0">
              <a:buNone/>
            </a:pPr>
            <a:r>
              <a:rPr lang="en-US" sz="2000" dirty="0" smtClean="0"/>
              <a:t>F</a:t>
            </a:r>
            <a:r>
              <a:rPr lang="en-CA" sz="2000" dirty="0" err="1" smtClean="0"/>
              <a:t>ounder</a:t>
            </a:r>
            <a:r>
              <a:rPr lang="en-CA" sz="2000" dirty="0"/>
              <a:t> </a:t>
            </a:r>
            <a:r>
              <a:rPr lang="en-CA" sz="2000" dirty="0" smtClean="0"/>
              <a:t>of Business process reengineering</a:t>
            </a:r>
          </a:p>
          <a:p>
            <a:pPr marL="0" indent="0">
              <a:buNone/>
            </a:pPr>
            <a:r>
              <a:rPr lang="en-US" sz="2000" dirty="0" smtClean="0"/>
              <a:t>A professor </a:t>
            </a:r>
            <a:r>
              <a:rPr lang="en-US" sz="2000" dirty="0"/>
              <a:t>at the Massachusetts Institute of Technology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Published paper in HBR :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“</a:t>
            </a:r>
            <a:r>
              <a:rPr lang="en-US" sz="2000" dirty="0"/>
              <a:t>Reengineering Work; Don’t Automate </a:t>
            </a:r>
            <a:r>
              <a:rPr lang="en-US" sz="2000" dirty="0" smtClean="0"/>
              <a:t>Obliterate”</a:t>
            </a:r>
          </a:p>
          <a:p>
            <a:pPr marL="0" indent="0">
              <a:buNone/>
            </a:pPr>
            <a:r>
              <a:rPr lang="en-US" sz="2000" dirty="0" smtClean="0"/>
              <a:t>Published a book: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“Reengineering the Corporation”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CA" sz="2000" dirty="0"/>
          </a:p>
        </p:txBody>
      </p:sp>
      <p:pic>
        <p:nvPicPr>
          <p:cNvPr id="4" name="Picture 3" descr="Hamm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375" y="2133600"/>
            <a:ext cx="192505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00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/>
              <a:t>Overview of </a:t>
            </a:r>
            <a:r>
              <a:rPr lang="en-CA" dirty="0" smtClean="0"/>
              <a:t>BPR (Cont.'s)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48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“Reengineering is the </a:t>
            </a:r>
            <a:r>
              <a:rPr lang="en-US" b="1" i="1" dirty="0"/>
              <a:t>fundamental</a:t>
            </a:r>
            <a:r>
              <a:rPr lang="en-US" i="1" dirty="0"/>
              <a:t> rethinking and </a:t>
            </a:r>
            <a:r>
              <a:rPr lang="en-US" b="1" i="1" dirty="0"/>
              <a:t>radical</a:t>
            </a:r>
            <a:r>
              <a:rPr lang="en-US" i="1" dirty="0"/>
              <a:t> redesign of business </a:t>
            </a:r>
            <a:r>
              <a:rPr lang="en-US" b="1" i="1" dirty="0"/>
              <a:t>processes</a:t>
            </a:r>
            <a:r>
              <a:rPr lang="en-US" i="1" dirty="0"/>
              <a:t> to achieve </a:t>
            </a:r>
            <a:r>
              <a:rPr lang="en-US" b="1" i="1" dirty="0"/>
              <a:t>dramatic</a:t>
            </a:r>
            <a:r>
              <a:rPr lang="en-US" i="1" dirty="0"/>
              <a:t> improvements in critical, contemporary measures of performance, such as cost, quality, service, and speed.</a:t>
            </a:r>
            <a:r>
              <a:rPr lang="en-US" i="1" dirty="0" smtClean="0"/>
              <a:t>”  (Hammer)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b="1" i="1" dirty="0"/>
              <a:t>fundamental</a:t>
            </a:r>
            <a:r>
              <a:rPr lang="en-US" i="1" dirty="0"/>
              <a:t> </a:t>
            </a:r>
            <a:endParaRPr lang="en-US" i="1" dirty="0" smtClean="0"/>
          </a:p>
          <a:p>
            <a:pPr>
              <a:buFont typeface="Wingdings" charset="2"/>
              <a:buChar char="Ø"/>
            </a:pPr>
            <a:r>
              <a:rPr lang="en-US" b="1" i="1" dirty="0"/>
              <a:t>radical</a:t>
            </a:r>
            <a:r>
              <a:rPr lang="en-US" i="1" dirty="0"/>
              <a:t> </a:t>
            </a:r>
            <a:endParaRPr lang="en-US" i="1" dirty="0" smtClean="0"/>
          </a:p>
          <a:p>
            <a:pPr>
              <a:buFont typeface="Wingdings" charset="2"/>
              <a:buChar char="Ø"/>
            </a:pPr>
            <a:r>
              <a:rPr lang="en-US" b="1" i="1" dirty="0"/>
              <a:t>processes</a:t>
            </a:r>
            <a:r>
              <a:rPr lang="en-US" i="1" dirty="0"/>
              <a:t> </a:t>
            </a:r>
            <a:endParaRPr lang="en-US" i="1" dirty="0" smtClean="0"/>
          </a:p>
          <a:p>
            <a:pPr>
              <a:buFont typeface="Wingdings" charset="2"/>
              <a:buChar char="Ø"/>
            </a:pPr>
            <a:r>
              <a:rPr lang="en-US" b="1" i="1" dirty="0"/>
              <a:t>dramatic</a:t>
            </a:r>
            <a:r>
              <a:rPr lang="en-US" i="1" dirty="0"/>
              <a:t> 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7400" y="3673278"/>
            <a:ext cx="3200400" cy="2206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5250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What is not BPR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958" y="1730873"/>
            <a:ext cx="8527292" cy="4495928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Is </a:t>
            </a:r>
            <a:r>
              <a:rPr lang="en-US" dirty="0"/>
              <a:t>not “Automation”</a:t>
            </a:r>
          </a:p>
          <a:p>
            <a:pPr lvl="0"/>
            <a:r>
              <a:rPr lang="en-US" dirty="0"/>
              <a:t>Is not “Downsizing”</a:t>
            </a:r>
          </a:p>
          <a:p>
            <a:r>
              <a:rPr lang="en-US" dirty="0"/>
              <a:t>Is not “Restructuring”</a:t>
            </a:r>
          </a:p>
          <a:p>
            <a:pPr lvl="0"/>
            <a:r>
              <a:rPr lang="en-US" dirty="0" smtClean="0"/>
              <a:t>Is </a:t>
            </a:r>
            <a:r>
              <a:rPr lang="en-US" dirty="0"/>
              <a:t>not “Incremental change”</a:t>
            </a:r>
          </a:p>
          <a:p>
            <a:pPr lvl="0"/>
            <a:r>
              <a:rPr lang="en-US" dirty="0" smtClean="0"/>
              <a:t>Is </a:t>
            </a:r>
            <a:r>
              <a:rPr lang="en-US" dirty="0"/>
              <a:t>not TQM (Total Quality Management)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1" t="25397" r="15278" b="21270"/>
          <a:stretch/>
        </p:blipFill>
        <p:spPr bwMode="auto">
          <a:xfrm>
            <a:off x="4068557" y="2013728"/>
            <a:ext cx="5078186" cy="2743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42233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518" y="2129642"/>
            <a:ext cx="8439732" cy="457733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²"/>
            </a:pPr>
            <a:r>
              <a:rPr lang="en-US" b="1" dirty="0" smtClean="0"/>
              <a:t>Huge layoffs in the name of reengineering</a:t>
            </a:r>
          </a:p>
          <a:p>
            <a:pPr>
              <a:buFont typeface="Wingdings" charset="2"/>
              <a:buChar char="²"/>
            </a:pPr>
            <a:r>
              <a:rPr lang="en-US" b="1" dirty="0" smtClean="0"/>
              <a:t>In </a:t>
            </a:r>
            <a:r>
              <a:rPr lang="en-US" b="1" dirty="0"/>
              <a:t>an effort to increase productivity by sacrificing the </a:t>
            </a:r>
            <a:r>
              <a:rPr lang="en-US" b="1" dirty="0" smtClean="0"/>
              <a:t>personnel</a:t>
            </a:r>
          </a:p>
          <a:p>
            <a:pPr lvl="0">
              <a:buFont typeface="Wingdings" charset="2"/>
              <a:buChar char="Ø"/>
            </a:pPr>
            <a:r>
              <a:rPr lang="en-US" dirty="0" smtClean="0"/>
              <a:t>IBM </a:t>
            </a:r>
            <a:r>
              <a:rPr lang="en-US" dirty="0"/>
              <a:t>Corporation</a:t>
            </a:r>
            <a:r>
              <a:rPr lang="en-US" dirty="0"/>
              <a:t> </a:t>
            </a:r>
            <a:r>
              <a:rPr lang="en-US" dirty="0"/>
              <a:t>cut 154,000 </a:t>
            </a:r>
            <a:endParaRPr lang="en-US" b="1" dirty="0" smtClean="0"/>
          </a:p>
          <a:p>
            <a:pPr lvl="0">
              <a:buFont typeface="Wingdings" charset="2"/>
              <a:buChar char="Ø"/>
            </a:pPr>
            <a:r>
              <a:rPr lang="en-US" dirty="0"/>
              <a:t>Pacific Bell reduced 10,000 employees </a:t>
            </a:r>
            <a:endParaRPr lang="en-US" dirty="0" smtClean="0"/>
          </a:p>
          <a:p>
            <a:pPr lvl="0">
              <a:buFont typeface="Wingdings" charset="2"/>
              <a:buChar char="Ø"/>
            </a:pPr>
            <a:r>
              <a:rPr lang="en-US" dirty="0"/>
              <a:t>AT&amp;T laid off 18,000 workforces</a:t>
            </a:r>
            <a:r>
              <a:rPr lang="en-US" dirty="0"/>
              <a:t> </a:t>
            </a:r>
            <a:endParaRPr lang="en-US" dirty="0" smtClean="0"/>
          </a:p>
          <a:p>
            <a:pPr lvl="0">
              <a:buFont typeface="Wingdings" charset="2"/>
              <a:buChar char="Ø"/>
            </a:pPr>
            <a:r>
              <a:rPr lang="en-US" dirty="0"/>
              <a:t>Compaq </a:t>
            </a:r>
            <a:r>
              <a:rPr lang="en-US" dirty="0" smtClean="0"/>
              <a:t>and Motorola cut </a:t>
            </a:r>
            <a:r>
              <a:rPr lang="en-US" dirty="0"/>
              <a:t>15,000</a:t>
            </a:r>
            <a:r>
              <a:rPr lang="en-US" dirty="0"/>
              <a:t> </a:t>
            </a:r>
            <a:endParaRPr lang="en-US" dirty="0" smtClean="0"/>
          </a:p>
          <a:p>
            <a:pPr lvl="0">
              <a:buFont typeface="Wingdings" charset="2"/>
              <a:buChar char="Ø"/>
            </a:pPr>
            <a:r>
              <a:rPr lang="en-US" dirty="0" smtClean="0"/>
              <a:t>Raytheon </a:t>
            </a:r>
            <a:r>
              <a:rPr lang="en-US" dirty="0"/>
              <a:t>with 14,000</a:t>
            </a:r>
            <a:r>
              <a:rPr lang="en-US" dirty="0"/>
              <a:t> </a:t>
            </a:r>
            <a:endParaRPr lang="en-US" b="1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1710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Life cycle of BPR</a:t>
            </a:r>
            <a:endParaRPr lang="en-CA" dirty="0"/>
          </a:p>
        </p:txBody>
      </p:sp>
      <p:grpSp>
        <p:nvGrpSpPr>
          <p:cNvPr id="29" name="Group 28"/>
          <p:cNvGrpSpPr/>
          <p:nvPr/>
        </p:nvGrpSpPr>
        <p:grpSpPr>
          <a:xfrm>
            <a:off x="77452" y="1928737"/>
            <a:ext cx="8882902" cy="4717332"/>
            <a:chOff x="77452" y="820957"/>
            <a:chExt cx="8882902" cy="4717332"/>
          </a:xfrm>
        </p:grpSpPr>
        <p:sp>
          <p:nvSpPr>
            <p:cNvPr id="30" name="Rectangle 29"/>
            <p:cNvSpPr/>
            <p:nvPr/>
          </p:nvSpPr>
          <p:spPr>
            <a:xfrm>
              <a:off x="77452" y="820957"/>
              <a:ext cx="1579823" cy="914400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Project Initiation</a:t>
              </a:r>
              <a:endPara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67042" y="820957"/>
              <a:ext cx="1579823" cy="914400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General Business Analysis</a:t>
              </a:r>
              <a:endPara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67042" y="2107099"/>
              <a:ext cx="1579823" cy="914400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Detailed Business Analysis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67042" y="3352812"/>
              <a:ext cx="1579823" cy="914400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Problem identification and evaluation</a:t>
              </a:r>
              <a:endPara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099477" y="820957"/>
              <a:ext cx="2261314" cy="914400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Develop Proposed general business system design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099477" y="2107099"/>
              <a:ext cx="2261314" cy="914400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Develop Proposed detail business system design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699040" y="820957"/>
              <a:ext cx="2261314" cy="914400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Implement procedural solutions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699040" y="2107620"/>
              <a:ext cx="2261314" cy="914400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Test procedural solutions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699040" y="3352812"/>
              <a:ext cx="2261314" cy="914400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Implement procedural solutions into production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699040" y="4623889"/>
              <a:ext cx="2261314" cy="914400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Post implementation review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099477" y="3352812"/>
              <a:ext cx="2261314" cy="914400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Develop procedural solution specification </a:t>
              </a:r>
            </a:p>
          </p:txBody>
        </p:sp>
        <p:sp>
          <p:nvSpPr>
            <p:cNvPr id="41" name="Right Arrow 40"/>
            <p:cNvSpPr/>
            <p:nvPr/>
          </p:nvSpPr>
          <p:spPr>
            <a:xfrm flipV="1">
              <a:off x="1657274" y="1223672"/>
              <a:ext cx="309767" cy="169625"/>
            </a:xfrm>
            <a:prstGeom prst="rightArrow">
              <a:avLst>
                <a:gd name="adj1" fmla="val 50000"/>
                <a:gd name="adj2" fmla="val 53196"/>
              </a:avLst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ight Arrow 41"/>
            <p:cNvSpPr/>
            <p:nvPr/>
          </p:nvSpPr>
          <p:spPr>
            <a:xfrm rot="5400000" flipV="1">
              <a:off x="2581187" y="1838393"/>
              <a:ext cx="330792" cy="175641"/>
            </a:xfrm>
            <a:prstGeom prst="rightArrow">
              <a:avLst>
                <a:gd name="adj1" fmla="val 50000"/>
                <a:gd name="adj2" fmla="val 53196"/>
              </a:avLst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ight Arrow 42"/>
            <p:cNvSpPr/>
            <p:nvPr/>
          </p:nvSpPr>
          <p:spPr>
            <a:xfrm rot="5400000" flipV="1">
              <a:off x="2557946" y="3099595"/>
              <a:ext cx="330792" cy="175641"/>
            </a:xfrm>
            <a:prstGeom prst="rightArrow">
              <a:avLst>
                <a:gd name="adj1" fmla="val 50000"/>
                <a:gd name="adj2" fmla="val 53196"/>
              </a:avLst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ight Arrow 43"/>
            <p:cNvSpPr/>
            <p:nvPr/>
          </p:nvSpPr>
          <p:spPr>
            <a:xfrm rot="5400000" flipV="1">
              <a:off x="5103323" y="1838392"/>
              <a:ext cx="330792" cy="175641"/>
            </a:xfrm>
            <a:prstGeom prst="rightArrow">
              <a:avLst>
                <a:gd name="adj1" fmla="val 50000"/>
                <a:gd name="adj2" fmla="val 53196"/>
              </a:avLst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ight Arrow 44"/>
            <p:cNvSpPr/>
            <p:nvPr/>
          </p:nvSpPr>
          <p:spPr>
            <a:xfrm rot="5400000" flipV="1">
              <a:off x="5103324" y="3099596"/>
              <a:ext cx="330792" cy="175641"/>
            </a:xfrm>
            <a:prstGeom prst="rightArrow">
              <a:avLst>
                <a:gd name="adj1" fmla="val 50000"/>
                <a:gd name="adj2" fmla="val 53196"/>
              </a:avLst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ight Arrow 45"/>
            <p:cNvSpPr/>
            <p:nvPr/>
          </p:nvSpPr>
          <p:spPr>
            <a:xfrm rot="5400000" flipV="1">
              <a:off x="7687412" y="1838392"/>
              <a:ext cx="330792" cy="175641"/>
            </a:xfrm>
            <a:prstGeom prst="rightArrow">
              <a:avLst>
                <a:gd name="adj1" fmla="val 50000"/>
                <a:gd name="adj2" fmla="val 53196"/>
              </a:avLst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Right Arrow 46"/>
            <p:cNvSpPr/>
            <p:nvPr/>
          </p:nvSpPr>
          <p:spPr>
            <a:xfrm rot="5400000" flipV="1">
              <a:off x="7687412" y="3099597"/>
              <a:ext cx="330792" cy="175641"/>
            </a:xfrm>
            <a:prstGeom prst="rightArrow">
              <a:avLst>
                <a:gd name="adj1" fmla="val 50000"/>
                <a:gd name="adj2" fmla="val 53196"/>
              </a:avLst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Right Arrow 47"/>
            <p:cNvSpPr/>
            <p:nvPr/>
          </p:nvSpPr>
          <p:spPr>
            <a:xfrm rot="5400000" flipV="1">
              <a:off x="7687413" y="4360278"/>
              <a:ext cx="330792" cy="175641"/>
            </a:xfrm>
            <a:prstGeom prst="rightArrow">
              <a:avLst>
                <a:gd name="adj1" fmla="val 50000"/>
                <a:gd name="adj2" fmla="val 53196"/>
              </a:avLst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9" name="Elbow Connector 48"/>
            <p:cNvCxnSpPr>
              <a:stCxn id="33" idx="3"/>
              <a:endCxn id="34" idx="1"/>
            </p:cNvCxnSpPr>
            <p:nvPr/>
          </p:nvCxnSpPr>
          <p:spPr>
            <a:xfrm flipV="1">
              <a:off x="3546865" y="1278157"/>
              <a:ext cx="552612" cy="2531855"/>
            </a:xfrm>
            <a:prstGeom prst="bentConnector3">
              <a:avLst/>
            </a:prstGeom>
            <a:noFill/>
            <a:ln w="28575" cap="flat" cmpd="sng" algn="ctr">
              <a:solidFill>
                <a:srgbClr val="4F81BD"/>
              </a:solidFill>
              <a:prstDash val="solid"/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50" name="Elbow Connector 49"/>
            <p:cNvCxnSpPr>
              <a:stCxn id="40" idx="2"/>
              <a:endCxn id="36" idx="1"/>
            </p:cNvCxnSpPr>
            <p:nvPr/>
          </p:nvCxnSpPr>
          <p:spPr>
            <a:xfrm rot="5400000" flipH="1" flipV="1">
              <a:off x="4470059" y="2038232"/>
              <a:ext cx="2989055" cy="1468906"/>
            </a:xfrm>
            <a:prstGeom prst="bentConnector4">
              <a:avLst>
                <a:gd name="adj1" fmla="val -7648"/>
                <a:gd name="adj2" fmla="val 88486"/>
              </a:avLst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51" name="Rectangle 50"/>
          <p:cNvSpPr/>
          <p:nvPr/>
        </p:nvSpPr>
        <p:spPr>
          <a:xfrm>
            <a:off x="77451" y="1928737"/>
            <a:ext cx="1579823" cy="4717332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Create Vision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967041" y="1916277"/>
            <a:ext cx="1579823" cy="4717332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CA" sz="2400" b="1" dirty="0" smtClean="0">
                <a:solidFill>
                  <a:prstClr val="black"/>
                </a:solidFill>
              </a:rPr>
              <a:t>Analyze</a:t>
            </a:r>
            <a:endParaRPr lang="en-CA" sz="2400" b="1" dirty="0">
              <a:solidFill>
                <a:prstClr val="black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099477" y="1928737"/>
            <a:ext cx="2261314" cy="4717332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prstClr val="black"/>
                </a:solidFill>
              </a:rPr>
              <a:t>Redesign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699040" y="1916277"/>
            <a:ext cx="2261314" cy="4717332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prstClr val="black"/>
                </a:solidFill>
              </a:rPr>
              <a:t>Implement</a:t>
            </a: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284163" y="599949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dirty="0" smtClean="0"/>
              <a:t>Proposed Life cycle of BPR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5362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Functional Objectives</a:t>
            </a:r>
            <a:endParaRPr lang="en-CA" dirty="0"/>
          </a:p>
        </p:txBody>
      </p:sp>
      <p:pic>
        <p:nvPicPr>
          <p:cNvPr id="4" name="Picture 3" descr="Slide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4" b="3308"/>
          <a:stretch/>
        </p:blipFill>
        <p:spPr>
          <a:xfrm>
            <a:off x="882843" y="1755648"/>
            <a:ext cx="73152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62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Non-Functional Objectives</a:t>
            </a:r>
            <a:endParaRPr lang="en-CA" dirty="0"/>
          </a:p>
        </p:txBody>
      </p:sp>
      <p:pic>
        <p:nvPicPr>
          <p:cNvPr id="4" name="Picture 3" descr="SIG-Tarane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6620"/>
            <a:ext cx="9144000" cy="517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62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404</TotalTime>
  <Words>671</Words>
  <Application>Microsoft Macintosh PowerPoint</Application>
  <PresentationFormat>On-screen Show (4:3)</PresentationFormat>
  <Paragraphs>104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Spectrum</vt:lpstr>
      <vt:lpstr>Who wants to be reengineered?</vt:lpstr>
      <vt:lpstr>Topics</vt:lpstr>
      <vt:lpstr>Overview of BPR </vt:lpstr>
      <vt:lpstr>Overview of BPR (Cont.'s)</vt:lpstr>
      <vt:lpstr>What is not BPR</vt:lpstr>
      <vt:lpstr>Problem</vt:lpstr>
      <vt:lpstr>Life cycle of BPR</vt:lpstr>
      <vt:lpstr>Functional Objectives</vt:lpstr>
      <vt:lpstr>Non-Functional Objectives</vt:lpstr>
      <vt:lpstr>Illustration: GTO case study</vt:lpstr>
      <vt:lpstr>BPR</vt:lpstr>
      <vt:lpstr>References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reengineer?</dc:title>
  <dc:creator>Taraneh Parvaresh</dc:creator>
  <cp:lastModifiedBy>Taraneh Parvaresh</cp:lastModifiedBy>
  <cp:revision>103</cp:revision>
  <dcterms:created xsi:type="dcterms:W3CDTF">2012-05-07T16:12:54Z</dcterms:created>
  <dcterms:modified xsi:type="dcterms:W3CDTF">2012-05-09T17:54:30Z</dcterms:modified>
</cp:coreProperties>
</file>