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7"/>
  </p:notesMasterIdLst>
  <p:sldIdLst>
    <p:sldId id="256" r:id="rId2"/>
    <p:sldId id="267" r:id="rId3"/>
    <p:sldId id="265" r:id="rId4"/>
    <p:sldId id="271" r:id="rId5"/>
    <p:sldId id="272" r:id="rId6"/>
    <p:sldId id="257" r:id="rId7"/>
    <p:sldId id="268" r:id="rId8"/>
    <p:sldId id="273" r:id="rId9"/>
    <p:sldId id="274" r:id="rId10"/>
    <p:sldId id="275" r:id="rId11"/>
    <p:sldId id="276" r:id="rId12"/>
    <p:sldId id="277" r:id="rId13"/>
    <p:sldId id="278" r:id="rId14"/>
    <p:sldId id="279" r:id="rId15"/>
    <p:sldId id="285" r:id="rId16"/>
    <p:sldId id="280" r:id="rId17"/>
    <p:sldId id="281" r:id="rId18"/>
    <p:sldId id="282" r:id="rId19"/>
    <p:sldId id="284" r:id="rId20"/>
    <p:sldId id="283" r:id="rId21"/>
    <p:sldId id="286" r:id="rId22"/>
    <p:sldId id="287" r:id="rId23"/>
    <p:sldId id="269" r:id="rId24"/>
    <p:sldId id="263" r:id="rId25"/>
    <p:sldId id="27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71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2" autoAdjust="0"/>
    <p:restoredTop sz="94660"/>
  </p:normalViewPr>
  <p:slideViewPr>
    <p:cSldViewPr>
      <p:cViewPr>
        <p:scale>
          <a:sx n="60" d="100"/>
          <a:sy n="60" d="100"/>
        </p:scale>
        <p:origin x="-2202" y="-54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190A94-CE0E-4F53-8561-7DB54846C651}" type="datetimeFigureOut">
              <a:rPr lang="en-US" smtClean="0"/>
              <a:t>5/18/2012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52FAE9-3718-44AC-8CFF-0254B897B7CC}" type="slidenum">
              <a:rPr lang="en-US" smtClean="0"/>
              <a:t>‹#›</a:t>
            </a:fld>
            <a:endParaRPr lang="en-US"/>
          </a:p>
        </p:txBody>
      </p:sp>
    </p:spTree>
    <p:extLst>
      <p:ext uri="{BB962C8B-B14F-4D97-AF65-F5344CB8AC3E}">
        <p14:creationId xmlns:p14="http://schemas.microsoft.com/office/powerpoint/2010/main" val="3489999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Which means that the initial software would be free but the users can spend their money on in-app purchases. Native applications would be included in the initial free version of the product, with a limited set of functional features</a:t>
            </a:r>
            <a:r>
              <a:rPr lang="en-US" dirty="0" smtClean="0">
                <a:effectLst/>
              </a:rPr>
              <a:t> </a:t>
            </a:r>
          </a:p>
          <a:p>
            <a:endParaRPr lang="en-US"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this model, “License Agreement” is accepted either by unwrapping the product or by digitally checking the “Accept” checkbox. The customer has unlimited lifetime usage of the software under the terms in the license agreement</a:t>
            </a:r>
            <a:endParaRPr lang="en-CA" dirty="0" smtClean="0"/>
          </a:p>
          <a:p>
            <a:endParaRPr lang="en-US" dirty="0"/>
          </a:p>
        </p:txBody>
      </p:sp>
      <p:sp>
        <p:nvSpPr>
          <p:cNvPr id="4" name="Slide Number Placeholder 3"/>
          <p:cNvSpPr>
            <a:spLocks noGrp="1"/>
          </p:cNvSpPr>
          <p:nvPr>
            <p:ph type="sldNum" sz="quarter" idx="10"/>
          </p:nvPr>
        </p:nvSpPr>
        <p:spPr/>
        <p:txBody>
          <a:bodyPr/>
          <a:lstStyle/>
          <a:p>
            <a:fld id="{AB52FAE9-3718-44AC-8CFF-0254B897B7CC}" type="slidenum">
              <a:rPr lang="en-US" smtClean="0"/>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52FAE9-3718-44AC-8CFF-0254B897B7CC}"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0AC06FD-1919-4B95-A990-27052E6632DB}" type="datetimeFigureOut">
              <a:rPr lang="en-US" smtClean="0"/>
              <a:pPr/>
              <a:t>5/18/2012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04691-A6AA-47A4-86C0-F4DD9BFC0C7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C06FD-1919-4B95-A990-27052E6632DB}" type="datetimeFigureOut">
              <a:rPr lang="en-US" smtClean="0"/>
              <a:pPr/>
              <a:t>5/18/2012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04691-A6AA-47A4-86C0-F4DD9BFC0C7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C06FD-1919-4B95-A990-27052E6632DB}" type="datetimeFigureOut">
              <a:rPr lang="en-US" smtClean="0"/>
              <a:pPr/>
              <a:t>5/18/2012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04691-A6AA-47A4-86C0-F4DD9BFC0C7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C06FD-1919-4B95-A990-27052E6632DB}" type="datetimeFigureOut">
              <a:rPr lang="en-US" smtClean="0"/>
              <a:pPr/>
              <a:t>5/18/2012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04691-A6AA-47A4-86C0-F4DD9BFC0C7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AC06FD-1919-4B95-A990-27052E6632DB}" type="datetimeFigureOut">
              <a:rPr lang="en-US" smtClean="0"/>
              <a:pPr/>
              <a:t>5/18/2012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04691-A6AA-47A4-86C0-F4DD9BFC0C7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0AC06FD-1919-4B95-A990-27052E6632DB}" type="datetimeFigureOut">
              <a:rPr lang="en-US" smtClean="0"/>
              <a:pPr/>
              <a:t>5/18/2012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04691-A6AA-47A4-86C0-F4DD9BFC0C7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AC06FD-1919-4B95-A990-27052E6632DB}" type="datetimeFigureOut">
              <a:rPr lang="en-US" smtClean="0"/>
              <a:pPr/>
              <a:t>5/18/2012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504691-A6AA-47A4-86C0-F4DD9BFC0C7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AC06FD-1919-4B95-A990-27052E6632DB}" type="datetimeFigureOut">
              <a:rPr lang="en-US" smtClean="0"/>
              <a:pPr/>
              <a:t>5/18/2012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504691-A6AA-47A4-86C0-F4DD9BFC0C7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AC06FD-1919-4B95-A990-27052E6632DB}" type="datetimeFigureOut">
              <a:rPr lang="en-US" smtClean="0"/>
              <a:pPr/>
              <a:t>5/18/2012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504691-A6AA-47A4-86C0-F4DD9BFC0C7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AC06FD-1919-4B95-A990-27052E6632DB}" type="datetimeFigureOut">
              <a:rPr lang="en-US" smtClean="0"/>
              <a:pPr/>
              <a:t>5/18/2012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04691-A6AA-47A4-86C0-F4DD9BFC0C7D}"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40AC06FD-1919-4B95-A990-27052E6632DB}" type="datetimeFigureOut">
              <a:rPr lang="en-US" smtClean="0"/>
              <a:pPr/>
              <a:t>5/18/2012</a:t>
            </a:fld>
            <a:endParaRPr lang="en-US"/>
          </a:p>
        </p:txBody>
      </p:sp>
      <p:sp>
        <p:nvSpPr>
          <p:cNvPr id="9" name="Slide Number Placeholder 8"/>
          <p:cNvSpPr>
            <a:spLocks noGrp="1"/>
          </p:cNvSpPr>
          <p:nvPr>
            <p:ph type="sldNum" sz="quarter" idx="11"/>
          </p:nvPr>
        </p:nvSpPr>
        <p:spPr/>
        <p:txBody>
          <a:bodyPr/>
          <a:lstStyle/>
          <a:p>
            <a:fld id="{08504691-A6AA-47A4-86C0-F4DD9BFC0C7D}"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08504691-A6AA-47A4-86C0-F4DD9BFC0C7D}"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40AC06FD-1919-4B95-A990-27052E6632DB}" type="datetimeFigureOut">
              <a:rPr lang="en-US" smtClean="0"/>
              <a:pPr/>
              <a:t>5/18/2012</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youtu.be/ydtiQbAtLLQ"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contact@tmip-helpeople.com"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tmip-helpeople.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0400" y="2819891"/>
            <a:ext cx="4380155" cy="1702160"/>
          </a:xfrm>
        </p:spPr>
        <p:txBody>
          <a:bodyPr/>
          <a:lstStyle/>
          <a:p>
            <a:r>
              <a:rPr lang="en-US" dirty="0" err="1" smtClean="0"/>
              <a:t>HELPeople</a:t>
            </a:r>
            <a:endParaRPr lang="en-US" dirty="0"/>
          </a:p>
        </p:txBody>
      </p:sp>
      <p:sp>
        <p:nvSpPr>
          <p:cNvPr id="3" name="Subtitle 2"/>
          <p:cNvSpPr>
            <a:spLocks noGrp="1"/>
          </p:cNvSpPr>
          <p:nvPr>
            <p:ph type="subTitle" idx="1"/>
          </p:nvPr>
        </p:nvSpPr>
        <p:spPr>
          <a:xfrm>
            <a:off x="3276600" y="4343891"/>
            <a:ext cx="3309803" cy="838200"/>
          </a:xfrm>
        </p:spPr>
        <p:txBody>
          <a:bodyPr>
            <a:normAutofit/>
          </a:bodyPr>
          <a:lstStyle/>
          <a:p>
            <a:r>
              <a:rPr lang="en-US" b="1" dirty="0" smtClean="0"/>
              <a:t>Assistive Technologies </a:t>
            </a:r>
          </a:p>
          <a:p>
            <a:r>
              <a:rPr lang="en-US" b="1" dirty="0" smtClean="0"/>
              <a:t>for the Mobile Market</a:t>
            </a:r>
            <a:endParaRPr lang="en-US" b="1" dirty="0"/>
          </a:p>
        </p:txBody>
      </p:sp>
      <p:sp>
        <p:nvSpPr>
          <p:cNvPr id="4" name="Subtitle 2"/>
          <p:cNvSpPr txBox="1">
            <a:spLocks/>
          </p:cNvSpPr>
          <p:nvPr/>
        </p:nvSpPr>
        <p:spPr>
          <a:xfrm>
            <a:off x="3352800" y="5334000"/>
            <a:ext cx="3309803" cy="838200"/>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r>
              <a:rPr lang="en-US" b="1" dirty="0" smtClean="0">
                <a:solidFill>
                  <a:schemeClr val="tx1"/>
                </a:solidFill>
              </a:rPr>
              <a:t>Team T-MIP</a:t>
            </a:r>
          </a:p>
          <a:p>
            <a:r>
              <a:rPr lang="en-US" b="1" dirty="0" err="1" smtClean="0">
                <a:solidFill>
                  <a:schemeClr val="tx1"/>
                </a:solidFill>
              </a:rPr>
              <a:t>UTD</a:t>
            </a:r>
            <a:r>
              <a:rPr lang="en-US" b="1" dirty="0" smtClean="0">
                <a:solidFill>
                  <a:schemeClr val="tx1"/>
                </a:solidFill>
              </a:rPr>
              <a:t> Spring 2012</a:t>
            </a:r>
            <a:endParaRPr lang="en-US" b="1" dirty="0">
              <a:solidFill>
                <a:schemeClr val="tx1"/>
              </a:solidFill>
            </a:endParaRPr>
          </a:p>
        </p:txBody>
      </p:sp>
      <p:pic>
        <p:nvPicPr>
          <p:cNvPr id="7170"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276600" y="1447800"/>
            <a:ext cx="1981200" cy="1993981"/>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0" y="3935507"/>
            <a:ext cx="304800" cy="2922494"/>
          </a:xfrm>
          <a:prstGeom prst="rect">
            <a:avLst/>
          </a:prstGeom>
          <a:noFill/>
          <a:ln w="9525">
            <a:noFill/>
            <a:miter lim="800000"/>
            <a:headEnd/>
            <a:tailEnd/>
          </a:ln>
        </p:spPr>
      </p:pic>
    </p:spTree>
    <p:extLst>
      <p:ext uri="{BB962C8B-B14F-4D97-AF65-F5344CB8AC3E}">
        <p14:creationId xmlns:p14="http://schemas.microsoft.com/office/powerpoint/2010/main" val="2689173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277100" y="297427"/>
            <a:ext cx="1143000" cy="115037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8" name="Title 1"/>
          <p:cNvSpPr txBox="1">
            <a:spLocks/>
          </p:cNvSpPr>
          <p:nvPr/>
        </p:nvSpPr>
        <p:spPr>
          <a:xfrm>
            <a:off x="228600" y="304800"/>
            <a:ext cx="7620000" cy="11430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600" b="0" i="0" u="none" strike="noStrike" kern="1200" cap="none" spc="-100" normalizeH="0" baseline="0" noProof="0" dirty="0" smtClean="0">
                <a:ln>
                  <a:noFill/>
                </a:ln>
                <a:solidFill>
                  <a:schemeClr val="tx2"/>
                </a:solidFill>
                <a:effectLst/>
                <a:uLnTx/>
                <a:uFillTx/>
                <a:latin typeface="Segoe UI Light" pitchFamily="34" charset="0"/>
                <a:ea typeface="+mj-ea"/>
                <a:cs typeface="+mj-cs"/>
              </a:rPr>
              <a:t>Use Cases</a:t>
            </a:r>
            <a:endParaRPr kumimoji="0" lang="en-US" sz="4600" b="0" i="0" u="none" strike="noStrike" kern="1200" cap="none" spc="-100" normalizeH="0" baseline="0" noProof="0" dirty="0">
              <a:ln>
                <a:noFill/>
              </a:ln>
              <a:solidFill>
                <a:schemeClr val="tx2"/>
              </a:solidFill>
              <a:effectLst/>
              <a:uLnTx/>
              <a:uFillTx/>
              <a:latin typeface="Segoe UI Light" pitchFamily="34" charset="0"/>
              <a:ea typeface="+mj-ea"/>
              <a:cs typeface="+mj-cs"/>
            </a:endParaRPr>
          </a:p>
        </p:txBody>
      </p:sp>
      <p:sp>
        <p:nvSpPr>
          <p:cNvPr id="10" name="TextBox 9"/>
          <p:cNvSpPr txBox="1"/>
          <p:nvPr/>
        </p:nvSpPr>
        <p:spPr>
          <a:xfrm>
            <a:off x="228600" y="228600"/>
            <a:ext cx="8496944" cy="338554"/>
          </a:xfrm>
          <a:prstGeom prst="rect">
            <a:avLst/>
          </a:prstGeom>
          <a:noFill/>
        </p:spPr>
        <p:txBody>
          <a:bodyPr wrap="square" rtlCol="0">
            <a:spAutoFit/>
          </a:bodyPr>
          <a:lstStyle/>
          <a:p>
            <a:r>
              <a:rPr lang="en-CA" sz="1600" b="1" cap="all" baseline="0" dirty="0" smtClean="0">
                <a:solidFill>
                  <a:schemeClr val="bg1">
                    <a:lumMod val="85000"/>
                  </a:schemeClr>
                </a:solidFill>
                <a:latin typeface="Segoe WP" pitchFamily="34" charset="0"/>
              </a:rPr>
              <a:t>HELPeopLe</a:t>
            </a:r>
            <a:r>
              <a:rPr lang="en-CA" sz="1600" b="1" cap="all" dirty="0" smtClean="0">
                <a:solidFill>
                  <a:schemeClr val="bg1">
                    <a:lumMod val="85000"/>
                  </a:schemeClr>
                </a:solidFill>
                <a:latin typeface="Segoe WP" pitchFamily="34" charset="0"/>
              </a:rPr>
              <a:t> – your smart friend</a:t>
            </a:r>
            <a:endParaRPr lang="en-US" sz="1600" b="1" cap="all" baseline="0" dirty="0">
              <a:solidFill>
                <a:schemeClr val="bg1">
                  <a:lumMod val="85000"/>
                </a:schemeClr>
              </a:solidFill>
              <a:latin typeface="Segoe WP" pitchFamily="34" charset="0"/>
            </a:endParaRPr>
          </a:p>
        </p:txBody>
      </p:sp>
      <p:pic>
        <p:nvPicPr>
          <p:cNvPr id="6146" name="Picture 2"/>
          <p:cNvPicPr>
            <a:picLocks noChangeAspect="1" noChangeArrowheads="1"/>
          </p:cNvPicPr>
          <p:nvPr/>
        </p:nvPicPr>
        <p:blipFill>
          <a:blip r:embed="rId3" cstate="print"/>
          <a:srcRect/>
          <a:stretch>
            <a:fillRect/>
          </a:stretch>
        </p:blipFill>
        <p:spPr bwMode="auto">
          <a:xfrm>
            <a:off x="0" y="5305425"/>
            <a:ext cx="161925" cy="1552575"/>
          </a:xfrm>
          <a:prstGeom prst="rect">
            <a:avLst/>
          </a:prstGeom>
          <a:noFill/>
          <a:ln w="9525">
            <a:noFill/>
            <a:miter lim="800000"/>
            <a:headEnd/>
            <a:tailEnd/>
          </a:ln>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2057400"/>
            <a:ext cx="7318821" cy="3476440"/>
          </a:xfrm>
          <a:prstGeom prst="rect">
            <a:avLst/>
          </a:prstGeom>
          <a:ln>
            <a:noFill/>
          </a:ln>
          <a:effectLst>
            <a:outerShdw blurRad="190500" algn="tl" rotWithShape="0">
              <a:srgbClr val="000000">
                <a:alpha val="70000"/>
              </a:srgbClr>
            </a:outerShdw>
          </a:effectLst>
        </p:spPr>
      </p:pic>
      <p:sp>
        <p:nvSpPr>
          <p:cNvPr id="11" name="TextBox 10"/>
          <p:cNvSpPr txBox="1"/>
          <p:nvPr/>
        </p:nvSpPr>
        <p:spPr>
          <a:xfrm>
            <a:off x="3200400" y="6019800"/>
            <a:ext cx="2525653" cy="369332"/>
          </a:xfrm>
          <a:prstGeom prst="rect">
            <a:avLst/>
          </a:prstGeom>
          <a:ln>
            <a:solidFill>
              <a:schemeClr val="bg1">
                <a:lumMod val="85000"/>
              </a:schemeClr>
            </a:solidFill>
          </a:ln>
          <a:effectLst>
            <a:reflection blurRad="6350" stA="50000" endA="300" endPos="55000" dir="5400000" sy="-100000" algn="bl" rotWithShape="0"/>
          </a:effectLst>
          <a:scene3d>
            <a:camera prst="orthographicFront"/>
            <a:lightRig rig="threePt" dir="t"/>
          </a:scene3d>
          <a:sp3d>
            <a:bevelT/>
          </a:sp3d>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CA" dirty="0" smtClean="0"/>
              <a:t>U</a:t>
            </a:r>
            <a:r>
              <a:rPr lang="en-US" dirty="0" smtClean="0"/>
              <a:t>s</a:t>
            </a:r>
            <a:r>
              <a:rPr lang="en-CA" dirty="0" err="1" smtClean="0"/>
              <a:t>er</a:t>
            </a:r>
            <a:r>
              <a:rPr lang="en-CA" dirty="0" smtClean="0"/>
              <a:t> </a:t>
            </a:r>
            <a:r>
              <a:rPr lang="en-CA" smtClean="0"/>
              <a:t>Profiles use case</a:t>
            </a:r>
            <a:endParaRPr lang="en-CA" dirty="0"/>
          </a:p>
        </p:txBody>
      </p:sp>
    </p:spTree>
    <p:extLst>
      <p:ext uri="{BB962C8B-B14F-4D97-AF65-F5344CB8AC3E}">
        <p14:creationId xmlns:p14="http://schemas.microsoft.com/office/powerpoint/2010/main" val="27392006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28600" y="304800"/>
            <a:ext cx="7620000" cy="11430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600" spc="-100" dirty="0" smtClean="0">
                <a:solidFill>
                  <a:schemeClr val="tx2"/>
                </a:solidFill>
                <a:latin typeface="Segoe UI Light" pitchFamily="34" charset="0"/>
                <a:ea typeface="+mj-ea"/>
                <a:cs typeface="+mj-cs"/>
              </a:rPr>
              <a:t>User Profile Use Case</a:t>
            </a:r>
            <a:endParaRPr kumimoji="0" lang="en-US" sz="4600" b="0" i="0" u="none" strike="noStrike" kern="1200" cap="none" spc="-100" normalizeH="0" baseline="0" noProof="0" dirty="0">
              <a:ln>
                <a:noFill/>
              </a:ln>
              <a:solidFill>
                <a:schemeClr val="tx2"/>
              </a:solidFill>
              <a:effectLst/>
              <a:uLnTx/>
              <a:uFillTx/>
              <a:latin typeface="Segoe UI Light" pitchFamily="34" charset="0"/>
              <a:ea typeface="+mj-ea"/>
              <a:cs typeface="+mj-cs"/>
            </a:endParaRPr>
          </a:p>
        </p:txBody>
      </p:sp>
      <p:sp>
        <p:nvSpPr>
          <p:cNvPr id="6" name="TextBox 5"/>
          <p:cNvSpPr txBox="1"/>
          <p:nvPr/>
        </p:nvSpPr>
        <p:spPr>
          <a:xfrm>
            <a:off x="228600" y="228600"/>
            <a:ext cx="8496944" cy="338554"/>
          </a:xfrm>
          <a:prstGeom prst="rect">
            <a:avLst/>
          </a:prstGeom>
          <a:noFill/>
        </p:spPr>
        <p:txBody>
          <a:bodyPr wrap="square" rtlCol="0">
            <a:spAutoFit/>
          </a:bodyPr>
          <a:lstStyle/>
          <a:p>
            <a:r>
              <a:rPr lang="en-CA" sz="1600" b="1" cap="all" baseline="0" dirty="0" smtClean="0">
                <a:solidFill>
                  <a:schemeClr val="bg1">
                    <a:lumMod val="85000"/>
                  </a:schemeClr>
                </a:solidFill>
                <a:latin typeface="Segoe WP" pitchFamily="34" charset="0"/>
              </a:rPr>
              <a:t>HELPeopLe</a:t>
            </a:r>
            <a:r>
              <a:rPr lang="en-CA" sz="1600" b="1" cap="all" dirty="0" smtClean="0">
                <a:solidFill>
                  <a:schemeClr val="bg1">
                    <a:lumMod val="85000"/>
                  </a:schemeClr>
                </a:solidFill>
                <a:latin typeface="Segoe WP" pitchFamily="34" charset="0"/>
              </a:rPr>
              <a:t> – your smart friend</a:t>
            </a:r>
            <a:endParaRPr lang="en-US" sz="1600" b="1" cap="all" baseline="0" dirty="0">
              <a:solidFill>
                <a:schemeClr val="bg1">
                  <a:lumMod val="85000"/>
                </a:schemeClr>
              </a:solidFill>
              <a:latin typeface="Segoe WP" pitchFamily="34" charset="0"/>
            </a:endParaRPr>
          </a:p>
        </p:txBody>
      </p:sp>
      <p:pic>
        <p:nvPicPr>
          <p:cNvPr id="8"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277100" y="301113"/>
            <a:ext cx="1143000" cy="115037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grpSp>
        <p:nvGrpSpPr>
          <p:cNvPr id="2" name="Group 9"/>
          <p:cNvGrpSpPr/>
          <p:nvPr/>
        </p:nvGrpSpPr>
        <p:grpSpPr>
          <a:xfrm>
            <a:off x="1028395" y="1295400"/>
            <a:ext cx="7246876" cy="584775"/>
            <a:chOff x="1028396" y="2057399"/>
            <a:chExt cx="7246876" cy="584775"/>
          </a:xfrm>
        </p:grpSpPr>
        <p:sp>
          <p:nvSpPr>
            <p:cNvPr id="11" name="Rectangle 10"/>
            <p:cNvSpPr/>
            <p:nvPr/>
          </p:nvSpPr>
          <p:spPr>
            <a:xfrm>
              <a:off x="1028396" y="2247593"/>
              <a:ext cx="267005" cy="267005"/>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1295401" y="2057399"/>
              <a:ext cx="6979871" cy="584775"/>
            </a:xfrm>
            <a:prstGeom prst="rect">
              <a:avLst/>
            </a:prstGeom>
            <a:noFill/>
          </p:spPr>
          <p:txBody>
            <a:bodyPr wrap="square" rtlCol="0">
              <a:spAutoFit/>
            </a:bodyPr>
            <a:lstStyle/>
            <a:p>
              <a:r>
                <a:rPr lang="en-US" sz="3200" dirty="0" smtClean="0"/>
                <a:t>Description</a:t>
              </a:r>
            </a:p>
          </p:txBody>
        </p:sp>
      </p:grpSp>
      <p:sp>
        <p:nvSpPr>
          <p:cNvPr id="14" name="Rectangle 13"/>
          <p:cNvSpPr/>
          <p:nvPr/>
        </p:nvSpPr>
        <p:spPr>
          <a:xfrm>
            <a:off x="1219200" y="2013466"/>
            <a:ext cx="152400" cy="152400"/>
          </a:xfrm>
          <a:prstGeom prst="rect">
            <a:avLst/>
          </a:prstGeom>
          <a:solidFill>
            <a:schemeClr val="tx1"/>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8"/>
          <p:cNvGrpSpPr/>
          <p:nvPr/>
        </p:nvGrpSpPr>
        <p:grpSpPr>
          <a:xfrm>
            <a:off x="990600" y="3759875"/>
            <a:ext cx="7090320" cy="584775"/>
            <a:chOff x="986881" y="6128266"/>
            <a:chExt cx="7090320" cy="584775"/>
          </a:xfrm>
        </p:grpSpPr>
        <p:sp>
          <p:nvSpPr>
            <p:cNvPr id="20" name="Rectangle 19"/>
            <p:cNvSpPr/>
            <p:nvPr/>
          </p:nvSpPr>
          <p:spPr>
            <a:xfrm>
              <a:off x="986881" y="6248399"/>
              <a:ext cx="308521" cy="308521"/>
            </a:xfrm>
            <a:prstGeom prst="rect">
              <a:avLst/>
            </a:prstGeom>
            <a:solidFill>
              <a:srgbClr val="EC7114"/>
            </a:solidFill>
            <a:ln>
              <a:solidFill>
                <a:srgbClr val="EC71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325931" y="6128266"/>
              <a:ext cx="6751270" cy="584775"/>
            </a:xfrm>
            <a:prstGeom prst="rect">
              <a:avLst/>
            </a:prstGeom>
            <a:noFill/>
          </p:spPr>
          <p:txBody>
            <a:bodyPr wrap="square" rtlCol="0">
              <a:spAutoFit/>
            </a:bodyPr>
            <a:lstStyle/>
            <a:p>
              <a:r>
                <a:rPr lang="en-US" sz="3200" dirty="0" smtClean="0"/>
                <a:t>The profiles are as below</a:t>
              </a:r>
            </a:p>
          </p:txBody>
        </p:sp>
      </p:grpSp>
      <p:pic>
        <p:nvPicPr>
          <p:cNvPr id="41" name="Picture 2"/>
          <p:cNvPicPr>
            <a:picLocks noChangeAspect="1" noChangeArrowheads="1"/>
          </p:cNvPicPr>
          <p:nvPr/>
        </p:nvPicPr>
        <p:blipFill>
          <a:blip r:embed="rId3" cstate="print"/>
          <a:srcRect/>
          <a:stretch>
            <a:fillRect/>
          </a:stretch>
        </p:blipFill>
        <p:spPr bwMode="auto">
          <a:xfrm>
            <a:off x="0" y="5305425"/>
            <a:ext cx="161925" cy="1552575"/>
          </a:xfrm>
          <a:prstGeom prst="rect">
            <a:avLst/>
          </a:prstGeom>
          <a:noFill/>
          <a:ln w="9525">
            <a:noFill/>
            <a:miter lim="800000"/>
            <a:headEnd/>
            <a:tailEnd/>
          </a:ln>
        </p:spPr>
      </p:pic>
      <p:sp>
        <p:nvSpPr>
          <p:cNvPr id="38" name="TextBox 37"/>
          <p:cNvSpPr txBox="1"/>
          <p:nvPr/>
        </p:nvSpPr>
        <p:spPr>
          <a:xfrm>
            <a:off x="914400" y="1905000"/>
            <a:ext cx="7391400" cy="1754326"/>
          </a:xfrm>
          <a:prstGeom prst="rect">
            <a:avLst/>
          </a:prstGeom>
          <a:noFill/>
        </p:spPr>
        <p:txBody>
          <a:bodyPr wrap="square" rtlCol="0">
            <a:spAutoFit/>
          </a:bodyPr>
          <a:lstStyle/>
          <a:p>
            <a:pPr marL="0" lvl="1" indent="520700" algn="just"/>
            <a:r>
              <a:rPr lang="en-US" dirty="0" smtClean="0"/>
              <a:t>There are 5 categories of predefined user profiles in the product, which users can choose according to their need. And also there is a profile name “Customize Profile” in which the user can customized the settings according to his/her need. Each of them has default settings, which it will define how the user can interact with the system.</a:t>
            </a:r>
          </a:p>
          <a:p>
            <a:pPr indent="520700" algn="just"/>
            <a:endParaRPr lang="en-US" dirty="0" smtClean="0"/>
          </a:p>
        </p:txBody>
      </p:sp>
      <p:sp>
        <p:nvSpPr>
          <p:cNvPr id="39" name="TextBox 38"/>
          <p:cNvSpPr txBox="1"/>
          <p:nvPr/>
        </p:nvSpPr>
        <p:spPr>
          <a:xfrm>
            <a:off x="914400" y="4293275"/>
            <a:ext cx="7537206" cy="2031325"/>
          </a:xfrm>
          <a:prstGeom prst="rect">
            <a:avLst/>
          </a:prstGeom>
          <a:noFill/>
        </p:spPr>
        <p:txBody>
          <a:bodyPr wrap="square" rtlCol="0">
            <a:spAutoFit/>
          </a:bodyPr>
          <a:lstStyle/>
          <a:p>
            <a:pPr lvl="1"/>
            <a:r>
              <a:rPr lang="en-US" dirty="0" smtClean="0"/>
              <a:t>Help Profile</a:t>
            </a:r>
          </a:p>
          <a:p>
            <a:pPr lvl="1"/>
            <a:r>
              <a:rPr lang="en-US" dirty="0" smtClean="0"/>
              <a:t>Audio Profile</a:t>
            </a:r>
          </a:p>
          <a:p>
            <a:pPr lvl="1"/>
            <a:r>
              <a:rPr lang="en-US" dirty="0" smtClean="0"/>
              <a:t>Visual Profile</a:t>
            </a:r>
          </a:p>
          <a:p>
            <a:pPr lvl="1"/>
            <a:r>
              <a:rPr lang="en-US" dirty="0" smtClean="0"/>
              <a:t>Touch Profile</a:t>
            </a:r>
          </a:p>
          <a:p>
            <a:pPr lvl="1"/>
            <a:r>
              <a:rPr lang="en-US" dirty="0" smtClean="0"/>
              <a:t>Only visual Profile</a:t>
            </a:r>
          </a:p>
          <a:p>
            <a:pPr lvl="1"/>
            <a:r>
              <a:rPr lang="en-US" dirty="0" smtClean="0"/>
              <a:t>Customize profile</a:t>
            </a:r>
          </a:p>
          <a:p>
            <a:pPr algn="just"/>
            <a:endParaRPr lang="en-US" dirty="0" smtClean="0"/>
          </a:p>
        </p:txBody>
      </p:sp>
      <p:sp>
        <p:nvSpPr>
          <p:cNvPr id="33" name="Rectangle 32"/>
          <p:cNvSpPr/>
          <p:nvPr/>
        </p:nvSpPr>
        <p:spPr>
          <a:xfrm>
            <a:off x="1219200" y="4401741"/>
            <a:ext cx="152400" cy="152400"/>
          </a:xfrm>
          <a:prstGeom prst="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219200" y="4674275"/>
            <a:ext cx="152400" cy="152400"/>
          </a:xfrm>
          <a:prstGeom prst="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19200" y="4979075"/>
            <a:ext cx="152400" cy="152400"/>
          </a:xfrm>
          <a:prstGeom prst="rect">
            <a:avLst/>
          </a:prstGeom>
          <a:solidFill>
            <a:srgbClr val="EC711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219200" y="5283875"/>
            <a:ext cx="152400" cy="15240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37" name="Rectangle 36"/>
          <p:cNvSpPr/>
          <p:nvPr/>
        </p:nvSpPr>
        <p:spPr>
          <a:xfrm>
            <a:off x="1219200" y="5556409"/>
            <a:ext cx="152400" cy="152400"/>
          </a:xfrm>
          <a:prstGeom prst="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219200" y="5817275"/>
            <a:ext cx="152400" cy="152400"/>
          </a:xfrm>
          <a:prstGeom prst="rect">
            <a:avLst/>
          </a:prstGeom>
          <a:solidFill>
            <a:srgbClr val="EC711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42038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28600" y="304800"/>
            <a:ext cx="7620000" cy="11430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600" spc="-100" dirty="0" smtClean="0">
                <a:solidFill>
                  <a:schemeClr val="tx2"/>
                </a:solidFill>
                <a:latin typeface="Segoe UI Light" pitchFamily="34" charset="0"/>
                <a:ea typeface="+mj-ea"/>
                <a:cs typeface="+mj-cs"/>
              </a:rPr>
              <a:t>User Profile Use Case (cont’)</a:t>
            </a:r>
            <a:endParaRPr kumimoji="0" lang="en-US" sz="4600" b="0" i="0" u="none" strike="noStrike" kern="1200" cap="none" spc="-100" normalizeH="0" baseline="0" noProof="0" dirty="0">
              <a:ln>
                <a:noFill/>
              </a:ln>
              <a:solidFill>
                <a:schemeClr val="tx2"/>
              </a:solidFill>
              <a:effectLst/>
              <a:uLnTx/>
              <a:uFillTx/>
              <a:latin typeface="Segoe UI Light" pitchFamily="34" charset="0"/>
              <a:ea typeface="+mj-ea"/>
              <a:cs typeface="+mj-cs"/>
            </a:endParaRPr>
          </a:p>
        </p:txBody>
      </p:sp>
      <p:sp>
        <p:nvSpPr>
          <p:cNvPr id="6" name="TextBox 5"/>
          <p:cNvSpPr txBox="1"/>
          <p:nvPr/>
        </p:nvSpPr>
        <p:spPr>
          <a:xfrm>
            <a:off x="228600" y="228600"/>
            <a:ext cx="8496944" cy="338554"/>
          </a:xfrm>
          <a:prstGeom prst="rect">
            <a:avLst/>
          </a:prstGeom>
          <a:noFill/>
        </p:spPr>
        <p:txBody>
          <a:bodyPr wrap="square" rtlCol="0">
            <a:spAutoFit/>
          </a:bodyPr>
          <a:lstStyle/>
          <a:p>
            <a:r>
              <a:rPr lang="en-CA" sz="1600" b="1" cap="all" baseline="0" dirty="0" smtClean="0">
                <a:solidFill>
                  <a:schemeClr val="bg1">
                    <a:lumMod val="85000"/>
                  </a:schemeClr>
                </a:solidFill>
                <a:latin typeface="Segoe WP" pitchFamily="34" charset="0"/>
              </a:rPr>
              <a:t>HELPeopLe</a:t>
            </a:r>
            <a:r>
              <a:rPr lang="en-CA" sz="1600" b="1" cap="all" dirty="0" smtClean="0">
                <a:solidFill>
                  <a:schemeClr val="bg1">
                    <a:lumMod val="85000"/>
                  </a:schemeClr>
                </a:solidFill>
                <a:latin typeface="Segoe WP" pitchFamily="34" charset="0"/>
              </a:rPr>
              <a:t> – your smart friend</a:t>
            </a:r>
            <a:endParaRPr lang="en-US" sz="1600" b="1" cap="all" baseline="0" dirty="0">
              <a:solidFill>
                <a:schemeClr val="bg1">
                  <a:lumMod val="85000"/>
                </a:schemeClr>
              </a:solidFill>
              <a:latin typeface="Segoe WP" pitchFamily="34" charset="0"/>
            </a:endParaRPr>
          </a:p>
        </p:txBody>
      </p:sp>
      <p:pic>
        <p:nvPicPr>
          <p:cNvPr id="8"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277100" y="301113"/>
            <a:ext cx="1143000" cy="115037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grpSp>
        <p:nvGrpSpPr>
          <p:cNvPr id="2" name="Group 9"/>
          <p:cNvGrpSpPr/>
          <p:nvPr/>
        </p:nvGrpSpPr>
        <p:grpSpPr>
          <a:xfrm>
            <a:off x="1028395" y="1334869"/>
            <a:ext cx="7246876" cy="584775"/>
            <a:chOff x="1028396" y="2057399"/>
            <a:chExt cx="7246876" cy="584775"/>
          </a:xfrm>
        </p:grpSpPr>
        <p:sp>
          <p:nvSpPr>
            <p:cNvPr id="11" name="Rectangle 10"/>
            <p:cNvSpPr/>
            <p:nvPr/>
          </p:nvSpPr>
          <p:spPr>
            <a:xfrm>
              <a:off x="1028396" y="2247593"/>
              <a:ext cx="267005" cy="267005"/>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1295401" y="2057399"/>
              <a:ext cx="6979871" cy="584775"/>
            </a:xfrm>
            <a:prstGeom prst="rect">
              <a:avLst/>
            </a:prstGeom>
            <a:noFill/>
          </p:spPr>
          <p:txBody>
            <a:bodyPr wrap="square" rtlCol="0">
              <a:spAutoFit/>
            </a:bodyPr>
            <a:lstStyle/>
            <a:p>
              <a:r>
                <a:rPr lang="en-US" sz="3200" dirty="0" smtClean="0"/>
                <a:t>Actors </a:t>
              </a:r>
            </a:p>
          </p:txBody>
        </p:sp>
      </p:grpSp>
      <p:sp>
        <p:nvSpPr>
          <p:cNvPr id="14" name="Rectangle 13"/>
          <p:cNvSpPr/>
          <p:nvPr/>
        </p:nvSpPr>
        <p:spPr>
          <a:xfrm>
            <a:off x="1219200" y="2052935"/>
            <a:ext cx="152400" cy="152400"/>
          </a:xfrm>
          <a:prstGeom prst="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8"/>
          <p:cNvGrpSpPr/>
          <p:nvPr/>
        </p:nvGrpSpPr>
        <p:grpSpPr>
          <a:xfrm>
            <a:off x="990600" y="2713672"/>
            <a:ext cx="7090320" cy="584775"/>
            <a:chOff x="986881" y="6128266"/>
            <a:chExt cx="7090320" cy="584775"/>
          </a:xfrm>
        </p:grpSpPr>
        <p:sp>
          <p:nvSpPr>
            <p:cNvPr id="20" name="Rectangle 19"/>
            <p:cNvSpPr/>
            <p:nvPr/>
          </p:nvSpPr>
          <p:spPr>
            <a:xfrm>
              <a:off x="986881" y="6248399"/>
              <a:ext cx="308521" cy="308521"/>
            </a:xfrm>
            <a:prstGeom prst="rect">
              <a:avLst/>
            </a:prstGeom>
            <a:solidFill>
              <a:srgbClr val="EC7114"/>
            </a:solidFill>
            <a:ln>
              <a:solidFill>
                <a:srgbClr val="EC71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325931" y="6128266"/>
              <a:ext cx="6751270" cy="584775"/>
            </a:xfrm>
            <a:prstGeom prst="rect">
              <a:avLst/>
            </a:prstGeom>
            <a:noFill/>
          </p:spPr>
          <p:txBody>
            <a:bodyPr wrap="square" rtlCol="0">
              <a:spAutoFit/>
            </a:bodyPr>
            <a:lstStyle/>
            <a:p>
              <a:r>
                <a:rPr lang="en-US" sz="3200" dirty="0" smtClean="0"/>
                <a:t>Prerequisite </a:t>
              </a:r>
            </a:p>
          </p:txBody>
        </p:sp>
      </p:grpSp>
      <p:grpSp>
        <p:nvGrpSpPr>
          <p:cNvPr id="4" name="Group 24"/>
          <p:cNvGrpSpPr/>
          <p:nvPr/>
        </p:nvGrpSpPr>
        <p:grpSpPr>
          <a:xfrm>
            <a:off x="990600" y="4009072"/>
            <a:ext cx="6988417" cy="1077218"/>
            <a:chOff x="1005989" y="3362370"/>
            <a:chExt cx="6988417" cy="1077218"/>
          </a:xfrm>
        </p:grpSpPr>
        <p:sp>
          <p:nvSpPr>
            <p:cNvPr id="26" name="Rectangle 25"/>
            <p:cNvSpPr/>
            <p:nvPr/>
          </p:nvSpPr>
          <p:spPr>
            <a:xfrm>
              <a:off x="1005989" y="3530158"/>
              <a:ext cx="289411" cy="289411"/>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295400" y="3362370"/>
              <a:ext cx="6699006" cy="1077218"/>
            </a:xfrm>
            <a:prstGeom prst="rect">
              <a:avLst/>
            </a:prstGeom>
            <a:noFill/>
          </p:spPr>
          <p:txBody>
            <a:bodyPr wrap="square" rtlCol="0">
              <a:spAutoFit/>
            </a:bodyPr>
            <a:lstStyle/>
            <a:p>
              <a:r>
                <a:rPr lang="en-US" sz="3200" dirty="0" smtClean="0"/>
                <a:t>Case Flow</a:t>
              </a:r>
            </a:p>
            <a:p>
              <a:endParaRPr lang="en-US" sz="3200" dirty="0"/>
            </a:p>
          </p:txBody>
        </p:sp>
      </p:grpSp>
      <p:pic>
        <p:nvPicPr>
          <p:cNvPr id="41" name="Picture 2"/>
          <p:cNvPicPr>
            <a:picLocks noChangeAspect="1" noChangeArrowheads="1"/>
          </p:cNvPicPr>
          <p:nvPr/>
        </p:nvPicPr>
        <p:blipFill>
          <a:blip r:embed="rId3" cstate="print"/>
          <a:srcRect/>
          <a:stretch>
            <a:fillRect/>
          </a:stretch>
        </p:blipFill>
        <p:spPr bwMode="auto">
          <a:xfrm>
            <a:off x="0" y="5305425"/>
            <a:ext cx="161925" cy="1552575"/>
          </a:xfrm>
          <a:prstGeom prst="rect">
            <a:avLst/>
          </a:prstGeom>
          <a:noFill/>
          <a:ln w="9525">
            <a:noFill/>
            <a:miter lim="800000"/>
            <a:headEnd/>
            <a:tailEnd/>
          </a:ln>
        </p:spPr>
      </p:pic>
      <p:sp>
        <p:nvSpPr>
          <p:cNvPr id="38" name="TextBox 37"/>
          <p:cNvSpPr txBox="1"/>
          <p:nvPr/>
        </p:nvSpPr>
        <p:spPr>
          <a:xfrm>
            <a:off x="914400" y="1944469"/>
            <a:ext cx="7537206" cy="646331"/>
          </a:xfrm>
          <a:prstGeom prst="rect">
            <a:avLst/>
          </a:prstGeom>
          <a:noFill/>
        </p:spPr>
        <p:txBody>
          <a:bodyPr wrap="square" rtlCol="0">
            <a:spAutoFit/>
          </a:bodyPr>
          <a:lstStyle/>
          <a:p>
            <a:pPr lvl="1"/>
            <a:r>
              <a:rPr lang="en-US" dirty="0" smtClean="0"/>
              <a:t>User</a:t>
            </a:r>
          </a:p>
          <a:p>
            <a:pPr algn="just"/>
            <a:endParaRPr lang="en-US" dirty="0" smtClean="0"/>
          </a:p>
        </p:txBody>
      </p:sp>
      <p:sp>
        <p:nvSpPr>
          <p:cNvPr id="39" name="TextBox 38"/>
          <p:cNvSpPr txBox="1"/>
          <p:nvPr/>
        </p:nvSpPr>
        <p:spPr>
          <a:xfrm>
            <a:off x="1143000" y="3247072"/>
            <a:ext cx="7537206" cy="369332"/>
          </a:xfrm>
          <a:prstGeom prst="rect">
            <a:avLst/>
          </a:prstGeom>
          <a:noFill/>
        </p:spPr>
        <p:txBody>
          <a:bodyPr wrap="square" rtlCol="0">
            <a:spAutoFit/>
          </a:bodyPr>
          <a:lstStyle/>
          <a:p>
            <a:pPr marL="731520" lvl="1" indent="-457200"/>
            <a:r>
              <a:rPr lang="en-US" dirty="0" smtClean="0"/>
              <a:t>HELPeople is installed in user’s phone and is running.</a:t>
            </a:r>
          </a:p>
        </p:txBody>
      </p:sp>
      <p:sp>
        <p:nvSpPr>
          <p:cNvPr id="34" name="Rectangle 33"/>
          <p:cNvSpPr/>
          <p:nvPr/>
        </p:nvSpPr>
        <p:spPr>
          <a:xfrm>
            <a:off x="1219200" y="3399472"/>
            <a:ext cx="152400" cy="152400"/>
          </a:xfrm>
          <a:prstGeom prst="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914400" y="4542472"/>
            <a:ext cx="7537206" cy="1477328"/>
          </a:xfrm>
          <a:prstGeom prst="rect">
            <a:avLst/>
          </a:prstGeom>
          <a:noFill/>
        </p:spPr>
        <p:txBody>
          <a:bodyPr wrap="square" rtlCol="0">
            <a:spAutoFit/>
          </a:bodyPr>
          <a:lstStyle/>
          <a:p>
            <a:pPr lvl="1"/>
            <a:r>
              <a:rPr lang="en-US" dirty="0" smtClean="0"/>
              <a:t>User select “Setting” from main menu</a:t>
            </a:r>
          </a:p>
          <a:p>
            <a:pPr lvl="1"/>
            <a:r>
              <a:rPr lang="en-US" dirty="0" smtClean="0"/>
              <a:t>User selects one of the profiles, e.g. “Audio Profile”</a:t>
            </a:r>
          </a:p>
          <a:p>
            <a:pPr marL="0" lvl="1" indent="457200"/>
            <a:r>
              <a:rPr lang="en-US" dirty="0" smtClean="0"/>
              <a:t>Voice commander would be available for this user in all screens of the application and user can interact with the system via voice instead of touch</a:t>
            </a:r>
          </a:p>
          <a:p>
            <a:pPr lvl="1"/>
            <a:r>
              <a:rPr lang="en-US" dirty="0" smtClean="0"/>
              <a:t>Web reader and screen reader would be available for the user</a:t>
            </a:r>
            <a:endParaRPr lang="en-US" dirty="0"/>
          </a:p>
        </p:txBody>
      </p:sp>
      <p:sp>
        <p:nvSpPr>
          <p:cNvPr id="44" name="Rectangle 43"/>
          <p:cNvSpPr/>
          <p:nvPr/>
        </p:nvSpPr>
        <p:spPr>
          <a:xfrm>
            <a:off x="1219200" y="4618672"/>
            <a:ext cx="152400" cy="152400"/>
          </a:xfrm>
          <a:prstGeom prst="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1219200" y="4891206"/>
            <a:ext cx="152400" cy="152400"/>
          </a:xfrm>
          <a:prstGeom prst="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1219200" y="5196006"/>
            <a:ext cx="152400" cy="152400"/>
          </a:xfrm>
          <a:prstGeom prst="rect">
            <a:avLst/>
          </a:prstGeom>
          <a:solidFill>
            <a:srgbClr val="EC711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219200" y="5761672"/>
            <a:ext cx="152400" cy="152400"/>
          </a:xfrm>
          <a:prstGeom prst="rect">
            <a:avLst/>
          </a:prstGeom>
          <a:solidFill>
            <a:schemeClr val="tx1"/>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42038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28600" y="304800"/>
            <a:ext cx="7620000" cy="11430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600" spc="-100" dirty="0" smtClean="0">
                <a:solidFill>
                  <a:schemeClr val="tx2"/>
                </a:solidFill>
                <a:latin typeface="Segoe UI Light" pitchFamily="34" charset="0"/>
                <a:ea typeface="+mj-ea"/>
                <a:cs typeface="+mj-cs"/>
              </a:rPr>
              <a:t>II. Process Specifications</a:t>
            </a:r>
            <a:endParaRPr kumimoji="0" lang="en-US" sz="4600" b="0" i="0" u="none" strike="noStrike" kern="1200" cap="none" spc="-100" normalizeH="0" baseline="0" noProof="0" dirty="0">
              <a:ln>
                <a:noFill/>
              </a:ln>
              <a:solidFill>
                <a:schemeClr val="tx2"/>
              </a:solidFill>
              <a:effectLst/>
              <a:uLnTx/>
              <a:uFillTx/>
              <a:latin typeface="Segoe UI Light" pitchFamily="34" charset="0"/>
              <a:ea typeface="+mj-ea"/>
              <a:cs typeface="+mj-cs"/>
            </a:endParaRPr>
          </a:p>
        </p:txBody>
      </p:sp>
      <p:sp>
        <p:nvSpPr>
          <p:cNvPr id="6" name="TextBox 5"/>
          <p:cNvSpPr txBox="1"/>
          <p:nvPr/>
        </p:nvSpPr>
        <p:spPr>
          <a:xfrm>
            <a:off x="228600" y="228600"/>
            <a:ext cx="8496944" cy="338554"/>
          </a:xfrm>
          <a:prstGeom prst="rect">
            <a:avLst/>
          </a:prstGeom>
          <a:noFill/>
        </p:spPr>
        <p:txBody>
          <a:bodyPr wrap="square" rtlCol="0">
            <a:spAutoFit/>
          </a:bodyPr>
          <a:lstStyle/>
          <a:p>
            <a:r>
              <a:rPr lang="en-CA" sz="1600" b="1" cap="all" baseline="0" dirty="0" smtClean="0">
                <a:solidFill>
                  <a:schemeClr val="bg1">
                    <a:lumMod val="85000"/>
                  </a:schemeClr>
                </a:solidFill>
                <a:latin typeface="Segoe WP" pitchFamily="34" charset="0"/>
              </a:rPr>
              <a:t>HELPeoPLe</a:t>
            </a:r>
            <a:r>
              <a:rPr lang="en-CA" sz="1600" b="1" cap="all" dirty="0" smtClean="0">
                <a:solidFill>
                  <a:schemeClr val="bg1">
                    <a:lumMod val="85000"/>
                  </a:schemeClr>
                </a:solidFill>
                <a:latin typeface="Segoe WP" pitchFamily="34" charset="0"/>
              </a:rPr>
              <a:t> </a:t>
            </a:r>
            <a:r>
              <a:rPr lang="en-CA" sz="1600" b="1" cap="all" dirty="0" smtClean="0">
                <a:solidFill>
                  <a:schemeClr val="bg1">
                    <a:lumMod val="85000"/>
                  </a:schemeClr>
                </a:solidFill>
                <a:latin typeface="Segoe WP" pitchFamily="34" charset="0"/>
              </a:rPr>
              <a:t>– your smart friend</a:t>
            </a:r>
            <a:endParaRPr lang="en-US" sz="1600" b="1" cap="all" baseline="0" dirty="0">
              <a:solidFill>
                <a:schemeClr val="bg1">
                  <a:lumMod val="85000"/>
                </a:schemeClr>
              </a:solidFill>
              <a:latin typeface="Segoe WP" pitchFamily="34" charset="0"/>
            </a:endParaRPr>
          </a:p>
        </p:txBody>
      </p:sp>
      <p:pic>
        <p:nvPicPr>
          <p:cNvPr id="8"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277100" y="301113"/>
            <a:ext cx="1143000" cy="115037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grpSp>
        <p:nvGrpSpPr>
          <p:cNvPr id="2" name="Group 9"/>
          <p:cNvGrpSpPr/>
          <p:nvPr/>
        </p:nvGrpSpPr>
        <p:grpSpPr>
          <a:xfrm>
            <a:off x="1028395" y="1295400"/>
            <a:ext cx="7246876" cy="584775"/>
            <a:chOff x="1028396" y="2057399"/>
            <a:chExt cx="7246876" cy="584775"/>
          </a:xfrm>
        </p:grpSpPr>
        <p:sp>
          <p:nvSpPr>
            <p:cNvPr id="11" name="Rectangle 10"/>
            <p:cNvSpPr/>
            <p:nvPr/>
          </p:nvSpPr>
          <p:spPr>
            <a:xfrm>
              <a:off x="1028396" y="2247593"/>
              <a:ext cx="267005" cy="26700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1295401" y="2057399"/>
              <a:ext cx="6979871" cy="584775"/>
            </a:xfrm>
            <a:prstGeom prst="rect">
              <a:avLst/>
            </a:prstGeom>
            <a:noFill/>
          </p:spPr>
          <p:txBody>
            <a:bodyPr wrap="square" rtlCol="0">
              <a:spAutoFit/>
            </a:bodyPr>
            <a:lstStyle/>
            <a:p>
              <a:r>
                <a:rPr lang="en-US" sz="3200" dirty="0" smtClean="0"/>
                <a:t>Vision</a:t>
              </a:r>
            </a:p>
          </p:txBody>
        </p:sp>
      </p:grpSp>
      <p:sp>
        <p:nvSpPr>
          <p:cNvPr id="14" name="Rectangle 13"/>
          <p:cNvSpPr/>
          <p:nvPr/>
        </p:nvSpPr>
        <p:spPr>
          <a:xfrm>
            <a:off x="1600200" y="2013466"/>
            <a:ext cx="152400" cy="152400"/>
          </a:xfrm>
          <a:prstGeom prst="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8"/>
          <p:cNvGrpSpPr/>
          <p:nvPr/>
        </p:nvGrpSpPr>
        <p:grpSpPr>
          <a:xfrm>
            <a:off x="986879" y="3400216"/>
            <a:ext cx="7090320" cy="584775"/>
            <a:chOff x="986881" y="6128266"/>
            <a:chExt cx="7090320" cy="584775"/>
          </a:xfrm>
        </p:grpSpPr>
        <p:sp>
          <p:nvSpPr>
            <p:cNvPr id="20" name="Rectangle 19"/>
            <p:cNvSpPr/>
            <p:nvPr/>
          </p:nvSpPr>
          <p:spPr>
            <a:xfrm>
              <a:off x="986881" y="6248399"/>
              <a:ext cx="308521" cy="308521"/>
            </a:xfrm>
            <a:prstGeom prst="rect">
              <a:avLst/>
            </a:prstGeom>
            <a:solidFill>
              <a:srgbClr val="EC7114"/>
            </a:solidFill>
            <a:ln>
              <a:solidFill>
                <a:srgbClr val="EC71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325931" y="6128266"/>
              <a:ext cx="6751270" cy="584775"/>
            </a:xfrm>
            <a:prstGeom prst="rect">
              <a:avLst/>
            </a:prstGeom>
            <a:noFill/>
          </p:spPr>
          <p:txBody>
            <a:bodyPr wrap="square" rtlCol="0">
              <a:spAutoFit/>
            </a:bodyPr>
            <a:lstStyle/>
            <a:p>
              <a:r>
                <a:rPr lang="en-US" sz="3200" dirty="0" smtClean="0"/>
                <a:t>Goals</a:t>
              </a:r>
            </a:p>
          </p:txBody>
        </p:sp>
      </p:grpSp>
      <p:pic>
        <p:nvPicPr>
          <p:cNvPr id="41" name="Picture 2"/>
          <p:cNvPicPr>
            <a:picLocks noChangeAspect="1" noChangeArrowheads="1"/>
          </p:cNvPicPr>
          <p:nvPr/>
        </p:nvPicPr>
        <p:blipFill>
          <a:blip r:embed="rId3" cstate="print"/>
          <a:srcRect/>
          <a:stretch>
            <a:fillRect/>
          </a:stretch>
        </p:blipFill>
        <p:spPr bwMode="auto">
          <a:xfrm>
            <a:off x="0" y="5305425"/>
            <a:ext cx="161925" cy="1552575"/>
          </a:xfrm>
          <a:prstGeom prst="rect">
            <a:avLst/>
          </a:prstGeom>
          <a:noFill/>
          <a:ln w="9525">
            <a:noFill/>
            <a:miter lim="800000"/>
            <a:headEnd/>
            <a:tailEnd/>
          </a:ln>
        </p:spPr>
      </p:pic>
      <p:sp>
        <p:nvSpPr>
          <p:cNvPr id="38" name="TextBox 37"/>
          <p:cNvSpPr txBox="1"/>
          <p:nvPr/>
        </p:nvSpPr>
        <p:spPr>
          <a:xfrm>
            <a:off x="914400" y="1905000"/>
            <a:ext cx="7315200" cy="1446550"/>
          </a:xfrm>
          <a:prstGeom prst="rect">
            <a:avLst/>
          </a:prstGeom>
          <a:noFill/>
        </p:spPr>
        <p:txBody>
          <a:bodyPr wrap="square" rtlCol="0">
            <a:spAutoFit/>
          </a:bodyPr>
          <a:lstStyle/>
          <a:p>
            <a:pPr marL="0" lvl="1" indent="850900" algn="just"/>
            <a:r>
              <a:rPr lang="en-US" sz="2200" dirty="0" smtClean="0"/>
              <a:t>Develop a simple but effective process to produce the required Deliverables as specified in the Course Syllabus without sacrificing  accuracy, functionality or quality.</a:t>
            </a:r>
          </a:p>
          <a:p>
            <a:pPr indent="850900" algn="just"/>
            <a:endParaRPr lang="en-US" sz="2200" dirty="0" smtClean="0"/>
          </a:p>
        </p:txBody>
      </p:sp>
      <p:sp>
        <p:nvSpPr>
          <p:cNvPr id="22" name="TextBox 21"/>
          <p:cNvSpPr txBox="1"/>
          <p:nvPr/>
        </p:nvSpPr>
        <p:spPr>
          <a:xfrm>
            <a:off x="1295400" y="3962400"/>
            <a:ext cx="7537206" cy="1446550"/>
          </a:xfrm>
          <a:prstGeom prst="rect">
            <a:avLst/>
          </a:prstGeom>
          <a:noFill/>
        </p:spPr>
        <p:txBody>
          <a:bodyPr wrap="square" rtlCol="0">
            <a:spAutoFit/>
          </a:bodyPr>
          <a:lstStyle/>
          <a:p>
            <a:pPr lvl="1"/>
            <a:r>
              <a:rPr lang="en-US" sz="2200" dirty="0" smtClean="0"/>
              <a:t>Optimize efforts</a:t>
            </a:r>
          </a:p>
          <a:p>
            <a:pPr lvl="1"/>
            <a:r>
              <a:rPr lang="en-US" sz="2200" dirty="0" smtClean="0"/>
              <a:t>Maximize re-use</a:t>
            </a:r>
          </a:p>
          <a:p>
            <a:pPr lvl="1"/>
            <a:r>
              <a:rPr lang="en-US" sz="2200" dirty="0" smtClean="0"/>
              <a:t>Minimize errors</a:t>
            </a:r>
          </a:p>
          <a:p>
            <a:pPr lvl="1"/>
            <a:r>
              <a:rPr lang="en-US" sz="2200" dirty="0" smtClean="0"/>
              <a:t>On-time delivery</a:t>
            </a:r>
          </a:p>
        </p:txBody>
      </p:sp>
      <p:sp>
        <p:nvSpPr>
          <p:cNvPr id="23" name="Rectangle 22"/>
          <p:cNvSpPr/>
          <p:nvPr/>
        </p:nvSpPr>
        <p:spPr>
          <a:xfrm>
            <a:off x="1600200" y="4114800"/>
            <a:ext cx="152400" cy="152400"/>
          </a:xfrm>
          <a:prstGeom prst="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600200" y="4495800"/>
            <a:ext cx="152400" cy="152400"/>
          </a:xfrm>
          <a:prstGeom prst="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00200" y="4800600"/>
            <a:ext cx="152400" cy="152400"/>
          </a:xfrm>
          <a:prstGeom prst="rect">
            <a:avLst/>
          </a:prstGeom>
          <a:solidFill>
            <a:srgbClr val="EC711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600200" y="5105400"/>
            <a:ext cx="152400" cy="15240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Tree>
    <p:extLst>
      <p:ext uri="{BB962C8B-B14F-4D97-AF65-F5344CB8AC3E}">
        <p14:creationId xmlns:p14="http://schemas.microsoft.com/office/powerpoint/2010/main" val="8242038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277100" y="297427"/>
            <a:ext cx="1143000" cy="115037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8" name="Title 1"/>
          <p:cNvSpPr txBox="1">
            <a:spLocks/>
          </p:cNvSpPr>
          <p:nvPr/>
        </p:nvSpPr>
        <p:spPr>
          <a:xfrm>
            <a:off x="228600" y="228600"/>
            <a:ext cx="7620000" cy="11430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100" normalizeH="0" baseline="0" noProof="0" dirty="0" smtClean="0">
                <a:ln>
                  <a:noFill/>
                </a:ln>
                <a:solidFill>
                  <a:schemeClr val="tx2"/>
                </a:solidFill>
                <a:effectLst/>
                <a:uLnTx/>
                <a:uFillTx/>
                <a:latin typeface="Segoe UI Light" pitchFamily="34" charset="0"/>
                <a:ea typeface="+mj-ea"/>
                <a:cs typeface="+mj-cs"/>
              </a:rPr>
              <a:t>Process Non-Functional</a:t>
            </a:r>
            <a:r>
              <a:rPr kumimoji="0" lang="en-US" sz="3600" b="0" i="0" u="none" strike="noStrike" kern="1200" cap="none" spc="-100" normalizeH="0" noProof="0" dirty="0" smtClean="0">
                <a:ln>
                  <a:noFill/>
                </a:ln>
                <a:solidFill>
                  <a:schemeClr val="tx2"/>
                </a:solidFill>
                <a:effectLst/>
                <a:uLnTx/>
                <a:uFillTx/>
                <a:latin typeface="Segoe UI Light" pitchFamily="34" charset="0"/>
                <a:ea typeface="+mj-ea"/>
                <a:cs typeface="+mj-cs"/>
              </a:rPr>
              <a:t> </a:t>
            </a:r>
            <a:r>
              <a:rPr kumimoji="0" lang="en-US" sz="3600" b="0" i="0" u="none" strike="noStrike" kern="1200" cap="none" spc="-100" normalizeH="0" baseline="0" dirty="0" smtClean="0">
                <a:ln>
                  <a:noFill/>
                </a:ln>
                <a:solidFill>
                  <a:schemeClr val="tx2"/>
                </a:solidFill>
                <a:effectLst/>
                <a:uLnTx/>
                <a:uFillTx/>
                <a:latin typeface="Segoe UI Light" pitchFamily="34" charset="0"/>
                <a:ea typeface="+mj-ea"/>
                <a:cs typeface="+mj-cs"/>
              </a:rPr>
              <a:t>Requirements</a:t>
            </a:r>
            <a:endParaRPr kumimoji="0" lang="en-US" sz="3600" b="0" i="0" u="none" strike="noStrike" kern="1200" cap="none" spc="-100" normalizeH="0" baseline="0" noProof="0" dirty="0">
              <a:ln>
                <a:noFill/>
              </a:ln>
              <a:solidFill>
                <a:schemeClr val="tx2"/>
              </a:solidFill>
              <a:effectLst/>
              <a:uLnTx/>
              <a:uFillTx/>
              <a:latin typeface="Segoe UI Light" pitchFamily="34" charset="0"/>
              <a:ea typeface="+mj-ea"/>
              <a:cs typeface="+mj-cs"/>
            </a:endParaRPr>
          </a:p>
        </p:txBody>
      </p:sp>
      <p:sp>
        <p:nvSpPr>
          <p:cNvPr id="10" name="TextBox 9"/>
          <p:cNvSpPr txBox="1"/>
          <p:nvPr/>
        </p:nvSpPr>
        <p:spPr>
          <a:xfrm>
            <a:off x="228600" y="228600"/>
            <a:ext cx="8496944" cy="338554"/>
          </a:xfrm>
          <a:prstGeom prst="rect">
            <a:avLst/>
          </a:prstGeom>
          <a:noFill/>
        </p:spPr>
        <p:txBody>
          <a:bodyPr wrap="square" rtlCol="0">
            <a:spAutoFit/>
          </a:bodyPr>
          <a:lstStyle/>
          <a:p>
            <a:r>
              <a:rPr lang="en-CA" sz="1600" b="1" cap="all" baseline="0" dirty="0" smtClean="0">
                <a:solidFill>
                  <a:schemeClr val="bg1">
                    <a:lumMod val="85000"/>
                  </a:schemeClr>
                </a:solidFill>
                <a:latin typeface="Segoe WP" pitchFamily="34" charset="0"/>
              </a:rPr>
              <a:t>HELPeopLe</a:t>
            </a:r>
            <a:r>
              <a:rPr lang="en-CA" sz="1600" b="1" cap="all" dirty="0" smtClean="0">
                <a:solidFill>
                  <a:schemeClr val="bg1">
                    <a:lumMod val="85000"/>
                  </a:schemeClr>
                </a:solidFill>
                <a:latin typeface="Segoe WP" pitchFamily="34" charset="0"/>
              </a:rPr>
              <a:t> – your smart friend</a:t>
            </a:r>
            <a:endParaRPr lang="en-US" sz="1600" b="1" cap="all" baseline="0" dirty="0">
              <a:solidFill>
                <a:schemeClr val="bg1">
                  <a:lumMod val="85000"/>
                </a:schemeClr>
              </a:solidFill>
              <a:latin typeface="Segoe WP" pitchFamily="34" charset="0"/>
            </a:endParaRPr>
          </a:p>
        </p:txBody>
      </p:sp>
      <p:pic>
        <p:nvPicPr>
          <p:cNvPr id="6146" name="Picture 2"/>
          <p:cNvPicPr>
            <a:picLocks noChangeAspect="1" noChangeArrowheads="1"/>
          </p:cNvPicPr>
          <p:nvPr/>
        </p:nvPicPr>
        <p:blipFill>
          <a:blip r:embed="rId3" cstate="print"/>
          <a:srcRect/>
          <a:stretch>
            <a:fillRect/>
          </a:stretch>
        </p:blipFill>
        <p:spPr bwMode="auto">
          <a:xfrm>
            <a:off x="0" y="5305425"/>
            <a:ext cx="161925" cy="1552575"/>
          </a:xfrm>
          <a:prstGeom prst="rect">
            <a:avLst/>
          </a:prstGeom>
          <a:noFill/>
          <a:ln w="9525">
            <a:noFill/>
            <a:miter lim="800000"/>
            <a:headEnd/>
            <a:tailEnd/>
          </a:ln>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1524000"/>
            <a:ext cx="6900482" cy="50514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92006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277100" y="297427"/>
            <a:ext cx="1143000" cy="115037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8" name="Title 1"/>
          <p:cNvSpPr txBox="1">
            <a:spLocks/>
          </p:cNvSpPr>
          <p:nvPr/>
        </p:nvSpPr>
        <p:spPr>
          <a:xfrm>
            <a:off x="228600" y="304800"/>
            <a:ext cx="7620000" cy="11430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600" b="0" i="0" u="none" strike="noStrike" kern="1200" cap="none" spc="-100" normalizeH="0" baseline="0" noProof="0" dirty="0" smtClean="0">
                <a:ln>
                  <a:noFill/>
                </a:ln>
                <a:solidFill>
                  <a:schemeClr val="tx2"/>
                </a:solidFill>
                <a:effectLst/>
                <a:uLnTx/>
                <a:uFillTx/>
                <a:latin typeface="Segoe UI Light" pitchFamily="34" charset="0"/>
                <a:ea typeface="+mj-ea"/>
                <a:cs typeface="+mj-cs"/>
              </a:rPr>
              <a:t>Meeting Process Workflow </a:t>
            </a:r>
            <a:endParaRPr kumimoji="0" lang="en-US" sz="4600" b="0" i="0" u="none" strike="noStrike" kern="1200" cap="none" spc="-100" normalizeH="0" baseline="0" noProof="0" dirty="0">
              <a:ln>
                <a:noFill/>
              </a:ln>
              <a:solidFill>
                <a:schemeClr val="tx2"/>
              </a:solidFill>
              <a:effectLst/>
              <a:uLnTx/>
              <a:uFillTx/>
              <a:latin typeface="Segoe UI Light" pitchFamily="34" charset="0"/>
              <a:ea typeface="+mj-ea"/>
              <a:cs typeface="+mj-cs"/>
            </a:endParaRPr>
          </a:p>
        </p:txBody>
      </p:sp>
      <p:sp>
        <p:nvSpPr>
          <p:cNvPr id="10" name="TextBox 9"/>
          <p:cNvSpPr txBox="1"/>
          <p:nvPr/>
        </p:nvSpPr>
        <p:spPr>
          <a:xfrm>
            <a:off x="228600" y="228600"/>
            <a:ext cx="8496944" cy="338554"/>
          </a:xfrm>
          <a:prstGeom prst="rect">
            <a:avLst/>
          </a:prstGeom>
          <a:noFill/>
        </p:spPr>
        <p:txBody>
          <a:bodyPr wrap="square" rtlCol="0">
            <a:spAutoFit/>
          </a:bodyPr>
          <a:lstStyle/>
          <a:p>
            <a:r>
              <a:rPr lang="en-CA" sz="1600" b="1" cap="all" baseline="0" dirty="0" smtClean="0">
                <a:solidFill>
                  <a:schemeClr val="bg1">
                    <a:lumMod val="85000"/>
                  </a:schemeClr>
                </a:solidFill>
                <a:latin typeface="Segoe WP" pitchFamily="34" charset="0"/>
              </a:rPr>
              <a:t>HELPeopLe</a:t>
            </a:r>
            <a:r>
              <a:rPr lang="en-CA" sz="1600" b="1" cap="all" dirty="0" smtClean="0">
                <a:solidFill>
                  <a:schemeClr val="bg1">
                    <a:lumMod val="85000"/>
                  </a:schemeClr>
                </a:solidFill>
                <a:latin typeface="Segoe WP" pitchFamily="34" charset="0"/>
              </a:rPr>
              <a:t> – your smart friend</a:t>
            </a:r>
            <a:endParaRPr lang="en-US" sz="1600" b="1" cap="all" baseline="0" dirty="0">
              <a:solidFill>
                <a:schemeClr val="bg1">
                  <a:lumMod val="85000"/>
                </a:schemeClr>
              </a:solidFill>
              <a:latin typeface="Segoe WP" pitchFamily="34" charset="0"/>
            </a:endParaRPr>
          </a:p>
        </p:txBody>
      </p:sp>
      <p:pic>
        <p:nvPicPr>
          <p:cNvPr id="6146" name="Picture 2"/>
          <p:cNvPicPr>
            <a:picLocks noChangeAspect="1" noChangeArrowheads="1"/>
          </p:cNvPicPr>
          <p:nvPr/>
        </p:nvPicPr>
        <p:blipFill>
          <a:blip r:embed="rId3" cstate="print"/>
          <a:srcRect/>
          <a:stretch>
            <a:fillRect/>
          </a:stretch>
        </p:blipFill>
        <p:spPr bwMode="auto">
          <a:xfrm>
            <a:off x="0" y="5305425"/>
            <a:ext cx="161925" cy="1552575"/>
          </a:xfrm>
          <a:prstGeom prst="rect">
            <a:avLst/>
          </a:prstGeom>
          <a:noFill/>
          <a:ln w="9525">
            <a:noFill/>
            <a:miter lim="800000"/>
            <a:headEnd/>
            <a:tailEnd/>
          </a:ln>
        </p:spPr>
      </p:pic>
      <p:pic>
        <p:nvPicPr>
          <p:cNvPr id="6" name="Picture 2"/>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tretch>
            <a:fillRect/>
          </a:stretch>
        </p:blipFill>
        <p:spPr bwMode="auto">
          <a:xfrm>
            <a:off x="2286000" y="1295400"/>
            <a:ext cx="4182088" cy="54102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92006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277100" y="297427"/>
            <a:ext cx="1143000" cy="115037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8" name="Title 1"/>
          <p:cNvSpPr txBox="1">
            <a:spLocks/>
          </p:cNvSpPr>
          <p:nvPr/>
        </p:nvSpPr>
        <p:spPr>
          <a:xfrm>
            <a:off x="228600" y="304800"/>
            <a:ext cx="7620000" cy="11430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100" i="0" u="none" strike="noStrike" kern="1200" cap="none" spc="-100" normalizeH="0" baseline="0" noProof="0" dirty="0" smtClean="0">
                <a:ln>
                  <a:noFill/>
                </a:ln>
                <a:solidFill>
                  <a:schemeClr val="tx2"/>
                </a:solidFill>
                <a:effectLst/>
                <a:uLnTx/>
                <a:uFillTx/>
                <a:latin typeface="Segoe UI Light" pitchFamily="34" charset="0"/>
                <a:ea typeface="+mj-ea"/>
                <a:cs typeface="+mj-cs"/>
              </a:rPr>
              <a:t>Process Functional Requirements</a:t>
            </a:r>
            <a:endParaRPr kumimoji="0" lang="en-US" sz="4100" i="0" u="none" strike="noStrike" kern="1200" cap="none" spc="-100" normalizeH="0" baseline="0" noProof="0" dirty="0">
              <a:ln>
                <a:noFill/>
              </a:ln>
              <a:solidFill>
                <a:schemeClr val="tx2"/>
              </a:solidFill>
              <a:effectLst/>
              <a:uLnTx/>
              <a:uFillTx/>
              <a:latin typeface="Segoe UI Light" pitchFamily="34" charset="0"/>
              <a:ea typeface="+mj-ea"/>
              <a:cs typeface="+mj-cs"/>
            </a:endParaRPr>
          </a:p>
        </p:txBody>
      </p:sp>
      <p:sp>
        <p:nvSpPr>
          <p:cNvPr id="10" name="TextBox 9"/>
          <p:cNvSpPr txBox="1"/>
          <p:nvPr/>
        </p:nvSpPr>
        <p:spPr>
          <a:xfrm>
            <a:off x="228600" y="228600"/>
            <a:ext cx="8496944" cy="338554"/>
          </a:xfrm>
          <a:prstGeom prst="rect">
            <a:avLst/>
          </a:prstGeom>
          <a:noFill/>
        </p:spPr>
        <p:txBody>
          <a:bodyPr wrap="square" rtlCol="0">
            <a:spAutoFit/>
          </a:bodyPr>
          <a:lstStyle/>
          <a:p>
            <a:r>
              <a:rPr lang="en-CA" sz="1600" b="1" cap="all" baseline="0" dirty="0" smtClean="0">
                <a:solidFill>
                  <a:schemeClr val="bg1">
                    <a:lumMod val="85000"/>
                  </a:schemeClr>
                </a:solidFill>
                <a:latin typeface="Segoe WP" pitchFamily="34" charset="0"/>
              </a:rPr>
              <a:t>HELPeopLe</a:t>
            </a:r>
            <a:r>
              <a:rPr lang="en-CA" sz="1600" b="1" cap="all" dirty="0" smtClean="0">
                <a:solidFill>
                  <a:schemeClr val="bg1">
                    <a:lumMod val="85000"/>
                  </a:schemeClr>
                </a:solidFill>
                <a:latin typeface="Segoe WP" pitchFamily="34" charset="0"/>
              </a:rPr>
              <a:t> – your smart friend</a:t>
            </a:r>
            <a:endParaRPr lang="en-US" sz="1600" b="1" cap="all" baseline="0" dirty="0">
              <a:solidFill>
                <a:schemeClr val="bg1">
                  <a:lumMod val="85000"/>
                </a:schemeClr>
              </a:solidFill>
              <a:latin typeface="Segoe WP" pitchFamily="34" charset="0"/>
            </a:endParaRPr>
          </a:p>
        </p:txBody>
      </p:sp>
      <p:pic>
        <p:nvPicPr>
          <p:cNvPr id="6146" name="Picture 2"/>
          <p:cNvPicPr>
            <a:picLocks noChangeAspect="1" noChangeArrowheads="1"/>
          </p:cNvPicPr>
          <p:nvPr/>
        </p:nvPicPr>
        <p:blipFill>
          <a:blip r:embed="rId3" cstate="print"/>
          <a:srcRect/>
          <a:stretch>
            <a:fillRect/>
          </a:stretch>
        </p:blipFill>
        <p:spPr bwMode="auto">
          <a:xfrm>
            <a:off x="0" y="5305425"/>
            <a:ext cx="161925" cy="1552575"/>
          </a:xfrm>
          <a:prstGeom prst="rect">
            <a:avLst/>
          </a:prstGeom>
          <a:noFill/>
          <a:ln w="9525">
            <a:noFill/>
            <a:miter lim="800000"/>
            <a:headEnd/>
            <a:tailEnd/>
          </a:ln>
        </p:spPr>
      </p:pic>
      <p:pic>
        <p:nvPicPr>
          <p:cNvPr id="6" name="Picture 2"/>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571781" y="1799643"/>
            <a:ext cx="7505419" cy="452495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92006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277100" y="297427"/>
            <a:ext cx="1143000" cy="115037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8" name="Title 1"/>
          <p:cNvSpPr txBox="1">
            <a:spLocks/>
          </p:cNvSpPr>
          <p:nvPr/>
        </p:nvSpPr>
        <p:spPr>
          <a:xfrm>
            <a:off x="228600" y="304800"/>
            <a:ext cx="7620000" cy="11430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600" b="0" i="0" u="none" strike="noStrike" kern="1200" cap="none" spc="-100" normalizeH="0" baseline="0" noProof="0" dirty="0" smtClean="0">
                <a:ln>
                  <a:noFill/>
                </a:ln>
                <a:solidFill>
                  <a:schemeClr val="tx2"/>
                </a:solidFill>
                <a:effectLst/>
                <a:uLnTx/>
                <a:uFillTx/>
                <a:latin typeface="Segoe UI Light" pitchFamily="34" charset="0"/>
                <a:ea typeface="+mj-ea"/>
                <a:cs typeface="+mj-cs"/>
              </a:rPr>
              <a:t>Traceability</a:t>
            </a:r>
            <a:endParaRPr kumimoji="0" lang="en-US" sz="4600" b="0" i="0" u="none" strike="noStrike" kern="1200" cap="none" spc="-100" normalizeH="0" baseline="0" noProof="0" dirty="0">
              <a:ln>
                <a:noFill/>
              </a:ln>
              <a:solidFill>
                <a:schemeClr val="tx2"/>
              </a:solidFill>
              <a:effectLst/>
              <a:uLnTx/>
              <a:uFillTx/>
              <a:latin typeface="Segoe UI Light" pitchFamily="34" charset="0"/>
              <a:ea typeface="+mj-ea"/>
              <a:cs typeface="+mj-cs"/>
            </a:endParaRPr>
          </a:p>
        </p:txBody>
      </p:sp>
      <p:sp>
        <p:nvSpPr>
          <p:cNvPr id="10" name="TextBox 9"/>
          <p:cNvSpPr txBox="1"/>
          <p:nvPr/>
        </p:nvSpPr>
        <p:spPr>
          <a:xfrm>
            <a:off x="228600" y="228600"/>
            <a:ext cx="8496944" cy="338554"/>
          </a:xfrm>
          <a:prstGeom prst="rect">
            <a:avLst/>
          </a:prstGeom>
          <a:noFill/>
        </p:spPr>
        <p:txBody>
          <a:bodyPr wrap="square" rtlCol="0">
            <a:spAutoFit/>
          </a:bodyPr>
          <a:lstStyle/>
          <a:p>
            <a:r>
              <a:rPr lang="en-CA" sz="1600" b="1" cap="all" baseline="0" dirty="0" smtClean="0">
                <a:solidFill>
                  <a:schemeClr val="bg1">
                    <a:lumMod val="85000"/>
                  </a:schemeClr>
                </a:solidFill>
                <a:latin typeface="Segoe WP" pitchFamily="34" charset="0"/>
              </a:rPr>
              <a:t>HELPeopLe</a:t>
            </a:r>
            <a:r>
              <a:rPr lang="en-CA" sz="1600" b="1" cap="all" dirty="0" smtClean="0">
                <a:solidFill>
                  <a:schemeClr val="bg1">
                    <a:lumMod val="85000"/>
                  </a:schemeClr>
                </a:solidFill>
                <a:latin typeface="Segoe WP" pitchFamily="34" charset="0"/>
              </a:rPr>
              <a:t> – your smart friend</a:t>
            </a:r>
            <a:endParaRPr lang="en-US" sz="1600" b="1" cap="all" baseline="0" dirty="0">
              <a:solidFill>
                <a:schemeClr val="bg1">
                  <a:lumMod val="85000"/>
                </a:schemeClr>
              </a:solidFill>
              <a:latin typeface="Segoe WP" pitchFamily="34" charset="0"/>
            </a:endParaRPr>
          </a:p>
        </p:txBody>
      </p:sp>
      <p:pic>
        <p:nvPicPr>
          <p:cNvPr id="6146" name="Picture 2"/>
          <p:cNvPicPr>
            <a:picLocks noChangeAspect="1" noChangeArrowheads="1"/>
          </p:cNvPicPr>
          <p:nvPr/>
        </p:nvPicPr>
        <p:blipFill>
          <a:blip r:embed="rId3" cstate="print"/>
          <a:srcRect/>
          <a:stretch>
            <a:fillRect/>
          </a:stretch>
        </p:blipFill>
        <p:spPr bwMode="auto">
          <a:xfrm>
            <a:off x="0" y="5305425"/>
            <a:ext cx="161925" cy="1552575"/>
          </a:xfrm>
          <a:prstGeom prst="rect">
            <a:avLst/>
          </a:prstGeom>
          <a:noFill/>
          <a:ln w="9525">
            <a:noFill/>
            <a:miter lim="800000"/>
            <a:headEnd/>
            <a:tailEnd/>
          </a:ln>
        </p:spPr>
      </p:pic>
      <p:pic>
        <p:nvPicPr>
          <p:cNvPr id="6" name="Picture 5" descr="Node0.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 y="1828800"/>
            <a:ext cx="6324600" cy="4703987"/>
          </a:xfrm>
          <a:prstGeom prst="rect">
            <a:avLst/>
          </a:prstGeom>
          <a:ln>
            <a:noFill/>
          </a:ln>
          <a:effectLst>
            <a:outerShdw blurRad="190500" algn="tl" rotWithShape="0">
              <a:srgbClr val="000000">
                <a:alpha val="70000"/>
              </a:srgbClr>
            </a:outerShdw>
          </a:effectLst>
        </p:spPr>
      </p:pic>
      <p:sp>
        <p:nvSpPr>
          <p:cNvPr id="9" name="TextBox 8"/>
          <p:cNvSpPr txBox="1"/>
          <p:nvPr/>
        </p:nvSpPr>
        <p:spPr>
          <a:xfrm>
            <a:off x="381000" y="1371600"/>
            <a:ext cx="1793959" cy="375877"/>
          </a:xfrm>
          <a:prstGeom prst="rect">
            <a:avLst/>
          </a:prstGeom>
          <a:noFill/>
        </p:spPr>
        <p:txBody>
          <a:bodyPr wrap="square" rtlCol="0">
            <a:spAutoFit/>
          </a:bodyPr>
          <a:lstStyle/>
          <a:p>
            <a:r>
              <a:rPr lang="en-CA" b="1" dirty="0" smtClean="0"/>
              <a:t>IDEF Level 0</a:t>
            </a:r>
            <a:endParaRPr lang="en-CA" b="1" dirty="0"/>
          </a:p>
        </p:txBody>
      </p:sp>
    </p:spTree>
    <p:extLst>
      <p:ext uri="{BB962C8B-B14F-4D97-AF65-F5344CB8AC3E}">
        <p14:creationId xmlns:p14="http://schemas.microsoft.com/office/powerpoint/2010/main" val="27392006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277100" y="297427"/>
            <a:ext cx="1143000" cy="115037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8" name="Title 1"/>
          <p:cNvSpPr txBox="1">
            <a:spLocks/>
          </p:cNvSpPr>
          <p:nvPr/>
        </p:nvSpPr>
        <p:spPr>
          <a:xfrm>
            <a:off x="228600" y="304800"/>
            <a:ext cx="7620000" cy="11430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600" b="0" i="0" u="none" strike="noStrike" kern="1200" cap="none" spc="-100" normalizeH="0" baseline="0" noProof="0" dirty="0" smtClean="0">
                <a:ln>
                  <a:noFill/>
                </a:ln>
                <a:solidFill>
                  <a:schemeClr val="tx2"/>
                </a:solidFill>
                <a:effectLst/>
                <a:uLnTx/>
                <a:uFillTx/>
                <a:latin typeface="Segoe UI Light" pitchFamily="34" charset="0"/>
                <a:ea typeface="+mj-ea"/>
                <a:cs typeface="+mj-cs"/>
              </a:rPr>
              <a:t>Traceability</a:t>
            </a:r>
            <a:endParaRPr kumimoji="0" lang="en-US" sz="4600" b="0" i="0" u="none" strike="noStrike" kern="1200" cap="none" spc="-100" normalizeH="0" baseline="0" noProof="0" dirty="0">
              <a:ln>
                <a:noFill/>
              </a:ln>
              <a:solidFill>
                <a:schemeClr val="tx2"/>
              </a:solidFill>
              <a:effectLst/>
              <a:uLnTx/>
              <a:uFillTx/>
              <a:latin typeface="Segoe UI Light" pitchFamily="34" charset="0"/>
              <a:ea typeface="+mj-ea"/>
              <a:cs typeface="+mj-cs"/>
            </a:endParaRPr>
          </a:p>
        </p:txBody>
      </p:sp>
      <p:sp>
        <p:nvSpPr>
          <p:cNvPr id="10" name="TextBox 9"/>
          <p:cNvSpPr txBox="1"/>
          <p:nvPr/>
        </p:nvSpPr>
        <p:spPr>
          <a:xfrm>
            <a:off x="228600" y="228600"/>
            <a:ext cx="8496944" cy="338554"/>
          </a:xfrm>
          <a:prstGeom prst="rect">
            <a:avLst/>
          </a:prstGeom>
          <a:noFill/>
        </p:spPr>
        <p:txBody>
          <a:bodyPr wrap="square" rtlCol="0">
            <a:spAutoFit/>
          </a:bodyPr>
          <a:lstStyle/>
          <a:p>
            <a:r>
              <a:rPr lang="en-CA" sz="1600" b="1" cap="all" baseline="0" dirty="0" smtClean="0">
                <a:solidFill>
                  <a:schemeClr val="bg1">
                    <a:lumMod val="85000"/>
                  </a:schemeClr>
                </a:solidFill>
                <a:latin typeface="Segoe WP" pitchFamily="34" charset="0"/>
              </a:rPr>
              <a:t>HELPeopLe</a:t>
            </a:r>
            <a:r>
              <a:rPr lang="en-CA" sz="1600" b="1" cap="all" dirty="0" smtClean="0">
                <a:solidFill>
                  <a:schemeClr val="bg1">
                    <a:lumMod val="85000"/>
                  </a:schemeClr>
                </a:solidFill>
                <a:latin typeface="Segoe WP" pitchFamily="34" charset="0"/>
              </a:rPr>
              <a:t> – your smart friend</a:t>
            </a:r>
            <a:endParaRPr lang="en-US" sz="1600" b="1" cap="all" baseline="0" dirty="0">
              <a:solidFill>
                <a:schemeClr val="bg1">
                  <a:lumMod val="85000"/>
                </a:schemeClr>
              </a:solidFill>
              <a:latin typeface="Segoe WP" pitchFamily="34" charset="0"/>
            </a:endParaRPr>
          </a:p>
        </p:txBody>
      </p:sp>
      <p:pic>
        <p:nvPicPr>
          <p:cNvPr id="6146" name="Picture 2"/>
          <p:cNvPicPr>
            <a:picLocks noChangeAspect="1" noChangeArrowheads="1"/>
          </p:cNvPicPr>
          <p:nvPr/>
        </p:nvPicPr>
        <p:blipFill>
          <a:blip r:embed="rId3" cstate="print"/>
          <a:srcRect/>
          <a:stretch>
            <a:fillRect/>
          </a:stretch>
        </p:blipFill>
        <p:spPr bwMode="auto">
          <a:xfrm>
            <a:off x="0" y="5305425"/>
            <a:ext cx="161925" cy="1552575"/>
          </a:xfrm>
          <a:prstGeom prst="rect">
            <a:avLst/>
          </a:prstGeom>
          <a:noFill/>
          <a:ln w="9525">
            <a:noFill/>
            <a:miter lim="800000"/>
            <a:headEnd/>
            <a:tailEnd/>
          </a:ln>
        </p:spPr>
      </p:pic>
      <p:pic>
        <p:nvPicPr>
          <p:cNvPr id="6" name="Picture 5" descr="Node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546" y="1905000"/>
            <a:ext cx="7732031" cy="4419600"/>
          </a:xfrm>
          <a:prstGeom prst="rect">
            <a:avLst/>
          </a:prstGeom>
          <a:ln>
            <a:noFill/>
          </a:ln>
          <a:effectLst>
            <a:outerShdw blurRad="190500" algn="tl" rotWithShape="0">
              <a:srgbClr val="000000">
                <a:alpha val="70000"/>
              </a:srgbClr>
            </a:outerShdw>
          </a:effectLst>
        </p:spPr>
      </p:pic>
      <p:sp>
        <p:nvSpPr>
          <p:cNvPr id="11" name="TextBox 10"/>
          <p:cNvSpPr txBox="1"/>
          <p:nvPr/>
        </p:nvSpPr>
        <p:spPr>
          <a:xfrm>
            <a:off x="381000" y="1371600"/>
            <a:ext cx="1905000" cy="381000"/>
          </a:xfrm>
          <a:prstGeom prst="rect">
            <a:avLst/>
          </a:prstGeom>
          <a:noFill/>
        </p:spPr>
        <p:txBody>
          <a:bodyPr wrap="square" rtlCol="0">
            <a:spAutoFit/>
          </a:bodyPr>
          <a:lstStyle/>
          <a:p>
            <a:r>
              <a:rPr lang="en-CA" b="1" dirty="0" smtClean="0"/>
              <a:t>IDEF Level 1</a:t>
            </a:r>
            <a:endParaRPr lang="en-CA" b="1" dirty="0"/>
          </a:p>
        </p:txBody>
      </p:sp>
    </p:spTree>
    <p:extLst>
      <p:ext uri="{BB962C8B-B14F-4D97-AF65-F5344CB8AC3E}">
        <p14:creationId xmlns:p14="http://schemas.microsoft.com/office/powerpoint/2010/main" val="27392006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277100" y="297427"/>
            <a:ext cx="1143000" cy="115037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8" name="Title 1"/>
          <p:cNvSpPr txBox="1">
            <a:spLocks/>
          </p:cNvSpPr>
          <p:nvPr/>
        </p:nvSpPr>
        <p:spPr>
          <a:xfrm>
            <a:off x="228600" y="304800"/>
            <a:ext cx="7620000" cy="11430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600" b="0" i="0" u="none" strike="noStrike" kern="1200" cap="none" spc="-100" normalizeH="0" baseline="0" noProof="0" dirty="0" smtClean="0">
                <a:ln>
                  <a:noFill/>
                </a:ln>
                <a:solidFill>
                  <a:schemeClr val="tx2"/>
                </a:solidFill>
                <a:effectLst/>
                <a:uLnTx/>
                <a:uFillTx/>
                <a:latin typeface="Segoe UI Light" pitchFamily="34" charset="0"/>
                <a:ea typeface="+mj-ea"/>
                <a:cs typeface="+mj-cs"/>
              </a:rPr>
              <a:t>Traceability</a:t>
            </a:r>
            <a:endParaRPr kumimoji="0" lang="en-US" sz="4600" b="0" i="0" u="none" strike="noStrike" kern="1200" cap="none" spc="-100" normalizeH="0" baseline="0" noProof="0" dirty="0">
              <a:ln>
                <a:noFill/>
              </a:ln>
              <a:solidFill>
                <a:schemeClr val="tx2"/>
              </a:solidFill>
              <a:effectLst/>
              <a:uLnTx/>
              <a:uFillTx/>
              <a:latin typeface="Segoe UI Light" pitchFamily="34" charset="0"/>
              <a:ea typeface="+mj-ea"/>
              <a:cs typeface="+mj-cs"/>
            </a:endParaRPr>
          </a:p>
        </p:txBody>
      </p:sp>
      <p:sp>
        <p:nvSpPr>
          <p:cNvPr id="10" name="TextBox 9"/>
          <p:cNvSpPr txBox="1"/>
          <p:nvPr/>
        </p:nvSpPr>
        <p:spPr>
          <a:xfrm>
            <a:off x="228600" y="228600"/>
            <a:ext cx="8496944" cy="338554"/>
          </a:xfrm>
          <a:prstGeom prst="rect">
            <a:avLst/>
          </a:prstGeom>
          <a:noFill/>
        </p:spPr>
        <p:txBody>
          <a:bodyPr wrap="square" rtlCol="0">
            <a:spAutoFit/>
          </a:bodyPr>
          <a:lstStyle/>
          <a:p>
            <a:r>
              <a:rPr lang="en-CA" sz="1600" b="1" cap="all" baseline="0" dirty="0" smtClean="0">
                <a:solidFill>
                  <a:schemeClr val="bg1">
                    <a:lumMod val="85000"/>
                  </a:schemeClr>
                </a:solidFill>
                <a:latin typeface="Segoe WP" pitchFamily="34" charset="0"/>
              </a:rPr>
              <a:t>HELPeopLe</a:t>
            </a:r>
            <a:r>
              <a:rPr lang="en-CA" sz="1600" b="1" cap="all" dirty="0" smtClean="0">
                <a:solidFill>
                  <a:schemeClr val="bg1">
                    <a:lumMod val="85000"/>
                  </a:schemeClr>
                </a:solidFill>
                <a:latin typeface="Segoe WP" pitchFamily="34" charset="0"/>
              </a:rPr>
              <a:t> – your smart friend</a:t>
            </a:r>
            <a:endParaRPr lang="en-US" sz="1600" b="1" cap="all" baseline="0" dirty="0">
              <a:solidFill>
                <a:schemeClr val="bg1">
                  <a:lumMod val="85000"/>
                </a:schemeClr>
              </a:solidFill>
              <a:latin typeface="Segoe WP" pitchFamily="34" charset="0"/>
            </a:endParaRPr>
          </a:p>
        </p:txBody>
      </p:sp>
      <p:pic>
        <p:nvPicPr>
          <p:cNvPr id="6146" name="Picture 2"/>
          <p:cNvPicPr>
            <a:picLocks noChangeAspect="1" noChangeArrowheads="1"/>
          </p:cNvPicPr>
          <p:nvPr/>
        </p:nvPicPr>
        <p:blipFill>
          <a:blip r:embed="rId3" cstate="print"/>
          <a:srcRect/>
          <a:stretch>
            <a:fillRect/>
          </a:stretch>
        </p:blipFill>
        <p:spPr bwMode="auto">
          <a:xfrm>
            <a:off x="0" y="5305425"/>
            <a:ext cx="161925" cy="1552575"/>
          </a:xfrm>
          <a:prstGeom prst="rect">
            <a:avLst/>
          </a:prstGeom>
          <a:noFill/>
          <a:ln w="9525">
            <a:noFill/>
            <a:miter lim="800000"/>
            <a:headEnd/>
            <a:tailEnd/>
          </a:ln>
        </p:spPr>
      </p:pic>
      <p:pic>
        <p:nvPicPr>
          <p:cNvPr id="6" name="Picture 5" descr="Node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1905000"/>
            <a:ext cx="7743992" cy="4419600"/>
          </a:xfrm>
          <a:prstGeom prst="rect">
            <a:avLst/>
          </a:prstGeom>
          <a:ln>
            <a:noFill/>
          </a:ln>
          <a:effectLst>
            <a:outerShdw blurRad="190500" algn="tl" rotWithShape="0">
              <a:srgbClr val="000000">
                <a:alpha val="70000"/>
              </a:srgbClr>
            </a:outerShdw>
          </a:effectLst>
        </p:spPr>
      </p:pic>
      <p:sp>
        <p:nvSpPr>
          <p:cNvPr id="9" name="TextBox 8"/>
          <p:cNvSpPr txBox="1"/>
          <p:nvPr/>
        </p:nvSpPr>
        <p:spPr>
          <a:xfrm>
            <a:off x="381000" y="1371600"/>
            <a:ext cx="1793959" cy="375877"/>
          </a:xfrm>
          <a:prstGeom prst="rect">
            <a:avLst/>
          </a:prstGeom>
          <a:noFill/>
        </p:spPr>
        <p:txBody>
          <a:bodyPr wrap="square" rtlCol="0">
            <a:spAutoFit/>
          </a:bodyPr>
          <a:lstStyle/>
          <a:p>
            <a:r>
              <a:rPr lang="en-CA" b="1" dirty="0" smtClean="0"/>
              <a:t>IDEF Level 2</a:t>
            </a:r>
            <a:endParaRPr lang="en-CA" b="1" dirty="0"/>
          </a:p>
        </p:txBody>
      </p:sp>
    </p:spTree>
    <p:extLst>
      <p:ext uri="{BB962C8B-B14F-4D97-AF65-F5344CB8AC3E}">
        <p14:creationId xmlns:p14="http://schemas.microsoft.com/office/powerpoint/2010/main" val="27392006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7620000" cy="4800600"/>
          </a:xfrm>
        </p:spPr>
        <p:txBody>
          <a:bodyPr>
            <a:normAutofit/>
          </a:bodyPr>
          <a:lstStyle/>
          <a:p>
            <a:pPr>
              <a:buNone/>
            </a:pPr>
            <a:endParaRPr lang="en-US" dirty="0"/>
          </a:p>
          <a:p>
            <a:endParaRPr lang="en-US" dirty="0"/>
          </a:p>
        </p:txBody>
      </p:sp>
      <p:pic>
        <p:nvPicPr>
          <p:cNvPr id="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162800" y="228600"/>
            <a:ext cx="1143000" cy="115037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8" name="Title 1"/>
          <p:cNvSpPr txBox="1">
            <a:spLocks/>
          </p:cNvSpPr>
          <p:nvPr/>
        </p:nvSpPr>
        <p:spPr>
          <a:xfrm>
            <a:off x="228600" y="304800"/>
            <a:ext cx="7620000" cy="11430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600" spc="-100" dirty="0" smtClean="0">
                <a:solidFill>
                  <a:schemeClr val="tx2"/>
                </a:solidFill>
                <a:latin typeface="Segoe UI Light" pitchFamily="34" charset="0"/>
                <a:ea typeface="+mj-ea"/>
                <a:cs typeface="+mj-cs"/>
              </a:rPr>
              <a:t>Content</a:t>
            </a:r>
            <a:endParaRPr kumimoji="0" lang="en-US" sz="4600" b="0" i="0" u="none" strike="noStrike" kern="1200" cap="none" spc="-100" normalizeH="0" baseline="0" noProof="0" dirty="0">
              <a:ln>
                <a:noFill/>
              </a:ln>
              <a:solidFill>
                <a:schemeClr val="tx2"/>
              </a:solidFill>
              <a:effectLst/>
              <a:uLnTx/>
              <a:uFillTx/>
              <a:latin typeface="Segoe UI Light" pitchFamily="34" charset="0"/>
              <a:ea typeface="+mj-ea"/>
              <a:cs typeface="+mj-cs"/>
            </a:endParaRPr>
          </a:p>
        </p:txBody>
      </p:sp>
      <p:sp>
        <p:nvSpPr>
          <p:cNvPr id="10" name="TextBox 9"/>
          <p:cNvSpPr txBox="1"/>
          <p:nvPr/>
        </p:nvSpPr>
        <p:spPr>
          <a:xfrm>
            <a:off x="228600" y="228600"/>
            <a:ext cx="8496944" cy="338554"/>
          </a:xfrm>
          <a:prstGeom prst="rect">
            <a:avLst/>
          </a:prstGeom>
          <a:noFill/>
        </p:spPr>
        <p:txBody>
          <a:bodyPr wrap="square" rtlCol="0">
            <a:spAutoFit/>
          </a:bodyPr>
          <a:lstStyle/>
          <a:p>
            <a:r>
              <a:rPr lang="en-CA" sz="1600" b="1" cap="all" baseline="0" dirty="0" smtClean="0">
                <a:solidFill>
                  <a:schemeClr val="bg1">
                    <a:lumMod val="85000"/>
                  </a:schemeClr>
                </a:solidFill>
                <a:latin typeface="Segoe WP" pitchFamily="34" charset="0"/>
              </a:rPr>
              <a:t>HELPeopLe</a:t>
            </a:r>
            <a:r>
              <a:rPr lang="en-CA" sz="1600" b="1" cap="all" dirty="0" smtClean="0">
                <a:solidFill>
                  <a:schemeClr val="bg1">
                    <a:lumMod val="85000"/>
                  </a:schemeClr>
                </a:solidFill>
                <a:latin typeface="Segoe WP" pitchFamily="34" charset="0"/>
              </a:rPr>
              <a:t> </a:t>
            </a:r>
            <a:r>
              <a:rPr lang="en-CA" sz="1600" b="1" cap="all" dirty="0" smtClean="0">
                <a:solidFill>
                  <a:schemeClr val="bg1">
                    <a:lumMod val="85000"/>
                  </a:schemeClr>
                </a:solidFill>
                <a:latin typeface="Segoe WP" pitchFamily="34" charset="0"/>
              </a:rPr>
              <a:t>– your smart friend</a:t>
            </a:r>
            <a:endParaRPr lang="en-US" sz="1600" b="1" cap="all" baseline="0" dirty="0">
              <a:solidFill>
                <a:schemeClr val="bg1">
                  <a:lumMod val="85000"/>
                </a:schemeClr>
              </a:solidFill>
              <a:latin typeface="Segoe WP" pitchFamily="34" charset="0"/>
            </a:endParaRPr>
          </a:p>
        </p:txBody>
      </p:sp>
      <p:pic>
        <p:nvPicPr>
          <p:cNvPr id="6" name="Picture 2"/>
          <p:cNvPicPr>
            <a:picLocks noChangeAspect="1" noChangeArrowheads="1"/>
          </p:cNvPicPr>
          <p:nvPr/>
        </p:nvPicPr>
        <p:blipFill>
          <a:blip r:embed="rId3" cstate="print"/>
          <a:srcRect/>
          <a:stretch>
            <a:fillRect/>
          </a:stretch>
        </p:blipFill>
        <p:spPr bwMode="auto">
          <a:xfrm>
            <a:off x="0" y="5305425"/>
            <a:ext cx="161925" cy="1552575"/>
          </a:xfrm>
          <a:prstGeom prst="rect">
            <a:avLst/>
          </a:prstGeom>
          <a:noFill/>
          <a:ln w="9525">
            <a:noFill/>
            <a:miter lim="800000"/>
            <a:headEnd/>
            <a:tailEnd/>
          </a:ln>
        </p:spPr>
      </p:pic>
      <p:grpSp>
        <p:nvGrpSpPr>
          <p:cNvPr id="7" name="Group 6"/>
          <p:cNvGrpSpPr/>
          <p:nvPr/>
        </p:nvGrpSpPr>
        <p:grpSpPr>
          <a:xfrm>
            <a:off x="990600" y="1828800"/>
            <a:ext cx="7315200" cy="461665"/>
            <a:chOff x="990601" y="2133599"/>
            <a:chExt cx="7315200" cy="461665"/>
          </a:xfrm>
        </p:grpSpPr>
        <p:sp>
          <p:nvSpPr>
            <p:cNvPr id="9" name="Rectangle 8"/>
            <p:cNvSpPr/>
            <p:nvPr/>
          </p:nvSpPr>
          <p:spPr>
            <a:xfrm>
              <a:off x="990601" y="2247594"/>
              <a:ext cx="3048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1325930" y="2133599"/>
              <a:ext cx="6979871" cy="461665"/>
            </a:xfrm>
            <a:prstGeom prst="rect">
              <a:avLst/>
            </a:prstGeom>
            <a:noFill/>
          </p:spPr>
          <p:txBody>
            <a:bodyPr wrap="square" rtlCol="0">
              <a:spAutoFit/>
            </a:bodyPr>
            <a:lstStyle/>
            <a:p>
              <a:r>
                <a:rPr lang="en-US" sz="2400" dirty="0" smtClean="0"/>
                <a:t>Product Specifications</a:t>
              </a:r>
            </a:p>
          </p:txBody>
        </p:sp>
      </p:grpSp>
      <p:grpSp>
        <p:nvGrpSpPr>
          <p:cNvPr id="12" name="Group 11"/>
          <p:cNvGrpSpPr/>
          <p:nvPr/>
        </p:nvGrpSpPr>
        <p:grpSpPr>
          <a:xfrm>
            <a:off x="990600" y="2526994"/>
            <a:ext cx="7034336" cy="461665"/>
            <a:chOff x="990600" y="3421693"/>
            <a:chExt cx="7034336" cy="461665"/>
          </a:xfrm>
        </p:grpSpPr>
        <p:sp>
          <p:nvSpPr>
            <p:cNvPr id="13" name="Rectangle 12"/>
            <p:cNvSpPr/>
            <p:nvPr/>
          </p:nvSpPr>
          <p:spPr>
            <a:xfrm>
              <a:off x="990600" y="3530158"/>
              <a:ext cx="304800" cy="287923"/>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325930" y="3421693"/>
              <a:ext cx="6699006" cy="461665"/>
            </a:xfrm>
            <a:prstGeom prst="rect">
              <a:avLst/>
            </a:prstGeom>
            <a:noFill/>
          </p:spPr>
          <p:txBody>
            <a:bodyPr wrap="square" rtlCol="0">
              <a:spAutoFit/>
            </a:bodyPr>
            <a:lstStyle/>
            <a:p>
              <a:r>
                <a:rPr lang="en-US" sz="2400" dirty="0" smtClean="0"/>
                <a:t>Process Specifications</a:t>
              </a:r>
            </a:p>
          </p:txBody>
        </p:sp>
      </p:grpSp>
      <p:grpSp>
        <p:nvGrpSpPr>
          <p:cNvPr id="15" name="Group 14"/>
          <p:cNvGrpSpPr/>
          <p:nvPr/>
        </p:nvGrpSpPr>
        <p:grpSpPr>
          <a:xfrm>
            <a:off x="990600" y="3253007"/>
            <a:ext cx="7007771" cy="461665"/>
            <a:chOff x="993230" y="4876800"/>
            <a:chExt cx="7007771" cy="461665"/>
          </a:xfrm>
        </p:grpSpPr>
        <p:sp>
          <p:nvSpPr>
            <p:cNvPr id="16" name="Rectangle 15"/>
            <p:cNvSpPr/>
            <p:nvPr/>
          </p:nvSpPr>
          <p:spPr>
            <a:xfrm>
              <a:off x="993230" y="4996934"/>
              <a:ext cx="302172" cy="31224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p:cNvSpPr txBox="1"/>
            <p:nvPr/>
          </p:nvSpPr>
          <p:spPr>
            <a:xfrm>
              <a:off x="1325931" y="4876800"/>
              <a:ext cx="6675070" cy="461665"/>
            </a:xfrm>
            <a:prstGeom prst="rect">
              <a:avLst/>
            </a:prstGeom>
            <a:noFill/>
          </p:spPr>
          <p:txBody>
            <a:bodyPr wrap="square" rtlCol="0">
              <a:spAutoFit/>
            </a:bodyPr>
            <a:lstStyle/>
            <a:p>
              <a:r>
                <a:rPr lang="en-US" sz="2400" dirty="0" smtClean="0"/>
                <a:t>Demonstration</a:t>
              </a:r>
              <a:endParaRPr lang="en-US" sz="2400" dirty="0" smtClean="0">
                <a:latin typeface="Segoe UI Light" pitchFamily="34" charset="0"/>
              </a:endParaRPr>
            </a:p>
          </p:txBody>
        </p:sp>
      </p:grpSp>
      <p:grpSp>
        <p:nvGrpSpPr>
          <p:cNvPr id="18" name="Group 17"/>
          <p:cNvGrpSpPr/>
          <p:nvPr/>
        </p:nvGrpSpPr>
        <p:grpSpPr>
          <a:xfrm>
            <a:off x="990600" y="3957935"/>
            <a:ext cx="7086599" cy="461665"/>
            <a:chOff x="990602" y="6128266"/>
            <a:chExt cx="7086599" cy="461665"/>
          </a:xfrm>
        </p:grpSpPr>
        <p:sp>
          <p:nvSpPr>
            <p:cNvPr id="19" name="Rectangle 18"/>
            <p:cNvSpPr/>
            <p:nvPr/>
          </p:nvSpPr>
          <p:spPr>
            <a:xfrm>
              <a:off x="990602" y="6248400"/>
              <a:ext cx="304800" cy="293114"/>
            </a:xfrm>
            <a:prstGeom prst="rect">
              <a:avLst/>
            </a:prstGeom>
            <a:solidFill>
              <a:srgbClr val="EC7114"/>
            </a:solidFill>
            <a:ln>
              <a:solidFill>
                <a:srgbClr val="EC71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325931" y="6128266"/>
              <a:ext cx="6751270" cy="461665"/>
            </a:xfrm>
            <a:prstGeom prst="rect">
              <a:avLst/>
            </a:prstGeom>
            <a:noFill/>
          </p:spPr>
          <p:txBody>
            <a:bodyPr wrap="square" rtlCol="0">
              <a:spAutoFit/>
            </a:bodyPr>
            <a:lstStyle/>
            <a:p>
              <a:r>
                <a:rPr lang="en-US" sz="2400" dirty="0" smtClean="0"/>
                <a:t>Discussions</a:t>
              </a:r>
              <a:endParaRPr lang="en-US" sz="2400" dirty="0"/>
            </a:p>
          </p:txBody>
        </p:sp>
      </p:grpSp>
    </p:spTree>
    <p:extLst>
      <p:ext uri="{BB962C8B-B14F-4D97-AF65-F5344CB8AC3E}">
        <p14:creationId xmlns:p14="http://schemas.microsoft.com/office/powerpoint/2010/main" val="27392006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277100" y="297427"/>
            <a:ext cx="1143000" cy="115037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8" name="Title 1"/>
          <p:cNvSpPr txBox="1">
            <a:spLocks/>
          </p:cNvSpPr>
          <p:nvPr/>
        </p:nvSpPr>
        <p:spPr>
          <a:xfrm>
            <a:off x="228600" y="304800"/>
            <a:ext cx="7620000" cy="11430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600" b="0" i="0" u="none" strike="noStrike" kern="1200" cap="none" spc="-100" normalizeH="0" baseline="0" noProof="0" dirty="0" smtClean="0">
                <a:ln>
                  <a:noFill/>
                </a:ln>
                <a:solidFill>
                  <a:schemeClr val="tx2"/>
                </a:solidFill>
                <a:effectLst/>
                <a:uLnTx/>
                <a:uFillTx/>
                <a:latin typeface="Segoe UI Light" pitchFamily="34" charset="0"/>
                <a:ea typeface="+mj-ea"/>
                <a:cs typeface="+mj-cs"/>
              </a:rPr>
              <a:t>Traceability</a:t>
            </a:r>
            <a:endParaRPr kumimoji="0" lang="en-US" sz="4600" b="0" i="0" u="none" strike="noStrike" kern="1200" cap="none" spc="-100" normalizeH="0" baseline="0" noProof="0" dirty="0">
              <a:ln>
                <a:noFill/>
              </a:ln>
              <a:solidFill>
                <a:schemeClr val="tx2"/>
              </a:solidFill>
              <a:effectLst/>
              <a:uLnTx/>
              <a:uFillTx/>
              <a:latin typeface="Segoe UI Light" pitchFamily="34" charset="0"/>
              <a:ea typeface="+mj-ea"/>
              <a:cs typeface="+mj-cs"/>
            </a:endParaRPr>
          </a:p>
        </p:txBody>
      </p:sp>
      <p:sp>
        <p:nvSpPr>
          <p:cNvPr id="10" name="TextBox 9"/>
          <p:cNvSpPr txBox="1"/>
          <p:nvPr/>
        </p:nvSpPr>
        <p:spPr>
          <a:xfrm>
            <a:off x="228600" y="228600"/>
            <a:ext cx="8496944" cy="338554"/>
          </a:xfrm>
          <a:prstGeom prst="rect">
            <a:avLst/>
          </a:prstGeom>
          <a:noFill/>
        </p:spPr>
        <p:txBody>
          <a:bodyPr wrap="square" rtlCol="0">
            <a:spAutoFit/>
          </a:bodyPr>
          <a:lstStyle/>
          <a:p>
            <a:r>
              <a:rPr lang="en-CA" sz="1600" b="1" cap="all" baseline="0" dirty="0" smtClean="0">
                <a:solidFill>
                  <a:schemeClr val="bg1">
                    <a:lumMod val="85000"/>
                  </a:schemeClr>
                </a:solidFill>
                <a:latin typeface="Segoe WP" pitchFamily="34" charset="0"/>
              </a:rPr>
              <a:t>HELPeopLe</a:t>
            </a:r>
            <a:r>
              <a:rPr lang="en-CA" sz="1600" b="1" cap="all" dirty="0" smtClean="0">
                <a:solidFill>
                  <a:schemeClr val="bg1">
                    <a:lumMod val="85000"/>
                  </a:schemeClr>
                </a:solidFill>
                <a:latin typeface="Segoe WP" pitchFamily="34" charset="0"/>
              </a:rPr>
              <a:t> – your smart friend</a:t>
            </a:r>
            <a:endParaRPr lang="en-US" sz="1600" b="1" cap="all" baseline="0" dirty="0">
              <a:solidFill>
                <a:schemeClr val="bg1">
                  <a:lumMod val="85000"/>
                </a:schemeClr>
              </a:solidFill>
              <a:latin typeface="Segoe WP" pitchFamily="34" charset="0"/>
            </a:endParaRPr>
          </a:p>
        </p:txBody>
      </p:sp>
      <p:pic>
        <p:nvPicPr>
          <p:cNvPr id="6146" name="Picture 2"/>
          <p:cNvPicPr>
            <a:picLocks noChangeAspect="1" noChangeArrowheads="1"/>
          </p:cNvPicPr>
          <p:nvPr/>
        </p:nvPicPr>
        <p:blipFill>
          <a:blip r:embed="rId3" cstate="print"/>
          <a:srcRect/>
          <a:stretch>
            <a:fillRect/>
          </a:stretch>
        </p:blipFill>
        <p:spPr bwMode="auto">
          <a:xfrm>
            <a:off x="0" y="5305425"/>
            <a:ext cx="161925" cy="1552575"/>
          </a:xfrm>
          <a:prstGeom prst="rect">
            <a:avLst/>
          </a:prstGeom>
          <a:noFill/>
          <a:ln w="9525">
            <a:noFill/>
            <a:miter lim="800000"/>
            <a:headEnd/>
            <a:tailEnd/>
          </a:ln>
        </p:spPr>
      </p:pic>
      <p:pic>
        <p:nvPicPr>
          <p:cNvPr id="6" name="Picture 5" descr="Node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1905000"/>
            <a:ext cx="7715250" cy="4400550"/>
          </a:xfrm>
          <a:prstGeom prst="rect">
            <a:avLst/>
          </a:prstGeom>
          <a:ln>
            <a:noFill/>
          </a:ln>
          <a:effectLst>
            <a:outerShdw blurRad="190500" algn="tl" rotWithShape="0">
              <a:srgbClr val="000000">
                <a:alpha val="70000"/>
              </a:srgbClr>
            </a:outerShdw>
          </a:effectLst>
        </p:spPr>
      </p:pic>
      <p:sp>
        <p:nvSpPr>
          <p:cNvPr id="7" name="TextBox 6"/>
          <p:cNvSpPr txBox="1"/>
          <p:nvPr/>
        </p:nvSpPr>
        <p:spPr>
          <a:xfrm>
            <a:off x="381000" y="1371600"/>
            <a:ext cx="1793959" cy="375877"/>
          </a:xfrm>
          <a:prstGeom prst="rect">
            <a:avLst/>
          </a:prstGeom>
          <a:noFill/>
        </p:spPr>
        <p:txBody>
          <a:bodyPr wrap="square" rtlCol="0">
            <a:spAutoFit/>
          </a:bodyPr>
          <a:lstStyle/>
          <a:p>
            <a:r>
              <a:rPr lang="en-CA" b="1" dirty="0" smtClean="0"/>
              <a:t>IDEF Level 2</a:t>
            </a:r>
            <a:endParaRPr lang="en-CA" b="1" dirty="0"/>
          </a:p>
        </p:txBody>
      </p:sp>
    </p:spTree>
    <p:extLst>
      <p:ext uri="{BB962C8B-B14F-4D97-AF65-F5344CB8AC3E}">
        <p14:creationId xmlns:p14="http://schemas.microsoft.com/office/powerpoint/2010/main" val="27392006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28600" y="304800"/>
            <a:ext cx="7620000" cy="11430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600" spc="-100" dirty="0" smtClean="0">
                <a:solidFill>
                  <a:schemeClr val="tx2"/>
                </a:solidFill>
                <a:latin typeface="Segoe UI Light" pitchFamily="34" charset="0"/>
                <a:ea typeface="+mj-ea"/>
                <a:cs typeface="+mj-cs"/>
              </a:rPr>
              <a:t>III. Product Demonstration</a:t>
            </a:r>
            <a:endParaRPr kumimoji="0" lang="en-US" sz="4600" b="0" i="0" u="none" strike="noStrike" kern="1200" cap="none" spc="-100" normalizeH="0" baseline="0" noProof="0" dirty="0">
              <a:ln>
                <a:noFill/>
              </a:ln>
              <a:solidFill>
                <a:schemeClr val="tx2"/>
              </a:solidFill>
              <a:effectLst/>
              <a:uLnTx/>
              <a:uFillTx/>
              <a:latin typeface="Segoe UI Light" pitchFamily="34" charset="0"/>
              <a:ea typeface="+mj-ea"/>
              <a:cs typeface="+mj-cs"/>
            </a:endParaRPr>
          </a:p>
        </p:txBody>
      </p:sp>
      <p:sp>
        <p:nvSpPr>
          <p:cNvPr id="6" name="TextBox 5"/>
          <p:cNvSpPr txBox="1"/>
          <p:nvPr/>
        </p:nvSpPr>
        <p:spPr>
          <a:xfrm>
            <a:off x="228600" y="228600"/>
            <a:ext cx="8496944" cy="338554"/>
          </a:xfrm>
          <a:prstGeom prst="rect">
            <a:avLst/>
          </a:prstGeom>
          <a:noFill/>
        </p:spPr>
        <p:txBody>
          <a:bodyPr wrap="square" rtlCol="0">
            <a:spAutoFit/>
          </a:bodyPr>
          <a:lstStyle/>
          <a:p>
            <a:r>
              <a:rPr lang="en-CA" sz="1600" b="1" cap="all" baseline="0" dirty="0" smtClean="0">
                <a:solidFill>
                  <a:schemeClr val="bg1">
                    <a:lumMod val="85000"/>
                  </a:schemeClr>
                </a:solidFill>
                <a:latin typeface="Segoe WP" pitchFamily="34" charset="0"/>
              </a:rPr>
              <a:t>HELPeople</a:t>
            </a:r>
            <a:r>
              <a:rPr lang="en-CA" sz="1600" b="1" cap="all" dirty="0" smtClean="0">
                <a:solidFill>
                  <a:schemeClr val="bg1">
                    <a:lumMod val="85000"/>
                  </a:schemeClr>
                </a:solidFill>
                <a:latin typeface="Segoe WP" pitchFamily="34" charset="0"/>
              </a:rPr>
              <a:t> – your smart friend</a:t>
            </a:r>
            <a:endParaRPr lang="en-US" sz="1600" b="1" cap="all" baseline="0" dirty="0">
              <a:solidFill>
                <a:schemeClr val="bg1">
                  <a:lumMod val="85000"/>
                </a:schemeClr>
              </a:solidFill>
              <a:latin typeface="Segoe WP" pitchFamily="34" charset="0"/>
            </a:endParaRPr>
          </a:p>
        </p:txBody>
      </p:sp>
      <p:pic>
        <p:nvPicPr>
          <p:cNvPr id="7"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277100" y="320566"/>
            <a:ext cx="1143000" cy="115037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9" name="Picture 2"/>
          <p:cNvPicPr>
            <a:picLocks noChangeAspect="1" noChangeArrowheads="1"/>
          </p:cNvPicPr>
          <p:nvPr/>
        </p:nvPicPr>
        <p:blipFill>
          <a:blip r:embed="rId3" cstate="print"/>
          <a:srcRect/>
          <a:stretch>
            <a:fillRect/>
          </a:stretch>
        </p:blipFill>
        <p:spPr bwMode="auto">
          <a:xfrm>
            <a:off x="0" y="5305425"/>
            <a:ext cx="161925" cy="1552575"/>
          </a:xfrm>
          <a:prstGeom prst="rect">
            <a:avLst/>
          </a:prstGeom>
          <a:noFill/>
          <a:ln w="9525">
            <a:noFill/>
            <a:miter lim="800000"/>
            <a:headEnd/>
            <a:tailEnd/>
          </a:ln>
        </p:spPr>
      </p:pic>
      <p:pic>
        <p:nvPicPr>
          <p:cNvPr id="10" name="Picture 9"/>
          <p:cNvPicPr/>
          <p:nvPr/>
        </p:nvPicPr>
        <p:blipFill>
          <a:blip r:embed="rId4" cstate="print"/>
          <a:srcRect/>
          <a:stretch>
            <a:fillRect/>
          </a:stretch>
        </p:blipFill>
        <p:spPr bwMode="auto">
          <a:xfrm>
            <a:off x="762000" y="1600200"/>
            <a:ext cx="7119215" cy="5082329"/>
          </a:xfrm>
          <a:prstGeom prst="rect">
            <a:avLst/>
          </a:prstGeom>
          <a:ln>
            <a:noFill/>
          </a:ln>
          <a:effectLst>
            <a:outerShdw blurRad="190500" algn="tl" rotWithShape="0">
              <a:srgbClr val="000000">
                <a:alpha val="70000"/>
              </a:srgbClr>
            </a:outerShdw>
          </a:effectLst>
        </p:spPr>
      </p:pic>
      <p:sp>
        <p:nvSpPr>
          <p:cNvPr id="14" name="TextBox 13"/>
          <p:cNvSpPr txBox="1"/>
          <p:nvPr/>
        </p:nvSpPr>
        <p:spPr>
          <a:xfrm>
            <a:off x="381000" y="1219200"/>
            <a:ext cx="2971800" cy="369332"/>
          </a:xfrm>
          <a:prstGeom prst="rect">
            <a:avLst/>
          </a:prstGeom>
          <a:noFill/>
        </p:spPr>
        <p:txBody>
          <a:bodyPr wrap="square" rtlCol="0">
            <a:spAutoFit/>
          </a:bodyPr>
          <a:lstStyle/>
          <a:p>
            <a:r>
              <a:rPr lang="en-CA" b="1" dirty="0" smtClean="0"/>
              <a:t>SIG – Ease of Use</a:t>
            </a:r>
            <a:endParaRPr lang="en-CA"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28600" y="304800"/>
            <a:ext cx="7620000" cy="11430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600" spc="-100" dirty="0" smtClean="0">
                <a:solidFill>
                  <a:schemeClr val="tx2"/>
                </a:solidFill>
                <a:latin typeface="Segoe UI Light" pitchFamily="34" charset="0"/>
                <a:ea typeface="+mj-ea"/>
                <a:cs typeface="+mj-cs"/>
              </a:rPr>
              <a:t>Product Demonstration</a:t>
            </a:r>
            <a:endParaRPr kumimoji="0" lang="en-US" sz="4600" b="0" i="0" u="none" strike="noStrike" kern="1200" cap="none" spc="-100" normalizeH="0" baseline="0" noProof="0" dirty="0">
              <a:ln>
                <a:noFill/>
              </a:ln>
              <a:solidFill>
                <a:schemeClr val="tx2"/>
              </a:solidFill>
              <a:effectLst/>
              <a:uLnTx/>
              <a:uFillTx/>
              <a:latin typeface="Segoe UI Light" pitchFamily="34" charset="0"/>
              <a:ea typeface="+mj-ea"/>
              <a:cs typeface="+mj-cs"/>
            </a:endParaRPr>
          </a:p>
        </p:txBody>
      </p:sp>
      <p:sp>
        <p:nvSpPr>
          <p:cNvPr id="6" name="TextBox 5"/>
          <p:cNvSpPr txBox="1"/>
          <p:nvPr/>
        </p:nvSpPr>
        <p:spPr>
          <a:xfrm>
            <a:off x="228600" y="228600"/>
            <a:ext cx="8496944" cy="338554"/>
          </a:xfrm>
          <a:prstGeom prst="rect">
            <a:avLst/>
          </a:prstGeom>
          <a:noFill/>
        </p:spPr>
        <p:txBody>
          <a:bodyPr wrap="square" rtlCol="0">
            <a:spAutoFit/>
          </a:bodyPr>
          <a:lstStyle/>
          <a:p>
            <a:r>
              <a:rPr lang="en-CA" sz="1600" b="1" cap="all" baseline="0" dirty="0" smtClean="0">
                <a:solidFill>
                  <a:schemeClr val="bg1">
                    <a:lumMod val="85000"/>
                  </a:schemeClr>
                </a:solidFill>
                <a:latin typeface="Segoe WP" pitchFamily="34" charset="0"/>
              </a:rPr>
              <a:t>HELPeople</a:t>
            </a:r>
            <a:r>
              <a:rPr lang="en-CA" sz="1600" b="1" cap="all" dirty="0" smtClean="0">
                <a:solidFill>
                  <a:schemeClr val="bg1">
                    <a:lumMod val="85000"/>
                  </a:schemeClr>
                </a:solidFill>
                <a:latin typeface="Segoe WP" pitchFamily="34" charset="0"/>
              </a:rPr>
              <a:t> – your smart friend</a:t>
            </a:r>
            <a:endParaRPr lang="en-US" sz="1600" b="1" cap="all" baseline="0" dirty="0">
              <a:solidFill>
                <a:schemeClr val="bg1">
                  <a:lumMod val="85000"/>
                </a:schemeClr>
              </a:solidFill>
              <a:latin typeface="Segoe WP" pitchFamily="34" charset="0"/>
            </a:endParaRPr>
          </a:p>
        </p:txBody>
      </p:sp>
      <p:pic>
        <p:nvPicPr>
          <p:cNvPr id="7"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277100" y="320566"/>
            <a:ext cx="1143000" cy="115037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9" name="Picture 2"/>
          <p:cNvPicPr>
            <a:picLocks noChangeAspect="1" noChangeArrowheads="1"/>
          </p:cNvPicPr>
          <p:nvPr/>
        </p:nvPicPr>
        <p:blipFill>
          <a:blip r:embed="rId3" cstate="print"/>
          <a:srcRect/>
          <a:stretch>
            <a:fillRect/>
          </a:stretch>
        </p:blipFill>
        <p:spPr bwMode="auto">
          <a:xfrm>
            <a:off x="0" y="5305425"/>
            <a:ext cx="161925" cy="1552575"/>
          </a:xfrm>
          <a:prstGeom prst="rect">
            <a:avLst/>
          </a:prstGeom>
          <a:noFill/>
          <a:ln w="9525">
            <a:noFill/>
            <a:miter lim="800000"/>
            <a:headEnd/>
            <a:tailEnd/>
          </a:ln>
        </p:spPr>
      </p:pic>
      <p:pic>
        <p:nvPicPr>
          <p:cNvPr id="10" name="Picture 9"/>
          <p:cNvPicPr/>
          <p:nvPr/>
        </p:nvPicPr>
        <p:blipFill>
          <a:blip r:embed="rId4" cstate="print"/>
          <a:srcRect/>
          <a:stretch>
            <a:fillRect/>
          </a:stretch>
        </p:blipFill>
        <p:spPr bwMode="auto">
          <a:xfrm>
            <a:off x="457200" y="1676400"/>
            <a:ext cx="7696200" cy="4800088"/>
          </a:xfrm>
          <a:prstGeom prst="rect">
            <a:avLst/>
          </a:prstGeom>
          <a:ln>
            <a:noFill/>
          </a:ln>
          <a:effectLst>
            <a:outerShdw blurRad="190500" algn="tl" rotWithShape="0">
              <a:srgbClr val="000000">
                <a:alpha val="70000"/>
              </a:srgbClr>
            </a:outerShdw>
          </a:effectLst>
        </p:spPr>
      </p:pic>
      <p:sp>
        <p:nvSpPr>
          <p:cNvPr id="14" name="TextBox 13"/>
          <p:cNvSpPr txBox="1"/>
          <p:nvPr/>
        </p:nvSpPr>
        <p:spPr>
          <a:xfrm>
            <a:off x="381000" y="1219200"/>
            <a:ext cx="2971800" cy="369332"/>
          </a:xfrm>
          <a:prstGeom prst="rect">
            <a:avLst/>
          </a:prstGeom>
          <a:noFill/>
        </p:spPr>
        <p:txBody>
          <a:bodyPr wrap="square" rtlCol="0">
            <a:spAutoFit/>
          </a:bodyPr>
          <a:lstStyle/>
          <a:p>
            <a:r>
              <a:rPr lang="en-CA" b="1" dirty="0" smtClean="0"/>
              <a:t>SIG – User Profiles</a:t>
            </a:r>
            <a:endParaRPr lang="en-CA"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28600" y="304800"/>
            <a:ext cx="7620000" cy="11430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600" spc="-100" dirty="0" smtClean="0">
                <a:solidFill>
                  <a:schemeClr val="tx2"/>
                </a:solidFill>
                <a:latin typeface="Segoe UI Light" pitchFamily="34" charset="0"/>
                <a:ea typeface="+mj-ea"/>
                <a:cs typeface="+mj-cs"/>
              </a:rPr>
              <a:t>Product Demonstration</a:t>
            </a:r>
            <a:endParaRPr kumimoji="0" lang="en-US" sz="4600" b="0" i="0" u="none" strike="noStrike" kern="1200" cap="none" spc="-100" normalizeH="0" baseline="0" noProof="0" dirty="0">
              <a:ln>
                <a:noFill/>
              </a:ln>
              <a:solidFill>
                <a:schemeClr val="tx2"/>
              </a:solidFill>
              <a:effectLst/>
              <a:uLnTx/>
              <a:uFillTx/>
              <a:latin typeface="Segoe UI Light" pitchFamily="34" charset="0"/>
              <a:ea typeface="+mj-ea"/>
              <a:cs typeface="+mj-cs"/>
            </a:endParaRPr>
          </a:p>
        </p:txBody>
      </p:sp>
      <p:sp>
        <p:nvSpPr>
          <p:cNvPr id="6" name="TextBox 5"/>
          <p:cNvSpPr txBox="1"/>
          <p:nvPr/>
        </p:nvSpPr>
        <p:spPr>
          <a:xfrm>
            <a:off x="228600" y="228600"/>
            <a:ext cx="8496944" cy="338554"/>
          </a:xfrm>
          <a:prstGeom prst="rect">
            <a:avLst/>
          </a:prstGeom>
          <a:noFill/>
        </p:spPr>
        <p:txBody>
          <a:bodyPr wrap="square" rtlCol="0">
            <a:spAutoFit/>
          </a:bodyPr>
          <a:lstStyle/>
          <a:p>
            <a:r>
              <a:rPr lang="en-CA" sz="1600" b="1" cap="all" baseline="0" dirty="0" smtClean="0">
                <a:solidFill>
                  <a:schemeClr val="bg1">
                    <a:lumMod val="85000"/>
                  </a:schemeClr>
                </a:solidFill>
                <a:latin typeface="Segoe WP" pitchFamily="34" charset="0"/>
              </a:rPr>
              <a:t>HELPeople</a:t>
            </a:r>
            <a:r>
              <a:rPr lang="en-CA" sz="1600" b="1" cap="all" dirty="0" smtClean="0">
                <a:solidFill>
                  <a:schemeClr val="bg1">
                    <a:lumMod val="85000"/>
                  </a:schemeClr>
                </a:solidFill>
                <a:latin typeface="Segoe WP" pitchFamily="34" charset="0"/>
              </a:rPr>
              <a:t> – your smart friend</a:t>
            </a:r>
            <a:endParaRPr lang="en-US" sz="1600" b="1" cap="all" baseline="0" dirty="0">
              <a:solidFill>
                <a:schemeClr val="bg1">
                  <a:lumMod val="85000"/>
                </a:schemeClr>
              </a:solidFill>
              <a:latin typeface="Segoe WP" pitchFamily="34" charset="0"/>
            </a:endParaRPr>
          </a:p>
        </p:txBody>
      </p:sp>
      <p:pic>
        <p:nvPicPr>
          <p:cNvPr id="7"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277100" y="320566"/>
            <a:ext cx="1143000" cy="115037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9" name="Picture 2"/>
          <p:cNvPicPr>
            <a:picLocks noChangeAspect="1" noChangeArrowheads="1"/>
          </p:cNvPicPr>
          <p:nvPr/>
        </p:nvPicPr>
        <p:blipFill>
          <a:blip r:embed="rId3" cstate="print"/>
          <a:srcRect/>
          <a:stretch>
            <a:fillRect/>
          </a:stretch>
        </p:blipFill>
        <p:spPr bwMode="auto">
          <a:xfrm>
            <a:off x="0" y="5305425"/>
            <a:ext cx="161925" cy="1552575"/>
          </a:xfrm>
          <a:prstGeom prst="rect">
            <a:avLst/>
          </a:prstGeom>
          <a:noFill/>
          <a:ln w="9525">
            <a:noFill/>
            <a:miter lim="800000"/>
            <a:headEnd/>
            <a:tailEnd/>
          </a:ln>
        </p:spPr>
      </p:pic>
      <p:grpSp>
        <p:nvGrpSpPr>
          <p:cNvPr id="10" name="Group 9"/>
          <p:cNvGrpSpPr/>
          <p:nvPr/>
        </p:nvGrpSpPr>
        <p:grpSpPr>
          <a:xfrm>
            <a:off x="990600" y="2819400"/>
            <a:ext cx="6857999" cy="400110"/>
            <a:chOff x="1143002" y="4876800"/>
            <a:chExt cx="6857999" cy="400110"/>
          </a:xfrm>
        </p:grpSpPr>
        <p:sp>
          <p:nvSpPr>
            <p:cNvPr id="11" name="Rectangle 10"/>
            <p:cNvSpPr/>
            <p:nvPr/>
          </p:nvSpPr>
          <p:spPr>
            <a:xfrm>
              <a:off x="1143002" y="4996934"/>
              <a:ext cx="1524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p:cNvSpPr txBox="1"/>
            <p:nvPr/>
          </p:nvSpPr>
          <p:spPr>
            <a:xfrm>
              <a:off x="1325931" y="4876800"/>
              <a:ext cx="6675070" cy="400110"/>
            </a:xfrm>
            <a:prstGeom prst="rect">
              <a:avLst/>
            </a:prstGeom>
            <a:noFill/>
          </p:spPr>
          <p:txBody>
            <a:bodyPr wrap="square" rtlCol="0">
              <a:spAutoFit/>
            </a:bodyPr>
            <a:lstStyle/>
            <a:p>
              <a:r>
                <a:rPr lang="en-US" sz="2000" dirty="0" smtClean="0"/>
                <a:t>WATCH HERE</a:t>
              </a:r>
            </a:p>
          </p:txBody>
        </p:sp>
      </p:grpSp>
      <p:sp>
        <p:nvSpPr>
          <p:cNvPr id="13" name="Rectangle 12"/>
          <p:cNvSpPr/>
          <p:nvPr/>
        </p:nvSpPr>
        <p:spPr>
          <a:xfrm>
            <a:off x="1219200" y="3124200"/>
            <a:ext cx="6705600" cy="369332"/>
          </a:xfrm>
          <a:prstGeom prst="rect">
            <a:avLst/>
          </a:prstGeom>
        </p:spPr>
        <p:txBody>
          <a:bodyPr wrap="square">
            <a:spAutoFit/>
          </a:bodyPr>
          <a:lstStyle/>
          <a:p>
            <a:r>
              <a:rPr lang="en-US" dirty="0" smtClean="0">
                <a:hlinkClick r:id="rId4"/>
              </a:rPr>
              <a:t>http://youtu.be/ydtiQbAtLLQ</a:t>
            </a:r>
            <a:r>
              <a:rPr lang="en-US" dirty="0" smtClean="0"/>
              <a:t> </a:t>
            </a:r>
            <a:endParaRPr lang="en-US" dirty="0"/>
          </a:p>
        </p:txBody>
      </p:sp>
      <p:sp>
        <p:nvSpPr>
          <p:cNvPr id="14" name="TextBox 13"/>
          <p:cNvSpPr txBox="1"/>
          <p:nvPr/>
        </p:nvSpPr>
        <p:spPr>
          <a:xfrm>
            <a:off x="381000" y="1219200"/>
            <a:ext cx="2971800" cy="369332"/>
          </a:xfrm>
          <a:prstGeom prst="rect">
            <a:avLst/>
          </a:prstGeom>
          <a:noFill/>
        </p:spPr>
        <p:txBody>
          <a:bodyPr wrap="square" rtlCol="0">
            <a:spAutoFit/>
          </a:bodyPr>
          <a:lstStyle/>
          <a:p>
            <a:r>
              <a:rPr lang="en-CA" b="1" dirty="0" smtClean="0"/>
              <a:t>Demo</a:t>
            </a:r>
            <a:endParaRPr lang="en-CA"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304800"/>
            <a:ext cx="7620000" cy="11430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600" spc="-100" dirty="0" smtClean="0">
                <a:solidFill>
                  <a:schemeClr val="tx2"/>
                </a:solidFill>
                <a:latin typeface="Segoe UI Light" pitchFamily="34" charset="0"/>
                <a:ea typeface="+mj-ea"/>
                <a:cs typeface="+mj-cs"/>
              </a:rPr>
              <a:t>Why HELPeople is better?</a:t>
            </a:r>
            <a:endParaRPr kumimoji="0" lang="en-US" sz="4600" b="0" i="0" u="none" strike="noStrike" kern="1200" cap="none" spc="-100" normalizeH="0" baseline="0" noProof="0" dirty="0">
              <a:ln>
                <a:noFill/>
              </a:ln>
              <a:solidFill>
                <a:schemeClr val="tx2"/>
              </a:solidFill>
              <a:effectLst/>
              <a:uLnTx/>
              <a:uFillTx/>
              <a:latin typeface="Segoe UI Light" pitchFamily="34" charset="0"/>
              <a:ea typeface="+mj-ea"/>
              <a:cs typeface="+mj-cs"/>
            </a:endParaRPr>
          </a:p>
        </p:txBody>
      </p:sp>
      <p:sp>
        <p:nvSpPr>
          <p:cNvPr id="5" name="TextBox 4"/>
          <p:cNvSpPr txBox="1"/>
          <p:nvPr/>
        </p:nvSpPr>
        <p:spPr>
          <a:xfrm>
            <a:off x="228600" y="228600"/>
            <a:ext cx="8496944" cy="338554"/>
          </a:xfrm>
          <a:prstGeom prst="rect">
            <a:avLst/>
          </a:prstGeom>
          <a:noFill/>
        </p:spPr>
        <p:txBody>
          <a:bodyPr wrap="square" rtlCol="0">
            <a:spAutoFit/>
          </a:bodyPr>
          <a:lstStyle/>
          <a:p>
            <a:r>
              <a:rPr lang="en-CA" sz="1600" b="1" cap="all" baseline="0" dirty="0" smtClean="0">
                <a:solidFill>
                  <a:schemeClr val="bg1">
                    <a:lumMod val="85000"/>
                  </a:schemeClr>
                </a:solidFill>
                <a:latin typeface="Segoe WP" pitchFamily="34" charset="0"/>
              </a:rPr>
              <a:t>HELPeople</a:t>
            </a:r>
            <a:r>
              <a:rPr lang="en-CA" sz="1600" b="1" cap="all" dirty="0" smtClean="0">
                <a:solidFill>
                  <a:schemeClr val="bg1">
                    <a:lumMod val="85000"/>
                  </a:schemeClr>
                </a:solidFill>
                <a:latin typeface="Segoe WP" pitchFamily="34" charset="0"/>
              </a:rPr>
              <a:t> – your smart friend</a:t>
            </a:r>
            <a:endParaRPr lang="en-US" sz="1600" b="1" cap="all" baseline="0" dirty="0">
              <a:solidFill>
                <a:schemeClr val="bg1">
                  <a:lumMod val="85000"/>
                </a:schemeClr>
              </a:solidFill>
              <a:latin typeface="Segoe WP" pitchFamily="34" charset="0"/>
            </a:endParaRPr>
          </a:p>
        </p:txBody>
      </p:sp>
      <p:pic>
        <p:nvPicPr>
          <p:cNvPr id="7"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284313" y="221227"/>
            <a:ext cx="1143000" cy="115037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grpSp>
        <p:nvGrpSpPr>
          <p:cNvPr id="8" name="Group 7"/>
          <p:cNvGrpSpPr/>
          <p:nvPr/>
        </p:nvGrpSpPr>
        <p:grpSpPr>
          <a:xfrm>
            <a:off x="1143000" y="1371600"/>
            <a:ext cx="7162800" cy="707886"/>
            <a:chOff x="1143001" y="2133599"/>
            <a:chExt cx="7162800" cy="707886"/>
          </a:xfrm>
        </p:grpSpPr>
        <p:sp>
          <p:nvSpPr>
            <p:cNvPr id="9" name="Rectangle 8"/>
            <p:cNvSpPr/>
            <p:nvPr/>
          </p:nvSpPr>
          <p:spPr>
            <a:xfrm>
              <a:off x="1143001" y="2247594"/>
              <a:ext cx="1524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325930" y="2133599"/>
              <a:ext cx="6979871" cy="707886"/>
            </a:xfrm>
            <a:prstGeom prst="rect">
              <a:avLst/>
            </a:prstGeom>
            <a:noFill/>
          </p:spPr>
          <p:txBody>
            <a:bodyPr wrap="square" rtlCol="0">
              <a:spAutoFit/>
            </a:bodyPr>
            <a:lstStyle/>
            <a:p>
              <a:pPr marL="571500" indent="-457200"/>
              <a:r>
                <a:rPr lang="en-US" sz="2000" dirty="0" smtClean="0"/>
                <a:t>Utilizes ALL of a mobile device’s built-in Input and Output</a:t>
              </a:r>
            </a:p>
            <a:p>
              <a:pPr marL="571500" indent="-457200"/>
              <a:r>
                <a:rPr lang="en-US" sz="2000" dirty="0" smtClean="0"/>
                <a:t>hardware capabilities</a:t>
              </a:r>
              <a:endParaRPr lang="en-US" sz="2000" dirty="0"/>
            </a:p>
          </p:txBody>
        </p:sp>
      </p:grpSp>
      <p:grpSp>
        <p:nvGrpSpPr>
          <p:cNvPr id="11" name="Group 10"/>
          <p:cNvGrpSpPr/>
          <p:nvPr/>
        </p:nvGrpSpPr>
        <p:grpSpPr>
          <a:xfrm>
            <a:off x="1143000" y="2057400"/>
            <a:ext cx="6881936" cy="707886"/>
            <a:chOff x="1143000" y="3421693"/>
            <a:chExt cx="6881936" cy="707886"/>
          </a:xfrm>
        </p:grpSpPr>
        <p:sp>
          <p:nvSpPr>
            <p:cNvPr id="12" name="Rectangle 11"/>
            <p:cNvSpPr/>
            <p:nvPr/>
          </p:nvSpPr>
          <p:spPr>
            <a:xfrm>
              <a:off x="1143000" y="3530159"/>
              <a:ext cx="152400" cy="1524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325930" y="3421693"/>
              <a:ext cx="6699006" cy="707886"/>
            </a:xfrm>
            <a:prstGeom prst="rect">
              <a:avLst/>
            </a:prstGeom>
            <a:noFill/>
          </p:spPr>
          <p:txBody>
            <a:bodyPr wrap="square" rtlCol="0">
              <a:spAutoFit/>
            </a:bodyPr>
            <a:lstStyle/>
            <a:p>
              <a:pPr marL="571500" indent="-457200"/>
              <a:r>
                <a:rPr lang="en-US" sz="2000" dirty="0" smtClean="0"/>
                <a:t>Leverages the power and functionality of other apps instead</a:t>
              </a:r>
            </a:p>
            <a:p>
              <a:pPr marL="571500" indent="-457200"/>
              <a:r>
                <a:rPr lang="en-US" sz="2000" dirty="0" smtClean="0"/>
                <a:t>of re-inventing the wheel</a:t>
              </a:r>
            </a:p>
          </p:txBody>
        </p:sp>
      </p:grpSp>
      <p:grpSp>
        <p:nvGrpSpPr>
          <p:cNvPr id="14" name="Group 13"/>
          <p:cNvGrpSpPr/>
          <p:nvPr/>
        </p:nvGrpSpPr>
        <p:grpSpPr>
          <a:xfrm>
            <a:off x="1143000" y="2743200"/>
            <a:ext cx="6857999" cy="400110"/>
            <a:chOff x="1143002" y="4876800"/>
            <a:chExt cx="6857999" cy="400110"/>
          </a:xfrm>
        </p:grpSpPr>
        <p:sp>
          <p:nvSpPr>
            <p:cNvPr id="15" name="Rectangle 14"/>
            <p:cNvSpPr/>
            <p:nvPr/>
          </p:nvSpPr>
          <p:spPr>
            <a:xfrm>
              <a:off x="1143002" y="4996934"/>
              <a:ext cx="1524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p:cNvSpPr txBox="1"/>
            <p:nvPr/>
          </p:nvSpPr>
          <p:spPr>
            <a:xfrm>
              <a:off x="1325931" y="4876800"/>
              <a:ext cx="6675070" cy="400110"/>
            </a:xfrm>
            <a:prstGeom prst="rect">
              <a:avLst/>
            </a:prstGeom>
            <a:noFill/>
          </p:spPr>
          <p:txBody>
            <a:bodyPr wrap="square" rtlCol="0">
              <a:spAutoFit/>
            </a:bodyPr>
            <a:lstStyle/>
            <a:p>
              <a:pPr marL="571500" indent="-457200"/>
              <a:r>
                <a:rPr lang="en-US" sz="2000" dirty="0" smtClean="0"/>
                <a:t>Increases the usefulness of existing apps</a:t>
              </a:r>
            </a:p>
          </p:txBody>
        </p:sp>
      </p:grpSp>
      <p:grpSp>
        <p:nvGrpSpPr>
          <p:cNvPr id="17" name="Group 16"/>
          <p:cNvGrpSpPr/>
          <p:nvPr/>
        </p:nvGrpSpPr>
        <p:grpSpPr>
          <a:xfrm>
            <a:off x="1143000" y="3301424"/>
            <a:ext cx="6934199" cy="400110"/>
            <a:chOff x="1143002" y="6128266"/>
            <a:chExt cx="6934199" cy="400110"/>
          </a:xfrm>
        </p:grpSpPr>
        <p:sp>
          <p:nvSpPr>
            <p:cNvPr id="18" name="Rectangle 17"/>
            <p:cNvSpPr/>
            <p:nvPr/>
          </p:nvSpPr>
          <p:spPr>
            <a:xfrm>
              <a:off x="1143002" y="6248400"/>
              <a:ext cx="152400" cy="152400"/>
            </a:xfrm>
            <a:prstGeom prst="rect">
              <a:avLst/>
            </a:prstGeom>
            <a:solidFill>
              <a:srgbClr val="EC7114"/>
            </a:solidFill>
            <a:ln>
              <a:solidFill>
                <a:srgbClr val="EC71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325931" y="6128266"/>
              <a:ext cx="6751270" cy="400110"/>
            </a:xfrm>
            <a:prstGeom prst="rect">
              <a:avLst/>
            </a:prstGeom>
            <a:noFill/>
          </p:spPr>
          <p:txBody>
            <a:bodyPr wrap="square" rtlCol="0">
              <a:spAutoFit/>
            </a:bodyPr>
            <a:lstStyle/>
            <a:p>
              <a:pPr marL="571500" indent="-457200"/>
              <a:r>
                <a:rPr lang="en-US" sz="2000" dirty="0" smtClean="0"/>
                <a:t>Opens up the World Wide Web to the handicapped</a:t>
              </a:r>
            </a:p>
          </p:txBody>
        </p:sp>
      </p:grpSp>
      <p:grpSp>
        <p:nvGrpSpPr>
          <p:cNvPr id="20" name="Group 19"/>
          <p:cNvGrpSpPr/>
          <p:nvPr/>
        </p:nvGrpSpPr>
        <p:grpSpPr>
          <a:xfrm>
            <a:off x="1143001" y="3874852"/>
            <a:ext cx="6141312" cy="707886"/>
            <a:chOff x="1143001" y="2133599"/>
            <a:chExt cx="7193503" cy="707886"/>
          </a:xfrm>
        </p:grpSpPr>
        <p:sp>
          <p:nvSpPr>
            <p:cNvPr id="21" name="Rectangle 20"/>
            <p:cNvSpPr/>
            <p:nvPr/>
          </p:nvSpPr>
          <p:spPr>
            <a:xfrm>
              <a:off x="1143001" y="2247594"/>
              <a:ext cx="1524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325930" y="2133599"/>
              <a:ext cx="7010574" cy="707886"/>
            </a:xfrm>
            <a:prstGeom prst="rect">
              <a:avLst/>
            </a:prstGeom>
            <a:noFill/>
          </p:spPr>
          <p:txBody>
            <a:bodyPr wrap="none" rtlCol="0">
              <a:spAutoFit/>
            </a:bodyPr>
            <a:lstStyle/>
            <a:p>
              <a:pPr marL="571500" indent="-457200"/>
              <a:r>
                <a:rPr lang="en-US" sz="2000" dirty="0" smtClean="0"/>
                <a:t>Other app makers will want to integrate with HELPeople in order</a:t>
              </a:r>
            </a:p>
            <a:p>
              <a:pPr marL="571500" indent="-457200"/>
              <a:r>
                <a:rPr lang="en-US" sz="2000" dirty="0" smtClean="0"/>
                <a:t>to reach a larger and heretofore untapped market</a:t>
              </a:r>
            </a:p>
          </p:txBody>
        </p:sp>
      </p:grpSp>
      <p:grpSp>
        <p:nvGrpSpPr>
          <p:cNvPr id="23" name="Group 22"/>
          <p:cNvGrpSpPr/>
          <p:nvPr/>
        </p:nvGrpSpPr>
        <p:grpSpPr>
          <a:xfrm>
            <a:off x="1143000" y="4661356"/>
            <a:ext cx="6881936" cy="400110"/>
            <a:chOff x="1143000" y="3421693"/>
            <a:chExt cx="6881936" cy="400110"/>
          </a:xfrm>
        </p:grpSpPr>
        <p:sp>
          <p:nvSpPr>
            <p:cNvPr id="24" name="Rectangle 23"/>
            <p:cNvSpPr/>
            <p:nvPr/>
          </p:nvSpPr>
          <p:spPr>
            <a:xfrm>
              <a:off x="1143000" y="3530159"/>
              <a:ext cx="152400" cy="1524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325930" y="3421693"/>
              <a:ext cx="6699006" cy="400110"/>
            </a:xfrm>
            <a:prstGeom prst="rect">
              <a:avLst/>
            </a:prstGeom>
            <a:noFill/>
          </p:spPr>
          <p:txBody>
            <a:bodyPr wrap="square" rtlCol="0">
              <a:spAutoFit/>
            </a:bodyPr>
            <a:lstStyle/>
            <a:p>
              <a:pPr marL="571500" indent="-457200"/>
              <a:r>
                <a:rPr lang="en-US" sz="2000" dirty="0" smtClean="0"/>
                <a:t>One common UI that ties everything together</a:t>
              </a:r>
            </a:p>
          </p:txBody>
        </p:sp>
      </p:grpSp>
      <p:grpSp>
        <p:nvGrpSpPr>
          <p:cNvPr id="26" name="Group 25"/>
          <p:cNvGrpSpPr/>
          <p:nvPr/>
        </p:nvGrpSpPr>
        <p:grpSpPr>
          <a:xfrm>
            <a:off x="1172192" y="5171182"/>
            <a:ext cx="6857999" cy="707886"/>
            <a:chOff x="1143002" y="4876800"/>
            <a:chExt cx="6857999" cy="707886"/>
          </a:xfrm>
        </p:grpSpPr>
        <p:sp>
          <p:nvSpPr>
            <p:cNvPr id="27" name="Rectangle 26"/>
            <p:cNvSpPr/>
            <p:nvPr/>
          </p:nvSpPr>
          <p:spPr>
            <a:xfrm>
              <a:off x="1143002" y="4996934"/>
              <a:ext cx="1524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p:cNvSpPr txBox="1"/>
            <p:nvPr/>
          </p:nvSpPr>
          <p:spPr>
            <a:xfrm>
              <a:off x="1325931" y="4876800"/>
              <a:ext cx="6675070" cy="707886"/>
            </a:xfrm>
            <a:prstGeom prst="rect">
              <a:avLst/>
            </a:prstGeom>
            <a:noFill/>
          </p:spPr>
          <p:txBody>
            <a:bodyPr wrap="square" rtlCol="0">
              <a:spAutoFit/>
            </a:bodyPr>
            <a:lstStyle/>
            <a:p>
              <a:pPr marL="571500" indent="-457200"/>
              <a:r>
                <a:rPr lang="en-US" sz="2000" dirty="0" smtClean="0"/>
                <a:t>Future-proof: API ensures that HELPeople can handle yet-to</a:t>
              </a:r>
            </a:p>
            <a:p>
              <a:pPr marL="571500" indent="-457200"/>
              <a:r>
                <a:rPr lang="en-US" sz="2000" dirty="0" smtClean="0"/>
                <a:t>be-invented apps with little or no change required to system</a:t>
              </a:r>
            </a:p>
          </p:txBody>
        </p:sp>
      </p:grpSp>
      <p:pic>
        <p:nvPicPr>
          <p:cNvPr id="39" name="Picture 2"/>
          <p:cNvPicPr>
            <a:picLocks noChangeAspect="1" noChangeArrowheads="1"/>
          </p:cNvPicPr>
          <p:nvPr/>
        </p:nvPicPr>
        <p:blipFill>
          <a:blip r:embed="rId3" cstate="print"/>
          <a:srcRect/>
          <a:stretch>
            <a:fillRect/>
          </a:stretch>
        </p:blipFill>
        <p:spPr bwMode="auto">
          <a:xfrm>
            <a:off x="0" y="5305425"/>
            <a:ext cx="161925" cy="1552575"/>
          </a:xfrm>
          <a:prstGeom prst="rect">
            <a:avLst/>
          </a:prstGeom>
          <a:noFill/>
          <a:ln w="9525">
            <a:noFill/>
            <a:miter lim="800000"/>
            <a:headEnd/>
            <a:tailEnd/>
          </a:ln>
        </p:spPr>
      </p:pic>
    </p:spTree>
    <p:extLst>
      <p:ext uri="{BB962C8B-B14F-4D97-AF65-F5344CB8AC3E}">
        <p14:creationId xmlns:p14="http://schemas.microsoft.com/office/powerpoint/2010/main" val="40745691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28600"/>
            <a:ext cx="8496944" cy="338554"/>
          </a:xfrm>
          <a:prstGeom prst="rect">
            <a:avLst/>
          </a:prstGeom>
          <a:noFill/>
        </p:spPr>
        <p:txBody>
          <a:bodyPr wrap="square" rtlCol="0">
            <a:spAutoFit/>
          </a:bodyPr>
          <a:lstStyle/>
          <a:p>
            <a:r>
              <a:rPr lang="en-CA" sz="1600" b="1" cap="all" baseline="0" dirty="0" smtClean="0">
                <a:solidFill>
                  <a:schemeClr val="bg1">
                    <a:lumMod val="85000"/>
                  </a:schemeClr>
                </a:solidFill>
                <a:latin typeface="Segoe WP" pitchFamily="34" charset="0"/>
              </a:rPr>
              <a:t>HELPeople</a:t>
            </a:r>
            <a:r>
              <a:rPr lang="en-CA" sz="1600" b="1" cap="all" dirty="0" smtClean="0">
                <a:solidFill>
                  <a:schemeClr val="bg1">
                    <a:lumMod val="85000"/>
                  </a:schemeClr>
                </a:solidFill>
                <a:latin typeface="Segoe WP" pitchFamily="34" charset="0"/>
              </a:rPr>
              <a:t> – your smart friend</a:t>
            </a:r>
            <a:endParaRPr lang="en-US" sz="1600" b="1" cap="all" baseline="0" dirty="0">
              <a:solidFill>
                <a:schemeClr val="bg1">
                  <a:lumMod val="85000"/>
                </a:schemeClr>
              </a:solidFill>
              <a:latin typeface="Segoe WP" pitchFamily="34" charset="0"/>
            </a:endParaRPr>
          </a:p>
        </p:txBody>
      </p:sp>
      <p:sp>
        <p:nvSpPr>
          <p:cNvPr id="5" name="Title 1"/>
          <p:cNvSpPr txBox="1">
            <a:spLocks/>
          </p:cNvSpPr>
          <p:nvPr/>
        </p:nvSpPr>
        <p:spPr>
          <a:xfrm>
            <a:off x="228600" y="304800"/>
            <a:ext cx="7620000" cy="11430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600" spc="-100" dirty="0" smtClean="0">
                <a:solidFill>
                  <a:schemeClr val="tx2"/>
                </a:solidFill>
                <a:latin typeface="Segoe UI Light" pitchFamily="34" charset="0"/>
                <a:ea typeface="+mj-ea"/>
                <a:cs typeface="+mj-cs"/>
              </a:rPr>
              <a:t>thank you</a:t>
            </a:r>
            <a:endParaRPr kumimoji="0" lang="en-US" sz="4600" b="0" i="0" u="none" strike="noStrike" kern="1200" cap="none" spc="-100" normalizeH="0" baseline="0" noProof="0" dirty="0">
              <a:ln>
                <a:noFill/>
              </a:ln>
              <a:solidFill>
                <a:schemeClr val="tx2"/>
              </a:solidFill>
              <a:effectLst/>
              <a:uLnTx/>
              <a:uFillTx/>
              <a:latin typeface="Segoe UI Light" pitchFamily="34" charset="0"/>
              <a:ea typeface="+mj-ea"/>
              <a:cs typeface="+mj-cs"/>
            </a:endParaRPr>
          </a:p>
        </p:txBody>
      </p:sp>
      <p:pic>
        <p:nvPicPr>
          <p:cNvPr id="7"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57200" y="4419598"/>
            <a:ext cx="2271348" cy="2286001"/>
          </a:xfrm>
          <a:prstGeom prst="rect">
            <a:avLst/>
          </a:prstGeom>
          <a:noFill/>
          <a:ln w="9525">
            <a:noFill/>
            <a:miter lim="800000"/>
            <a:headEnd/>
            <a:tailEnd/>
          </a:ln>
        </p:spPr>
      </p:pic>
      <p:sp>
        <p:nvSpPr>
          <p:cNvPr id="8" name="Title 1"/>
          <p:cNvSpPr txBox="1">
            <a:spLocks/>
          </p:cNvSpPr>
          <p:nvPr/>
        </p:nvSpPr>
        <p:spPr>
          <a:xfrm>
            <a:off x="3657600" y="3581400"/>
            <a:ext cx="4495800" cy="19812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sz="4600" i="1" spc="-100" dirty="0" smtClean="0">
                <a:solidFill>
                  <a:schemeClr val="tx2"/>
                </a:solidFill>
                <a:latin typeface="Segoe UI Light" pitchFamily="34" charset="0"/>
                <a:ea typeface="+mj-ea"/>
                <a:cs typeface="+mj-cs"/>
              </a:rPr>
              <a:t>We appreciate your feedback!</a:t>
            </a:r>
            <a:endParaRPr kumimoji="0" lang="en-US" sz="4600" b="0" i="1" u="none" strike="noStrike" kern="1200" cap="none" spc="-100" normalizeH="0" baseline="0" noProof="0" dirty="0">
              <a:ln>
                <a:noFill/>
              </a:ln>
              <a:solidFill>
                <a:schemeClr val="tx2"/>
              </a:solidFill>
              <a:effectLst/>
              <a:uLnTx/>
              <a:uFillTx/>
              <a:latin typeface="Segoe UI Light" pitchFamily="34" charset="0"/>
              <a:ea typeface="+mj-ea"/>
              <a:cs typeface="+mj-cs"/>
            </a:endParaRPr>
          </a:p>
        </p:txBody>
      </p:sp>
      <p:sp>
        <p:nvSpPr>
          <p:cNvPr id="9" name="TextBox 8"/>
          <p:cNvSpPr txBox="1"/>
          <p:nvPr/>
        </p:nvSpPr>
        <p:spPr>
          <a:xfrm>
            <a:off x="0" y="1219200"/>
            <a:ext cx="8496944" cy="338554"/>
          </a:xfrm>
          <a:prstGeom prst="rect">
            <a:avLst/>
          </a:prstGeom>
          <a:noFill/>
        </p:spPr>
        <p:txBody>
          <a:bodyPr wrap="square" rtlCol="0">
            <a:spAutoFit/>
          </a:bodyPr>
          <a:lstStyle/>
          <a:p>
            <a:r>
              <a:rPr lang="en-CA" sz="1600" b="1" cap="all" dirty="0" smtClean="0">
                <a:solidFill>
                  <a:schemeClr val="bg1">
                    <a:lumMod val="85000"/>
                  </a:schemeClr>
                </a:solidFill>
                <a:latin typeface="Segoe WP" pitchFamily="34" charset="0"/>
              </a:rPr>
              <a:t>    Taraneh parvaresh</a:t>
            </a:r>
            <a:endParaRPr lang="en-US" sz="1600" b="1" cap="all" baseline="0" dirty="0">
              <a:solidFill>
                <a:schemeClr val="bg1">
                  <a:lumMod val="85000"/>
                </a:schemeClr>
              </a:solidFill>
              <a:latin typeface="Segoe WP" pitchFamily="34" charset="0"/>
            </a:endParaRPr>
          </a:p>
        </p:txBody>
      </p:sp>
      <p:sp>
        <p:nvSpPr>
          <p:cNvPr id="10" name="TextBox 9"/>
          <p:cNvSpPr txBox="1"/>
          <p:nvPr/>
        </p:nvSpPr>
        <p:spPr>
          <a:xfrm>
            <a:off x="0" y="1524000"/>
            <a:ext cx="8496944" cy="338554"/>
          </a:xfrm>
          <a:prstGeom prst="rect">
            <a:avLst/>
          </a:prstGeom>
          <a:noFill/>
        </p:spPr>
        <p:txBody>
          <a:bodyPr wrap="square" rtlCol="0">
            <a:spAutoFit/>
          </a:bodyPr>
          <a:lstStyle/>
          <a:p>
            <a:r>
              <a:rPr lang="en-CA" sz="1600" b="1" cap="all" baseline="0" dirty="0" smtClean="0">
                <a:solidFill>
                  <a:schemeClr val="bg1">
                    <a:lumMod val="85000"/>
                  </a:schemeClr>
                </a:solidFill>
                <a:latin typeface="Segoe WP" pitchFamily="34" charset="0"/>
              </a:rPr>
              <a:t>    Mairon</a:t>
            </a:r>
            <a:r>
              <a:rPr lang="en-CA" sz="1600" b="1" cap="all" dirty="0" smtClean="0">
                <a:solidFill>
                  <a:schemeClr val="bg1">
                    <a:lumMod val="85000"/>
                  </a:schemeClr>
                </a:solidFill>
                <a:latin typeface="Segoe WP" pitchFamily="34" charset="0"/>
              </a:rPr>
              <a:t> toci</a:t>
            </a:r>
            <a:endParaRPr lang="en-US" sz="1600" b="1" cap="all" baseline="0" dirty="0">
              <a:solidFill>
                <a:schemeClr val="bg1">
                  <a:lumMod val="85000"/>
                </a:schemeClr>
              </a:solidFill>
              <a:latin typeface="Segoe WP" pitchFamily="34" charset="0"/>
            </a:endParaRPr>
          </a:p>
        </p:txBody>
      </p:sp>
      <p:sp>
        <p:nvSpPr>
          <p:cNvPr id="11" name="TextBox 10"/>
          <p:cNvSpPr txBox="1"/>
          <p:nvPr/>
        </p:nvSpPr>
        <p:spPr>
          <a:xfrm>
            <a:off x="0" y="1828800"/>
            <a:ext cx="8496944" cy="338554"/>
          </a:xfrm>
          <a:prstGeom prst="rect">
            <a:avLst/>
          </a:prstGeom>
          <a:noFill/>
        </p:spPr>
        <p:txBody>
          <a:bodyPr wrap="square" rtlCol="0">
            <a:spAutoFit/>
          </a:bodyPr>
          <a:lstStyle/>
          <a:p>
            <a:r>
              <a:rPr lang="en-CA" sz="1600" b="1" cap="all" baseline="0" dirty="0" smtClean="0">
                <a:solidFill>
                  <a:schemeClr val="bg1">
                    <a:lumMod val="85000"/>
                  </a:schemeClr>
                </a:solidFill>
                <a:latin typeface="Segoe WP" pitchFamily="34" charset="0"/>
              </a:rPr>
              <a:t>    Ian bui</a:t>
            </a:r>
            <a:endParaRPr lang="en-US" sz="1600" b="1" cap="all" baseline="0" dirty="0">
              <a:solidFill>
                <a:schemeClr val="bg1">
                  <a:lumMod val="85000"/>
                </a:schemeClr>
              </a:solidFill>
              <a:latin typeface="Segoe WP" pitchFamily="34" charset="0"/>
            </a:endParaRPr>
          </a:p>
        </p:txBody>
      </p:sp>
      <p:sp>
        <p:nvSpPr>
          <p:cNvPr id="12" name="TextBox 11"/>
          <p:cNvSpPr txBox="1"/>
          <p:nvPr/>
        </p:nvSpPr>
        <p:spPr>
          <a:xfrm>
            <a:off x="0" y="2133600"/>
            <a:ext cx="8496944" cy="338554"/>
          </a:xfrm>
          <a:prstGeom prst="rect">
            <a:avLst/>
          </a:prstGeom>
          <a:noFill/>
        </p:spPr>
        <p:txBody>
          <a:bodyPr wrap="square" rtlCol="0">
            <a:spAutoFit/>
          </a:bodyPr>
          <a:lstStyle/>
          <a:p>
            <a:r>
              <a:rPr lang="en-CA" sz="1600" b="1" cap="all" baseline="0" dirty="0" smtClean="0">
                <a:solidFill>
                  <a:schemeClr val="bg1">
                    <a:lumMod val="85000"/>
                  </a:schemeClr>
                </a:solidFill>
                <a:latin typeface="Segoe WP" pitchFamily="34" charset="0"/>
              </a:rPr>
              <a:t>    Pooria</a:t>
            </a:r>
            <a:r>
              <a:rPr lang="en-CA" sz="1600" b="1" cap="all" dirty="0" smtClean="0">
                <a:solidFill>
                  <a:schemeClr val="bg1">
                    <a:lumMod val="85000"/>
                  </a:schemeClr>
                </a:solidFill>
                <a:latin typeface="Segoe WP" pitchFamily="34" charset="0"/>
              </a:rPr>
              <a:t> kamran rashami</a:t>
            </a:r>
            <a:endParaRPr lang="en-US" sz="1600" b="1" cap="all" baseline="0" dirty="0">
              <a:solidFill>
                <a:schemeClr val="bg1">
                  <a:lumMod val="85000"/>
                </a:schemeClr>
              </a:solidFill>
              <a:latin typeface="Segoe WP" pitchFamily="34" charset="0"/>
            </a:endParaRPr>
          </a:p>
        </p:txBody>
      </p:sp>
      <p:grpSp>
        <p:nvGrpSpPr>
          <p:cNvPr id="13" name="Group 12"/>
          <p:cNvGrpSpPr/>
          <p:nvPr/>
        </p:nvGrpSpPr>
        <p:grpSpPr>
          <a:xfrm>
            <a:off x="4686300" y="5715000"/>
            <a:ext cx="6934199" cy="400110"/>
            <a:chOff x="1143002" y="6128266"/>
            <a:chExt cx="6934199" cy="400110"/>
          </a:xfrm>
        </p:grpSpPr>
        <p:sp>
          <p:nvSpPr>
            <p:cNvPr id="14" name="Rectangle 13"/>
            <p:cNvSpPr/>
            <p:nvPr/>
          </p:nvSpPr>
          <p:spPr>
            <a:xfrm>
              <a:off x="1143002" y="6248400"/>
              <a:ext cx="152400" cy="152400"/>
            </a:xfrm>
            <a:prstGeom prst="rect">
              <a:avLst/>
            </a:prstGeom>
            <a:solidFill>
              <a:srgbClr val="EC7114"/>
            </a:solidFill>
            <a:ln>
              <a:solidFill>
                <a:srgbClr val="EC71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325931" y="6128266"/>
              <a:ext cx="6751270" cy="400110"/>
            </a:xfrm>
            <a:prstGeom prst="rect">
              <a:avLst/>
            </a:prstGeom>
            <a:noFill/>
          </p:spPr>
          <p:txBody>
            <a:bodyPr wrap="square" rtlCol="0">
              <a:spAutoFit/>
            </a:bodyPr>
            <a:lstStyle/>
            <a:p>
              <a:pPr marL="571500" indent="-457200"/>
              <a:r>
                <a:rPr lang="en-US" sz="2000" dirty="0" smtClean="0">
                  <a:hlinkClick r:id="rId3"/>
                </a:rPr>
                <a:t>contact@tmip-helpeople.com</a:t>
              </a:r>
              <a:r>
                <a:rPr lang="en-US" sz="2000" dirty="0" smtClean="0"/>
                <a:t> </a:t>
              </a:r>
            </a:p>
          </p:txBody>
        </p:sp>
      </p:grpSp>
      <p:grpSp>
        <p:nvGrpSpPr>
          <p:cNvPr id="16" name="Group 15"/>
          <p:cNvGrpSpPr/>
          <p:nvPr/>
        </p:nvGrpSpPr>
        <p:grpSpPr>
          <a:xfrm>
            <a:off x="4686300" y="6168479"/>
            <a:ext cx="6697625" cy="400110"/>
            <a:chOff x="1143002" y="4876800"/>
            <a:chExt cx="6834199" cy="400110"/>
          </a:xfrm>
        </p:grpSpPr>
        <p:sp>
          <p:nvSpPr>
            <p:cNvPr id="17" name="Rectangle 16"/>
            <p:cNvSpPr/>
            <p:nvPr/>
          </p:nvSpPr>
          <p:spPr>
            <a:xfrm>
              <a:off x="1143002" y="4996934"/>
              <a:ext cx="1524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p:cNvSpPr txBox="1"/>
            <p:nvPr/>
          </p:nvSpPr>
          <p:spPr>
            <a:xfrm>
              <a:off x="1302131" y="4876800"/>
              <a:ext cx="6675070" cy="400110"/>
            </a:xfrm>
            <a:prstGeom prst="rect">
              <a:avLst/>
            </a:prstGeom>
            <a:noFill/>
          </p:spPr>
          <p:txBody>
            <a:bodyPr wrap="square" rtlCol="0">
              <a:spAutoFit/>
            </a:bodyPr>
            <a:lstStyle/>
            <a:p>
              <a:pPr marL="571500" indent="-457200"/>
              <a:r>
                <a:rPr lang="en-US" sz="2000" dirty="0" smtClean="0">
                  <a:hlinkClick r:id="rId4"/>
                </a:rPr>
                <a:t>www.tmip-helpeople.com</a:t>
              </a:r>
              <a:r>
                <a:rPr lang="en-US" sz="2000" dirty="0" smtClean="0"/>
                <a:t> </a:t>
              </a: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28600" y="304800"/>
            <a:ext cx="7620000" cy="11430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600" spc="-100" dirty="0" smtClean="0">
                <a:solidFill>
                  <a:schemeClr val="tx2"/>
                </a:solidFill>
                <a:latin typeface="Segoe UI Light" pitchFamily="34" charset="0"/>
                <a:ea typeface="+mj-ea"/>
                <a:cs typeface="+mj-cs"/>
              </a:rPr>
              <a:t>I. Product Specifications</a:t>
            </a:r>
            <a:endParaRPr kumimoji="0" lang="en-US" sz="4600" b="0" i="0" u="none" strike="noStrike" kern="1200" cap="none" spc="-100" normalizeH="0" baseline="0" noProof="0" dirty="0">
              <a:ln>
                <a:noFill/>
              </a:ln>
              <a:solidFill>
                <a:schemeClr val="tx2"/>
              </a:solidFill>
              <a:effectLst/>
              <a:uLnTx/>
              <a:uFillTx/>
              <a:latin typeface="Segoe UI Light" pitchFamily="34" charset="0"/>
              <a:ea typeface="+mj-ea"/>
              <a:cs typeface="+mj-cs"/>
            </a:endParaRPr>
          </a:p>
        </p:txBody>
      </p:sp>
      <p:sp>
        <p:nvSpPr>
          <p:cNvPr id="6" name="TextBox 5"/>
          <p:cNvSpPr txBox="1"/>
          <p:nvPr/>
        </p:nvSpPr>
        <p:spPr>
          <a:xfrm>
            <a:off x="228600" y="228600"/>
            <a:ext cx="8496944" cy="338554"/>
          </a:xfrm>
          <a:prstGeom prst="rect">
            <a:avLst/>
          </a:prstGeom>
          <a:noFill/>
        </p:spPr>
        <p:txBody>
          <a:bodyPr wrap="square" rtlCol="0">
            <a:spAutoFit/>
          </a:bodyPr>
          <a:lstStyle/>
          <a:p>
            <a:r>
              <a:rPr lang="en-CA" sz="1600" b="1" cap="all" baseline="0" dirty="0" smtClean="0">
                <a:solidFill>
                  <a:schemeClr val="bg1">
                    <a:lumMod val="85000"/>
                  </a:schemeClr>
                </a:solidFill>
                <a:latin typeface="Segoe WP" pitchFamily="34" charset="0"/>
              </a:rPr>
              <a:t>HELPeoPLe</a:t>
            </a:r>
            <a:r>
              <a:rPr lang="en-CA" sz="1600" b="1" cap="all" dirty="0" smtClean="0">
                <a:solidFill>
                  <a:schemeClr val="bg1">
                    <a:lumMod val="85000"/>
                  </a:schemeClr>
                </a:solidFill>
                <a:latin typeface="Segoe WP" pitchFamily="34" charset="0"/>
              </a:rPr>
              <a:t> </a:t>
            </a:r>
            <a:r>
              <a:rPr lang="en-CA" sz="1600" b="1" cap="all" dirty="0" smtClean="0">
                <a:solidFill>
                  <a:schemeClr val="bg1">
                    <a:lumMod val="85000"/>
                  </a:schemeClr>
                </a:solidFill>
                <a:latin typeface="Segoe WP" pitchFamily="34" charset="0"/>
              </a:rPr>
              <a:t>– your smart friend</a:t>
            </a:r>
            <a:endParaRPr lang="en-US" sz="1600" b="1" cap="all" baseline="0" dirty="0">
              <a:solidFill>
                <a:schemeClr val="bg1">
                  <a:lumMod val="85000"/>
                </a:schemeClr>
              </a:solidFill>
              <a:latin typeface="Segoe WP" pitchFamily="34" charset="0"/>
            </a:endParaRPr>
          </a:p>
        </p:txBody>
      </p:sp>
      <p:pic>
        <p:nvPicPr>
          <p:cNvPr id="8"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277100" y="301113"/>
            <a:ext cx="1143000" cy="115037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grpSp>
        <p:nvGrpSpPr>
          <p:cNvPr id="10" name="Group 9"/>
          <p:cNvGrpSpPr/>
          <p:nvPr/>
        </p:nvGrpSpPr>
        <p:grpSpPr>
          <a:xfrm>
            <a:off x="1028395" y="1295400"/>
            <a:ext cx="7246876" cy="584775"/>
            <a:chOff x="1028396" y="2057399"/>
            <a:chExt cx="7246876" cy="584775"/>
          </a:xfrm>
        </p:grpSpPr>
        <p:sp>
          <p:nvSpPr>
            <p:cNvPr id="11" name="Rectangle 10"/>
            <p:cNvSpPr/>
            <p:nvPr/>
          </p:nvSpPr>
          <p:spPr>
            <a:xfrm>
              <a:off x="1028396" y="2247593"/>
              <a:ext cx="267005" cy="26700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1295401" y="2057399"/>
              <a:ext cx="6979871" cy="584775"/>
            </a:xfrm>
            <a:prstGeom prst="rect">
              <a:avLst/>
            </a:prstGeom>
            <a:noFill/>
          </p:spPr>
          <p:txBody>
            <a:bodyPr wrap="square" rtlCol="0">
              <a:spAutoFit/>
            </a:bodyPr>
            <a:lstStyle/>
            <a:p>
              <a:r>
                <a:rPr lang="en-US" sz="3200" dirty="0" smtClean="0"/>
                <a:t>Problem Statement</a:t>
              </a:r>
            </a:p>
          </p:txBody>
        </p:sp>
      </p:grpSp>
      <p:sp>
        <p:nvSpPr>
          <p:cNvPr id="14" name="Rectangle 13"/>
          <p:cNvSpPr/>
          <p:nvPr/>
        </p:nvSpPr>
        <p:spPr>
          <a:xfrm>
            <a:off x="1600200" y="2013466"/>
            <a:ext cx="152400" cy="152400"/>
          </a:xfrm>
          <a:prstGeom prst="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600200" y="3581400"/>
            <a:ext cx="152400" cy="152400"/>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9" name="Group 18"/>
          <p:cNvGrpSpPr/>
          <p:nvPr/>
        </p:nvGrpSpPr>
        <p:grpSpPr>
          <a:xfrm>
            <a:off x="986879" y="3000345"/>
            <a:ext cx="7090320" cy="584775"/>
            <a:chOff x="986881" y="6128266"/>
            <a:chExt cx="7090320" cy="584775"/>
          </a:xfrm>
        </p:grpSpPr>
        <p:sp>
          <p:nvSpPr>
            <p:cNvPr id="20" name="Rectangle 19"/>
            <p:cNvSpPr/>
            <p:nvPr/>
          </p:nvSpPr>
          <p:spPr>
            <a:xfrm>
              <a:off x="986881" y="6248399"/>
              <a:ext cx="308521" cy="308521"/>
            </a:xfrm>
            <a:prstGeom prst="rect">
              <a:avLst/>
            </a:prstGeom>
            <a:solidFill>
              <a:srgbClr val="EC7114"/>
            </a:solidFill>
            <a:ln>
              <a:solidFill>
                <a:srgbClr val="EC71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325931" y="6128266"/>
              <a:ext cx="6751270" cy="584775"/>
            </a:xfrm>
            <a:prstGeom prst="rect">
              <a:avLst/>
            </a:prstGeom>
            <a:noFill/>
          </p:spPr>
          <p:txBody>
            <a:bodyPr wrap="square" rtlCol="0">
              <a:spAutoFit/>
            </a:bodyPr>
            <a:lstStyle/>
            <a:p>
              <a:r>
                <a:rPr lang="en-US" sz="3200" dirty="0" smtClean="0"/>
                <a:t>Solution</a:t>
              </a:r>
            </a:p>
          </p:txBody>
        </p:sp>
      </p:grpSp>
      <p:grpSp>
        <p:nvGrpSpPr>
          <p:cNvPr id="25" name="Group 24"/>
          <p:cNvGrpSpPr/>
          <p:nvPr/>
        </p:nvGrpSpPr>
        <p:grpSpPr>
          <a:xfrm>
            <a:off x="990600" y="4267200"/>
            <a:ext cx="6988417" cy="1077218"/>
            <a:chOff x="1005989" y="3362370"/>
            <a:chExt cx="6988417" cy="1077218"/>
          </a:xfrm>
        </p:grpSpPr>
        <p:sp>
          <p:nvSpPr>
            <p:cNvPr id="26" name="Rectangle 25"/>
            <p:cNvSpPr/>
            <p:nvPr/>
          </p:nvSpPr>
          <p:spPr>
            <a:xfrm>
              <a:off x="1005989" y="3530158"/>
              <a:ext cx="289411" cy="289411"/>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295400" y="3362370"/>
              <a:ext cx="6699006" cy="1077218"/>
            </a:xfrm>
            <a:prstGeom prst="rect">
              <a:avLst/>
            </a:prstGeom>
            <a:noFill/>
          </p:spPr>
          <p:txBody>
            <a:bodyPr wrap="square" rtlCol="0">
              <a:spAutoFit/>
            </a:bodyPr>
            <a:lstStyle/>
            <a:p>
              <a:r>
                <a:rPr lang="en-US" sz="3200" dirty="0" smtClean="0"/>
                <a:t>Product Positioning</a:t>
              </a:r>
            </a:p>
            <a:p>
              <a:endParaRPr lang="en-US" sz="3200" dirty="0"/>
            </a:p>
          </p:txBody>
        </p:sp>
      </p:grpSp>
      <p:pic>
        <p:nvPicPr>
          <p:cNvPr id="41" name="Picture 2"/>
          <p:cNvPicPr>
            <a:picLocks noChangeAspect="1" noChangeArrowheads="1"/>
          </p:cNvPicPr>
          <p:nvPr/>
        </p:nvPicPr>
        <p:blipFill>
          <a:blip r:embed="rId3" cstate="print"/>
          <a:srcRect/>
          <a:stretch>
            <a:fillRect/>
          </a:stretch>
        </p:blipFill>
        <p:spPr bwMode="auto">
          <a:xfrm>
            <a:off x="0" y="5305425"/>
            <a:ext cx="161925" cy="1552575"/>
          </a:xfrm>
          <a:prstGeom prst="rect">
            <a:avLst/>
          </a:prstGeom>
          <a:noFill/>
          <a:ln w="9525">
            <a:noFill/>
            <a:miter lim="800000"/>
            <a:headEnd/>
            <a:tailEnd/>
          </a:ln>
        </p:spPr>
      </p:pic>
      <p:sp>
        <p:nvSpPr>
          <p:cNvPr id="38" name="TextBox 37"/>
          <p:cNvSpPr txBox="1"/>
          <p:nvPr/>
        </p:nvSpPr>
        <p:spPr>
          <a:xfrm>
            <a:off x="914400" y="1905000"/>
            <a:ext cx="7162800" cy="1477328"/>
          </a:xfrm>
          <a:prstGeom prst="rect">
            <a:avLst/>
          </a:prstGeom>
          <a:noFill/>
        </p:spPr>
        <p:txBody>
          <a:bodyPr wrap="square" rtlCol="0">
            <a:spAutoFit/>
          </a:bodyPr>
          <a:lstStyle/>
          <a:p>
            <a:pPr marL="0" lvl="1" indent="803275" algn="just"/>
            <a:r>
              <a:rPr lang="en-US" i="1" dirty="0" smtClean="0"/>
              <a:t>The dearth of mobile apps for people with memory or communicative disabilities means the elderly, the blind, mute, deaf, etc. are not benefiting from the mobile revolution and must depend on whatever PC-based solutions that are available</a:t>
            </a:r>
            <a:endParaRPr lang="en-US" dirty="0" smtClean="0"/>
          </a:p>
          <a:p>
            <a:pPr algn="just"/>
            <a:endParaRPr lang="en-US" dirty="0" smtClean="0"/>
          </a:p>
        </p:txBody>
      </p:sp>
      <p:sp>
        <p:nvSpPr>
          <p:cNvPr id="39" name="TextBox 38"/>
          <p:cNvSpPr txBox="1"/>
          <p:nvPr/>
        </p:nvSpPr>
        <p:spPr>
          <a:xfrm>
            <a:off x="914400" y="3429000"/>
            <a:ext cx="7162800" cy="1200329"/>
          </a:xfrm>
          <a:prstGeom prst="rect">
            <a:avLst/>
          </a:prstGeom>
          <a:noFill/>
        </p:spPr>
        <p:txBody>
          <a:bodyPr wrap="square" rtlCol="0">
            <a:spAutoFit/>
          </a:bodyPr>
          <a:lstStyle/>
          <a:p>
            <a:pPr marL="0" lvl="1" indent="850900" algn="just"/>
            <a:r>
              <a:rPr lang="en-US" i="1" dirty="0" smtClean="0"/>
              <a:t>A simple, intuitive interface on a smart mobile device (phone, tablet, etc.) that will assist people in important daily tasks and improve their quality of life.</a:t>
            </a:r>
            <a:r>
              <a:rPr lang="en-US" dirty="0" smtClean="0"/>
              <a:t> </a:t>
            </a:r>
          </a:p>
          <a:p>
            <a:pPr algn="just"/>
            <a:endParaRPr lang="en-US" dirty="0" smtClean="0"/>
          </a:p>
        </p:txBody>
      </p:sp>
      <p:graphicFrame>
        <p:nvGraphicFramePr>
          <p:cNvPr id="40" name="Table 39"/>
          <p:cNvGraphicFramePr>
            <a:graphicFrameLocks noGrp="1"/>
          </p:cNvGraphicFramePr>
          <p:nvPr>
            <p:extLst>
              <p:ext uri="{D42A27DB-BD31-4B8C-83A1-F6EECF244321}">
                <p14:modId xmlns:p14="http://schemas.microsoft.com/office/powerpoint/2010/main" val="3043675019"/>
              </p:ext>
            </p:extLst>
          </p:nvPr>
        </p:nvGraphicFramePr>
        <p:xfrm>
          <a:off x="990600" y="4876800"/>
          <a:ext cx="7010400" cy="1706880"/>
        </p:xfrm>
        <a:graphic>
          <a:graphicData uri="http://schemas.openxmlformats.org/drawingml/2006/table">
            <a:tbl>
              <a:tblPr>
                <a:tableStyleId>{5C22544A-7EE6-4342-B048-85BDC9FD1C3A}</a:tableStyleId>
              </a:tblPr>
              <a:tblGrid>
                <a:gridCol w="1617784"/>
                <a:gridCol w="5392616"/>
              </a:tblGrid>
              <a:tr h="199951">
                <a:tc>
                  <a:txBody>
                    <a:bodyPr/>
                    <a:lstStyle/>
                    <a:p>
                      <a:pPr marL="0" marR="0" algn="just">
                        <a:spcBef>
                          <a:spcPts val="0"/>
                        </a:spcBef>
                        <a:spcAft>
                          <a:spcPts val="0"/>
                        </a:spcAft>
                      </a:pPr>
                      <a:r>
                        <a:rPr lang="en-US" sz="1400" dirty="0">
                          <a:effectLst/>
                        </a:rPr>
                        <a:t>For</a:t>
                      </a:r>
                      <a:endParaRPr lang="en-US" sz="1400" dirty="0">
                        <a:effectLst/>
                        <a:latin typeface="Cambria"/>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400" dirty="0">
                          <a:effectLst/>
                        </a:rPr>
                        <a:t>The elderly and disabled</a:t>
                      </a:r>
                      <a:endParaRPr lang="en-US" sz="1400" dirty="0">
                        <a:effectLst/>
                        <a:latin typeface="Cambria"/>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9951">
                <a:tc>
                  <a:txBody>
                    <a:bodyPr/>
                    <a:lstStyle/>
                    <a:p>
                      <a:pPr marL="0" marR="0" algn="just">
                        <a:spcBef>
                          <a:spcPts val="0"/>
                        </a:spcBef>
                        <a:spcAft>
                          <a:spcPts val="0"/>
                        </a:spcAft>
                      </a:pPr>
                      <a:r>
                        <a:rPr lang="en-US" sz="1400" dirty="0">
                          <a:effectLst/>
                        </a:rPr>
                        <a:t>Who</a:t>
                      </a:r>
                      <a:endParaRPr lang="en-US" sz="1400" dirty="0">
                        <a:effectLst/>
                        <a:latin typeface="Cambria"/>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400">
                          <a:effectLst/>
                        </a:rPr>
                        <a:t>need assistance in daily activities.</a:t>
                      </a:r>
                      <a:endParaRPr lang="en-US" sz="1400">
                        <a:effectLst/>
                        <a:latin typeface="Cambria"/>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9951">
                <a:tc>
                  <a:txBody>
                    <a:bodyPr/>
                    <a:lstStyle/>
                    <a:p>
                      <a:pPr marL="0" marR="0" algn="just">
                        <a:spcBef>
                          <a:spcPts val="0"/>
                        </a:spcBef>
                        <a:spcAft>
                          <a:spcPts val="0"/>
                        </a:spcAft>
                      </a:pPr>
                      <a:r>
                        <a:rPr lang="en-US" sz="1400" dirty="0" err="1">
                          <a:effectLst/>
                        </a:rPr>
                        <a:t>HELPeople</a:t>
                      </a:r>
                      <a:endParaRPr lang="en-US" sz="1400" dirty="0">
                        <a:effectLst/>
                        <a:latin typeface="Cambria"/>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400" dirty="0">
                          <a:effectLst/>
                        </a:rPr>
                        <a:t>is a mobile app running on smart phones or tablets</a:t>
                      </a:r>
                      <a:endParaRPr lang="en-US" sz="1400" dirty="0">
                        <a:effectLst/>
                        <a:latin typeface="Cambria"/>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9951">
                <a:tc>
                  <a:txBody>
                    <a:bodyPr/>
                    <a:lstStyle/>
                    <a:p>
                      <a:pPr marL="0" marR="0" algn="just">
                        <a:spcBef>
                          <a:spcPts val="0"/>
                        </a:spcBef>
                        <a:spcAft>
                          <a:spcPts val="0"/>
                        </a:spcAft>
                      </a:pPr>
                      <a:r>
                        <a:rPr lang="en-US" sz="1400" dirty="0">
                          <a:effectLst/>
                        </a:rPr>
                        <a:t>That</a:t>
                      </a:r>
                      <a:endParaRPr lang="en-US" sz="1400" dirty="0">
                        <a:effectLst/>
                        <a:latin typeface="Cambria"/>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400" dirty="0">
                          <a:effectLst/>
                        </a:rPr>
                        <a:t>can integrate other apps and provide a common user interface.</a:t>
                      </a:r>
                      <a:endParaRPr lang="en-US" sz="1400" dirty="0">
                        <a:effectLst/>
                        <a:latin typeface="Cambria"/>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9951">
                <a:tc>
                  <a:txBody>
                    <a:bodyPr/>
                    <a:lstStyle/>
                    <a:p>
                      <a:pPr marL="0" marR="0" algn="just">
                        <a:spcBef>
                          <a:spcPts val="0"/>
                        </a:spcBef>
                        <a:spcAft>
                          <a:spcPts val="0"/>
                        </a:spcAft>
                      </a:pPr>
                      <a:r>
                        <a:rPr lang="en-US" sz="1400">
                          <a:effectLst/>
                        </a:rPr>
                        <a:t>Unlike</a:t>
                      </a:r>
                      <a:endParaRPr lang="en-US" sz="1400">
                        <a:effectLst/>
                        <a:latin typeface="Cambria"/>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400" dirty="0">
                          <a:effectLst/>
                        </a:rPr>
                        <a:t>existing mobile apps which are built mainly for sighted people,</a:t>
                      </a:r>
                      <a:endParaRPr lang="en-US" sz="1400" dirty="0">
                        <a:effectLst/>
                        <a:latin typeface="Cambria"/>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1180">
                <a:tc>
                  <a:txBody>
                    <a:bodyPr/>
                    <a:lstStyle/>
                    <a:p>
                      <a:pPr marL="0" marR="0" algn="just">
                        <a:spcBef>
                          <a:spcPts val="0"/>
                        </a:spcBef>
                        <a:spcAft>
                          <a:spcPts val="0"/>
                        </a:spcAft>
                      </a:pPr>
                      <a:r>
                        <a:rPr lang="en-US" sz="1400">
                          <a:effectLst/>
                        </a:rPr>
                        <a:t>Our product</a:t>
                      </a:r>
                      <a:endParaRPr lang="en-US" sz="1400">
                        <a:effectLst/>
                        <a:latin typeface="Cambria"/>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400" dirty="0">
                          <a:effectLst/>
                        </a:rPr>
                        <a:t>makes full use of the multiple input and output capabilities of a mobile device, such as microphone, speaker, keyboard, camera, vibration, and so on</a:t>
                      </a:r>
                      <a:endParaRPr lang="en-US" sz="1400" dirty="0">
                        <a:effectLst/>
                        <a:latin typeface="Cambria"/>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242038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28600" y="304800"/>
            <a:ext cx="7620000" cy="11430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600" spc="-100" dirty="0" smtClean="0">
                <a:solidFill>
                  <a:schemeClr val="tx2"/>
                </a:solidFill>
                <a:latin typeface="Segoe UI Light" pitchFamily="34" charset="0"/>
                <a:ea typeface="+mj-ea"/>
                <a:cs typeface="+mj-cs"/>
              </a:rPr>
              <a:t>Market Overview</a:t>
            </a:r>
            <a:endParaRPr kumimoji="0" lang="en-US" sz="4600" b="0" i="0" u="none" strike="noStrike" kern="1200" cap="none" spc="-100" normalizeH="0" baseline="0" noProof="0" dirty="0">
              <a:ln>
                <a:noFill/>
              </a:ln>
              <a:solidFill>
                <a:schemeClr val="tx2"/>
              </a:solidFill>
              <a:effectLst/>
              <a:uLnTx/>
              <a:uFillTx/>
              <a:latin typeface="Segoe UI Light" pitchFamily="34" charset="0"/>
              <a:ea typeface="+mj-ea"/>
              <a:cs typeface="+mj-cs"/>
            </a:endParaRPr>
          </a:p>
        </p:txBody>
      </p:sp>
      <p:sp>
        <p:nvSpPr>
          <p:cNvPr id="6" name="TextBox 5"/>
          <p:cNvSpPr txBox="1"/>
          <p:nvPr/>
        </p:nvSpPr>
        <p:spPr>
          <a:xfrm>
            <a:off x="228600" y="228600"/>
            <a:ext cx="8496944" cy="338554"/>
          </a:xfrm>
          <a:prstGeom prst="rect">
            <a:avLst/>
          </a:prstGeom>
          <a:noFill/>
        </p:spPr>
        <p:txBody>
          <a:bodyPr wrap="square" rtlCol="0">
            <a:spAutoFit/>
          </a:bodyPr>
          <a:lstStyle/>
          <a:p>
            <a:r>
              <a:rPr lang="en-CA" sz="1600" b="1" cap="all" baseline="0" dirty="0" smtClean="0">
                <a:solidFill>
                  <a:schemeClr val="bg1">
                    <a:lumMod val="85000"/>
                  </a:schemeClr>
                </a:solidFill>
                <a:latin typeface="Segoe WP" pitchFamily="34" charset="0"/>
              </a:rPr>
              <a:t>HELPeopLe</a:t>
            </a:r>
            <a:r>
              <a:rPr lang="en-CA" sz="1600" b="1" cap="all" dirty="0" smtClean="0">
                <a:solidFill>
                  <a:schemeClr val="bg1">
                    <a:lumMod val="85000"/>
                  </a:schemeClr>
                </a:solidFill>
                <a:latin typeface="Segoe WP" pitchFamily="34" charset="0"/>
              </a:rPr>
              <a:t> – your smart friend</a:t>
            </a:r>
            <a:endParaRPr lang="en-US" sz="1600" b="1" cap="all" baseline="0" dirty="0">
              <a:solidFill>
                <a:schemeClr val="bg1">
                  <a:lumMod val="85000"/>
                </a:schemeClr>
              </a:solidFill>
              <a:latin typeface="Segoe WP" pitchFamily="34" charset="0"/>
            </a:endParaRPr>
          </a:p>
        </p:txBody>
      </p:sp>
      <p:pic>
        <p:nvPicPr>
          <p:cNvPr id="8"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277100" y="301113"/>
            <a:ext cx="1143000" cy="115037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grpSp>
        <p:nvGrpSpPr>
          <p:cNvPr id="2" name="Group 9"/>
          <p:cNvGrpSpPr/>
          <p:nvPr/>
        </p:nvGrpSpPr>
        <p:grpSpPr>
          <a:xfrm>
            <a:off x="1028395" y="1295400"/>
            <a:ext cx="7246876" cy="584775"/>
            <a:chOff x="1028396" y="2057399"/>
            <a:chExt cx="7246876" cy="584775"/>
          </a:xfrm>
        </p:grpSpPr>
        <p:sp>
          <p:nvSpPr>
            <p:cNvPr id="11" name="Rectangle 10"/>
            <p:cNvSpPr/>
            <p:nvPr/>
          </p:nvSpPr>
          <p:spPr>
            <a:xfrm>
              <a:off x="1028396" y="2247593"/>
              <a:ext cx="267005" cy="267005"/>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1295401" y="2057399"/>
              <a:ext cx="6979871" cy="584775"/>
            </a:xfrm>
            <a:prstGeom prst="rect">
              <a:avLst/>
            </a:prstGeom>
            <a:noFill/>
          </p:spPr>
          <p:txBody>
            <a:bodyPr wrap="square" rtlCol="0">
              <a:spAutoFit/>
            </a:bodyPr>
            <a:lstStyle/>
            <a:p>
              <a:r>
                <a:rPr lang="en-US" sz="3200" dirty="0" smtClean="0"/>
                <a:t>Business Opportunity</a:t>
              </a:r>
            </a:p>
          </p:txBody>
        </p:sp>
      </p:grpSp>
      <p:sp>
        <p:nvSpPr>
          <p:cNvPr id="14" name="Rectangle 13"/>
          <p:cNvSpPr/>
          <p:nvPr/>
        </p:nvSpPr>
        <p:spPr>
          <a:xfrm>
            <a:off x="1219200" y="2013466"/>
            <a:ext cx="152400" cy="152400"/>
          </a:xfrm>
          <a:prstGeom prst="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8"/>
          <p:cNvGrpSpPr/>
          <p:nvPr/>
        </p:nvGrpSpPr>
        <p:grpSpPr>
          <a:xfrm>
            <a:off x="990600" y="2819400"/>
            <a:ext cx="7090320" cy="584775"/>
            <a:chOff x="986881" y="6128266"/>
            <a:chExt cx="7090320" cy="584775"/>
          </a:xfrm>
        </p:grpSpPr>
        <p:sp>
          <p:nvSpPr>
            <p:cNvPr id="20" name="Rectangle 19"/>
            <p:cNvSpPr/>
            <p:nvPr/>
          </p:nvSpPr>
          <p:spPr>
            <a:xfrm>
              <a:off x="986881" y="6248399"/>
              <a:ext cx="308521" cy="308521"/>
            </a:xfrm>
            <a:prstGeom prst="rect">
              <a:avLst/>
            </a:prstGeom>
            <a:solidFill>
              <a:srgbClr val="EC7114"/>
            </a:solidFill>
            <a:ln>
              <a:solidFill>
                <a:srgbClr val="EC71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325931" y="6128266"/>
              <a:ext cx="6751270" cy="584775"/>
            </a:xfrm>
            <a:prstGeom prst="rect">
              <a:avLst/>
            </a:prstGeom>
            <a:noFill/>
          </p:spPr>
          <p:txBody>
            <a:bodyPr wrap="square" rtlCol="0">
              <a:spAutoFit/>
            </a:bodyPr>
            <a:lstStyle/>
            <a:p>
              <a:r>
                <a:rPr lang="en-US" sz="3200" dirty="0" smtClean="0"/>
                <a:t>Market Demographics</a:t>
              </a:r>
            </a:p>
          </p:txBody>
        </p:sp>
      </p:grpSp>
      <p:grpSp>
        <p:nvGrpSpPr>
          <p:cNvPr id="4" name="Group 24"/>
          <p:cNvGrpSpPr/>
          <p:nvPr/>
        </p:nvGrpSpPr>
        <p:grpSpPr>
          <a:xfrm>
            <a:off x="990600" y="4800600"/>
            <a:ext cx="6988417" cy="1077218"/>
            <a:chOff x="1005989" y="3362370"/>
            <a:chExt cx="6988417" cy="1077218"/>
          </a:xfrm>
        </p:grpSpPr>
        <p:sp>
          <p:nvSpPr>
            <p:cNvPr id="26" name="Rectangle 25"/>
            <p:cNvSpPr/>
            <p:nvPr/>
          </p:nvSpPr>
          <p:spPr>
            <a:xfrm>
              <a:off x="1005989" y="3530158"/>
              <a:ext cx="289411" cy="289411"/>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295400" y="3362370"/>
              <a:ext cx="6699006" cy="1077218"/>
            </a:xfrm>
            <a:prstGeom prst="rect">
              <a:avLst/>
            </a:prstGeom>
            <a:noFill/>
          </p:spPr>
          <p:txBody>
            <a:bodyPr wrap="square" rtlCol="0">
              <a:spAutoFit/>
            </a:bodyPr>
            <a:lstStyle/>
            <a:p>
              <a:r>
                <a:rPr lang="en-US" sz="3200" dirty="0" smtClean="0"/>
                <a:t>Competition &amp; Alternatives</a:t>
              </a:r>
            </a:p>
            <a:p>
              <a:endParaRPr lang="en-US" sz="3200" dirty="0"/>
            </a:p>
          </p:txBody>
        </p:sp>
      </p:grpSp>
      <p:pic>
        <p:nvPicPr>
          <p:cNvPr id="41" name="Picture 2"/>
          <p:cNvPicPr>
            <a:picLocks noChangeAspect="1" noChangeArrowheads="1"/>
          </p:cNvPicPr>
          <p:nvPr/>
        </p:nvPicPr>
        <p:blipFill>
          <a:blip r:embed="rId3" cstate="print"/>
          <a:srcRect/>
          <a:stretch>
            <a:fillRect/>
          </a:stretch>
        </p:blipFill>
        <p:spPr bwMode="auto">
          <a:xfrm>
            <a:off x="0" y="5305425"/>
            <a:ext cx="161925" cy="1552575"/>
          </a:xfrm>
          <a:prstGeom prst="rect">
            <a:avLst/>
          </a:prstGeom>
          <a:noFill/>
          <a:ln w="9525">
            <a:noFill/>
            <a:miter lim="800000"/>
            <a:headEnd/>
            <a:tailEnd/>
          </a:ln>
        </p:spPr>
      </p:pic>
      <p:sp>
        <p:nvSpPr>
          <p:cNvPr id="38" name="TextBox 37"/>
          <p:cNvSpPr txBox="1"/>
          <p:nvPr/>
        </p:nvSpPr>
        <p:spPr>
          <a:xfrm>
            <a:off x="914400" y="1905000"/>
            <a:ext cx="7537206" cy="1200329"/>
          </a:xfrm>
          <a:prstGeom prst="rect">
            <a:avLst/>
          </a:prstGeom>
          <a:noFill/>
        </p:spPr>
        <p:txBody>
          <a:bodyPr wrap="square" rtlCol="0">
            <a:spAutoFit/>
          </a:bodyPr>
          <a:lstStyle/>
          <a:p>
            <a:pPr lvl="1"/>
            <a:r>
              <a:rPr lang="en-US" dirty="0" smtClean="0"/>
              <a:t>Increasing use of smart mobile devices by the growing elderly population </a:t>
            </a:r>
          </a:p>
          <a:p>
            <a:pPr lvl="1"/>
            <a:r>
              <a:rPr lang="en-US" dirty="0" smtClean="0"/>
              <a:t>Untapped segment of users with communicative impairments</a:t>
            </a:r>
          </a:p>
          <a:p>
            <a:pPr lvl="1"/>
            <a:r>
              <a:rPr lang="en-US" dirty="0" smtClean="0"/>
              <a:t>No existing apps with easy-to-use integrated interface</a:t>
            </a:r>
          </a:p>
          <a:p>
            <a:pPr algn="just"/>
            <a:endParaRPr lang="en-US" dirty="0" smtClean="0"/>
          </a:p>
        </p:txBody>
      </p:sp>
      <p:sp>
        <p:nvSpPr>
          <p:cNvPr id="39" name="TextBox 38"/>
          <p:cNvSpPr txBox="1"/>
          <p:nvPr/>
        </p:nvSpPr>
        <p:spPr>
          <a:xfrm>
            <a:off x="1143000" y="3352800"/>
            <a:ext cx="7537206" cy="1754326"/>
          </a:xfrm>
          <a:prstGeom prst="rect">
            <a:avLst/>
          </a:prstGeom>
          <a:noFill/>
        </p:spPr>
        <p:txBody>
          <a:bodyPr wrap="square" rtlCol="0">
            <a:spAutoFit/>
          </a:bodyPr>
          <a:lstStyle/>
          <a:p>
            <a:pPr marL="731520" lvl="1" indent="-457200"/>
            <a:r>
              <a:rPr lang="en-US" dirty="0" smtClean="0"/>
              <a:t>The elderly and those with memory impairments, and their caretakers</a:t>
            </a:r>
          </a:p>
          <a:p>
            <a:pPr marL="731520" lvl="1" indent="-457200"/>
            <a:r>
              <a:rPr lang="en-US" dirty="0" smtClean="0"/>
              <a:t>The blind or those with poor eyesight</a:t>
            </a:r>
          </a:p>
          <a:p>
            <a:pPr marL="731520" lvl="1" indent="-457200"/>
            <a:r>
              <a:rPr lang="en-US" dirty="0" smtClean="0"/>
              <a:t>The mute or those with speech disabilities</a:t>
            </a:r>
          </a:p>
          <a:p>
            <a:pPr marL="731520" lvl="1" indent="-457200"/>
            <a:r>
              <a:rPr lang="en-US" dirty="0" smtClean="0"/>
              <a:t>The deaf or those with poor hearing</a:t>
            </a:r>
          </a:p>
          <a:p>
            <a:pPr marL="731520" lvl="1" indent="-457200"/>
            <a:r>
              <a:rPr lang="en-US" dirty="0" smtClean="0"/>
              <a:t>Kids</a:t>
            </a:r>
          </a:p>
          <a:p>
            <a:pPr algn="just"/>
            <a:endParaRPr lang="en-US" dirty="0" smtClean="0"/>
          </a:p>
        </p:txBody>
      </p:sp>
      <p:sp>
        <p:nvSpPr>
          <p:cNvPr id="22" name="Rectangle 21"/>
          <p:cNvSpPr/>
          <p:nvPr/>
        </p:nvSpPr>
        <p:spPr>
          <a:xfrm>
            <a:off x="1219200" y="2286000"/>
            <a:ext cx="152400" cy="152400"/>
          </a:xfrm>
          <a:prstGeom prst="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219200" y="2590800"/>
            <a:ext cx="152400" cy="152400"/>
          </a:xfrm>
          <a:prstGeom prst="rect">
            <a:avLst/>
          </a:prstGeom>
          <a:solidFill>
            <a:srgbClr val="EC711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219200" y="3461266"/>
            <a:ext cx="152400" cy="152400"/>
          </a:xfrm>
          <a:prstGeom prst="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219200" y="3733800"/>
            <a:ext cx="152400" cy="152400"/>
          </a:xfrm>
          <a:prstGeom prst="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19200" y="4038600"/>
            <a:ext cx="152400" cy="152400"/>
          </a:xfrm>
          <a:prstGeom prst="rect">
            <a:avLst/>
          </a:prstGeom>
          <a:solidFill>
            <a:srgbClr val="EC711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219200" y="4343400"/>
            <a:ext cx="152400" cy="15240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37" name="Rectangle 36"/>
          <p:cNvSpPr/>
          <p:nvPr/>
        </p:nvSpPr>
        <p:spPr>
          <a:xfrm>
            <a:off x="1219200" y="4615934"/>
            <a:ext cx="152400" cy="152400"/>
          </a:xfrm>
          <a:prstGeom prst="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914400" y="5334000"/>
            <a:ext cx="7537206" cy="923330"/>
          </a:xfrm>
          <a:prstGeom prst="rect">
            <a:avLst/>
          </a:prstGeom>
          <a:noFill/>
        </p:spPr>
        <p:txBody>
          <a:bodyPr wrap="square" rtlCol="0">
            <a:spAutoFit/>
          </a:bodyPr>
          <a:lstStyle/>
          <a:p>
            <a:pPr lvl="1"/>
            <a:r>
              <a:rPr lang="en-US" dirty="0" smtClean="0"/>
              <a:t>Google Voice &amp; Apple </a:t>
            </a:r>
            <a:r>
              <a:rPr lang="en-US" dirty="0" err="1" smtClean="0"/>
              <a:t>Siri</a:t>
            </a:r>
            <a:endParaRPr lang="en-US" dirty="0" smtClean="0"/>
          </a:p>
          <a:p>
            <a:pPr lvl="1"/>
            <a:r>
              <a:rPr lang="en-US" dirty="0" smtClean="0"/>
              <a:t>Standalone single-function apps</a:t>
            </a:r>
          </a:p>
          <a:p>
            <a:pPr lvl="1"/>
            <a:r>
              <a:rPr lang="en-US" dirty="0" smtClean="0"/>
              <a:t>PC-based apps</a:t>
            </a:r>
          </a:p>
        </p:txBody>
      </p:sp>
      <p:sp>
        <p:nvSpPr>
          <p:cNvPr id="44" name="Rectangle 43"/>
          <p:cNvSpPr/>
          <p:nvPr/>
        </p:nvSpPr>
        <p:spPr>
          <a:xfrm>
            <a:off x="1219200" y="5410200"/>
            <a:ext cx="152400" cy="152400"/>
          </a:xfrm>
          <a:prstGeom prst="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1219200" y="5682734"/>
            <a:ext cx="152400" cy="152400"/>
          </a:xfrm>
          <a:prstGeom prst="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1219200" y="5987534"/>
            <a:ext cx="152400" cy="152400"/>
          </a:xfrm>
          <a:prstGeom prst="rect">
            <a:avLst/>
          </a:prstGeom>
          <a:solidFill>
            <a:srgbClr val="EC711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42038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28600" y="304800"/>
            <a:ext cx="7620000" cy="11430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600" spc="-100" noProof="0" dirty="0" smtClean="0">
                <a:solidFill>
                  <a:schemeClr val="tx2"/>
                </a:solidFill>
                <a:latin typeface="Segoe UI Light" pitchFamily="34" charset="0"/>
                <a:ea typeface="+mj-ea"/>
                <a:cs typeface="+mj-cs"/>
              </a:rPr>
              <a:t>Stakeholders &amp; User Needs</a:t>
            </a:r>
            <a:endParaRPr kumimoji="0" lang="en-US" sz="4600" b="0" i="0" u="none" strike="noStrike" kern="1200" cap="none" spc="-100" normalizeH="0" baseline="0" noProof="0" dirty="0">
              <a:ln>
                <a:noFill/>
              </a:ln>
              <a:solidFill>
                <a:schemeClr val="tx2"/>
              </a:solidFill>
              <a:effectLst/>
              <a:uLnTx/>
              <a:uFillTx/>
              <a:latin typeface="Segoe UI Light" pitchFamily="34" charset="0"/>
              <a:ea typeface="+mj-ea"/>
              <a:cs typeface="+mj-cs"/>
            </a:endParaRPr>
          </a:p>
        </p:txBody>
      </p:sp>
      <p:sp>
        <p:nvSpPr>
          <p:cNvPr id="6" name="TextBox 5"/>
          <p:cNvSpPr txBox="1"/>
          <p:nvPr/>
        </p:nvSpPr>
        <p:spPr>
          <a:xfrm>
            <a:off x="228600" y="228600"/>
            <a:ext cx="8496944" cy="338554"/>
          </a:xfrm>
          <a:prstGeom prst="rect">
            <a:avLst/>
          </a:prstGeom>
          <a:noFill/>
        </p:spPr>
        <p:txBody>
          <a:bodyPr wrap="square" rtlCol="0">
            <a:spAutoFit/>
          </a:bodyPr>
          <a:lstStyle/>
          <a:p>
            <a:r>
              <a:rPr lang="en-CA" sz="1600" b="1" cap="all" baseline="0" dirty="0" smtClean="0">
                <a:solidFill>
                  <a:schemeClr val="bg1">
                    <a:lumMod val="85000"/>
                  </a:schemeClr>
                </a:solidFill>
                <a:latin typeface="Segoe WP" pitchFamily="34" charset="0"/>
              </a:rPr>
              <a:t>HELPeopLe</a:t>
            </a:r>
            <a:r>
              <a:rPr lang="en-CA" sz="1600" b="1" cap="all" dirty="0" smtClean="0">
                <a:solidFill>
                  <a:schemeClr val="bg1">
                    <a:lumMod val="85000"/>
                  </a:schemeClr>
                </a:solidFill>
                <a:latin typeface="Segoe WP" pitchFamily="34" charset="0"/>
              </a:rPr>
              <a:t> – your smart friend</a:t>
            </a:r>
            <a:endParaRPr lang="en-US" sz="1600" b="1" cap="all" baseline="0" dirty="0">
              <a:solidFill>
                <a:schemeClr val="bg1">
                  <a:lumMod val="85000"/>
                </a:schemeClr>
              </a:solidFill>
              <a:latin typeface="Segoe WP" pitchFamily="34" charset="0"/>
            </a:endParaRPr>
          </a:p>
        </p:txBody>
      </p:sp>
      <p:pic>
        <p:nvPicPr>
          <p:cNvPr id="8"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277100" y="301113"/>
            <a:ext cx="1143000" cy="115037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grpSp>
        <p:nvGrpSpPr>
          <p:cNvPr id="2" name="Group 9"/>
          <p:cNvGrpSpPr/>
          <p:nvPr/>
        </p:nvGrpSpPr>
        <p:grpSpPr>
          <a:xfrm>
            <a:off x="1028395" y="1295400"/>
            <a:ext cx="7246876" cy="584775"/>
            <a:chOff x="1028396" y="2057399"/>
            <a:chExt cx="7246876" cy="584775"/>
          </a:xfrm>
        </p:grpSpPr>
        <p:sp>
          <p:nvSpPr>
            <p:cNvPr id="11" name="Rectangle 10"/>
            <p:cNvSpPr/>
            <p:nvPr/>
          </p:nvSpPr>
          <p:spPr>
            <a:xfrm>
              <a:off x="1028396" y="2247593"/>
              <a:ext cx="267005" cy="267005"/>
            </a:xfrm>
            <a:prstGeom prst="rect">
              <a:avLst/>
            </a:prstGeom>
            <a:solidFill>
              <a:srgbClr val="EC7114"/>
            </a:solidFill>
            <a:ln>
              <a:solidFill>
                <a:srgbClr val="EC71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1295401" y="2057399"/>
              <a:ext cx="6979871" cy="584775"/>
            </a:xfrm>
            <a:prstGeom prst="rect">
              <a:avLst/>
            </a:prstGeom>
            <a:noFill/>
          </p:spPr>
          <p:txBody>
            <a:bodyPr wrap="square" rtlCol="0">
              <a:spAutoFit/>
            </a:bodyPr>
            <a:lstStyle/>
            <a:p>
              <a:r>
                <a:rPr lang="en-US" sz="3200" dirty="0" smtClean="0"/>
                <a:t>Main Stakeholders</a:t>
              </a:r>
            </a:p>
          </p:txBody>
        </p:sp>
      </p:grpSp>
      <p:grpSp>
        <p:nvGrpSpPr>
          <p:cNvPr id="3" name="Group 18"/>
          <p:cNvGrpSpPr/>
          <p:nvPr/>
        </p:nvGrpSpPr>
        <p:grpSpPr>
          <a:xfrm>
            <a:off x="990600" y="3810000"/>
            <a:ext cx="7090320" cy="584775"/>
            <a:chOff x="986881" y="6128266"/>
            <a:chExt cx="7090320" cy="584775"/>
          </a:xfrm>
        </p:grpSpPr>
        <p:sp>
          <p:nvSpPr>
            <p:cNvPr id="20" name="Rectangle 19"/>
            <p:cNvSpPr/>
            <p:nvPr/>
          </p:nvSpPr>
          <p:spPr>
            <a:xfrm>
              <a:off x="986881" y="6248399"/>
              <a:ext cx="308521" cy="308521"/>
            </a:xfrm>
            <a:prstGeom prst="rect">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325931" y="6128266"/>
              <a:ext cx="6751270" cy="584775"/>
            </a:xfrm>
            <a:prstGeom prst="rect">
              <a:avLst/>
            </a:prstGeom>
            <a:noFill/>
          </p:spPr>
          <p:txBody>
            <a:bodyPr wrap="square" rtlCol="0">
              <a:spAutoFit/>
            </a:bodyPr>
            <a:lstStyle/>
            <a:p>
              <a:r>
                <a:rPr lang="en-US" sz="3200" dirty="0" smtClean="0"/>
                <a:t>Key User Needs</a:t>
              </a:r>
            </a:p>
          </p:txBody>
        </p:sp>
      </p:grpSp>
      <p:pic>
        <p:nvPicPr>
          <p:cNvPr id="41" name="Picture 2"/>
          <p:cNvPicPr>
            <a:picLocks noChangeAspect="1" noChangeArrowheads="1"/>
          </p:cNvPicPr>
          <p:nvPr/>
        </p:nvPicPr>
        <p:blipFill>
          <a:blip r:embed="rId3" cstate="print"/>
          <a:srcRect/>
          <a:stretch>
            <a:fillRect/>
          </a:stretch>
        </p:blipFill>
        <p:spPr bwMode="auto">
          <a:xfrm>
            <a:off x="0" y="5305425"/>
            <a:ext cx="161925" cy="1552575"/>
          </a:xfrm>
          <a:prstGeom prst="rect">
            <a:avLst/>
          </a:prstGeom>
          <a:noFill/>
          <a:ln w="9525">
            <a:noFill/>
            <a:miter lim="800000"/>
            <a:headEnd/>
            <a:tailEnd/>
          </a:ln>
        </p:spPr>
      </p:pic>
      <p:sp>
        <p:nvSpPr>
          <p:cNvPr id="38" name="TextBox 37"/>
          <p:cNvSpPr txBox="1"/>
          <p:nvPr/>
        </p:nvSpPr>
        <p:spPr>
          <a:xfrm>
            <a:off x="914400" y="1905000"/>
            <a:ext cx="7537206" cy="2031325"/>
          </a:xfrm>
          <a:prstGeom prst="rect">
            <a:avLst/>
          </a:prstGeom>
          <a:noFill/>
        </p:spPr>
        <p:txBody>
          <a:bodyPr wrap="square" rtlCol="0">
            <a:spAutoFit/>
          </a:bodyPr>
          <a:lstStyle/>
          <a:p>
            <a:pPr lvl="1"/>
            <a:r>
              <a:rPr lang="en-US" dirty="0" smtClean="0"/>
              <a:t>Investors</a:t>
            </a:r>
          </a:p>
          <a:p>
            <a:pPr lvl="1"/>
            <a:r>
              <a:rPr lang="en-US" dirty="0" smtClean="0"/>
              <a:t>Management</a:t>
            </a:r>
          </a:p>
          <a:p>
            <a:pPr lvl="1"/>
            <a:r>
              <a:rPr lang="en-US" dirty="0" smtClean="0"/>
              <a:t>Development &amp; Support</a:t>
            </a:r>
          </a:p>
          <a:p>
            <a:pPr lvl="1"/>
            <a:r>
              <a:rPr lang="en-US" dirty="0" smtClean="0"/>
              <a:t>Sales &amp; Marketing</a:t>
            </a:r>
          </a:p>
          <a:p>
            <a:pPr lvl="1"/>
            <a:r>
              <a:rPr lang="en-US" dirty="0" smtClean="0"/>
              <a:t>End Users</a:t>
            </a:r>
          </a:p>
          <a:p>
            <a:pPr lvl="1"/>
            <a:r>
              <a:rPr lang="en-US" b="1" dirty="0" smtClean="0">
                <a:solidFill>
                  <a:srgbClr val="00B050"/>
                </a:solidFill>
              </a:rPr>
              <a:t>Other App Makers on Market</a:t>
            </a:r>
          </a:p>
          <a:p>
            <a:pPr algn="just"/>
            <a:endParaRPr lang="en-US" dirty="0" smtClean="0"/>
          </a:p>
        </p:txBody>
      </p:sp>
      <p:sp>
        <p:nvSpPr>
          <p:cNvPr id="39" name="TextBox 38"/>
          <p:cNvSpPr txBox="1"/>
          <p:nvPr/>
        </p:nvSpPr>
        <p:spPr>
          <a:xfrm>
            <a:off x="914400" y="4419600"/>
            <a:ext cx="7537206" cy="1754326"/>
          </a:xfrm>
          <a:prstGeom prst="rect">
            <a:avLst/>
          </a:prstGeom>
          <a:noFill/>
        </p:spPr>
        <p:txBody>
          <a:bodyPr wrap="square" rtlCol="0">
            <a:spAutoFit/>
          </a:bodyPr>
          <a:lstStyle/>
          <a:p>
            <a:pPr lvl="1"/>
            <a:r>
              <a:rPr lang="en-US" dirty="0" smtClean="0"/>
              <a:t>Emergency situations</a:t>
            </a:r>
          </a:p>
          <a:p>
            <a:pPr lvl="1"/>
            <a:r>
              <a:rPr lang="en-US" dirty="0" smtClean="0"/>
              <a:t>Healthcare assistance</a:t>
            </a:r>
          </a:p>
          <a:p>
            <a:pPr lvl="1"/>
            <a:r>
              <a:rPr lang="en-US" dirty="0" smtClean="0"/>
              <a:t>Text to speech</a:t>
            </a:r>
          </a:p>
          <a:p>
            <a:pPr lvl="1"/>
            <a:r>
              <a:rPr lang="en-US" dirty="0" smtClean="0"/>
              <a:t>Voice command</a:t>
            </a:r>
          </a:p>
          <a:p>
            <a:pPr lvl="1"/>
            <a:r>
              <a:rPr lang="en-US" dirty="0" smtClean="0"/>
              <a:t>Facial recognition</a:t>
            </a:r>
          </a:p>
          <a:p>
            <a:pPr lvl="1"/>
            <a:r>
              <a:rPr lang="en-US" dirty="0" smtClean="0"/>
              <a:t>Location</a:t>
            </a:r>
          </a:p>
        </p:txBody>
      </p:sp>
      <p:sp>
        <p:nvSpPr>
          <p:cNvPr id="33" name="Rectangle 32"/>
          <p:cNvSpPr/>
          <p:nvPr/>
        </p:nvSpPr>
        <p:spPr>
          <a:xfrm>
            <a:off x="1219200" y="4528066"/>
            <a:ext cx="152400" cy="152400"/>
          </a:xfrm>
          <a:prstGeom prst="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219200" y="4800600"/>
            <a:ext cx="152400" cy="152400"/>
          </a:xfrm>
          <a:prstGeom prst="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19200" y="5105400"/>
            <a:ext cx="152400" cy="152400"/>
          </a:xfrm>
          <a:prstGeom prst="rect">
            <a:avLst/>
          </a:prstGeom>
          <a:solidFill>
            <a:srgbClr val="EC711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219200" y="5410200"/>
            <a:ext cx="152400" cy="15240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37" name="Rectangle 36"/>
          <p:cNvSpPr/>
          <p:nvPr/>
        </p:nvSpPr>
        <p:spPr>
          <a:xfrm>
            <a:off x="1219200" y="5682734"/>
            <a:ext cx="152400" cy="152400"/>
          </a:xfrm>
          <a:prstGeom prst="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1219200" y="5943600"/>
            <a:ext cx="152400" cy="152400"/>
          </a:xfrm>
          <a:prstGeom prst="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219200" y="2013466"/>
            <a:ext cx="152400" cy="152400"/>
          </a:xfrm>
          <a:prstGeom prst="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219200" y="2286000"/>
            <a:ext cx="152400" cy="152400"/>
          </a:xfrm>
          <a:prstGeom prst="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219200" y="2590800"/>
            <a:ext cx="152400" cy="152400"/>
          </a:xfrm>
          <a:prstGeom prst="rect">
            <a:avLst/>
          </a:prstGeom>
          <a:solidFill>
            <a:srgbClr val="EC711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1219200" y="2895600"/>
            <a:ext cx="152400" cy="15240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42" name="Rectangle 41"/>
          <p:cNvSpPr/>
          <p:nvPr/>
        </p:nvSpPr>
        <p:spPr>
          <a:xfrm>
            <a:off x="1219200" y="3168134"/>
            <a:ext cx="152400" cy="152400"/>
          </a:xfrm>
          <a:prstGeom prst="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219200" y="3429000"/>
            <a:ext cx="152400" cy="152400"/>
          </a:xfrm>
          <a:prstGeom prst="rect">
            <a:avLst/>
          </a:prstGeom>
          <a:solidFill>
            <a:srgbClr val="EC711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42038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277100" y="304800"/>
            <a:ext cx="1143000" cy="115037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8" name="Title 1"/>
          <p:cNvSpPr txBox="1">
            <a:spLocks/>
          </p:cNvSpPr>
          <p:nvPr/>
        </p:nvSpPr>
        <p:spPr>
          <a:xfrm>
            <a:off x="228600" y="304800"/>
            <a:ext cx="7620000" cy="11430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600" b="0" i="0" u="none" strike="noStrike" kern="1200" cap="none" spc="-100" normalizeH="0" baseline="0" noProof="0" dirty="0" smtClean="0">
                <a:ln>
                  <a:noFill/>
                </a:ln>
                <a:solidFill>
                  <a:schemeClr val="tx2"/>
                </a:solidFill>
                <a:effectLst/>
                <a:uLnTx/>
                <a:uFillTx/>
                <a:latin typeface="Segoe UI Light" pitchFamily="34" charset="0"/>
                <a:ea typeface="+mj-ea"/>
                <a:cs typeface="+mj-cs"/>
              </a:rPr>
              <a:t>Problem Domain –</a:t>
            </a:r>
            <a:r>
              <a:rPr kumimoji="0" lang="en-US" sz="4600" b="0" i="0" u="none" strike="noStrike" kern="1200" cap="none" spc="-100" normalizeH="0" noProof="0" dirty="0" smtClean="0">
                <a:ln>
                  <a:noFill/>
                </a:ln>
                <a:solidFill>
                  <a:schemeClr val="tx2"/>
                </a:solidFill>
                <a:effectLst/>
                <a:uLnTx/>
                <a:uFillTx/>
                <a:latin typeface="Segoe UI Light" pitchFamily="34" charset="0"/>
                <a:ea typeface="+mj-ea"/>
                <a:cs typeface="+mj-cs"/>
              </a:rPr>
              <a:t> SIG Model</a:t>
            </a:r>
            <a:endParaRPr kumimoji="0" lang="en-US" sz="4600" b="0" i="0" u="none" strike="noStrike" kern="1200" cap="none" spc="-100" normalizeH="0" baseline="0" noProof="0" dirty="0">
              <a:ln>
                <a:noFill/>
              </a:ln>
              <a:solidFill>
                <a:schemeClr val="tx2"/>
              </a:solidFill>
              <a:effectLst/>
              <a:uLnTx/>
              <a:uFillTx/>
              <a:latin typeface="Segoe UI Light" pitchFamily="34" charset="0"/>
              <a:ea typeface="+mj-ea"/>
              <a:cs typeface="+mj-cs"/>
            </a:endParaRPr>
          </a:p>
        </p:txBody>
      </p:sp>
      <p:sp>
        <p:nvSpPr>
          <p:cNvPr id="10" name="TextBox 9"/>
          <p:cNvSpPr txBox="1"/>
          <p:nvPr/>
        </p:nvSpPr>
        <p:spPr>
          <a:xfrm>
            <a:off x="228600" y="228600"/>
            <a:ext cx="8496944" cy="338554"/>
          </a:xfrm>
          <a:prstGeom prst="rect">
            <a:avLst/>
          </a:prstGeom>
          <a:noFill/>
        </p:spPr>
        <p:txBody>
          <a:bodyPr wrap="square" rtlCol="0">
            <a:spAutoFit/>
          </a:bodyPr>
          <a:lstStyle/>
          <a:p>
            <a:r>
              <a:rPr lang="en-CA" sz="1600" b="1" cap="all" baseline="0" dirty="0" smtClean="0">
                <a:solidFill>
                  <a:schemeClr val="bg1">
                    <a:lumMod val="85000"/>
                  </a:schemeClr>
                </a:solidFill>
                <a:latin typeface="Segoe WP" pitchFamily="34" charset="0"/>
              </a:rPr>
              <a:t>HELPeopLe</a:t>
            </a:r>
            <a:r>
              <a:rPr lang="en-CA" sz="1600" b="1" cap="all" dirty="0" smtClean="0">
                <a:solidFill>
                  <a:schemeClr val="bg1">
                    <a:lumMod val="85000"/>
                  </a:schemeClr>
                </a:solidFill>
                <a:latin typeface="Segoe WP" pitchFamily="34" charset="0"/>
              </a:rPr>
              <a:t> – your smart friend</a:t>
            </a:r>
            <a:endParaRPr lang="en-US" sz="1600" b="1" cap="all" baseline="0" dirty="0">
              <a:solidFill>
                <a:schemeClr val="bg1">
                  <a:lumMod val="85000"/>
                </a:schemeClr>
              </a:solidFill>
              <a:latin typeface="Segoe WP" pitchFamily="34" charset="0"/>
            </a:endParaRPr>
          </a:p>
        </p:txBody>
      </p:sp>
      <p:pic>
        <p:nvPicPr>
          <p:cNvPr id="5122" name="Picture 2"/>
          <p:cNvPicPr>
            <a:picLocks noChangeAspect="1" noChangeArrowheads="1"/>
          </p:cNvPicPr>
          <p:nvPr/>
        </p:nvPicPr>
        <p:blipFill>
          <a:blip r:embed="rId3" cstate="print"/>
          <a:srcRect/>
          <a:stretch>
            <a:fillRect/>
          </a:stretch>
        </p:blipFill>
        <p:spPr bwMode="auto">
          <a:xfrm>
            <a:off x="0" y="5305425"/>
            <a:ext cx="161925" cy="1552575"/>
          </a:xfrm>
          <a:prstGeom prst="rect">
            <a:avLst/>
          </a:prstGeom>
          <a:noFill/>
          <a:ln w="9525">
            <a:noFill/>
            <a:miter lim="800000"/>
            <a:headEnd/>
            <a:tailEnd/>
          </a:ln>
        </p:spPr>
      </p:pic>
      <p:pic>
        <p:nvPicPr>
          <p:cNvPr id="1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33400" y="1676400"/>
            <a:ext cx="7582813" cy="483614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92006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277100" y="297427"/>
            <a:ext cx="1143000" cy="115037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8" name="Title 1"/>
          <p:cNvSpPr txBox="1">
            <a:spLocks/>
          </p:cNvSpPr>
          <p:nvPr/>
        </p:nvSpPr>
        <p:spPr>
          <a:xfrm>
            <a:off x="228600" y="304800"/>
            <a:ext cx="7620000" cy="11430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600" b="0" i="0" u="none" strike="noStrike" kern="1200" cap="none" spc="-100" normalizeH="0" baseline="0" noProof="0" dirty="0" smtClean="0">
                <a:ln>
                  <a:noFill/>
                </a:ln>
                <a:solidFill>
                  <a:schemeClr val="tx2"/>
                </a:solidFill>
                <a:effectLst/>
                <a:uLnTx/>
                <a:uFillTx/>
                <a:latin typeface="Segoe UI Light" pitchFamily="34" charset="0"/>
                <a:ea typeface="+mj-ea"/>
                <a:cs typeface="+mj-cs"/>
              </a:rPr>
              <a:t>System Overview</a:t>
            </a:r>
            <a:endParaRPr kumimoji="0" lang="en-US" sz="4600" b="0" i="0" u="none" strike="noStrike" kern="1200" cap="none" spc="-100" normalizeH="0" baseline="0" noProof="0" dirty="0">
              <a:ln>
                <a:noFill/>
              </a:ln>
              <a:solidFill>
                <a:schemeClr val="tx2"/>
              </a:solidFill>
              <a:effectLst/>
              <a:uLnTx/>
              <a:uFillTx/>
              <a:latin typeface="Segoe UI Light" pitchFamily="34" charset="0"/>
              <a:ea typeface="+mj-ea"/>
              <a:cs typeface="+mj-cs"/>
            </a:endParaRPr>
          </a:p>
        </p:txBody>
      </p:sp>
      <p:sp>
        <p:nvSpPr>
          <p:cNvPr id="10" name="TextBox 9"/>
          <p:cNvSpPr txBox="1"/>
          <p:nvPr/>
        </p:nvSpPr>
        <p:spPr>
          <a:xfrm>
            <a:off x="228600" y="228600"/>
            <a:ext cx="8496944" cy="338554"/>
          </a:xfrm>
          <a:prstGeom prst="rect">
            <a:avLst/>
          </a:prstGeom>
          <a:noFill/>
        </p:spPr>
        <p:txBody>
          <a:bodyPr wrap="square" rtlCol="0">
            <a:spAutoFit/>
          </a:bodyPr>
          <a:lstStyle/>
          <a:p>
            <a:r>
              <a:rPr lang="en-CA" sz="1600" b="1" cap="all" baseline="0" dirty="0" smtClean="0">
                <a:solidFill>
                  <a:schemeClr val="bg1">
                    <a:lumMod val="85000"/>
                  </a:schemeClr>
                </a:solidFill>
                <a:latin typeface="Segoe WP" pitchFamily="34" charset="0"/>
              </a:rPr>
              <a:t>HELPeopLe</a:t>
            </a:r>
            <a:r>
              <a:rPr lang="en-CA" sz="1600" b="1" cap="all" dirty="0" smtClean="0">
                <a:solidFill>
                  <a:schemeClr val="bg1">
                    <a:lumMod val="85000"/>
                  </a:schemeClr>
                </a:solidFill>
                <a:latin typeface="Segoe WP" pitchFamily="34" charset="0"/>
              </a:rPr>
              <a:t> – your smart friend</a:t>
            </a:r>
            <a:endParaRPr lang="en-US" sz="1600" b="1" cap="all" baseline="0" dirty="0">
              <a:solidFill>
                <a:schemeClr val="bg1">
                  <a:lumMod val="85000"/>
                </a:schemeClr>
              </a:solidFill>
              <a:latin typeface="Segoe WP" pitchFamily="34" charset="0"/>
            </a:endParaRPr>
          </a:p>
        </p:txBody>
      </p:sp>
      <p:pic>
        <p:nvPicPr>
          <p:cNvPr id="6146" name="Picture 2"/>
          <p:cNvPicPr>
            <a:picLocks noChangeAspect="1" noChangeArrowheads="1"/>
          </p:cNvPicPr>
          <p:nvPr/>
        </p:nvPicPr>
        <p:blipFill>
          <a:blip r:embed="rId3" cstate="print"/>
          <a:srcRect/>
          <a:stretch>
            <a:fillRect/>
          </a:stretch>
        </p:blipFill>
        <p:spPr bwMode="auto">
          <a:xfrm>
            <a:off x="0" y="5305425"/>
            <a:ext cx="161925" cy="1552575"/>
          </a:xfrm>
          <a:prstGeom prst="rect">
            <a:avLst/>
          </a:prstGeom>
          <a:noFill/>
          <a:ln w="9525">
            <a:noFill/>
            <a:miter lim="800000"/>
            <a:headEnd/>
            <a:tailEnd/>
          </a:ln>
        </p:spPr>
      </p:pic>
      <p:pic>
        <p:nvPicPr>
          <p:cNvPr id="13" name="Picture 2"/>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tretch>
            <a:fillRect/>
          </a:stretch>
        </p:blipFill>
        <p:spPr bwMode="auto">
          <a:xfrm>
            <a:off x="1066800" y="1600200"/>
            <a:ext cx="6527800" cy="489585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92006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28600" y="304800"/>
            <a:ext cx="7620000" cy="11430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600" spc="-100" noProof="0" dirty="0" smtClean="0">
                <a:solidFill>
                  <a:schemeClr val="tx2"/>
                </a:solidFill>
                <a:latin typeface="Segoe UI Light" pitchFamily="34" charset="0"/>
                <a:ea typeface="+mj-ea"/>
                <a:cs typeface="+mj-cs"/>
              </a:rPr>
              <a:t>Product Overview</a:t>
            </a:r>
            <a:endParaRPr kumimoji="0" lang="en-US" sz="4600" b="0" i="0" u="none" strike="noStrike" kern="1200" cap="none" spc="-100" normalizeH="0" baseline="0" noProof="0" dirty="0">
              <a:ln>
                <a:noFill/>
              </a:ln>
              <a:solidFill>
                <a:schemeClr val="tx2"/>
              </a:solidFill>
              <a:effectLst/>
              <a:uLnTx/>
              <a:uFillTx/>
              <a:latin typeface="Segoe UI Light" pitchFamily="34" charset="0"/>
              <a:ea typeface="+mj-ea"/>
              <a:cs typeface="+mj-cs"/>
            </a:endParaRPr>
          </a:p>
        </p:txBody>
      </p:sp>
      <p:sp>
        <p:nvSpPr>
          <p:cNvPr id="6" name="TextBox 5"/>
          <p:cNvSpPr txBox="1"/>
          <p:nvPr/>
        </p:nvSpPr>
        <p:spPr>
          <a:xfrm>
            <a:off x="228600" y="228600"/>
            <a:ext cx="8496944" cy="338554"/>
          </a:xfrm>
          <a:prstGeom prst="rect">
            <a:avLst/>
          </a:prstGeom>
          <a:noFill/>
        </p:spPr>
        <p:txBody>
          <a:bodyPr wrap="square" rtlCol="0">
            <a:spAutoFit/>
          </a:bodyPr>
          <a:lstStyle/>
          <a:p>
            <a:r>
              <a:rPr lang="en-CA" sz="1600" b="1" cap="all" baseline="0" dirty="0" smtClean="0">
                <a:solidFill>
                  <a:schemeClr val="bg1">
                    <a:lumMod val="85000"/>
                  </a:schemeClr>
                </a:solidFill>
                <a:latin typeface="Segoe WP" pitchFamily="34" charset="0"/>
              </a:rPr>
              <a:t>HELPeopLe</a:t>
            </a:r>
            <a:r>
              <a:rPr lang="en-CA" sz="1600" b="1" cap="all" dirty="0" smtClean="0">
                <a:solidFill>
                  <a:schemeClr val="bg1">
                    <a:lumMod val="85000"/>
                  </a:schemeClr>
                </a:solidFill>
                <a:latin typeface="Segoe WP" pitchFamily="34" charset="0"/>
              </a:rPr>
              <a:t> – your smart friend</a:t>
            </a:r>
            <a:endParaRPr lang="en-US" sz="1600" b="1" cap="all" baseline="0" dirty="0">
              <a:solidFill>
                <a:schemeClr val="bg1">
                  <a:lumMod val="85000"/>
                </a:schemeClr>
              </a:solidFill>
              <a:latin typeface="Segoe WP" pitchFamily="34" charset="0"/>
            </a:endParaRPr>
          </a:p>
        </p:txBody>
      </p:sp>
      <p:pic>
        <p:nvPicPr>
          <p:cNvPr id="8"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277100" y="301113"/>
            <a:ext cx="1143000" cy="115037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grpSp>
        <p:nvGrpSpPr>
          <p:cNvPr id="2" name="Group 9"/>
          <p:cNvGrpSpPr/>
          <p:nvPr/>
        </p:nvGrpSpPr>
        <p:grpSpPr>
          <a:xfrm>
            <a:off x="1028395" y="1295400"/>
            <a:ext cx="7246876" cy="584775"/>
            <a:chOff x="1028396" y="2057399"/>
            <a:chExt cx="7246876" cy="584775"/>
          </a:xfrm>
        </p:grpSpPr>
        <p:sp>
          <p:nvSpPr>
            <p:cNvPr id="11" name="Rectangle 10"/>
            <p:cNvSpPr/>
            <p:nvPr/>
          </p:nvSpPr>
          <p:spPr>
            <a:xfrm>
              <a:off x="1028396" y="2247593"/>
              <a:ext cx="267005" cy="267005"/>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1295401" y="2057399"/>
              <a:ext cx="6979871" cy="584775"/>
            </a:xfrm>
            <a:prstGeom prst="rect">
              <a:avLst/>
            </a:prstGeom>
            <a:noFill/>
          </p:spPr>
          <p:txBody>
            <a:bodyPr wrap="square" rtlCol="0">
              <a:spAutoFit/>
            </a:bodyPr>
            <a:lstStyle/>
            <a:p>
              <a:r>
                <a:rPr lang="en-US" sz="3200" dirty="0" smtClean="0"/>
                <a:t>Summary of Capabilities</a:t>
              </a:r>
            </a:p>
          </p:txBody>
        </p:sp>
      </p:grpSp>
      <p:sp>
        <p:nvSpPr>
          <p:cNvPr id="14" name="Rectangle 13"/>
          <p:cNvSpPr/>
          <p:nvPr/>
        </p:nvSpPr>
        <p:spPr>
          <a:xfrm>
            <a:off x="1219200" y="1861066"/>
            <a:ext cx="152400" cy="152400"/>
          </a:xfrm>
          <a:prstGeom prst="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8"/>
          <p:cNvGrpSpPr/>
          <p:nvPr/>
        </p:nvGrpSpPr>
        <p:grpSpPr>
          <a:xfrm>
            <a:off x="990600" y="2637472"/>
            <a:ext cx="7090320" cy="584775"/>
            <a:chOff x="986881" y="6128266"/>
            <a:chExt cx="7090320" cy="584775"/>
          </a:xfrm>
        </p:grpSpPr>
        <p:sp>
          <p:nvSpPr>
            <p:cNvPr id="20" name="Rectangle 19"/>
            <p:cNvSpPr/>
            <p:nvPr/>
          </p:nvSpPr>
          <p:spPr>
            <a:xfrm>
              <a:off x="986881" y="6248399"/>
              <a:ext cx="308521" cy="308521"/>
            </a:xfrm>
            <a:prstGeom prst="rect">
              <a:avLst/>
            </a:prstGeom>
            <a:solidFill>
              <a:srgbClr val="EC7114"/>
            </a:solidFill>
            <a:ln>
              <a:solidFill>
                <a:srgbClr val="EC71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325931" y="6128266"/>
              <a:ext cx="6751270" cy="584775"/>
            </a:xfrm>
            <a:prstGeom prst="rect">
              <a:avLst/>
            </a:prstGeom>
            <a:noFill/>
          </p:spPr>
          <p:txBody>
            <a:bodyPr wrap="square" rtlCol="0">
              <a:spAutoFit/>
            </a:bodyPr>
            <a:lstStyle/>
            <a:p>
              <a:r>
                <a:rPr lang="en-US" sz="3200" dirty="0" smtClean="0"/>
                <a:t>Assumptions and Dependencies  </a:t>
              </a:r>
            </a:p>
          </p:txBody>
        </p:sp>
      </p:grpSp>
      <p:grpSp>
        <p:nvGrpSpPr>
          <p:cNvPr id="4" name="Group 24"/>
          <p:cNvGrpSpPr/>
          <p:nvPr/>
        </p:nvGrpSpPr>
        <p:grpSpPr>
          <a:xfrm>
            <a:off x="990600" y="4267200"/>
            <a:ext cx="6988417" cy="1077218"/>
            <a:chOff x="1005989" y="3362370"/>
            <a:chExt cx="6988417" cy="1077218"/>
          </a:xfrm>
        </p:grpSpPr>
        <p:sp>
          <p:nvSpPr>
            <p:cNvPr id="26" name="Rectangle 25"/>
            <p:cNvSpPr/>
            <p:nvPr/>
          </p:nvSpPr>
          <p:spPr>
            <a:xfrm>
              <a:off x="1005989" y="3530158"/>
              <a:ext cx="289411" cy="289411"/>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295400" y="3362370"/>
              <a:ext cx="6699006" cy="1077218"/>
            </a:xfrm>
            <a:prstGeom prst="rect">
              <a:avLst/>
            </a:prstGeom>
            <a:noFill/>
          </p:spPr>
          <p:txBody>
            <a:bodyPr wrap="square" rtlCol="0">
              <a:spAutoFit/>
            </a:bodyPr>
            <a:lstStyle/>
            <a:p>
              <a:r>
                <a:rPr lang="en-US" sz="3200" dirty="0" smtClean="0"/>
                <a:t>Cost and Pricing</a:t>
              </a:r>
            </a:p>
            <a:p>
              <a:endParaRPr lang="en-US" sz="3200" dirty="0"/>
            </a:p>
          </p:txBody>
        </p:sp>
      </p:grpSp>
      <p:pic>
        <p:nvPicPr>
          <p:cNvPr id="41" name="Picture 2"/>
          <p:cNvPicPr>
            <a:picLocks noChangeAspect="1" noChangeArrowheads="1"/>
          </p:cNvPicPr>
          <p:nvPr/>
        </p:nvPicPr>
        <p:blipFill>
          <a:blip r:embed="rId4" cstate="print"/>
          <a:srcRect/>
          <a:stretch>
            <a:fillRect/>
          </a:stretch>
        </p:blipFill>
        <p:spPr bwMode="auto">
          <a:xfrm>
            <a:off x="0" y="5305425"/>
            <a:ext cx="161925" cy="1552575"/>
          </a:xfrm>
          <a:prstGeom prst="rect">
            <a:avLst/>
          </a:prstGeom>
          <a:noFill/>
          <a:ln w="9525">
            <a:noFill/>
            <a:miter lim="800000"/>
            <a:headEnd/>
            <a:tailEnd/>
          </a:ln>
        </p:spPr>
      </p:pic>
      <p:sp>
        <p:nvSpPr>
          <p:cNvPr id="38" name="TextBox 37"/>
          <p:cNvSpPr txBox="1"/>
          <p:nvPr/>
        </p:nvSpPr>
        <p:spPr>
          <a:xfrm>
            <a:off x="990600" y="1752600"/>
            <a:ext cx="7537206" cy="1200329"/>
          </a:xfrm>
          <a:prstGeom prst="rect">
            <a:avLst/>
          </a:prstGeom>
          <a:noFill/>
        </p:spPr>
        <p:txBody>
          <a:bodyPr wrap="square" rtlCol="0">
            <a:spAutoFit/>
          </a:bodyPr>
          <a:lstStyle/>
          <a:p>
            <a:pPr marL="742950" lvl="2" indent="-342900"/>
            <a:r>
              <a:rPr lang="en-US" dirty="0" smtClean="0"/>
              <a:t>Easy access to most used applications or favorite ones.</a:t>
            </a:r>
          </a:p>
          <a:p>
            <a:pPr marL="742950" lvl="2" indent="-342900"/>
            <a:r>
              <a:rPr lang="en-US" dirty="0" smtClean="0"/>
              <a:t>Set the configuration according to their desire.</a:t>
            </a:r>
          </a:p>
          <a:p>
            <a:pPr marL="742950" lvl="2" indent="-342900"/>
            <a:r>
              <a:rPr lang="en-US" dirty="0" smtClean="0"/>
              <a:t>Add desired applications or remove unwanted apps.</a:t>
            </a:r>
          </a:p>
          <a:p>
            <a:pPr algn="just"/>
            <a:endParaRPr lang="en-US" dirty="0" smtClean="0"/>
          </a:p>
        </p:txBody>
      </p:sp>
      <p:sp>
        <p:nvSpPr>
          <p:cNvPr id="39" name="TextBox 38"/>
          <p:cNvSpPr txBox="1"/>
          <p:nvPr/>
        </p:nvSpPr>
        <p:spPr>
          <a:xfrm>
            <a:off x="990600" y="3170872"/>
            <a:ext cx="7315200" cy="1477328"/>
          </a:xfrm>
          <a:prstGeom prst="rect">
            <a:avLst/>
          </a:prstGeom>
          <a:noFill/>
        </p:spPr>
        <p:txBody>
          <a:bodyPr wrap="square" rtlCol="0">
            <a:spAutoFit/>
          </a:bodyPr>
          <a:lstStyle/>
          <a:p>
            <a:pPr marL="0" lvl="2" indent="393700" algn="just"/>
            <a:r>
              <a:rPr lang="en-US" dirty="0" smtClean="0"/>
              <a:t>The default language for HELPeople would be US English. It is assumed that the user is able to communicate in English. </a:t>
            </a:r>
          </a:p>
          <a:p>
            <a:pPr marL="0" lvl="2" indent="393700" algn="just"/>
            <a:r>
              <a:rPr lang="en-US" dirty="0" smtClean="0"/>
              <a:t>It’s assumed that the network would be available on users handset so they can use network-based applications such as SMS and call.</a:t>
            </a:r>
          </a:p>
          <a:p>
            <a:pPr algn="just"/>
            <a:endParaRPr lang="en-US" dirty="0" smtClean="0"/>
          </a:p>
        </p:txBody>
      </p:sp>
      <p:sp>
        <p:nvSpPr>
          <p:cNvPr id="22" name="Rectangle 21"/>
          <p:cNvSpPr/>
          <p:nvPr/>
        </p:nvSpPr>
        <p:spPr>
          <a:xfrm>
            <a:off x="1219200" y="2133600"/>
            <a:ext cx="152400" cy="152400"/>
          </a:xfrm>
          <a:prstGeom prst="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219200" y="2438400"/>
            <a:ext cx="152400" cy="152400"/>
          </a:xfrm>
          <a:prstGeom prst="rect">
            <a:avLst/>
          </a:prstGeom>
          <a:solidFill>
            <a:srgbClr val="EC711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219200" y="3279338"/>
            <a:ext cx="152400" cy="152400"/>
          </a:xfrm>
          <a:prstGeom prst="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19200" y="3856672"/>
            <a:ext cx="152400" cy="152400"/>
          </a:xfrm>
          <a:prstGeom prst="rect">
            <a:avLst/>
          </a:prstGeom>
          <a:solidFill>
            <a:srgbClr val="EC711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997194" y="4791670"/>
            <a:ext cx="7537206" cy="923330"/>
          </a:xfrm>
          <a:prstGeom prst="rect">
            <a:avLst/>
          </a:prstGeom>
          <a:noFill/>
        </p:spPr>
        <p:txBody>
          <a:bodyPr wrap="square" rtlCol="0">
            <a:spAutoFit/>
          </a:bodyPr>
          <a:lstStyle/>
          <a:p>
            <a:pPr marL="742950" lvl="2" indent="-342900"/>
            <a:r>
              <a:rPr lang="en-US" dirty="0" smtClean="0"/>
              <a:t>This product would be a “</a:t>
            </a:r>
            <a:r>
              <a:rPr lang="en-US" dirty="0" err="1" smtClean="0"/>
              <a:t>Freemium</a:t>
            </a:r>
            <a:r>
              <a:rPr lang="en-US" dirty="0" smtClean="0"/>
              <a:t>” application </a:t>
            </a:r>
          </a:p>
          <a:p>
            <a:pPr marL="742950" lvl="2" indent="-342900"/>
            <a:r>
              <a:rPr lang="en-US" dirty="0" smtClean="0"/>
              <a:t>Native applications: free</a:t>
            </a:r>
          </a:p>
          <a:p>
            <a:pPr marL="742950" lvl="2" indent="-342900"/>
            <a:r>
              <a:rPr lang="en-US" dirty="0" smtClean="0"/>
              <a:t>Non-native applications: </a:t>
            </a:r>
            <a:r>
              <a:rPr lang="en-US" dirty="0" smtClean="0"/>
              <a:t>at a cost</a:t>
            </a:r>
            <a:endParaRPr lang="en-US" dirty="0" smtClean="0"/>
          </a:p>
        </p:txBody>
      </p:sp>
      <p:sp>
        <p:nvSpPr>
          <p:cNvPr id="44" name="Rectangle 43"/>
          <p:cNvSpPr/>
          <p:nvPr/>
        </p:nvSpPr>
        <p:spPr>
          <a:xfrm>
            <a:off x="1225794" y="4867870"/>
            <a:ext cx="152400" cy="152400"/>
          </a:xfrm>
          <a:prstGeom prst="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1225794" y="5140404"/>
            <a:ext cx="152400" cy="152400"/>
          </a:xfrm>
          <a:prstGeom prst="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1225794" y="5445204"/>
            <a:ext cx="152400" cy="152400"/>
          </a:xfrm>
          <a:prstGeom prst="rect">
            <a:avLst/>
          </a:prstGeom>
          <a:solidFill>
            <a:srgbClr val="EC711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9"/>
          <p:cNvGrpSpPr/>
          <p:nvPr/>
        </p:nvGrpSpPr>
        <p:grpSpPr>
          <a:xfrm>
            <a:off x="990600" y="5562600"/>
            <a:ext cx="7246876" cy="584775"/>
            <a:chOff x="1028396" y="2057399"/>
            <a:chExt cx="7246876" cy="584775"/>
          </a:xfrm>
        </p:grpSpPr>
        <p:sp>
          <p:nvSpPr>
            <p:cNvPr id="30" name="Rectangle 29"/>
            <p:cNvSpPr/>
            <p:nvPr/>
          </p:nvSpPr>
          <p:spPr>
            <a:xfrm>
              <a:off x="1028396" y="2247593"/>
              <a:ext cx="267005" cy="267005"/>
            </a:xfrm>
            <a:prstGeom prst="rect">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1295401" y="2057399"/>
              <a:ext cx="6979871" cy="584775"/>
            </a:xfrm>
            <a:prstGeom prst="rect">
              <a:avLst/>
            </a:prstGeom>
            <a:noFill/>
          </p:spPr>
          <p:txBody>
            <a:bodyPr wrap="square" rtlCol="0">
              <a:spAutoFit/>
            </a:bodyPr>
            <a:lstStyle/>
            <a:p>
              <a:r>
                <a:rPr lang="en-US" sz="3200" dirty="0" smtClean="0"/>
                <a:t>Licensing and Installation </a:t>
              </a:r>
            </a:p>
          </p:txBody>
        </p:sp>
      </p:grpSp>
      <p:sp>
        <p:nvSpPr>
          <p:cNvPr id="42" name="Rectangle 41"/>
          <p:cNvSpPr/>
          <p:nvPr/>
        </p:nvSpPr>
        <p:spPr>
          <a:xfrm>
            <a:off x="1219200" y="6172200"/>
            <a:ext cx="152400" cy="152400"/>
          </a:xfrm>
          <a:prstGeom prst="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1219200" y="6477000"/>
            <a:ext cx="152400" cy="152400"/>
          </a:xfrm>
          <a:prstGeom prst="rect">
            <a:avLst/>
          </a:prstGeom>
          <a:solidFill>
            <a:srgbClr val="EC711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990600" y="6059269"/>
            <a:ext cx="7537206" cy="646331"/>
          </a:xfrm>
          <a:prstGeom prst="rect">
            <a:avLst/>
          </a:prstGeom>
          <a:noFill/>
        </p:spPr>
        <p:txBody>
          <a:bodyPr wrap="square" rtlCol="0">
            <a:spAutoFit/>
          </a:bodyPr>
          <a:lstStyle/>
          <a:p>
            <a:pPr marL="742950" lvl="2" indent="-342900"/>
            <a:r>
              <a:rPr lang="en-US" b="1" dirty="0" smtClean="0"/>
              <a:t>Licensing : </a:t>
            </a:r>
            <a:r>
              <a:rPr lang="en-US" dirty="0" smtClean="0"/>
              <a:t>Shrink-wrapped package </a:t>
            </a:r>
          </a:p>
          <a:p>
            <a:pPr marL="742950" lvl="2" indent="-342900"/>
            <a:r>
              <a:rPr lang="en-US" b="1" dirty="0" smtClean="0"/>
              <a:t>Installation: </a:t>
            </a:r>
            <a:r>
              <a:rPr lang="en-US" dirty="0" smtClean="0"/>
              <a:t>split to 2 sections:  native and non-native applications</a:t>
            </a:r>
            <a:endParaRPr lang="en-US" b="1" dirty="0" smtClean="0">
              <a:solidFill>
                <a:srgbClr val="00B050"/>
              </a:solidFill>
            </a:endParaRPr>
          </a:p>
        </p:txBody>
      </p:sp>
    </p:spTree>
    <p:extLst>
      <p:ext uri="{BB962C8B-B14F-4D97-AF65-F5344CB8AC3E}">
        <p14:creationId xmlns:p14="http://schemas.microsoft.com/office/powerpoint/2010/main" val="8242038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28600" y="304800"/>
            <a:ext cx="7620000" cy="11430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600" spc="-100" noProof="0" dirty="0" smtClean="0">
                <a:solidFill>
                  <a:schemeClr val="tx2"/>
                </a:solidFill>
                <a:latin typeface="Segoe UI Light" pitchFamily="34" charset="0"/>
                <a:ea typeface="+mj-ea"/>
                <a:cs typeface="+mj-cs"/>
              </a:rPr>
              <a:t>Constraints and Requirements</a:t>
            </a:r>
            <a:endParaRPr kumimoji="0" lang="en-US" sz="4600" b="0" i="0" u="none" strike="noStrike" kern="1200" cap="none" spc="-100" normalizeH="0" baseline="0" noProof="0" dirty="0">
              <a:ln>
                <a:noFill/>
              </a:ln>
              <a:solidFill>
                <a:schemeClr val="tx2"/>
              </a:solidFill>
              <a:effectLst/>
              <a:uLnTx/>
              <a:uFillTx/>
              <a:latin typeface="Segoe UI Light" pitchFamily="34" charset="0"/>
              <a:ea typeface="+mj-ea"/>
              <a:cs typeface="+mj-cs"/>
            </a:endParaRPr>
          </a:p>
        </p:txBody>
      </p:sp>
      <p:sp>
        <p:nvSpPr>
          <p:cNvPr id="6" name="TextBox 5"/>
          <p:cNvSpPr txBox="1"/>
          <p:nvPr/>
        </p:nvSpPr>
        <p:spPr>
          <a:xfrm>
            <a:off x="228600" y="228600"/>
            <a:ext cx="8496944" cy="338554"/>
          </a:xfrm>
          <a:prstGeom prst="rect">
            <a:avLst/>
          </a:prstGeom>
          <a:noFill/>
        </p:spPr>
        <p:txBody>
          <a:bodyPr wrap="square" rtlCol="0">
            <a:spAutoFit/>
          </a:bodyPr>
          <a:lstStyle/>
          <a:p>
            <a:r>
              <a:rPr lang="en-CA" sz="1600" b="1" cap="all" baseline="0" dirty="0" smtClean="0">
                <a:solidFill>
                  <a:schemeClr val="bg1">
                    <a:lumMod val="85000"/>
                  </a:schemeClr>
                </a:solidFill>
                <a:latin typeface="Segoe WP" pitchFamily="34" charset="0"/>
              </a:rPr>
              <a:t>HELPeopLe</a:t>
            </a:r>
            <a:r>
              <a:rPr lang="en-CA" sz="1600" b="1" cap="all" dirty="0" smtClean="0">
                <a:solidFill>
                  <a:schemeClr val="bg1">
                    <a:lumMod val="85000"/>
                  </a:schemeClr>
                </a:solidFill>
                <a:latin typeface="Segoe WP" pitchFamily="34" charset="0"/>
              </a:rPr>
              <a:t> – your smart friend</a:t>
            </a:r>
            <a:endParaRPr lang="en-US" sz="1600" b="1" cap="all" baseline="0" dirty="0">
              <a:solidFill>
                <a:schemeClr val="bg1">
                  <a:lumMod val="85000"/>
                </a:schemeClr>
              </a:solidFill>
              <a:latin typeface="Segoe WP" pitchFamily="34" charset="0"/>
            </a:endParaRPr>
          </a:p>
        </p:txBody>
      </p:sp>
      <p:pic>
        <p:nvPicPr>
          <p:cNvPr id="8"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277100" y="301113"/>
            <a:ext cx="1143000" cy="115037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grpSp>
        <p:nvGrpSpPr>
          <p:cNvPr id="2" name="Group 9"/>
          <p:cNvGrpSpPr/>
          <p:nvPr/>
        </p:nvGrpSpPr>
        <p:grpSpPr>
          <a:xfrm>
            <a:off x="1028395" y="1295400"/>
            <a:ext cx="7246876" cy="584775"/>
            <a:chOff x="1028396" y="2057399"/>
            <a:chExt cx="7246876" cy="584775"/>
          </a:xfrm>
        </p:grpSpPr>
        <p:sp>
          <p:nvSpPr>
            <p:cNvPr id="11" name="Rectangle 10"/>
            <p:cNvSpPr/>
            <p:nvPr/>
          </p:nvSpPr>
          <p:spPr>
            <a:xfrm>
              <a:off x="1028396" y="2247593"/>
              <a:ext cx="267005" cy="267005"/>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1295401" y="2057399"/>
              <a:ext cx="6979871" cy="584775"/>
            </a:xfrm>
            <a:prstGeom prst="rect">
              <a:avLst/>
            </a:prstGeom>
            <a:noFill/>
          </p:spPr>
          <p:txBody>
            <a:bodyPr wrap="square" rtlCol="0">
              <a:spAutoFit/>
            </a:bodyPr>
            <a:lstStyle/>
            <a:p>
              <a:r>
                <a:rPr lang="en-US" sz="3200" dirty="0" smtClean="0"/>
                <a:t>Constraints</a:t>
              </a:r>
            </a:p>
          </p:txBody>
        </p:sp>
      </p:grpSp>
      <p:sp>
        <p:nvSpPr>
          <p:cNvPr id="14" name="Rectangle 13"/>
          <p:cNvSpPr/>
          <p:nvPr/>
        </p:nvSpPr>
        <p:spPr>
          <a:xfrm>
            <a:off x="1219200" y="1861066"/>
            <a:ext cx="152400" cy="152400"/>
          </a:xfrm>
          <a:prstGeom prst="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8"/>
          <p:cNvGrpSpPr/>
          <p:nvPr/>
        </p:nvGrpSpPr>
        <p:grpSpPr>
          <a:xfrm>
            <a:off x="990600" y="2637472"/>
            <a:ext cx="7090320" cy="584775"/>
            <a:chOff x="986881" y="6128266"/>
            <a:chExt cx="7090320" cy="584775"/>
          </a:xfrm>
        </p:grpSpPr>
        <p:sp>
          <p:nvSpPr>
            <p:cNvPr id="20" name="Rectangle 19"/>
            <p:cNvSpPr/>
            <p:nvPr/>
          </p:nvSpPr>
          <p:spPr>
            <a:xfrm>
              <a:off x="986881" y="6248399"/>
              <a:ext cx="308521" cy="308521"/>
            </a:xfrm>
            <a:prstGeom prst="rect">
              <a:avLst/>
            </a:prstGeom>
            <a:solidFill>
              <a:srgbClr val="EC7114"/>
            </a:solidFill>
            <a:ln>
              <a:solidFill>
                <a:srgbClr val="EC71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325931" y="6128266"/>
              <a:ext cx="6751270" cy="584775"/>
            </a:xfrm>
            <a:prstGeom prst="rect">
              <a:avLst/>
            </a:prstGeom>
            <a:noFill/>
          </p:spPr>
          <p:txBody>
            <a:bodyPr wrap="square" rtlCol="0">
              <a:spAutoFit/>
            </a:bodyPr>
            <a:lstStyle/>
            <a:p>
              <a:r>
                <a:rPr lang="en-US" sz="3200" dirty="0" smtClean="0"/>
                <a:t>Other Product Requirements</a:t>
              </a:r>
            </a:p>
          </p:txBody>
        </p:sp>
      </p:grpSp>
      <p:grpSp>
        <p:nvGrpSpPr>
          <p:cNvPr id="4" name="Group 24"/>
          <p:cNvGrpSpPr/>
          <p:nvPr/>
        </p:nvGrpSpPr>
        <p:grpSpPr>
          <a:xfrm>
            <a:off x="990600" y="4038600"/>
            <a:ext cx="6988417" cy="1077218"/>
            <a:chOff x="1005989" y="3362370"/>
            <a:chExt cx="6988417" cy="1077218"/>
          </a:xfrm>
        </p:grpSpPr>
        <p:sp>
          <p:nvSpPr>
            <p:cNvPr id="26" name="Rectangle 25"/>
            <p:cNvSpPr/>
            <p:nvPr/>
          </p:nvSpPr>
          <p:spPr>
            <a:xfrm>
              <a:off x="1005989" y="3530158"/>
              <a:ext cx="289411" cy="289411"/>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295400" y="3362370"/>
              <a:ext cx="6699006" cy="1077218"/>
            </a:xfrm>
            <a:prstGeom prst="rect">
              <a:avLst/>
            </a:prstGeom>
            <a:noFill/>
          </p:spPr>
          <p:txBody>
            <a:bodyPr wrap="square" rtlCol="0">
              <a:spAutoFit/>
            </a:bodyPr>
            <a:lstStyle/>
            <a:p>
              <a:r>
                <a:rPr lang="en-US" sz="3200" dirty="0" smtClean="0"/>
                <a:t>Documentation Requirements</a:t>
              </a:r>
            </a:p>
            <a:p>
              <a:endParaRPr lang="en-US" sz="3200" dirty="0"/>
            </a:p>
          </p:txBody>
        </p:sp>
      </p:grpSp>
      <p:pic>
        <p:nvPicPr>
          <p:cNvPr id="41" name="Picture 2"/>
          <p:cNvPicPr>
            <a:picLocks noChangeAspect="1" noChangeArrowheads="1"/>
          </p:cNvPicPr>
          <p:nvPr/>
        </p:nvPicPr>
        <p:blipFill>
          <a:blip r:embed="rId4" cstate="print"/>
          <a:srcRect/>
          <a:stretch>
            <a:fillRect/>
          </a:stretch>
        </p:blipFill>
        <p:spPr bwMode="auto">
          <a:xfrm>
            <a:off x="0" y="5305425"/>
            <a:ext cx="161925" cy="1552575"/>
          </a:xfrm>
          <a:prstGeom prst="rect">
            <a:avLst/>
          </a:prstGeom>
          <a:noFill/>
          <a:ln w="9525">
            <a:noFill/>
            <a:miter lim="800000"/>
            <a:headEnd/>
            <a:tailEnd/>
          </a:ln>
        </p:spPr>
      </p:pic>
      <p:sp>
        <p:nvSpPr>
          <p:cNvPr id="38" name="TextBox 37"/>
          <p:cNvSpPr txBox="1"/>
          <p:nvPr/>
        </p:nvSpPr>
        <p:spPr>
          <a:xfrm>
            <a:off x="990600" y="1752600"/>
            <a:ext cx="7537206" cy="1200329"/>
          </a:xfrm>
          <a:prstGeom prst="rect">
            <a:avLst/>
          </a:prstGeom>
          <a:noFill/>
        </p:spPr>
        <p:txBody>
          <a:bodyPr wrap="square" rtlCol="0">
            <a:spAutoFit/>
          </a:bodyPr>
          <a:lstStyle/>
          <a:p>
            <a:pPr lvl="1"/>
            <a:r>
              <a:rPr lang="en-CA" dirty="0" smtClean="0"/>
              <a:t>Responsiveness</a:t>
            </a:r>
          </a:p>
          <a:p>
            <a:pPr lvl="1"/>
            <a:r>
              <a:rPr lang="en-US" dirty="0" smtClean="0"/>
              <a:t>User Interface Usability</a:t>
            </a:r>
          </a:p>
          <a:p>
            <a:pPr lvl="1"/>
            <a:r>
              <a:rPr lang="en-US" dirty="0" smtClean="0"/>
              <a:t>Security</a:t>
            </a:r>
            <a:endParaRPr lang="en-US" b="1" dirty="0" smtClean="0"/>
          </a:p>
          <a:p>
            <a:pPr algn="just"/>
            <a:endParaRPr lang="en-US" dirty="0" smtClean="0"/>
          </a:p>
        </p:txBody>
      </p:sp>
      <p:sp>
        <p:nvSpPr>
          <p:cNvPr id="22" name="Rectangle 21"/>
          <p:cNvSpPr/>
          <p:nvPr/>
        </p:nvSpPr>
        <p:spPr>
          <a:xfrm>
            <a:off x="1219200" y="2133600"/>
            <a:ext cx="152400" cy="152400"/>
          </a:xfrm>
          <a:prstGeom prst="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219200" y="2438400"/>
            <a:ext cx="152400" cy="152400"/>
          </a:xfrm>
          <a:prstGeom prst="rect">
            <a:avLst/>
          </a:prstGeom>
          <a:solidFill>
            <a:srgbClr val="EC711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p:nvPr/>
        </p:nvGrpSpPr>
        <p:grpSpPr>
          <a:xfrm>
            <a:off x="990600" y="5181600"/>
            <a:ext cx="7246876" cy="584775"/>
            <a:chOff x="1028396" y="2057399"/>
            <a:chExt cx="7246876" cy="584775"/>
          </a:xfrm>
        </p:grpSpPr>
        <p:sp>
          <p:nvSpPr>
            <p:cNvPr id="30" name="Rectangle 29"/>
            <p:cNvSpPr/>
            <p:nvPr/>
          </p:nvSpPr>
          <p:spPr>
            <a:xfrm>
              <a:off x="1028396" y="2247593"/>
              <a:ext cx="267005" cy="267005"/>
            </a:xfrm>
            <a:prstGeom prst="rect">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1295401" y="2057399"/>
              <a:ext cx="6979871" cy="584775"/>
            </a:xfrm>
            <a:prstGeom prst="rect">
              <a:avLst/>
            </a:prstGeom>
            <a:noFill/>
          </p:spPr>
          <p:txBody>
            <a:bodyPr wrap="square" rtlCol="0">
              <a:spAutoFit/>
            </a:bodyPr>
            <a:lstStyle/>
            <a:p>
              <a:r>
                <a:rPr lang="en-US" sz="3200" dirty="0" smtClean="0"/>
                <a:t>Quality Ranges</a:t>
              </a:r>
            </a:p>
          </p:txBody>
        </p:sp>
      </p:grpSp>
      <p:sp>
        <p:nvSpPr>
          <p:cNvPr id="42" name="Rectangle 41"/>
          <p:cNvSpPr/>
          <p:nvPr/>
        </p:nvSpPr>
        <p:spPr>
          <a:xfrm>
            <a:off x="1219200" y="5791200"/>
            <a:ext cx="152400" cy="152400"/>
          </a:xfrm>
          <a:prstGeom prst="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1219200" y="6096000"/>
            <a:ext cx="152400" cy="152400"/>
          </a:xfrm>
          <a:prstGeom prst="rect">
            <a:avLst/>
          </a:prstGeom>
          <a:solidFill>
            <a:srgbClr val="EC711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990600" y="5678269"/>
            <a:ext cx="7537206" cy="923330"/>
          </a:xfrm>
          <a:prstGeom prst="rect">
            <a:avLst/>
          </a:prstGeom>
          <a:noFill/>
        </p:spPr>
        <p:txBody>
          <a:bodyPr wrap="square" rtlCol="0">
            <a:spAutoFit/>
          </a:bodyPr>
          <a:lstStyle/>
          <a:p>
            <a:pPr lvl="1"/>
            <a:r>
              <a:rPr lang="en-US" dirty="0" smtClean="0"/>
              <a:t>All output responses should be no more than 1000 ms </a:t>
            </a:r>
          </a:p>
          <a:p>
            <a:pPr marL="0" lvl="1" indent="457200"/>
            <a:r>
              <a:rPr lang="en-US" dirty="0" smtClean="0"/>
              <a:t>The icons representing categories should be large enough so that elderly users can recognize and understand them easily</a:t>
            </a:r>
            <a:endParaRPr lang="en-US" dirty="0"/>
          </a:p>
        </p:txBody>
      </p:sp>
      <p:sp>
        <p:nvSpPr>
          <p:cNvPr id="32" name="Rectangle 31"/>
          <p:cNvSpPr/>
          <p:nvPr/>
        </p:nvSpPr>
        <p:spPr>
          <a:xfrm>
            <a:off x="1219200" y="3251537"/>
            <a:ext cx="152400" cy="152400"/>
          </a:xfrm>
          <a:prstGeom prst="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990600" y="3143071"/>
            <a:ext cx="7537206" cy="1200329"/>
          </a:xfrm>
          <a:prstGeom prst="rect">
            <a:avLst/>
          </a:prstGeom>
          <a:noFill/>
        </p:spPr>
        <p:txBody>
          <a:bodyPr wrap="square" rtlCol="0">
            <a:spAutoFit/>
          </a:bodyPr>
          <a:lstStyle/>
          <a:p>
            <a:pPr lvl="1"/>
            <a:r>
              <a:rPr lang="en-US" dirty="0" smtClean="0"/>
              <a:t>Application Requirements</a:t>
            </a:r>
          </a:p>
          <a:p>
            <a:pPr lvl="1"/>
            <a:r>
              <a:rPr lang="en-US" dirty="0" smtClean="0"/>
              <a:t>System Requirements</a:t>
            </a:r>
          </a:p>
          <a:p>
            <a:pPr lvl="1"/>
            <a:r>
              <a:rPr lang="en-US" dirty="0" smtClean="0"/>
              <a:t>Performance Requirements</a:t>
            </a:r>
          </a:p>
          <a:p>
            <a:pPr algn="just"/>
            <a:endParaRPr lang="en-US" dirty="0" smtClean="0"/>
          </a:p>
        </p:txBody>
      </p:sp>
      <p:sp>
        <p:nvSpPr>
          <p:cNvPr id="36" name="Rectangle 35"/>
          <p:cNvSpPr/>
          <p:nvPr/>
        </p:nvSpPr>
        <p:spPr>
          <a:xfrm>
            <a:off x="1219200" y="3524071"/>
            <a:ext cx="152400" cy="152400"/>
          </a:xfrm>
          <a:prstGeom prst="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219200" y="3828871"/>
            <a:ext cx="152400" cy="152400"/>
          </a:xfrm>
          <a:prstGeom prst="rect">
            <a:avLst/>
          </a:prstGeom>
          <a:solidFill>
            <a:srgbClr val="EC711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1219200" y="4684931"/>
            <a:ext cx="152400" cy="152400"/>
          </a:xfrm>
          <a:prstGeom prst="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219200" y="4989731"/>
            <a:ext cx="152400" cy="152400"/>
          </a:xfrm>
          <a:prstGeom prst="rect">
            <a:avLst/>
          </a:prstGeom>
          <a:solidFill>
            <a:srgbClr val="EC711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990600" y="4572000"/>
            <a:ext cx="7537206" cy="646331"/>
          </a:xfrm>
          <a:prstGeom prst="rect">
            <a:avLst/>
          </a:prstGeom>
          <a:noFill/>
        </p:spPr>
        <p:txBody>
          <a:bodyPr wrap="square" rtlCol="0">
            <a:spAutoFit/>
          </a:bodyPr>
          <a:lstStyle/>
          <a:p>
            <a:pPr lvl="1"/>
            <a:r>
              <a:rPr lang="en-US" dirty="0" smtClean="0"/>
              <a:t>User Manual </a:t>
            </a:r>
          </a:p>
          <a:p>
            <a:pPr lvl="1"/>
            <a:r>
              <a:rPr lang="en-US" dirty="0" smtClean="0"/>
              <a:t>Online Help</a:t>
            </a:r>
            <a:endParaRPr lang="en-US" b="1" dirty="0" smtClean="0">
              <a:solidFill>
                <a:srgbClr val="00B050"/>
              </a:solidFill>
            </a:endParaRPr>
          </a:p>
        </p:txBody>
      </p:sp>
    </p:spTree>
    <p:extLst>
      <p:ext uri="{BB962C8B-B14F-4D97-AF65-F5344CB8AC3E}">
        <p14:creationId xmlns:p14="http://schemas.microsoft.com/office/powerpoint/2010/main" val="8242038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1126</TotalTime>
  <Words>1054</Words>
  <Application>Microsoft Office PowerPoint</Application>
  <PresentationFormat>On-screen Show (4:3)</PresentationFormat>
  <Paragraphs>188</Paragraphs>
  <Slides>25</Slides>
  <Notes>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Adjacency</vt:lpstr>
      <vt:lpstr>HELPeople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Mairon</dc:creator>
  <cp:lastModifiedBy>Pooria</cp:lastModifiedBy>
  <cp:revision>76</cp:revision>
  <dcterms:created xsi:type="dcterms:W3CDTF">2012-03-07T05:22:19Z</dcterms:created>
  <dcterms:modified xsi:type="dcterms:W3CDTF">2012-05-18T18:29:15Z</dcterms:modified>
</cp:coreProperties>
</file>