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57" r:id="rId3"/>
    <p:sldId id="258" r:id="rId4"/>
    <p:sldId id="259" r:id="rId5"/>
    <p:sldId id="265" r:id="rId6"/>
    <p:sldId id="267" r:id="rId7"/>
    <p:sldId id="260" r:id="rId8"/>
    <p:sldId id="261" r:id="rId9"/>
    <p:sldId id="262" r:id="rId10"/>
    <p:sldId id="263" r:id="rId11"/>
    <p:sldId id="264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13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9FB18-35BB-4B27-8EDE-88F0D8F9A8AF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1A086-4C96-4511-A99A-0FD1B135DC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9FB18-35BB-4B27-8EDE-88F0D8F9A8AF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1A086-4C96-4511-A99A-0FD1B135D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9FB18-35BB-4B27-8EDE-88F0D8F9A8AF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1A086-4C96-4511-A99A-0FD1B135D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9FB18-35BB-4B27-8EDE-88F0D8F9A8AF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1A086-4C96-4511-A99A-0FD1B135D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9FB18-35BB-4B27-8EDE-88F0D8F9A8AF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1A086-4C96-4511-A99A-0FD1B135DC0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9FB18-35BB-4B27-8EDE-88F0D8F9A8AF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1A086-4C96-4511-A99A-0FD1B135D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9FB18-35BB-4B27-8EDE-88F0D8F9A8AF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1A086-4C96-4511-A99A-0FD1B135D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9FB18-35BB-4B27-8EDE-88F0D8F9A8AF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1A086-4C96-4511-A99A-0FD1B135D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9FB18-35BB-4B27-8EDE-88F0D8F9A8AF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1A086-4C96-4511-A99A-0FD1B135DC0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9FB18-35BB-4B27-8EDE-88F0D8F9A8AF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1A086-4C96-4511-A99A-0FD1B135D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9FB18-35BB-4B27-8EDE-88F0D8F9A8AF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1A086-4C96-4511-A99A-0FD1B135DC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DF9FB18-35BB-4B27-8EDE-88F0D8F9A8AF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1B1A086-4C96-4511-A99A-0FD1B135DC0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Amazon’s Fire Phone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Kathy\Archive-SEM\6309\jeff-bezos-amazon-fire-phone-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999" y="2004646"/>
            <a:ext cx="6873845" cy="3868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40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Little </a:t>
            </a:r>
            <a:r>
              <a:rPr lang="en-US" dirty="0"/>
              <a:t>incentive to switch </a:t>
            </a:r>
            <a:r>
              <a:rPr lang="en-US" dirty="0" smtClean="0"/>
              <a:t>carriers</a:t>
            </a:r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or platforms to buy </a:t>
            </a:r>
            <a:r>
              <a:rPr lang="en-US" dirty="0" smtClean="0"/>
              <a:t>it.</a:t>
            </a:r>
          </a:p>
          <a:p>
            <a:r>
              <a:rPr lang="en-US" dirty="0" smtClean="0"/>
              <a:t>Its </a:t>
            </a:r>
            <a:r>
              <a:rPr lang="en-US" dirty="0"/>
              <a:t>unique features don't provide </a:t>
            </a:r>
            <a:endParaRPr lang="en-US" dirty="0" smtClean="0"/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enough </a:t>
            </a:r>
            <a:r>
              <a:rPr lang="en-US" dirty="0"/>
              <a:t>utility, and come at the </a:t>
            </a:r>
            <a:endParaRPr lang="en-US" dirty="0" smtClean="0"/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expense </a:t>
            </a:r>
            <a:r>
              <a:rPr lang="en-US" dirty="0"/>
              <a:t>of battery life and performance</a:t>
            </a:r>
          </a:p>
          <a:p>
            <a:r>
              <a:rPr lang="en-US" dirty="0" smtClean="0"/>
              <a:t>Lack </a:t>
            </a:r>
            <a:r>
              <a:rPr lang="en-US" dirty="0"/>
              <a:t>of frequently used apps available on other platforms. </a:t>
            </a:r>
          </a:p>
          <a:p>
            <a:r>
              <a:rPr lang="en-US" dirty="0" smtClean="0"/>
              <a:t>Confusing </a:t>
            </a:r>
            <a:r>
              <a:rPr lang="en-US" dirty="0"/>
              <a:t>interface, bland design, Firefly's poor </a:t>
            </a:r>
            <a:r>
              <a:rPr lang="en-US" dirty="0" smtClean="0"/>
              <a:t>accuracy</a:t>
            </a:r>
          </a:p>
          <a:p>
            <a:r>
              <a:rPr lang="en-US" dirty="0" smtClean="0"/>
              <a:t>Looked </a:t>
            </a:r>
            <a:r>
              <a:rPr lang="en-US" dirty="0"/>
              <a:t>more like a prototype than a finished </a:t>
            </a:r>
            <a:r>
              <a:rPr lang="en-US" dirty="0" smtClean="0"/>
              <a:t>product</a:t>
            </a:r>
            <a:endParaRPr lang="en-US" dirty="0"/>
          </a:p>
        </p:txBody>
      </p:sp>
      <p:pic>
        <p:nvPicPr>
          <p:cNvPr id="3074" name="Picture 2" descr="C:\Kathy\Archive-SEM\6309\downloa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741" y="1371600"/>
            <a:ext cx="1912620" cy="1531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84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</a:t>
            </a:r>
            <a:r>
              <a:rPr lang="en-US" dirty="0"/>
              <a:t>more than 35,000 Fire Phones sold in the first 20 days</a:t>
            </a:r>
          </a:p>
          <a:p>
            <a:r>
              <a:rPr lang="en-US" dirty="0" smtClean="0"/>
              <a:t>$</a:t>
            </a:r>
            <a:r>
              <a:rPr lang="en-US" dirty="0"/>
              <a:t>170 million hit due to costs </a:t>
            </a:r>
            <a:endParaRPr lang="en-US" dirty="0" smtClean="0"/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associated </a:t>
            </a:r>
            <a:r>
              <a:rPr lang="en-US" dirty="0"/>
              <a:t>with the Fire </a:t>
            </a:r>
            <a:r>
              <a:rPr lang="en-US" dirty="0" smtClean="0"/>
              <a:t>Phone</a:t>
            </a:r>
          </a:p>
          <a:p>
            <a:r>
              <a:rPr lang="en-US" dirty="0"/>
              <a:t>O</a:t>
            </a:r>
            <a:r>
              <a:rPr lang="en-US" dirty="0" smtClean="0"/>
              <a:t>ver </a:t>
            </a:r>
            <a:r>
              <a:rPr lang="en-US" dirty="0"/>
              <a:t>$83 million worth of Fire Phones in </a:t>
            </a:r>
            <a:r>
              <a:rPr lang="en-US" dirty="0" smtClean="0"/>
              <a:t>inventory</a:t>
            </a:r>
          </a:p>
          <a:p>
            <a:r>
              <a:rPr lang="en-US" dirty="0" smtClean="0"/>
              <a:t>CTO</a:t>
            </a:r>
            <a:r>
              <a:rPr lang="en-US" dirty="0"/>
              <a:t> Tom </a:t>
            </a:r>
            <a:r>
              <a:rPr lang="en-US" dirty="0" err="1"/>
              <a:t>Szkutak</a:t>
            </a:r>
            <a:r>
              <a:rPr lang="en-US" dirty="0"/>
              <a:t> indicated that its pricing strategy being initially too </a:t>
            </a:r>
            <a:r>
              <a:rPr lang="en-US" dirty="0" smtClean="0"/>
              <a:t>high</a:t>
            </a:r>
            <a:endParaRPr lang="en-US" dirty="0"/>
          </a:p>
        </p:txBody>
      </p:sp>
      <p:pic>
        <p:nvPicPr>
          <p:cNvPr id="4098" name="Picture 2" descr="C:\Kathy\Archive-SEM\6309\download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2286000"/>
            <a:ext cx="1866900" cy="137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4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 descr="C:\Kathy\Archive-SEM\6309\download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440" y="2735579"/>
            <a:ext cx="3413760" cy="2251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777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3D enabled smart phone</a:t>
            </a:r>
          </a:p>
          <a:p>
            <a:r>
              <a:rPr lang="en-US" dirty="0" smtClean="0"/>
              <a:t>4 front-facing </a:t>
            </a:r>
            <a:r>
              <a:rPr lang="en-US" dirty="0"/>
              <a:t>cameras and the gyroscope to track the user's movements</a:t>
            </a:r>
          </a:p>
          <a:p>
            <a:r>
              <a:rPr lang="en-US" dirty="0" smtClean="0"/>
              <a:t>OS </a:t>
            </a:r>
            <a:r>
              <a:rPr lang="en-US" dirty="0"/>
              <a:t>adjusts the UI so that it gives the impression of depth and 3D</a:t>
            </a:r>
          </a:p>
          <a:p>
            <a:r>
              <a:rPr lang="en-US" dirty="0" smtClean="0"/>
              <a:t>x-ray - used </a:t>
            </a:r>
            <a:r>
              <a:rPr lang="en-US" dirty="0"/>
              <a:t>for identifying and finding information </a:t>
            </a:r>
            <a:endParaRPr lang="en-US" dirty="0" smtClean="0"/>
          </a:p>
          <a:p>
            <a:pPr lvl="1"/>
            <a:r>
              <a:rPr lang="en-US" dirty="0" smtClean="0"/>
              <a:t>Users </a:t>
            </a:r>
            <a:r>
              <a:rPr lang="en-US" dirty="0"/>
              <a:t>can touch a word to launch either a dictionary definition or a more in-depth explanation provided by </a:t>
            </a:r>
            <a:r>
              <a:rPr lang="en-US" dirty="0" smtClean="0"/>
              <a:t>Wikipedia. </a:t>
            </a:r>
          </a:p>
          <a:p>
            <a:pPr lvl="1"/>
            <a:r>
              <a:rPr lang="en-US" dirty="0" smtClean="0"/>
              <a:t>X-Ray accesses </a:t>
            </a:r>
            <a:r>
              <a:rPr lang="en-US" dirty="0"/>
              <a:t>pre-loaded files with relevant </a:t>
            </a:r>
            <a:r>
              <a:rPr lang="en-US" dirty="0" smtClean="0"/>
              <a:t>information, with no internet</a:t>
            </a:r>
            <a:endParaRPr lang="en-US" dirty="0"/>
          </a:p>
          <a:p>
            <a:r>
              <a:rPr lang="en-US" dirty="0" smtClean="0"/>
              <a:t>Mayday - 24-hour </a:t>
            </a:r>
            <a:r>
              <a:rPr lang="en-US" dirty="0"/>
              <a:t>customer service </a:t>
            </a:r>
            <a:r>
              <a:rPr lang="en-US" dirty="0" smtClean="0"/>
              <a:t>tool</a:t>
            </a:r>
          </a:p>
          <a:p>
            <a:r>
              <a:rPr lang="en-US" dirty="0" smtClean="0"/>
              <a:t>Firefly - tool </a:t>
            </a:r>
            <a:r>
              <a:rPr lang="en-US" dirty="0"/>
              <a:t>which lets you point the camera at everyday objects and then view that item in the Amazon online store. </a:t>
            </a:r>
          </a:p>
        </p:txBody>
      </p:sp>
    </p:spTree>
    <p:extLst>
      <p:ext uri="{BB962C8B-B14F-4D97-AF65-F5344CB8AC3E}">
        <p14:creationId xmlns:p14="http://schemas.microsoft.com/office/powerpoint/2010/main" val="120475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years of Development cycle</a:t>
            </a:r>
          </a:p>
          <a:p>
            <a:r>
              <a:rPr lang="en-US" dirty="0" smtClean="0"/>
              <a:t>Started on 2010, released in 2014</a:t>
            </a:r>
          </a:p>
          <a:p>
            <a:r>
              <a:rPr lang="en-US" dirty="0" smtClean="0"/>
              <a:t>Kept Secretive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09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Features that didn’t make into Final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Near-field </a:t>
            </a:r>
            <a:r>
              <a:rPr lang="en-US" dirty="0"/>
              <a:t>communication for contactless </a:t>
            </a:r>
            <a:r>
              <a:rPr lang="en-US" dirty="0" smtClean="0"/>
              <a:t>payments</a:t>
            </a:r>
          </a:p>
          <a:p>
            <a:r>
              <a:rPr lang="en-US" dirty="0" smtClean="0"/>
              <a:t>Hands-free </a:t>
            </a:r>
            <a:r>
              <a:rPr lang="en-US" dirty="0"/>
              <a:t>interactions to allow users to navigate the interface through mid-air </a:t>
            </a:r>
            <a:r>
              <a:rPr lang="en-US" dirty="0" smtClean="0"/>
              <a:t>gestures</a:t>
            </a:r>
          </a:p>
          <a:p>
            <a:r>
              <a:rPr lang="en-US" dirty="0" smtClean="0"/>
              <a:t>Force-sensitive </a:t>
            </a:r>
            <a:r>
              <a:rPr lang="en-US" dirty="0"/>
              <a:t>grip that could respond in different ways to various degrees of physical </a:t>
            </a:r>
            <a:r>
              <a:rPr lang="en-US" dirty="0" smtClean="0"/>
              <a:t>pressure</a:t>
            </a:r>
          </a:p>
        </p:txBody>
      </p:sp>
    </p:spTree>
    <p:extLst>
      <p:ext uri="{BB962C8B-B14F-4D97-AF65-F5344CB8AC3E}">
        <p14:creationId xmlns:p14="http://schemas.microsoft.com/office/powerpoint/2010/main" val="223307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Micro Management of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Jeff Bezos – CEO </a:t>
            </a:r>
          </a:p>
          <a:p>
            <a:r>
              <a:rPr lang="en-US" dirty="0"/>
              <a:t>O</a:t>
            </a:r>
            <a:r>
              <a:rPr lang="en-US" dirty="0" smtClean="0"/>
              <a:t>bsessively monitored the product</a:t>
            </a:r>
          </a:p>
          <a:p>
            <a:r>
              <a:rPr lang="en-US" dirty="0"/>
              <a:t>E</a:t>
            </a:r>
            <a:r>
              <a:rPr lang="en-US" dirty="0" smtClean="0"/>
              <a:t>ven the smallest decisions needed to go by him</a:t>
            </a:r>
          </a:p>
          <a:p>
            <a:r>
              <a:rPr lang="en-US" dirty="0" smtClean="0"/>
              <a:t>Employees frustration over Extraneous features Dynamic Perspective</a:t>
            </a:r>
          </a:p>
          <a:p>
            <a:r>
              <a:rPr lang="en-US" dirty="0" smtClean="0"/>
              <a:t>Kept quite due to the respect they held for Jeff Bezos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51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C:\Kathy\Archive-SEM\6309\micro-management-dilbe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362200"/>
            <a:ext cx="779282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91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Introduced </a:t>
            </a:r>
            <a:r>
              <a:rPr lang="en-US" dirty="0"/>
              <a:t>in Seattle in Fremont </a:t>
            </a:r>
            <a:r>
              <a:rPr lang="en-US" dirty="0" smtClean="0"/>
              <a:t>Theatre</a:t>
            </a:r>
          </a:p>
          <a:p>
            <a:r>
              <a:rPr lang="en-US" dirty="0" smtClean="0"/>
              <a:t>As </a:t>
            </a:r>
            <a:r>
              <a:rPr lang="en-US" dirty="0"/>
              <a:t>a limited time promotion, buyers are offered a year of Amazon </a:t>
            </a:r>
            <a:r>
              <a:rPr lang="en-US" dirty="0" smtClean="0"/>
              <a:t>Prime</a:t>
            </a:r>
            <a:r>
              <a:rPr lang="en-US" baseline="30000" dirty="0"/>
              <a:t> </a:t>
            </a:r>
            <a:r>
              <a:rPr lang="en-US" dirty="0" smtClean="0"/>
              <a:t>and </a:t>
            </a:r>
            <a:r>
              <a:rPr lang="en-US" dirty="0"/>
              <a:t>1,000 Amazon </a:t>
            </a:r>
            <a:r>
              <a:rPr lang="en-US" dirty="0" smtClean="0"/>
              <a:t>coins</a:t>
            </a:r>
            <a:r>
              <a:rPr lang="en-US" baseline="30000" dirty="0"/>
              <a:t> </a:t>
            </a:r>
            <a:r>
              <a:rPr lang="en-US" dirty="0" smtClean="0"/>
              <a:t>with </a:t>
            </a:r>
            <a:r>
              <a:rPr lang="en-US" dirty="0"/>
              <a:t>the purchase of a Fire Phone. </a:t>
            </a:r>
            <a:endParaRPr lang="en-US" dirty="0" smtClean="0"/>
          </a:p>
          <a:p>
            <a:r>
              <a:rPr lang="en-US" dirty="0" smtClean="0"/>
              <a:t>Six </a:t>
            </a:r>
            <a:r>
              <a:rPr lang="en-US" dirty="0"/>
              <a:t>weeks after the introduction of the phone to the market, its price was cut to $0.99 from $199 with a two-year </a:t>
            </a:r>
            <a:r>
              <a:rPr lang="en-US" dirty="0" smtClean="0"/>
              <a:t>contract</a:t>
            </a:r>
            <a:r>
              <a:rPr lang="en-US" baseline="30000" dirty="0"/>
              <a:t> </a:t>
            </a:r>
            <a:r>
              <a:rPr lang="en-US" dirty="0" smtClean="0"/>
              <a:t>and </a:t>
            </a:r>
            <a:r>
              <a:rPr lang="en-US" dirty="0"/>
              <a:t>from $650 to $449 off contract.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91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Reception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Firefly and the Dynamic Perspective features to be significant </a:t>
            </a:r>
            <a:r>
              <a:rPr lang="en-US" dirty="0" smtClean="0"/>
              <a:t>differentiators</a:t>
            </a:r>
          </a:p>
          <a:p>
            <a:pPr marL="82296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2051" name="Picture 3" descr="C:\Kathy\Archive-SEM\6309\br-company-key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205976"/>
            <a:ext cx="7543800" cy="1722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158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Reception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Lack of Bluetooth LE (low energy)</a:t>
            </a:r>
          </a:p>
          <a:p>
            <a:r>
              <a:rPr lang="en-US" dirty="0" smtClean="0"/>
              <a:t>Underdeveloped OS</a:t>
            </a:r>
          </a:p>
          <a:p>
            <a:r>
              <a:rPr lang="en-US" dirty="0" smtClean="0">
                <a:effectLst/>
              </a:rPr>
              <a:t>High price</a:t>
            </a:r>
          </a:p>
          <a:p>
            <a:r>
              <a:rPr lang="en-US" dirty="0"/>
              <a:t>E</a:t>
            </a:r>
            <a:r>
              <a:rPr lang="en-US" dirty="0" smtClean="0">
                <a:effectLst/>
              </a:rPr>
              <a:t>xclusivity of the device to </a:t>
            </a:r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effectLst/>
              </a:rPr>
              <a:t>AT&amp;T's network.</a:t>
            </a:r>
            <a:endParaRPr lang="en-US" u="sng" baseline="30000" dirty="0"/>
          </a:p>
          <a:p>
            <a:r>
              <a:rPr lang="en-US" dirty="0" smtClean="0">
                <a:effectLst/>
              </a:rPr>
              <a:t>Questions on </a:t>
            </a:r>
            <a:r>
              <a:rPr lang="en-US" dirty="0"/>
              <a:t>durability of the </a:t>
            </a:r>
            <a:r>
              <a:rPr lang="en-US" dirty="0" smtClean="0"/>
              <a:t>glass, it’s thickness </a:t>
            </a:r>
            <a:r>
              <a:rPr lang="en-US" dirty="0"/>
              <a:t>and weight.</a:t>
            </a:r>
          </a:p>
          <a:p>
            <a:r>
              <a:rPr lang="en-US" dirty="0" smtClean="0">
                <a:effectLst/>
              </a:rPr>
              <a:t>However, the headphones were well received</a:t>
            </a:r>
            <a:endParaRPr lang="en-US" dirty="0"/>
          </a:p>
        </p:txBody>
      </p:sp>
      <p:pic>
        <p:nvPicPr>
          <p:cNvPr id="5122" name="Picture 2" descr="C:\Kathy\Archive-SEM\6309\download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4652" y="205740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1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198</TotalTime>
  <Words>284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Amazon’s Fire Phone</vt:lpstr>
      <vt:lpstr>Features</vt:lpstr>
      <vt:lpstr>Development</vt:lpstr>
      <vt:lpstr>Features that didn’t make into Final Product</vt:lpstr>
      <vt:lpstr>Micro Management of Leadership</vt:lpstr>
      <vt:lpstr>PowerPoint Presentation</vt:lpstr>
      <vt:lpstr>Release</vt:lpstr>
      <vt:lpstr>Positive Reception</vt:lpstr>
      <vt:lpstr>Negative Reception</vt:lpstr>
      <vt:lpstr>Other factors</vt:lpstr>
      <vt:lpstr>Sales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</dc:creator>
  <cp:lastModifiedBy>kathy</cp:lastModifiedBy>
  <cp:revision>25</cp:revision>
  <dcterms:created xsi:type="dcterms:W3CDTF">2015-02-10T01:04:40Z</dcterms:created>
  <dcterms:modified xsi:type="dcterms:W3CDTF">2015-02-10T04:23:17Z</dcterms:modified>
</cp:coreProperties>
</file>