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76" r:id="rId2"/>
    <p:sldId id="256" r:id="rId3"/>
    <p:sldId id="282" r:id="rId4"/>
    <p:sldId id="258" r:id="rId5"/>
    <p:sldId id="261" r:id="rId6"/>
    <p:sldId id="263" r:id="rId7"/>
    <p:sldId id="262" r:id="rId8"/>
    <p:sldId id="264" r:id="rId9"/>
    <p:sldId id="260" r:id="rId10"/>
    <p:sldId id="273" r:id="rId11"/>
    <p:sldId id="274" r:id="rId12"/>
    <p:sldId id="277" r:id="rId13"/>
    <p:sldId id="278" r:id="rId14"/>
    <p:sldId id="285" r:id="rId15"/>
    <p:sldId id="284" r:id="rId16"/>
    <p:sldId id="279" r:id="rId17"/>
    <p:sldId id="280" r:id="rId18"/>
    <p:sldId id="281" r:id="rId19"/>
    <p:sldId id="28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zal Khader" initials="FK" lastIdx="1" clrIdx="0">
    <p:extLst>
      <p:ext uri="{19B8F6BF-5375-455C-9EA6-DF929625EA0E}">
        <p15:presenceInfo xmlns:p15="http://schemas.microsoft.com/office/powerpoint/2012/main" userId="S-1-5-21-1469188156-960889200-926709054-56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86197" autoAdjust="0"/>
  </p:normalViewPr>
  <p:slideViewPr>
    <p:cSldViewPr>
      <p:cViewPr varScale="1">
        <p:scale>
          <a:sx n="74" d="100"/>
          <a:sy n="74" d="100"/>
        </p:scale>
        <p:origin x="91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3" d="100"/>
          <a:sy n="53" d="100"/>
        </p:scale>
        <p:origin x="171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3ADEF-1232-40E6-AA0C-2DC4E3D89003}" type="datetimeFigureOut">
              <a:rPr lang="en-GB" smtClean="0"/>
              <a:pPr/>
              <a:t>26/04/2015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E719B-CAD1-4CDF-AC07-FD62E51C143C}" type="slidenum">
              <a:rPr lang="en-GB" smtClean="0"/>
              <a:pPr/>
              <a:t>‹#›</a:t>
            </a:fld>
            <a:endParaRPr lang="en-GB"/>
          </a:p>
        </p:txBody>
      </p:sp>
    </p:spTree>
    <p:extLst>
      <p:ext uri="{BB962C8B-B14F-4D97-AF65-F5344CB8AC3E}">
        <p14:creationId xmlns:p14="http://schemas.microsoft.com/office/powerpoint/2010/main" val="268133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Processes are put in place to add </a:t>
            </a:r>
            <a:r>
              <a:rPr lang="en-US" baseline="0" dirty="0" smtClean="0"/>
              <a:t>accountability (liability)</a:t>
            </a:r>
          </a:p>
          <a:p>
            <a:pPr marL="171450" indent="-171450">
              <a:buFont typeface="Arial" panose="020B0604020202020204" pitchFamily="34" charset="0"/>
              <a:buChar char="•"/>
            </a:pPr>
            <a:r>
              <a:rPr lang="en-US" baseline="0" dirty="0" smtClean="0"/>
              <a:t>Adding visibility using technological advances</a:t>
            </a:r>
          </a:p>
          <a:p>
            <a:pPr marL="171450" indent="-171450">
              <a:buFont typeface="Arial" panose="020B0604020202020204" pitchFamily="34" charset="0"/>
              <a:buChar char="•"/>
            </a:pPr>
            <a:r>
              <a:rPr lang="en-US" baseline="0" dirty="0" smtClean="0"/>
              <a:t>People, processes and systems are increased for their responsibility.</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These will be the agenda for this presentation. </a:t>
            </a:r>
          </a:p>
          <a:p>
            <a:pPr marL="628650" lvl="1" indent="-171450">
              <a:buFont typeface="Arial" panose="020B0604020202020204" pitchFamily="34" charset="0"/>
              <a:buChar char="•"/>
            </a:pPr>
            <a:r>
              <a:rPr lang="en-US" baseline="0" dirty="0" smtClean="0"/>
              <a:t>-----------</a:t>
            </a:r>
          </a:p>
          <a:p>
            <a:pPr marL="628650" lvl="1" indent="-171450">
              <a:buFont typeface="Arial" panose="020B0604020202020204" pitchFamily="34" charset="0"/>
              <a:buChar char="•"/>
            </a:pPr>
            <a:r>
              <a:rPr lang="en-US" baseline="0" dirty="0" smtClean="0"/>
              <a:t>Planes are a miracle in the sky. It is the best use of physics that humans have invented since the birth of civilization.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a:t>
            </a:fld>
            <a:endParaRPr lang="en-GB"/>
          </a:p>
        </p:txBody>
      </p:sp>
    </p:spTree>
    <p:extLst>
      <p:ext uri="{BB962C8B-B14F-4D97-AF65-F5344CB8AC3E}">
        <p14:creationId xmlns:p14="http://schemas.microsoft.com/office/powerpoint/2010/main" val="213308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 Deployable recorders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would assure location of the recorder with flight data and cockpit voice &amp; video recordings within hours of a crash anywhere in the world, including remote ocean locations. Deployable recorders such as these are made by DRS Technologies, have been installed on military airplane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Satellite asset tracking devices, some of which cost less than $100 to purchase and less than $150 per year in tracking service fees per airplane, would allow authorities to track airliners anywhere in the world on Google Maps from a smart phone, laptop, or desktop computer.  These devices, such as the SPOT Trace from </a:t>
            </a:r>
            <a:r>
              <a:rPr lang="en-US" sz="1200" b="0" i="0" kern="1200" dirty="0" err="1" smtClean="0">
                <a:solidFill>
                  <a:schemeClr val="tx1"/>
                </a:solidFill>
                <a:effectLst/>
                <a:latin typeface="+mn-lt"/>
                <a:ea typeface="+mn-ea"/>
                <a:cs typeface="+mn-cs"/>
              </a:rPr>
              <a:t>Globalstar</a:t>
            </a:r>
            <a:r>
              <a:rPr lang="en-US" sz="1200" b="0" i="0" kern="1200" dirty="0" smtClean="0">
                <a:solidFill>
                  <a:schemeClr val="tx1"/>
                </a:solidFill>
                <a:effectLst/>
                <a:latin typeface="+mn-lt"/>
                <a:ea typeface="+mn-ea"/>
                <a:cs typeface="+mn-cs"/>
              </a:rPr>
              <a:t>, can be hidden inside airliners to prevent tampering, operate off battery power for weeks after losing airplane power, and work anywhere in the world</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11</a:t>
            </a:fld>
            <a:endParaRPr lang="en-GB"/>
          </a:p>
        </p:txBody>
      </p:sp>
    </p:spTree>
    <p:extLst>
      <p:ext uri="{BB962C8B-B14F-4D97-AF65-F5344CB8AC3E}">
        <p14:creationId xmlns:p14="http://schemas.microsoft.com/office/powerpoint/2010/main" val="64888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domain’s</a:t>
            </a:r>
            <a:r>
              <a:rPr lang="en-US" baseline="0" dirty="0" smtClean="0"/>
              <a:t> primary decision maker is business operations and regulatory authorities, which usually don’t go hand in hand.</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12</a:t>
            </a:fld>
            <a:endParaRPr lang="en-GB"/>
          </a:p>
        </p:txBody>
      </p:sp>
    </p:spTree>
    <p:extLst>
      <p:ext uri="{BB962C8B-B14F-4D97-AF65-F5344CB8AC3E}">
        <p14:creationId xmlns:p14="http://schemas.microsoft.com/office/powerpoint/2010/main" val="347229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15</a:t>
            </a:fld>
            <a:endParaRPr lang="en-GB"/>
          </a:p>
        </p:txBody>
      </p:sp>
    </p:spTree>
    <p:extLst>
      <p:ext uri="{BB962C8B-B14F-4D97-AF65-F5344CB8AC3E}">
        <p14:creationId xmlns:p14="http://schemas.microsoft.com/office/powerpoint/2010/main" val="162929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Remediation measures are the operations of the sub classes.</a:t>
            </a:r>
            <a:r>
              <a:rPr lang="en-US" baseline="0" dirty="0" smtClean="0"/>
              <a:t> </a:t>
            </a:r>
          </a:p>
          <a:p>
            <a:pPr marL="171450" indent="-171450">
              <a:buFont typeface="Arial" panose="020B0604020202020204" pitchFamily="34" charset="0"/>
              <a:buChar char="•"/>
            </a:pPr>
            <a:r>
              <a:rPr lang="en-US" baseline="0" dirty="0" smtClean="0"/>
              <a:t>We went through details on each of them in the preceding slides.</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16</a:t>
            </a:fld>
            <a:endParaRPr lang="en-GB"/>
          </a:p>
        </p:txBody>
      </p:sp>
    </p:spTree>
    <p:extLst>
      <p:ext uri="{BB962C8B-B14F-4D97-AF65-F5344CB8AC3E}">
        <p14:creationId xmlns:p14="http://schemas.microsoft.com/office/powerpoint/2010/main" val="89146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Undesirable situations are the light pentagons</a:t>
            </a:r>
          </a:p>
          <a:p>
            <a:pPr marL="171450" indent="-171450">
              <a:buFont typeface="Arial" panose="020B0604020202020204" pitchFamily="34" charset="0"/>
              <a:buChar char="•"/>
            </a:pPr>
            <a:r>
              <a:rPr lang="en-US" dirty="0" smtClean="0"/>
              <a:t>Undesirable operationalization are the dark</a:t>
            </a:r>
            <a:r>
              <a:rPr lang="en-US" baseline="0" dirty="0" smtClean="0"/>
              <a:t> pentagon</a:t>
            </a:r>
          </a:p>
          <a:p>
            <a:pPr marL="171450" indent="-171450">
              <a:buFont typeface="Arial" panose="020B0604020202020204" pitchFamily="34" charset="0"/>
              <a:buChar char="•"/>
            </a:pPr>
            <a:r>
              <a:rPr lang="en-US" baseline="0" dirty="0" smtClean="0"/>
              <a:t>Dotted pentagon are the attribution</a:t>
            </a:r>
          </a:p>
          <a:p>
            <a:pPr marL="171450" indent="-171450">
              <a:buFont typeface="Arial" panose="020B0604020202020204" pitchFamily="34" charset="0"/>
              <a:buChar char="•"/>
            </a:pPr>
            <a:r>
              <a:rPr lang="en-US" baseline="0" dirty="0" smtClean="0"/>
              <a:t>++ make -- break</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17</a:t>
            </a:fld>
            <a:endParaRPr lang="en-GB"/>
          </a:p>
        </p:txBody>
      </p:sp>
    </p:spTree>
    <p:extLst>
      <p:ext uri="{BB962C8B-B14F-4D97-AF65-F5344CB8AC3E}">
        <p14:creationId xmlns:p14="http://schemas.microsoft.com/office/powerpoint/2010/main" val="165840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Light cloud are soft goals</a:t>
            </a:r>
          </a:p>
          <a:p>
            <a:pPr marL="171450" indent="-171450">
              <a:buFont typeface="Arial" panose="020B0604020202020204" pitchFamily="34" charset="0"/>
              <a:buChar char="•"/>
            </a:pPr>
            <a:r>
              <a:rPr lang="en-US" dirty="0" smtClean="0"/>
              <a:t>Dark cloud are operationalizing</a:t>
            </a:r>
            <a:r>
              <a:rPr lang="en-US" baseline="0" dirty="0" smtClean="0"/>
              <a:t> soft goals</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18</a:t>
            </a:fld>
            <a:endParaRPr lang="en-GB"/>
          </a:p>
        </p:txBody>
      </p:sp>
    </p:spTree>
    <p:extLst>
      <p:ext uri="{BB962C8B-B14F-4D97-AF65-F5344CB8AC3E}">
        <p14:creationId xmlns:p14="http://schemas.microsoft.com/office/powerpoint/2010/main" val="154901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Light cloud are soft goals</a:t>
            </a:r>
          </a:p>
          <a:p>
            <a:pPr marL="171450" indent="-171450">
              <a:buFont typeface="Arial" panose="020B0604020202020204" pitchFamily="34" charset="0"/>
              <a:buChar char="•"/>
            </a:pPr>
            <a:r>
              <a:rPr lang="en-US" dirty="0" smtClean="0"/>
              <a:t>Dark cloud are operationalizing</a:t>
            </a:r>
            <a:r>
              <a:rPr lang="en-US" baseline="0" dirty="0" smtClean="0"/>
              <a:t> soft goals</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19</a:t>
            </a:fld>
            <a:endParaRPr lang="en-GB"/>
          </a:p>
        </p:txBody>
      </p:sp>
    </p:spTree>
    <p:extLst>
      <p:ext uri="{BB962C8B-B14F-4D97-AF65-F5344CB8AC3E}">
        <p14:creationId xmlns:p14="http://schemas.microsoft.com/office/powerpoint/2010/main" val="186706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solidFill>
                <a:schemeClr val="accent1">
                  <a:lumMod val="75000"/>
                </a:schemeClr>
              </a:solidFill>
              <a:latin typeface="Calibri" panose="020F0502020204030204" pitchFamily="34" charset="0"/>
              <a:cs typeface="Aharoni" panose="02010803020104030203" pitchFamily="2" charset="-79"/>
            </a:endParaRPr>
          </a:p>
        </p:txBody>
      </p:sp>
      <p:sp>
        <p:nvSpPr>
          <p:cNvPr id="4" name="Slide Number Placeholder 3"/>
          <p:cNvSpPr>
            <a:spLocks noGrp="1"/>
          </p:cNvSpPr>
          <p:nvPr>
            <p:ph type="sldNum" sz="quarter" idx="10"/>
          </p:nvPr>
        </p:nvSpPr>
        <p:spPr/>
        <p:txBody>
          <a:bodyPr/>
          <a:lstStyle/>
          <a:p>
            <a:fld id="{4E5E719B-CAD1-4CDF-AC07-FD62E51C143C}" type="slidenum">
              <a:rPr lang="en-GB" smtClean="0"/>
              <a:pPr/>
              <a:t>20</a:t>
            </a:fld>
            <a:endParaRPr lang="en-GB"/>
          </a:p>
        </p:txBody>
      </p:sp>
    </p:spTree>
    <p:extLst>
      <p:ext uri="{BB962C8B-B14F-4D97-AF65-F5344CB8AC3E}">
        <p14:creationId xmlns:p14="http://schemas.microsoft.com/office/powerpoint/2010/main" val="136221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Why is 2014 unique for airline disasters - 2014 has seen the lowest number in more than 80 years.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2014’s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number totals at 111.</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last time the world had 111 crashes was in 1927.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Though low in</a:t>
            </a:r>
            <a:r>
              <a:rPr lang="en-US" sz="1200" b="0" i="0" kern="1200" baseline="0" dirty="0" smtClean="0">
                <a:solidFill>
                  <a:schemeClr val="tx1"/>
                </a:solidFill>
                <a:effectLst/>
                <a:latin typeface="+mn-lt"/>
                <a:ea typeface="+mn-ea"/>
                <a:cs typeface="+mn-cs"/>
              </a:rPr>
              <a:t> number of crashes, the number of deaths have been the highest in the last 10 years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2</a:t>
            </a:fld>
            <a:endParaRPr lang="en-GB"/>
          </a:p>
        </p:txBody>
      </p:sp>
    </p:spTree>
    <p:extLst>
      <p:ext uri="{BB962C8B-B14F-4D97-AF65-F5344CB8AC3E}">
        <p14:creationId xmlns:p14="http://schemas.microsoft.com/office/powerpoint/2010/main" val="140242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MH370 - Plane’s location will be transmitted every minute/or-continuous advertising using tamper resistant transmitters</a:t>
            </a:r>
            <a:r>
              <a:rPr lang="en-US" baseline="0" dirty="0" smtClean="0"/>
              <a:t> through the internet and satellites. This is missing in today’s aircrafts.</a:t>
            </a:r>
            <a:endParaRPr lang="en-US" dirty="0" smtClean="0"/>
          </a:p>
          <a:p>
            <a:pPr marL="171450" indent="-171450">
              <a:buFont typeface="Arial" panose="020B0604020202020204" pitchFamily="34" charset="0"/>
              <a:buChar char="•"/>
            </a:pPr>
            <a:r>
              <a:rPr lang="en-US" dirty="0" smtClean="0"/>
              <a:t>Aircraft communications addressing and reporting system (ACARS via Inmarsat) will be mandatory and not be optional. (MH</a:t>
            </a:r>
            <a:r>
              <a:rPr lang="en-US" baseline="0" dirty="0" smtClean="0"/>
              <a:t> 370 had no active subscription to Inmarsat, though it was transmitting its position and the transmission was getting picked up by Inmarsat satellites. These unattended handshakes happened to be the only clues available later)</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4</a:t>
            </a:fld>
            <a:endParaRPr lang="en-GB"/>
          </a:p>
        </p:txBody>
      </p:sp>
    </p:spTree>
    <p:extLst>
      <p:ext uri="{BB962C8B-B14F-4D97-AF65-F5344CB8AC3E}">
        <p14:creationId xmlns:p14="http://schemas.microsoft.com/office/powerpoint/2010/main" val="168065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Technology is available</a:t>
            </a:r>
            <a:r>
              <a:rPr lang="en-US" baseline="0" dirty="0" smtClean="0"/>
              <a:t> for better communication and detection, but regulatory bodies are slow to implement.</a:t>
            </a:r>
            <a:endParaRPr lang="en-US" dirty="0" smtClean="0"/>
          </a:p>
          <a:p>
            <a:pPr marL="171450" indent="-171450">
              <a:buFont typeface="Arial" panose="020B0604020202020204" pitchFamily="34" charset="0"/>
              <a:buChar char="•"/>
            </a:pPr>
            <a:r>
              <a:rPr lang="en-US" dirty="0" smtClean="0"/>
              <a:t>Emphasis</a:t>
            </a:r>
            <a:r>
              <a:rPr lang="en-US" baseline="0" dirty="0" smtClean="0"/>
              <a:t> has to be to i</a:t>
            </a:r>
            <a:r>
              <a:rPr lang="en-US" dirty="0" smtClean="0"/>
              <a:t>mplement</a:t>
            </a:r>
            <a:r>
              <a:rPr lang="en-US" baseline="0" dirty="0" smtClean="0"/>
              <a:t> low frequency underwater beacons – different from the existing 1960’s technology.</a:t>
            </a:r>
          </a:p>
          <a:p>
            <a:pPr marL="171450" indent="-171450">
              <a:buFont typeface="Arial" panose="020B0604020202020204" pitchFamily="34" charset="0"/>
              <a:buChar char="•"/>
            </a:pPr>
            <a:r>
              <a:rPr lang="en-US" baseline="0" dirty="0" smtClean="0"/>
              <a:t>Battery life of these beacons will provide a 90 days charge backup.</a:t>
            </a:r>
          </a:p>
          <a:p>
            <a:pPr marL="171450" indent="-171450">
              <a:buFont typeface="Arial" panose="020B0604020202020204" pitchFamily="34" charset="0"/>
              <a:buChar char="•"/>
            </a:pPr>
            <a:r>
              <a:rPr lang="en-US" baseline="0" dirty="0" smtClean="0"/>
              <a:t>Commercial flights will not carry any inflammable cargo. (5000 pounds of lithium batteries were found </a:t>
            </a:r>
            <a:r>
              <a:rPr lang="en-US" baseline="0" smtClean="0"/>
              <a:t>to be stored </a:t>
            </a:r>
            <a:r>
              <a:rPr lang="en-US" baseline="0" dirty="0" smtClean="0"/>
              <a:t>in MH 370 cargo)</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5</a:t>
            </a:fld>
            <a:endParaRPr lang="en-GB"/>
          </a:p>
        </p:txBody>
      </p:sp>
    </p:spTree>
    <p:extLst>
      <p:ext uri="{BB962C8B-B14F-4D97-AF65-F5344CB8AC3E}">
        <p14:creationId xmlns:p14="http://schemas.microsoft.com/office/powerpoint/2010/main" val="303912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Pilots will not be allowed to make independent decisions without ground control</a:t>
            </a:r>
            <a:r>
              <a:rPr lang="en-US" baseline="0" dirty="0" smtClean="0"/>
              <a:t> approval/involvement.</a:t>
            </a:r>
          </a:p>
          <a:p>
            <a:pPr marL="171450" indent="-171450">
              <a:buFont typeface="Arial" panose="020B0604020202020204" pitchFamily="34" charset="0"/>
              <a:buChar char="•"/>
            </a:pPr>
            <a:r>
              <a:rPr lang="en-US" baseline="0" dirty="0" smtClean="0"/>
              <a:t>Ground control will be handed more responsibility to allow fly by wire auto pilot that will redirect the plan to near-by airport in the flight path, in cases of emergency.</a:t>
            </a:r>
          </a:p>
          <a:p>
            <a:pPr marL="171450" indent="-171450">
              <a:buFont typeface="Arial" panose="020B0604020202020204" pitchFamily="34" charset="0"/>
              <a:buChar char="•"/>
            </a:pPr>
            <a:r>
              <a:rPr lang="en-US" baseline="0" dirty="0" smtClean="0"/>
              <a:t>Video recorders will supplement data and voice recorders. These will have auto trigger mechanism, and also manual triggers from ground control.</a:t>
            </a:r>
          </a:p>
          <a:p>
            <a:pPr marL="171450" indent="-171450">
              <a:buFont typeface="Arial" panose="020B0604020202020204" pitchFamily="34" charset="0"/>
              <a:buChar char="•"/>
            </a:pPr>
            <a:r>
              <a:rPr lang="en-US" baseline="0" dirty="0" smtClean="0"/>
              <a:t>Cockpit always to be occupied with 2 people. This law is followed in the US aircrafts, but not practiced worldwide.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6</a:t>
            </a:fld>
            <a:endParaRPr lang="en-GB"/>
          </a:p>
        </p:txBody>
      </p:sp>
    </p:spTree>
    <p:extLst>
      <p:ext uri="{BB962C8B-B14F-4D97-AF65-F5344CB8AC3E}">
        <p14:creationId xmlns:p14="http://schemas.microsoft.com/office/powerpoint/2010/main" val="255867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MH17- There has been evidence found later to this incident that some of the carriers had been avoiding the dangerous route, due to weapons activity in the region. The information though stayed within the siloes of each</a:t>
            </a:r>
            <a:r>
              <a:rPr lang="en-US" baseline="0" dirty="0" smtClean="0"/>
              <a:t> airlines. Independent decisions also were being made with in each airlines. Information sharing has to be enforced.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Israel’s flag carrier, El Al, equips its planes with sensors to detect when radars lock on to them as targets.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Virtually anyone these days can check the exact location of a particular plane, including its precise height and speed. "Flight details are transmitted to the ground completely decoded”. Encryption will be enforced</a:t>
            </a:r>
            <a:r>
              <a:rPr lang="en-US" sz="1200" b="0" i="0" kern="1200" baseline="0" dirty="0" smtClean="0">
                <a:solidFill>
                  <a:schemeClr val="tx1"/>
                </a:solidFill>
                <a:effectLst/>
                <a:latin typeface="+mn-lt"/>
                <a:ea typeface="+mn-ea"/>
                <a:cs typeface="+mn-cs"/>
              </a:rPr>
              <a:t> on all commercial aircraft related transmissions.</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7</a:t>
            </a:fld>
            <a:endParaRPr lang="en-GB"/>
          </a:p>
        </p:txBody>
      </p:sp>
    </p:spTree>
    <p:extLst>
      <p:ext uri="{BB962C8B-B14F-4D97-AF65-F5344CB8AC3E}">
        <p14:creationId xmlns:p14="http://schemas.microsoft.com/office/powerpoint/2010/main" val="51175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Microsoft Research illustrated that by combining real-time data from nearby flights, it is possible to predict the wind speed to an accuracy 10 times better than the weather simulations by supercomputers. </a:t>
            </a:r>
          </a:p>
          <a:p>
            <a:pPr marL="171450" indent="-171450">
              <a:buFont typeface="Arial" panose="020B0604020202020204" pitchFamily="34" charset="0"/>
              <a:buChar char="•"/>
            </a:pPr>
            <a:r>
              <a:rPr lang="en-US" dirty="0" smtClean="0"/>
              <a:t>The internet of flying things refers to the technology that is ready for adoption by agencies on the ground that want to get a bird’s-eye view of weather conditions. The basic technology is already available for less than $800: Equipping a drone or unmanned airborne vehicle with a </a:t>
            </a:r>
            <a:r>
              <a:rPr lang="en-US" dirty="0" err="1" smtClean="0"/>
              <a:t>GoPro</a:t>
            </a:r>
            <a:r>
              <a:rPr lang="en-US" dirty="0" smtClean="0"/>
              <a:t> quality camera</a:t>
            </a:r>
            <a:r>
              <a:rPr lang="en-US" baseline="0" dirty="0" smtClean="0"/>
              <a:t> - </a:t>
            </a:r>
            <a:r>
              <a:rPr lang="en-US" dirty="0" smtClean="0"/>
              <a:t>can equip</a:t>
            </a:r>
            <a:r>
              <a:rPr lang="en-US" baseline="0" dirty="0" smtClean="0"/>
              <a:t> airports to survey </a:t>
            </a:r>
            <a:r>
              <a:rPr lang="en-US" dirty="0" smtClean="0"/>
              <a:t>the neighborhood from the air.</a:t>
            </a:r>
          </a:p>
          <a:p>
            <a:pPr marL="171450" indent="-171450">
              <a:buFont typeface="Arial" panose="020B0604020202020204" pitchFamily="34" charset="0"/>
              <a:buChar char="•"/>
            </a:pPr>
            <a:r>
              <a:rPr lang="en-US" dirty="0" smtClean="0"/>
              <a:t>Planes are generally flown by computers – pilots manage them. It is surprising though that the computers give up in critical</a:t>
            </a:r>
            <a:r>
              <a:rPr lang="en-US" baseline="0" dirty="0" smtClean="0"/>
              <a:t> situations, when it is most needed. For example, auto pilots gets disabled when a plane stalls. Computers should be smart enough to start taking preventive actions, as they are sending out alerts.</a:t>
            </a:r>
            <a:endParaRPr lang="en-US" dirty="0" smtClean="0"/>
          </a:p>
        </p:txBody>
      </p:sp>
      <p:sp>
        <p:nvSpPr>
          <p:cNvPr id="4" name="Slide Number Placeholder 3"/>
          <p:cNvSpPr>
            <a:spLocks noGrp="1"/>
          </p:cNvSpPr>
          <p:nvPr>
            <p:ph type="sldNum" sz="quarter" idx="10"/>
          </p:nvPr>
        </p:nvSpPr>
        <p:spPr/>
        <p:txBody>
          <a:bodyPr/>
          <a:lstStyle/>
          <a:p>
            <a:fld id="{4E5E719B-CAD1-4CDF-AC07-FD62E51C143C}" type="slidenum">
              <a:rPr lang="en-GB" smtClean="0"/>
              <a:pPr/>
              <a:t>8</a:t>
            </a:fld>
            <a:endParaRPr lang="en-GB"/>
          </a:p>
        </p:txBody>
      </p:sp>
    </p:spTree>
    <p:extLst>
      <p:ext uri="{BB962C8B-B14F-4D97-AF65-F5344CB8AC3E}">
        <p14:creationId xmlns:p14="http://schemas.microsoft.com/office/powerpoint/2010/main" val="218402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Vehicle integrated prognostic reasoner (funded by NASA) - </a:t>
            </a:r>
            <a:r>
              <a:rPr lang="en-US" sz="1200" b="0" i="0" kern="1200" dirty="0" smtClean="0">
                <a:solidFill>
                  <a:schemeClr val="tx1"/>
                </a:solidFill>
                <a:effectLst/>
                <a:latin typeface="+mn-lt"/>
                <a:ea typeface="+mn-ea"/>
                <a:cs typeface="+mn-cs"/>
              </a:rPr>
              <a:t>uses advanced data mining and machine-learning techniques to explore and analyze large amounts of flight data to derive new and useful knowledge. Human experts should </a:t>
            </a:r>
            <a:r>
              <a:rPr lang="en-US" sz="1200" b="0" i="0" kern="1200" baseline="0" dirty="0" smtClean="0">
                <a:solidFill>
                  <a:schemeClr val="tx1"/>
                </a:solidFill>
                <a:effectLst/>
                <a:latin typeface="+mn-lt"/>
                <a:ea typeface="+mn-ea"/>
                <a:cs typeface="+mn-cs"/>
              </a:rPr>
              <a:t>then use this </a:t>
            </a:r>
            <a:r>
              <a:rPr lang="en-US" sz="1200" b="0" i="0" kern="1200" dirty="0" smtClean="0">
                <a:solidFill>
                  <a:schemeClr val="tx1"/>
                </a:solidFill>
                <a:effectLst/>
                <a:latin typeface="+mn-lt"/>
                <a:ea typeface="+mn-ea"/>
                <a:cs typeface="+mn-cs"/>
              </a:rPr>
              <a:t>knowledge to improve diagnostic monitors and reasoning systems available on aircrafts.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Until the time, pilots can have real assistance from computers</a:t>
            </a:r>
            <a:r>
              <a:rPr lang="en-US" sz="1200" b="0" i="0" kern="1200" baseline="0" dirty="0" smtClean="0">
                <a:solidFill>
                  <a:schemeClr val="tx1"/>
                </a:solidFill>
                <a:effectLst/>
                <a:latin typeface="+mn-lt"/>
                <a:ea typeface="+mn-ea"/>
                <a:cs typeface="+mn-cs"/>
              </a:rPr>
              <a:t> in handling critical situations, hand flying experience such as handling the plane in a stalled situation should be part of constant practice exercise. Computer aided flying has led to pilot’s losing hand flying skills. Not everyone is a “</a:t>
            </a:r>
            <a:r>
              <a:rPr lang="en-US" sz="1200" b="0" i="0" kern="1200" dirty="0" err="1" smtClean="0">
                <a:solidFill>
                  <a:schemeClr val="tx1"/>
                </a:solidFill>
                <a:effectLst/>
                <a:latin typeface="+mn-lt"/>
                <a:ea typeface="+mn-ea"/>
                <a:cs typeface="+mn-cs"/>
              </a:rPr>
              <a:t>Chesley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Sullenberger</a:t>
            </a:r>
            <a:r>
              <a:rPr lang="en-US" sz="1200" b="0" i="0" kern="1200" dirty="0" smtClean="0">
                <a:solidFill>
                  <a:schemeClr val="tx1"/>
                </a:solidFill>
                <a:effectLst/>
                <a:latin typeface="+mn-lt"/>
                <a:ea typeface="+mn-ea"/>
                <a:cs typeface="+mn-cs"/>
              </a:rPr>
              <a:t>.”</a:t>
            </a: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Automatic Dependent Surveillance Broadcast, or ADS-B will be included by</a:t>
            </a:r>
            <a:r>
              <a:rPr lang="en-US" baseline="0" dirty="0" smtClean="0"/>
              <a:t> manufacturers</a:t>
            </a:r>
            <a:r>
              <a:rPr lang="en-US" dirty="0" smtClean="0"/>
              <a:t>. The system is designed to broadcast the airplane’s location to air-traffic controllers and to other airplanes nearby.</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pPr/>
              <a:t>9</a:t>
            </a:fld>
            <a:endParaRPr lang="en-GB"/>
          </a:p>
        </p:txBody>
      </p:sp>
    </p:spTree>
    <p:extLst>
      <p:ext uri="{BB962C8B-B14F-4D97-AF65-F5344CB8AC3E}">
        <p14:creationId xmlns:p14="http://schemas.microsoft.com/office/powerpoint/2010/main" val="319803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Pilots try to climb over weather</a:t>
            </a:r>
            <a:r>
              <a:rPr lang="en-US" sz="1200" b="0" i="0" kern="1200" baseline="0" dirty="0" smtClean="0">
                <a:solidFill>
                  <a:schemeClr val="tx1"/>
                </a:solidFill>
                <a:effectLst/>
                <a:latin typeface="+mn-lt"/>
                <a:ea typeface="+mn-ea"/>
                <a:cs typeface="+mn-cs"/>
              </a:rPr>
              <a:t> pockets</a:t>
            </a:r>
            <a:r>
              <a:rPr lang="en-US" sz="1200" b="0" i="0" kern="1200" dirty="0" smtClean="0">
                <a:solidFill>
                  <a:schemeClr val="tx1"/>
                </a:solidFill>
                <a:effectLst/>
                <a:latin typeface="+mn-lt"/>
                <a:ea typeface="+mn-ea"/>
                <a:cs typeface="+mn-cs"/>
              </a:rPr>
              <a:t>, adding to the risk of an accident due to decreased safety margins and pilot inexperience in upset recovery at high altitudes and high speeds. ATC will need to take responsibility</a:t>
            </a:r>
            <a:r>
              <a:rPr lang="en-US" sz="1200" b="0" i="0" kern="1200" baseline="0" dirty="0" smtClean="0">
                <a:solidFill>
                  <a:schemeClr val="tx1"/>
                </a:solidFill>
                <a:effectLst/>
                <a:latin typeface="+mn-lt"/>
                <a:ea typeface="+mn-ea"/>
                <a:cs typeface="+mn-cs"/>
              </a:rPr>
              <a:t> to handle these conditions in the flight path.</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 automation can be turned off by pilots. Fire detection and fail safe will need to be constructed into the system. Ground control will be always in control of the automation built into airplanes. Pilots cannot voluntarily perform maneuvers like climbing above or going below flight path limits. In situations of emergency, there will be a recorded flight path that will get activated for nearest point of landing. The decisions for overriding this automation will need to come from ATC.</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Boeing has done a research on flying by wire, but found it not practical due to the fact of an unsecure network used for transmitting data, which could be compromised easily. This has to change.</a:t>
            </a:r>
            <a:endParaRPr lang="en-US" dirty="0" smtClean="0"/>
          </a:p>
        </p:txBody>
      </p:sp>
      <p:sp>
        <p:nvSpPr>
          <p:cNvPr id="4" name="Slide Number Placeholder 3"/>
          <p:cNvSpPr>
            <a:spLocks noGrp="1"/>
          </p:cNvSpPr>
          <p:nvPr>
            <p:ph type="sldNum" sz="quarter" idx="10"/>
          </p:nvPr>
        </p:nvSpPr>
        <p:spPr/>
        <p:txBody>
          <a:bodyPr/>
          <a:lstStyle/>
          <a:p>
            <a:fld id="{4E5E719B-CAD1-4CDF-AC07-FD62E51C143C}" type="slidenum">
              <a:rPr lang="en-GB" smtClean="0"/>
              <a:pPr/>
              <a:t>10</a:t>
            </a:fld>
            <a:endParaRPr lang="en-GB"/>
          </a:p>
        </p:txBody>
      </p:sp>
    </p:spTree>
    <p:extLst>
      <p:ext uri="{BB962C8B-B14F-4D97-AF65-F5344CB8AC3E}">
        <p14:creationId xmlns:p14="http://schemas.microsoft.com/office/powerpoint/2010/main" val="152645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28854878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16256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232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277716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60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232215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198053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59938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205539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104312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37084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40669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371571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59735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194967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94E21-51E1-4AAB-931E-785DA9B52B9D}" type="datetimeFigureOut">
              <a:rPr lang="en-GB" smtClean="0"/>
              <a:pPr/>
              <a:t>26/04/2015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extLst>
      <p:ext uri="{BB962C8B-B14F-4D97-AF65-F5344CB8AC3E}">
        <p14:creationId xmlns:p14="http://schemas.microsoft.com/office/powerpoint/2010/main" val="88190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F94E21-51E1-4AAB-931E-785DA9B52B9D}" type="datetimeFigureOut">
              <a:rPr lang="en-GB" smtClean="0"/>
              <a:pPr/>
              <a:t>26/04/2015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EC248AB-E565-412B-9D95-9B07D6A4F3F3}" type="slidenum">
              <a:rPr lang="en-GB" smtClean="0"/>
              <a:pPr/>
              <a:t>‹#›</a:t>
            </a:fld>
            <a:endParaRPr lang="en-GB"/>
          </a:p>
        </p:txBody>
      </p:sp>
    </p:spTree>
    <p:extLst>
      <p:ext uri="{BB962C8B-B14F-4D97-AF65-F5344CB8AC3E}">
        <p14:creationId xmlns:p14="http://schemas.microsoft.com/office/powerpoint/2010/main" val="363686833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7969" y="2060848"/>
            <a:ext cx="7776864" cy="2968682"/>
          </a:xfrm>
        </p:spPr>
        <p:txBody>
          <a:bodyPr/>
          <a:lstStyle/>
          <a:p>
            <a:pPr algn="ctr"/>
            <a:r>
              <a:rPr lang="en-US" sz="4400" dirty="0" smtClean="0"/>
              <a:t>Missing Plane Disasters – 2014</a:t>
            </a:r>
            <a:br>
              <a:rPr lang="en-US" sz="4400" dirty="0" smtClean="0"/>
            </a:br>
            <a:r>
              <a:rPr lang="en-US" sz="3200" dirty="0" smtClean="0"/>
              <a:t>part-2</a:t>
            </a:r>
            <a:r>
              <a:rPr lang="en-US" sz="4400" dirty="0"/>
              <a:t/>
            </a:r>
            <a:br>
              <a:rPr lang="en-US" sz="4400" dirty="0"/>
            </a:br>
            <a:r>
              <a:rPr lang="en-US" sz="4400" dirty="0" smtClean="0"/>
              <a:t> </a:t>
            </a:r>
            <a:r>
              <a:rPr lang="en-US" sz="3200" dirty="0" smtClean="0"/>
              <a:t>Mitigation through adding - Accountability, Visibility &amp; Responsibility</a:t>
            </a:r>
            <a:endParaRPr lang="en-US" sz="3200" dirty="0"/>
          </a:p>
        </p:txBody>
      </p:sp>
      <p:sp>
        <p:nvSpPr>
          <p:cNvPr id="5" name="Subtitle 4"/>
          <p:cNvSpPr>
            <a:spLocks noGrp="1"/>
          </p:cNvSpPr>
          <p:nvPr>
            <p:ph type="subTitle" idx="1"/>
          </p:nvPr>
        </p:nvSpPr>
        <p:spPr>
          <a:xfrm>
            <a:off x="1163042" y="5589240"/>
            <a:ext cx="5826719" cy="1096899"/>
          </a:xfrm>
        </p:spPr>
        <p:txBody>
          <a:bodyPr>
            <a:normAutofit fontScale="85000" lnSpcReduction="20000"/>
          </a:bodyPr>
          <a:lstStyle/>
          <a:p>
            <a:r>
              <a:rPr lang="en-US" dirty="0" smtClean="0"/>
              <a:t>SYSM 6309 Advanced Requirements Engineering</a:t>
            </a:r>
          </a:p>
          <a:p>
            <a:r>
              <a:rPr lang="en-US" dirty="0" smtClean="0"/>
              <a:t>Faizal A. Khader</a:t>
            </a:r>
          </a:p>
          <a:p>
            <a:r>
              <a:rPr lang="en-US" b="1" dirty="0" smtClean="0"/>
              <a:t>Disclaimer : </a:t>
            </a:r>
            <a:r>
              <a:rPr lang="en-US" i="1" u="sng" dirty="0" smtClean="0"/>
              <a:t>These are my personal views presented  for the sake of course term paper. </a:t>
            </a:r>
            <a:endParaRPr lang="en-US" i="1" u="sng" dirty="0"/>
          </a:p>
        </p:txBody>
      </p:sp>
      <p:pic>
        <p:nvPicPr>
          <p:cNvPr id="6" name="Picture 5"/>
          <p:cNvPicPr>
            <a:picLocks noChangeAspect="1"/>
          </p:cNvPicPr>
          <p:nvPr/>
        </p:nvPicPr>
        <p:blipFill>
          <a:blip r:embed="rId3"/>
          <a:stretch>
            <a:fillRect/>
          </a:stretch>
        </p:blipFill>
        <p:spPr>
          <a:xfrm>
            <a:off x="1455598" y="260648"/>
            <a:ext cx="5241605" cy="2086306"/>
          </a:xfrm>
          <a:prstGeom prst="rect">
            <a:avLst/>
          </a:prstGeom>
        </p:spPr>
      </p:pic>
    </p:spTree>
    <p:extLst>
      <p:ext uri="{BB962C8B-B14F-4D97-AF65-F5344CB8AC3E}">
        <p14:creationId xmlns:p14="http://schemas.microsoft.com/office/powerpoint/2010/main" val="4044767766"/>
      </p:ext>
    </p:extLst>
  </p:cSld>
  <p:clrMapOvr>
    <a:masterClrMapping/>
  </p:clrMapOvr>
  <mc:AlternateContent xmlns:mc="http://schemas.openxmlformats.org/markup-compatibility/2006" xmlns:p14="http://schemas.microsoft.com/office/powerpoint/2010/main">
    <mc:Choice Requires="p14">
      <p:transition spd="slow" p14:dur="2000" advTm="6120"/>
    </mc:Choice>
    <mc:Fallback xmlns="">
      <p:transition spd="slow" advTm="6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231765" y="4471323"/>
            <a:ext cx="3312368" cy="1876425"/>
          </a:xfrm>
          <a:prstGeom prst="rect">
            <a:avLst/>
          </a:prstGeom>
        </p:spPr>
      </p:pic>
      <p:pic>
        <p:nvPicPr>
          <p:cNvPr id="2" name="Picture 1"/>
          <p:cNvPicPr>
            <a:picLocks noChangeAspect="1"/>
          </p:cNvPicPr>
          <p:nvPr/>
        </p:nvPicPr>
        <p:blipFill>
          <a:blip r:embed="rId4"/>
          <a:stretch>
            <a:fillRect/>
          </a:stretch>
        </p:blipFill>
        <p:spPr>
          <a:xfrm>
            <a:off x="5436096" y="633523"/>
            <a:ext cx="1771650" cy="1914525"/>
          </a:xfrm>
          <a:prstGeom prst="rect">
            <a:avLst/>
          </a:prstGeom>
        </p:spPr>
      </p:pic>
      <p:sp>
        <p:nvSpPr>
          <p:cNvPr id="4" name="Rectangle 3"/>
          <p:cNvSpPr/>
          <p:nvPr/>
        </p:nvSpPr>
        <p:spPr>
          <a:xfrm>
            <a:off x="460728" y="2977005"/>
            <a:ext cx="3391192" cy="1384995"/>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333333"/>
                </a:solidFill>
                <a:latin typeface="Arial" panose="020B0604020202020204" pitchFamily="34" charset="0"/>
              </a:rPr>
              <a:t>Investigation showed plane ascending to 37,400ft </a:t>
            </a:r>
            <a:r>
              <a:rPr lang="en-US" sz="1400" dirty="0">
                <a:solidFill>
                  <a:srgbClr val="333333"/>
                </a:solidFill>
                <a:latin typeface="Arial" panose="020B0604020202020204" pitchFamily="34" charset="0"/>
              </a:rPr>
              <a:t>within 30 seconds, then dipping back to 32,000ft. </a:t>
            </a:r>
            <a:endParaRPr lang="en-US" sz="1400" dirty="0" smtClean="0">
              <a:solidFill>
                <a:srgbClr val="333333"/>
              </a:solidFill>
              <a:latin typeface="Arial" panose="020B0604020202020204" pitchFamily="34" charset="0"/>
            </a:endParaRPr>
          </a:p>
          <a:p>
            <a:pPr marL="285750" indent="-285750">
              <a:buFont typeface="Arial" panose="020B0604020202020204" pitchFamily="34" charset="0"/>
              <a:buChar char="•"/>
            </a:pPr>
            <a:r>
              <a:rPr lang="en-US" sz="1400" dirty="0" smtClean="0">
                <a:solidFill>
                  <a:srgbClr val="333333"/>
                </a:solidFill>
                <a:latin typeface="Arial" panose="020B0604020202020204" pitchFamily="34" charset="0"/>
              </a:rPr>
              <a:t>The </a:t>
            </a:r>
            <a:r>
              <a:rPr lang="en-US" sz="1400" dirty="0">
                <a:solidFill>
                  <a:srgbClr val="333333"/>
                </a:solidFill>
                <a:latin typeface="Arial" panose="020B0604020202020204" pitchFamily="34" charset="0"/>
              </a:rPr>
              <a:t>process took about three minutes.</a:t>
            </a:r>
            <a:endParaRPr lang="en-US" sz="1400" dirty="0"/>
          </a:p>
        </p:txBody>
      </p:sp>
      <p:sp>
        <p:nvSpPr>
          <p:cNvPr id="10" name="Rectangle 9"/>
          <p:cNvSpPr/>
          <p:nvPr/>
        </p:nvSpPr>
        <p:spPr>
          <a:xfrm>
            <a:off x="5069485" y="2532024"/>
            <a:ext cx="2411238" cy="369332"/>
          </a:xfrm>
          <a:prstGeom prst="rect">
            <a:avLst/>
          </a:prstGeom>
        </p:spPr>
        <p:txBody>
          <a:bodyPr wrap="none">
            <a:spAutoFit/>
          </a:bodyPr>
          <a:lstStyle/>
          <a:p>
            <a:r>
              <a:rPr lang="en-US" dirty="0" smtClean="0"/>
              <a:t>Co-pilot at helm then</a:t>
            </a:r>
            <a:endParaRPr lang="en-US" dirty="0"/>
          </a:p>
        </p:txBody>
      </p:sp>
      <p:sp>
        <p:nvSpPr>
          <p:cNvPr id="12" name="Rectangle 11"/>
          <p:cNvSpPr/>
          <p:nvPr/>
        </p:nvSpPr>
        <p:spPr>
          <a:xfrm>
            <a:off x="755576" y="1"/>
            <a:ext cx="4680520" cy="3108543"/>
          </a:xfrm>
          <a:prstGeom prst="rect">
            <a:avLst/>
          </a:prstGeom>
        </p:spPr>
        <p:txBody>
          <a:bodyPr wrap="square">
            <a:spAutoFit/>
          </a:bodyPr>
          <a:lstStyle/>
          <a:p>
            <a:pPr marL="285750" indent="-285750">
              <a:buFont typeface="Arial" panose="020B0604020202020204" pitchFamily="34" charset="0"/>
              <a:buChar char="•"/>
            </a:pPr>
            <a:r>
              <a:rPr lang="en-US" sz="2800" dirty="0" smtClean="0"/>
              <a:t>Process in place for speedy approvals in ATC including immediate escalations for route changes requested for weather pocket diversions.</a:t>
            </a:r>
            <a:endParaRPr lang="en-US" sz="2800" dirty="0"/>
          </a:p>
        </p:txBody>
      </p:sp>
      <p:sp>
        <p:nvSpPr>
          <p:cNvPr id="14" name="Rectangle 13"/>
          <p:cNvSpPr/>
          <p:nvPr/>
        </p:nvSpPr>
        <p:spPr>
          <a:xfrm>
            <a:off x="3556689" y="3694978"/>
            <a:ext cx="4680520" cy="1815882"/>
          </a:xfrm>
          <a:prstGeom prst="rect">
            <a:avLst/>
          </a:prstGeom>
        </p:spPr>
        <p:txBody>
          <a:bodyPr wrap="square">
            <a:spAutoFit/>
          </a:bodyPr>
          <a:lstStyle/>
          <a:p>
            <a:pPr marL="285750" indent="-285750">
              <a:buFont typeface="Arial" panose="020B0604020202020204" pitchFamily="34" charset="0"/>
              <a:buChar char="•"/>
            </a:pPr>
            <a:r>
              <a:rPr lang="en-US" sz="2800" dirty="0" smtClean="0"/>
              <a:t>Strict emphasis on flying by wire, with ground control responsible for key decisions.</a:t>
            </a:r>
            <a:endParaRPr lang="en-US" sz="2800" dirty="0"/>
          </a:p>
        </p:txBody>
      </p:sp>
    </p:spTree>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4860032" y="260648"/>
            <a:ext cx="1489821" cy="1440160"/>
          </a:xfrm>
          <a:prstGeom prst="rect">
            <a:avLst/>
          </a:prstGeom>
        </p:spPr>
      </p:pic>
      <p:sp>
        <p:nvSpPr>
          <p:cNvPr id="11" name="Rectangle 10"/>
          <p:cNvSpPr/>
          <p:nvPr/>
        </p:nvSpPr>
        <p:spPr>
          <a:xfrm>
            <a:off x="856793" y="764704"/>
            <a:ext cx="3535187" cy="4401205"/>
          </a:xfrm>
          <a:prstGeom prst="rect">
            <a:avLst/>
          </a:prstGeom>
        </p:spPr>
        <p:txBody>
          <a:bodyPr wrap="square">
            <a:spAutoFit/>
          </a:bodyPr>
          <a:lstStyle/>
          <a:p>
            <a:pPr marL="285750" indent="-285750">
              <a:buFont typeface="Arial" panose="020B0604020202020204" pitchFamily="34" charset="0"/>
              <a:buChar char="•"/>
            </a:pPr>
            <a:r>
              <a:rPr lang="en-US" sz="2800" dirty="0"/>
              <a:t>Deployable recorders that jettison upon impact, float, and transmit their position to satellites </a:t>
            </a:r>
            <a:r>
              <a:rPr lang="en-US" sz="2800" dirty="0" smtClean="0"/>
              <a:t>world-wide.</a:t>
            </a:r>
          </a:p>
          <a:p>
            <a:pPr marL="285750" indent="-285750">
              <a:buFont typeface="Arial" panose="020B0604020202020204" pitchFamily="34" charset="0"/>
              <a:buChar char="•"/>
            </a:pPr>
            <a:r>
              <a:rPr lang="en-US" sz="2800" dirty="0" smtClean="0"/>
              <a:t>Satellite </a:t>
            </a:r>
            <a:r>
              <a:rPr lang="en-US" sz="2800" dirty="0"/>
              <a:t>asset tracking devices</a:t>
            </a:r>
          </a:p>
        </p:txBody>
      </p:sp>
      <p:pic>
        <p:nvPicPr>
          <p:cNvPr id="3" name="Picture 2"/>
          <p:cNvPicPr>
            <a:picLocks noChangeAspect="1"/>
          </p:cNvPicPr>
          <p:nvPr/>
        </p:nvPicPr>
        <p:blipFill>
          <a:blip r:embed="rId4"/>
          <a:stretch>
            <a:fillRect/>
          </a:stretch>
        </p:blipFill>
        <p:spPr>
          <a:xfrm>
            <a:off x="4283968" y="2204864"/>
            <a:ext cx="3505200" cy="3629025"/>
          </a:xfrm>
          <a:prstGeom prst="rect">
            <a:avLst/>
          </a:prstGeom>
        </p:spPr>
      </p:pic>
    </p:spTree>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0" cy="6857999"/>
          </a:xfrm>
          <a:prstGeom prst="rect">
            <a:avLst/>
          </a:prstGeom>
        </p:spPr>
      </p:pic>
      <p:sp>
        <p:nvSpPr>
          <p:cNvPr id="6" name="TextBox 5"/>
          <p:cNvSpPr txBox="1"/>
          <p:nvPr/>
        </p:nvSpPr>
        <p:spPr>
          <a:xfrm>
            <a:off x="4788024" y="6488667"/>
            <a:ext cx="4032448" cy="369332"/>
          </a:xfrm>
          <a:prstGeom prst="rect">
            <a:avLst/>
          </a:prstGeom>
          <a:noFill/>
        </p:spPr>
        <p:txBody>
          <a:bodyPr wrap="square" rtlCol="0">
            <a:spAutoFit/>
          </a:bodyPr>
          <a:lstStyle/>
          <a:p>
            <a:r>
              <a:rPr lang="en-US" dirty="0"/>
              <a:t>Source : http://www.incose.org/</a:t>
            </a:r>
          </a:p>
        </p:txBody>
      </p:sp>
      <p:sp>
        <p:nvSpPr>
          <p:cNvPr id="2" name="Title 1"/>
          <p:cNvSpPr>
            <a:spLocks noGrp="1"/>
          </p:cNvSpPr>
          <p:nvPr>
            <p:ph type="title"/>
          </p:nvPr>
        </p:nvSpPr>
        <p:spPr>
          <a:xfrm>
            <a:off x="30528" y="0"/>
            <a:ext cx="3456384" cy="775792"/>
          </a:xfrm>
        </p:spPr>
        <p:txBody>
          <a:bodyPr>
            <a:normAutofit fontScale="90000"/>
          </a:bodyPr>
          <a:lstStyle/>
          <a:p>
            <a:r>
              <a:rPr lang="en-US" sz="3200" dirty="0" smtClean="0"/>
              <a:t>Worldwide Aviation </a:t>
            </a:r>
            <a:br>
              <a:rPr lang="en-US" sz="3200" dirty="0" smtClean="0"/>
            </a:br>
            <a:r>
              <a:rPr lang="en-US" sz="3200" dirty="0" smtClean="0"/>
              <a:t>Systems Domain</a:t>
            </a:r>
            <a:endParaRPr lang="en-US" sz="3200" dirty="0"/>
          </a:p>
        </p:txBody>
      </p:sp>
    </p:spTree>
    <p:extLst>
      <p:ext uri="{BB962C8B-B14F-4D97-AF65-F5344CB8AC3E}">
        <p14:creationId xmlns:p14="http://schemas.microsoft.com/office/powerpoint/2010/main" val="69891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0" y="0"/>
            <a:ext cx="4572000" cy="775792"/>
          </a:xfrm>
        </p:spPr>
        <p:txBody>
          <a:bodyPr>
            <a:normAutofit fontScale="90000"/>
          </a:bodyPr>
          <a:lstStyle/>
          <a:p>
            <a:r>
              <a:rPr lang="en-US" dirty="0" smtClean="0"/>
              <a:t>Commercial Aircraft Systems Domain</a:t>
            </a:r>
            <a:endParaRPr lang="en-US" dirty="0"/>
          </a:p>
        </p:txBody>
      </p:sp>
      <p:sp>
        <p:nvSpPr>
          <p:cNvPr id="6" name="TextBox 5"/>
          <p:cNvSpPr txBox="1"/>
          <p:nvPr/>
        </p:nvSpPr>
        <p:spPr>
          <a:xfrm>
            <a:off x="4788024" y="6488667"/>
            <a:ext cx="4032448" cy="369332"/>
          </a:xfrm>
          <a:prstGeom prst="rect">
            <a:avLst/>
          </a:prstGeom>
          <a:noFill/>
        </p:spPr>
        <p:txBody>
          <a:bodyPr wrap="square" rtlCol="0">
            <a:spAutoFit/>
          </a:bodyPr>
          <a:lstStyle/>
          <a:p>
            <a:r>
              <a:rPr lang="en-US" dirty="0"/>
              <a:t>Source : http://www.incose.org/</a:t>
            </a:r>
          </a:p>
        </p:txBody>
      </p:sp>
    </p:spTree>
    <p:extLst>
      <p:ext uri="{BB962C8B-B14F-4D97-AF65-F5344CB8AC3E}">
        <p14:creationId xmlns:p14="http://schemas.microsoft.com/office/powerpoint/2010/main" val="326111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03176"/>
          </a:xfrm>
        </p:spPr>
        <p:txBody>
          <a:bodyPr/>
          <a:lstStyle/>
          <a:p>
            <a:r>
              <a:rPr lang="en-US" dirty="0" smtClean="0"/>
              <a:t>Stakeholders</a:t>
            </a:r>
            <a:endParaRPr lang="en-US" dirty="0"/>
          </a:p>
        </p:txBody>
      </p:sp>
      <p:sp>
        <p:nvSpPr>
          <p:cNvPr id="3" name="Content Placeholder 2"/>
          <p:cNvSpPr>
            <a:spLocks noGrp="1"/>
          </p:cNvSpPr>
          <p:nvPr>
            <p:ph idx="1"/>
          </p:nvPr>
        </p:nvSpPr>
        <p:spPr>
          <a:xfrm>
            <a:off x="609598" y="1412776"/>
            <a:ext cx="7562801" cy="5112568"/>
          </a:xfrm>
        </p:spPr>
        <p:txBody>
          <a:bodyPr>
            <a:normAutofit lnSpcReduction="10000"/>
          </a:bodyPr>
          <a:lstStyle/>
          <a:p>
            <a:r>
              <a:rPr lang="en-US" dirty="0" smtClean="0"/>
              <a:t>Passengers</a:t>
            </a:r>
          </a:p>
          <a:p>
            <a:pPr lvl="1"/>
            <a:r>
              <a:rPr lang="en-US" dirty="0" smtClean="0"/>
              <a:t>Customers</a:t>
            </a:r>
          </a:p>
          <a:p>
            <a:pPr lvl="1"/>
            <a:r>
              <a:rPr lang="en-US" dirty="0" smtClean="0"/>
              <a:t>Family</a:t>
            </a:r>
          </a:p>
          <a:p>
            <a:r>
              <a:rPr lang="en-US" dirty="0" smtClean="0"/>
              <a:t>Airlines</a:t>
            </a:r>
          </a:p>
          <a:p>
            <a:r>
              <a:rPr lang="en-US" dirty="0" smtClean="0"/>
              <a:t>Airports</a:t>
            </a:r>
          </a:p>
          <a:p>
            <a:pPr lvl="1"/>
            <a:r>
              <a:rPr lang="en-US" dirty="0" smtClean="0"/>
              <a:t>ATC</a:t>
            </a:r>
          </a:p>
          <a:p>
            <a:pPr lvl="1"/>
            <a:r>
              <a:rPr lang="en-US" dirty="0" smtClean="0"/>
              <a:t>Cargo Handling</a:t>
            </a:r>
          </a:p>
          <a:p>
            <a:r>
              <a:rPr lang="en-US" dirty="0" smtClean="0"/>
              <a:t>Equipment Manufacturers</a:t>
            </a:r>
          </a:p>
          <a:p>
            <a:pPr lvl="1"/>
            <a:r>
              <a:rPr lang="en-US" dirty="0" smtClean="0"/>
              <a:t>Equipment – Electronic and mechanical</a:t>
            </a:r>
          </a:p>
          <a:p>
            <a:pPr lvl="1"/>
            <a:r>
              <a:rPr lang="en-US" dirty="0" smtClean="0"/>
              <a:t>Engine</a:t>
            </a:r>
          </a:p>
          <a:p>
            <a:r>
              <a:rPr lang="en-US" dirty="0" smtClean="0"/>
              <a:t>Society</a:t>
            </a:r>
          </a:p>
          <a:p>
            <a:pPr lvl="1"/>
            <a:r>
              <a:rPr lang="en-US" dirty="0" smtClean="0"/>
              <a:t>Noise and pollution</a:t>
            </a:r>
          </a:p>
          <a:p>
            <a:pPr lvl="1"/>
            <a:r>
              <a:rPr lang="en-US" dirty="0" smtClean="0"/>
              <a:t>Economic growth</a:t>
            </a:r>
          </a:p>
          <a:p>
            <a:pPr lvl="1"/>
            <a:r>
              <a:rPr lang="en-US" dirty="0"/>
              <a:t>Accident victims</a:t>
            </a:r>
          </a:p>
          <a:p>
            <a:pPr lvl="1"/>
            <a:endParaRPr lang="en-US" dirty="0" smtClean="0"/>
          </a:p>
          <a:p>
            <a:pPr lvl="1"/>
            <a:endParaRPr lang="en-US" dirty="0" smtClean="0"/>
          </a:p>
        </p:txBody>
      </p:sp>
    </p:spTree>
    <p:extLst>
      <p:ext uri="{BB962C8B-B14F-4D97-AF65-F5344CB8AC3E}">
        <p14:creationId xmlns:p14="http://schemas.microsoft.com/office/powerpoint/2010/main" val="260826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777801" cy="1700808"/>
          </a:xfrm>
        </p:spPr>
        <p:txBody>
          <a:bodyPr>
            <a:normAutofit/>
          </a:bodyPr>
          <a:lstStyle/>
          <a:p>
            <a:r>
              <a:rPr lang="en-US" dirty="0" smtClean="0"/>
              <a:t>Commercial Air Transport– WRSPM reference model</a:t>
            </a:r>
            <a:endParaRPr lang="en-US" dirty="0"/>
          </a:p>
        </p:txBody>
      </p:sp>
      <p:sp>
        <p:nvSpPr>
          <p:cNvPr id="4" name="Oval 3"/>
          <p:cNvSpPr/>
          <p:nvPr/>
        </p:nvSpPr>
        <p:spPr>
          <a:xfrm>
            <a:off x="179512" y="2852936"/>
            <a:ext cx="4824536" cy="1440160"/>
          </a:xfrm>
          <a:prstGeom prst="ellipse">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200" dirty="0" smtClean="0"/>
              <a:t>D – Domain Properties</a:t>
            </a:r>
          </a:p>
          <a:p>
            <a:r>
              <a:rPr lang="en-US" sz="1200" dirty="0" smtClean="0"/>
              <a:t>R - Requirements</a:t>
            </a:r>
            <a:endParaRPr lang="en-US" sz="1200" dirty="0"/>
          </a:p>
        </p:txBody>
      </p:sp>
      <p:sp>
        <p:nvSpPr>
          <p:cNvPr id="6" name="Oval 5"/>
          <p:cNvSpPr/>
          <p:nvPr/>
        </p:nvSpPr>
        <p:spPr>
          <a:xfrm>
            <a:off x="3301639" y="2852936"/>
            <a:ext cx="4425358" cy="1440160"/>
          </a:xfrm>
          <a:prstGeom prst="ellipse">
            <a:avLst/>
          </a:prstGeom>
          <a:solidFill>
            <a:schemeClr val="tx2">
              <a:lumMod val="20000"/>
              <a:lumOff val="80000"/>
              <a:alpha val="53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00" dirty="0" smtClean="0"/>
              <a:t>C-Computer</a:t>
            </a:r>
          </a:p>
          <a:p>
            <a:pPr algn="r"/>
            <a:r>
              <a:rPr lang="en-US" sz="1200" dirty="0" smtClean="0"/>
              <a:t>P -Program</a:t>
            </a:r>
            <a:endParaRPr lang="en-US" sz="1200" dirty="0"/>
          </a:p>
        </p:txBody>
      </p:sp>
      <p:sp>
        <p:nvSpPr>
          <p:cNvPr id="7" name="TextBox 6"/>
          <p:cNvSpPr txBox="1"/>
          <p:nvPr/>
        </p:nvSpPr>
        <p:spPr>
          <a:xfrm>
            <a:off x="3517663" y="3429000"/>
            <a:ext cx="1296144" cy="276999"/>
          </a:xfrm>
          <a:prstGeom prst="rect">
            <a:avLst/>
          </a:prstGeom>
          <a:noFill/>
        </p:spPr>
        <p:txBody>
          <a:bodyPr wrap="square" rtlCol="0">
            <a:spAutoFit/>
          </a:bodyPr>
          <a:lstStyle/>
          <a:p>
            <a:r>
              <a:rPr lang="en-US" sz="1200" dirty="0" smtClean="0"/>
              <a:t>S-Specification</a:t>
            </a:r>
            <a:endParaRPr lang="en-US" sz="1200" dirty="0"/>
          </a:p>
        </p:txBody>
      </p:sp>
      <p:sp>
        <p:nvSpPr>
          <p:cNvPr id="8" name="Cloud Callout 7"/>
          <p:cNvSpPr/>
          <p:nvPr/>
        </p:nvSpPr>
        <p:spPr>
          <a:xfrm>
            <a:off x="4945613" y="819378"/>
            <a:ext cx="2448272" cy="2016224"/>
          </a:xfrm>
          <a:prstGeom prst="cloudCallout">
            <a:avLst>
              <a:gd name="adj1" fmla="val -32258"/>
              <a:gd name="adj2" fmla="val 71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dirty="0" smtClean="0"/>
              <a:t>Beacons</a:t>
            </a:r>
          </a:p>
          <a:p>
            <a:pPr marL="171450" indent="-171450" algn="ctr">
              <a:buFont typeface="Arial" panose="020B0604020202020204" pitchFamily="34" charset="0"/>
              <a:buChar char="•"/>
            </a:pPr>
            <a:r>
              <a:rPr lang="en-US" sz="1200" dirty="0" smtClean="0"/>
              <a:t>Communication Devices</a:t>
            </a:r>
          </a:p>
          <a:p>
            <a:pPr marL="171450" indent="-171450" algn="ctr">
              <a:buFont typeface="Arial" panose="020B0604020202020204" pitchFamily="34" charset="0"/>
              <a:buChar char="•"/>
            </a:pPr>
            <a:r>
              <a:rPr lang="en-US" sz="1200" dirty="0" smtClean="0"/>
              <a:t>Sensors</a:t>
            </a:r>
          </a:p>
          <a:p>
            <a:pPr marL="171450" indent="-171450" algn="ctr">
              <a:buFont typeface="Arial" panose="020B0604020202020204" pitchFamily="34" charset="0"/>
              <a:buChar char="•"/>
            </a:pPr>
            <a:r>
              <a:rPr lang="en-US" sz="1200" dirty="0" smtClean="0"/>
              <a:t>Engine and electronics</a:t>
            </a:r>
            <a:endParaRPr lang="en-US" sz="1200" dirty="0"/>
          </a:p>
        </p:txBody>
      </p:sp>
      <p:sp>
        <p:nvSpPr>
          <p:cNvPr id="9" name="Cloud Callout 8"/>
          <p:cNvSpPr/>
          <p:nvPr/>
        </p:nvSpPr>
        <p:spPr>
          <a:xfrm>
            <a:off x="323528" y="4725144"/>
            <a:ext cx="2448272" cy="2016224"/>
          </a:xfrm>
          <a:prstGeom prst="cloudCallout">
            <a:avLst>
              <a:gd name="adj1" fmla="val 30071"/>
              <a:gd name="adj2" fmla="val -91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dirty="0" smtClean="0"/>
              <a:t>ATC</a:t>
            </a:r>
          </a:p>
          <a:p>
            <a:pPr marL="171450" indent="-171450" algn="ctr">
              <a:buFont typeface="Arial" panose="020B0604020202020204" pitchFamily="34" charset="0"/>
              <a:buChar char="•"/>
            </a:pPr>
            <a:r>
              <a:rPr lang="en-US" sz="1200" dirty="0" smtClean="0"/>
              <a:t>Cargo</a:t>
            </a:r>
          </a:p>
          <a:p>
            <a:pPr marL="171450" indent="-171450" algn="ctr">
              <a:buFont typeface="Arial" panose="020B0604020202020204" pitchFamily="34" charset="0"/>
              <a:buChar char="•"/>
            </a:pPr>
            <a:r>
              <a:rPr lang="en-US" sz="1200" dirty="0" smtClean="0"/>
              <a:t>Airport</a:t>
            </a:r>
          </a:p>
          <a:p>
            <a:pPr marL="171450" indent="-171450" algn="ctr">
              <a:buFont typeface="Arial" panose="020B0604020202020204" pitchFamily="34" charset="0"/>
              <a:buChar char="•"/>
            </a:pPr>
            <a:r>
              <a:rPr lang="en-US" sz="1200" dirty="0" smtClean="0"/>
              <a:t>Weather</a:t>
            </a:r>
          </a:p>
        </p:txBody>
      </p:sp>
      <p:sp>
        <p:nvSpPr>
          <p:cNvPr id="10" name="Cloud Callout 9"/>
          <p:cNvSpPr/>
          <p:nvPr/>
        </p:nvSpPr>
        <p:spPr>
          <a:xfrm>
            <a:off x="5940152" y="4437112"/>
            <a:ext cx="2448272" cy="2298995"/>
          </a:xfrm>
          <a:prstGeom prst="cloudCallout">
            <a:avLst>
              <a:gd name="adj1" fmla="val -122727"/>
              <a:gd name="adj2" fmla="val -88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dirty="0" smtClean="0"/>
              <a:t>Piloting</a:t>
            </a:r>
          </a:p>
          <a:p>
            <a:pPr marL="171450" indent="-171450" algn="ctr">
              <a:buFont typeface="Arial" panose="020B0604020202020204" pitchFamily="34" charset="0"/>
              <a:buChar char="•"/>
            </a:pPr>
            <a:r>
              <a:rPr lang="en-US" sz="1200" dirty="0" smtClean="0"/>
              <a:t>Cockpit</a:t>
            </a:r>
          </a:p>
          <a:p>
            <a:pPr marL="171450" indent="-171450" algn="ctr">
              <a:buFont typeface="Arial" panose="020B0604020202020204" pitchFamily="34" charset="0"/>
              <a:buChar char="•"/>
            </a:pPr>
            <a:r>
              <a:rPr lang="en-US" sz="1200" dirty="0" smtClean="0"/>
              <a:t>Flight path</a:t>
            </a:r>
          </a:p>
          <a:p>
            <a:pPr marL="171450" indent="-171450" algn="ctr">
              <a:buFont typeface="Arial" panose="020B0604020202020204" pitchFamily="34" charset="0"/>
              <a:buChar char="•"/>
            </a:pPr>
            <a:r>
              <a:rPr lang="en-US" sz="1200" dirty="0"/>
              <a:t>Pilots</a:t>
            </a:r>
          </a:p>
          <a:p>
            <a:pPr marL="171450" indent="-171450" algn="ctr">
              <a:buFont typeface="Arial" panose="020B0604020202020204" pitchFamily="34" charset="0"/>
              <a:buChar char="•"/>
            </a:pPr>
            <a:r>
              <a:rPr lang="en-US" sz="1200" dirty="0" smtClean="0"/>
              <a:t>Crew</a:t>
            </a:r>
          </a:p>
          <a:p>
            <a:pPr marL="171450" indent="-171450" algn="ctr">
              <a:buFont typeface="Arial" panose="020B0604020202020204" pitchFamily="34" charset="0"/>
              <a:buChar char="•"/>
            </a:pPr>
            <a:r>
              <a:rPr lang="en-US" sz="1200" dirty="0" smtClean="0"/>
              <a:t>Communication</a:t>
            </a:r>
          </a:p>
          <a:p>
            <a:pPr marL="171450" indent="-171450" algn="ctr">
              <a:buFont typeface="Arial" panose="020B0604020202020204" pitchFamily="34" charset="0"/>
              <a:buChar char="•"/>
            </a:pPr>
            <a:r>
              <a:rPr lang="en-US" sz="1200" dirty="0" smtClean="0"/>
              <a:t>Automation</a:t>
            </a:r>
          </a:p>
          <a:p>
            <a:pPr marL="171450" indent="-171450" algn="ctr">
              <a:buFont typeface="Arial" panose="020B0604020202020204" pitchFamily="34" charset="0"/>
              <a:buChar char="•"/>
            </a:pPr>
            <a:r>
              <a:rPr lang="en-US" sz="1200" dirty="0"/>
              <a:t>Plane Manufacturers</a:t>
            </a:r>
          </a:p>
          <a:p>
            <a:pPr marL="171450" indent="-171450" algn="ctr">
              <a:buFont typeface="Arial" panose="020B0604020202020204" pitchFamily="34" charset="0"/>
              <a:buChar char="•"/>
            </a:pPr>
            <a:endParaRPr lang="en-US" sz="1200" dirty="0"/>
          </a:p>
          <a:p>
            <a:pPr marL="171450" indent="-171450" algn="ctr">
              <a:buFont typeface="Arial" panose="020B0604020202020204" pitchFamily="34" charset="0"/>
              <a:buChar char="•"/>
            </a:pPr>
            <a:endParaRPr lang="en-US" sz="1200" dirty="0"/>
          </a:p>
        </p:txBody>
      </p:sp>
      <p:sp>
        <p:nvSpPr>
          <p:cNvPr id="11" name="TextBox 10"/>
          <p:cNvSpPr txBox="1"/>
          <p:nvPr/>
        </p:nvSpPr>
        <p:spPr>
          <a:xfrm>
            <a:off x="323528" y="1264286"/>
            <a:ext cx="4032448" cy="123110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Insufficient collaborations considered between domain and system</a:t>
            </a:r>
          </a:p>
          <a:p>
            <a:pPr algn="ctr"/>
            <a:r>
              <a:rPr lang="en-US" dirty="0"/>
              <a:t>S, D </a:t>
            </a:r>
            <a:r>
              <a:rPr lang="en-US" sz="2000"/>
              <a:t>≠ </a:t>
            </a:r>
            <a:r>
              <a:rPr lang="en-US" smtClean="0"/>
              <a:t>R</a:t>
            </a:r>
            <a:endParaRPr lang="en-US" dirty="0"/>
          </a:p>
        </p:txBody>
      </p:sp>
      <p:sp>
        <p:nvSpPr>
          <p:cNvPr id="3" name="TextBox 2"/>
          <p:cNvSpPr txBox="1"/>
          <p:nvPr/>
        </p:nvSpPr>
        <p:spPr>
          <a:xfrm>
            <a:off x="2987824" y="4869160"/>
            <a:ext cx="280831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Most </a:t>
            </a:r>
            <a:r>
              <a:rPr lang="en-US" dirty="0"/>
              <a:t>problems can be traced to erroneous assumptions about the environment</a:t>
            </a:r>
          </a:p>
        </p:txBody>
      </p:sp>
    </p:spTree>
    <p:extLst>
      <p:ext uri="{BB962C8B-B14F-4D97-AF65-F5344CB8AC3E}">
        <p14:creationId xmlns:p14="http://schemas.microsoft.com/office/powerpoint/2010/main" val="343277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59"/>
            <a:ext cx="7524328" cy="731845"/>
          </a:xfrm>
        </p:spPr>
        <p:txBody>
          <a:bodyPr>
            <a:normAutofit fontScale="90000"/>
          </a:bodyPr>
          <a:lstStyle/>
          <a:p>
            <a:r>
              <a:rPr lang="en-US" dirty="0" smtClean="0"/>
              <a:t>Class Diagram – Mitigation approaches </a:t>
            </a:r>
            <a:endParaRPr lang="en-US" dirty="0"/>
          </a:p>
        </p:txBody>
      </p:sp>
      <p:pic>
        <p:nvPicPr>
          <p:cNvPr id="3" name="Picture 2"/>
          <p:cNvPicPr>
            <a:picLocks noChangeAspect="1"/>
          </p:cNvPicPr>
          <p:nvPr/>
        </p:nvPicPr>
        <p:blipFill>
          <a:blip r:embed="rId3"/>
          <a:stretch>
            <a:fillRect/>
          </a:stretch>
        </p:blipFill>
        <p:spPr>
          <a:xfrm>
            <a:off x="0" y="620688"/>
            <a:ext cx="9144001" cy="6237312"/>
          </a:xfrm>
          <a:prstGeom prst="rect">
            <a:avLst/>
          </a:prstGeom>
        </p:spPr>
      </p:pic>
    </p:spTree>
    <p:extLst>
      <p:ext uri="{BB962C8B-B14F-4D97-AF65-F5344CB8AC3E}">
        <p14:creationId xmlns:p14="http://schemas.microsoft.com/office/powerpoint/2010/main" val="4006848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116632"/>
            <a:ext cx="4608512" cy="792088"/>
          </a:xfrm>
          <a:prstGeom prst="rect">
            <a:avLst/>
          </a:prstGeom>
        </p:spPr>
        <p:txBody>
          <a:bodyPr>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Analysis of the problem – </a:t>
            </a:r>
          </a:p>
          <a:p>
            <a:r>
              <a:rPr lang="en-US" dirty="0" smtClean="0"/>
              <a:t>Problem Interdependency Graph</a:t>
            </a:r>
            <a:endParaRPr lang="en-US" dirty="0"/>
          </a:p>
        </p:txBody>
      </p:sp>
      <p:pic>
        <p:nvPicPr>
          <p:cNvPr id="3" name="Picture 2"/>
          <p:cNvPicPr>
            <a:picLocks noChangeAspect="1"/>
          </p:cNvPicPr>
          <p:nvPr/>
        </p:nvPicPr>
        <p:blipFill>
          <a:blip r:embed="rId3"/>
          <a:stretch>
            <a:fillRect/>
          </a:stretch>
        </p:blipFill>
        <p:spPr>
          <a:xfrm>
            <a:off x="1" y="404664"/>
            <a:ext cx="9144000" cy="6453336"/>
          </a:xfrm>
          <a:prstGeom prst="rect">
            <a:avLst/>
          </a:prstGeom>
        </p:spPr>
      </p:pic>
    </p:spTree>
    <p:extLst>
      <p:ext uri="{BB962C8B-B14F-4D97-AF65-F5344CB8AC3E}">
        <p14:creationId xmlns:p14="http://schemas.microsoft.com/office/powerpoint/2010/main" val="3888670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7544" y="8037"/>
            <a:ext cx="6624736" cy="1044699"/>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Mitigation Approaches - Soft goals Interdependency Graph</a:t>
            </a:r>
            <a:endParaRPr lang="en-US" dirty="0"/>
          </a:p>
        </p:txBody>
      </p:sp>
      <p:pic>
        <p:nvPicPr>
          <p:cNvPr id="2" name="Picture 1"/>
          <p:cNvPicPr>
            <a:picLocks noChangeAspect="1"/>
          </p:cNvPicPr>
          <p:nvPr/>
        </p:nvPicPr>
        <p:blipFill>
          <a:blip r:embed="rId3"/>
          <a:stretch>
            <a:fillRect/>
          </a:stretch>
        </p:blipFill>
        <p:spPr>
          <a:xfrm>
            <a:off x="0" y="692696"/>
            <a:ext cx="9144000" cy="6381328"/>
          </a:xfrm>
          <a:prstGeom prst="rect">
            <a:avLst/>
          </a:prstGeom>
        </p:spPr>
      </p:pic>
    </p:spTree>
    <p:extLst>
      <p:ext uri="{BB962C8B-B14F-4D97-AF65-F5344CB8AC3E}">
        <p14:creationId xmlns:p14="http://schemas.microsoft.com/office/powerpoint/2010/main" val="2554978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7544" y="8037"/>
            <a:ext cx="6624736" cy="612651"/>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Traceability </a:t>
            </a:r>
            <a:endParaRPr lang="en-US" dirty="0"/>
          </a:p>
        </p:txBody>
      </p:sp>
      <p:pic>
        <p:nvPicPr>
          <p:cNvPr id="3" name="Picture 2"/>
          <p:cNvPicPr>
            <a:picLocks noChangeAspect="1"/>
          </p:cNvPicPr>
          <p:nvPr/>
        </p:nvPicPr>
        <p:blipFill>
          <a:blip r:embed="rId3"/>
          <a:stretch>
            <a:fillRect/>
          </a:stretch>
        </p:blipFill>
        <p:spPr>
          <a:xfrm>
            <a:off x="1" y="404664"/>
            <a:ext cx="9144000" cy="6453336"/>
          </a:xfrm>
          <a:prstGeom prst="rect">
            <a:avLst/>
          </a:prstGeom>
        </p:spPr>
      </p:pic>
    </p:spTree>
    <p:extLst>
      <p:ext uri="{BB962C8B-B14F-4D97-AF65-F5344CB8AC3E}">
        <p14:creationId xmlns:p14="http://schemas.microsoft.com/office/powerpoint/2010/main" val="866068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http://i2.cdn.turner.com/cnn/dam/assets/141229063939-aviation-crashes-by-year-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47" y="722250"/>
            <a:ext cx="4991957" cy="290263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0601748">
            <a:off x="719947" y="940731"/>
            <a:ext cx="12241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Lowest</a:t>
            </a:r>
            <a:endParaRPr lang="en-US" dirty="0"/>
          </a:p>
        </p:txBody>
      </p:sp>
      <p:pic>
        <p:nvPicPr>
          <p:cNvPr id="10" name="Picture 4" descr="http://i2.cdn.turner.com/cnn/dam/assets/141229064633-aviationdeathsbyyear-story-t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470" y="3381957"/>
            <a:ext cx="4676302" cy="3019264"/>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20474315">
            <a:off x="386434" y="4246748"/>
            <a:ext cx="1321622" cy="1007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Highest</a:t>
            </a:r>
            <a:endParaRPr lang="en-US" dirty="0"/>
          </a:p>
        </p:txBody>
      </p:sp>
      <p:sp>
        <p:nvSpPr>
          <p:cNvPr id="13" name="Title 3"/>
          <p:cNvSpPr>
            <a:spLocks noGrp="1"/>
          </p:cNvSpPr>
          <p:nvPr>
            <p:ph type="ctrTitle"/>
          </p:nvPr>
        </p:nvSpPr>
        <p:spPr>
          <a:xfrm>
            <a:off x="1053445" y="-230659"/>
            <a:ext cx="3191757" cy="973450"/>
          </a:xfrm>
        </p:spPr>
        <p:txBody>
          <a:bodyPr/>
          <a:lstStyle/>
          <a:p>
            <a:pPr algn="ctr"/>
            <a:r>
              <a:rPr lang="en-US" sz="4400" dirty="0"/>
              <a:t>Recap </a:t>
            </a:r>
            <a:r>
              <a:rPr lang="en-US" sz="4400" dirty="0" smtClean="0"/>
              <a:t>2014</a:t>
            </a:r>
            <a:endParaRPr lang="en-US" sz="3200" dirty="0"/>
          </a:p>
        </p:txBody>
      </p:sp>
    </p:spTree>
  </p:cSld>
  <p:clrMapOvr>
    <a:masterClrMapping/>
  </p:clrMapOvr>
  <p:transition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descr="http://images.clipartpanda.com/question-yikA5pBi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090" y="289585"/>
            <a:ext cx="1291390" cy="1627247"/>
          </a:xfrm>
          <a:prstGeom prst="rect">
            <a:avLst/>
          </a:prstGeom>
          <a:noFill/>
          <a:effectLst>
            <a:glow rad="127000">
              <a:schemeClr val="accent1">
                <a:alpha val="0"/>
              </a:schemeClr>
            </a:glow>
            <a:outerShdw blurRad="711200" dir="5400000" algn="ctr" rotWithShape="0">
              <a:schemeClr val="tx1"/>
            </a:outerShdw>
            <a:reflection endPos="65000" dist="50800" dir="5400000" sy="-100000" algn="bl" rotWithShape="0"/>
            <a:softEdge rad="1143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0"/>
            <a:ext cx="6336704" cy="6463308"/>
          </a:xfrm>
          <a:prstGeom prst="rect">
            <a:avLst/>
          </a:prstGeom>
        </p:spPr>
        <p:txBody>
          <a:bodyPr wrap="square">
            <a:spAutoFit/>
          </a:bodyPr>
          <a:lstStyle/>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a:t>
            </a:r>
            <a:r>
              <a:rPr lang="en-US" b="1" dirty="0">
                <a:solidFill>
                  <a:schemeClr val="accent4">
                    <a:lumMod val="75000"/>
                  </a:schemeClr>
                </a:solidFill>
                <a:latin typeface="Calibri" panose="020F0502020204030204" pitchFamily="34" charset="0"/>
                <a:cs typeface="Aharoni" panose="02010803020104030203" pitchFamily="2" charset="-79"/>
              </a:rPr>
              <a:t>is it so difficult in this age to </a:t>
            </a:r>
            <a:r>
              <a:rPr lang="en-US" b="1" dirty="0" smtClean="0">
                <a:solidFill>
                  <a:schemeClr val="accent4">
                    <a:lumMod val="75000"/>
                  </a:schemeClr>
                </a:solidFill>
                <a:latin typeface="Calibri" panose="020F0502020204030204" pitchFamily="34" charset="0"/>
                <a:cs typeface="Aharoni" panose="02010803020104030203" pitchFamily="2" charset="-79"/>
              </a:rPr>
              <a:t>detect the whereabouts of a plane</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Technological improvements possible – improved beacons and transmitters</a:t>
            </a:r>
            <a:endParaRPr lang="en-US" b="1" dirty="0">
              <a:solidFill>
                <a:schemeClr val="accent1">
                  <a:lumMod val="75000"/>
                </a:schemeClr>
              </a:solidFill>
              <a:latin typeface="Calibri" panose="020F0502020204030204" pitchFamily="34" charset="0"/>
              <a:cs typeface="Aharoni" panose="02010803020104030203" pitchFamily="2" charset="-79"/>
            </a:endParaRP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a:t>
            </a:r>
            <a:r>
              <a:rPr lang="en-US" b="1" dirty="0">
                <a:solidFill>
                  <a:schemeClr val="accent4">
                    <a:lumMod val="75000"/>
                  </a:schemeClr>
                </a:solidFill>
                <a:latin typeface="Calibri" panose="020F0502020204030204" pitchFamily="34" charset="0"/>
                <a:cs typeface="Aharoni" panose="02010803020104030203" pitchFamily="2" charset="-79"/>
              </a:rPr>
              <a:t>can't we </a:t>
            </a:r>
            <a:r>
              <a:rPr lang="en-US" b="1" dirty="0" smtClean="0">
                <a:solidFill>
                  <a:schemeClr val="accent4">
                    <a:lumMod val="75000"/>
                  </a:schemeClr>
                </a:solidFill>
                <a:latin typeface="Calibri" panose="020F0502020204030204" pitchFamily="34" charset="0"/>
                <a:cs typeface="Aharoni" panose="02010803020104030203" pitchFamily="2" charset="-79"/>
              </a:rPr>
              <a:t>do a better job at weather predictions for a plane</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Improved weather simulations from real-time data and internet of </a:t>
            </a:r>
            <a:r>
              <a:rPr lang="en-US" b="1" smtClean="0">
                <a:solidFill>
                  <a:schemeClr val="accent1">
                    <a:lumMod val="75000"/>
                  </a:schemeClr>
                </a:solidFill>
                <a:latin typeface="Calibri" panose="020F0502020204030204" pitchFamily="34" charset="0"/>
                <a:cs typeface="Aharoni" panose="02010803020104030203" pitchFamily="2" charset="-79"/>
              </a:rPr>
              <a:t>flying things</a:t>
            </a:r>
            <a:endParaRPr lang="en-US" b="1" dirty="0" smtClean="0">
              <a:solidFill>
                <a:schemeClr val="accent1">
                  <a:lumMod val="75000"/>
                </a:schemeClr>
              </a:solidFill>
              <a:latin typeface="Calibri" panose="020F0502020204030204" pitchFamily="34" charset="0"/>
              <a:cs typeface="Aharoni" panose="02010803020104030203" pitchFamily="2" charset="-79"/>
            </a:endParaRP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should a plane take off knowing a bad weather prediction in the sky </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Internet of flying things will be the solution here.</a:t>
            </a:r>
            <a:endParaRPr lang="en-US" b="1" dirty="0">
              <a:solidFill>
                <a:schemeClr val="accent1">
                  <a:lumMod val="75000"/>
                </a:schemeClr>
              </a:solidFill>
              <a:latin typeface="Calibri" panose="020F0502020204030204" pitchFamily="34" charset="0"/>
              <a:cs typeface="Aharoni" panose="02010803020104030203" pitchFamily="2" charset="-79"/>
            </a:endParaRP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a:t>
            </a:r>
            <a:r>
              <a:rPr lang="en-US" b="1" dirty="0">
                <a:solidFill>
                  <a:schemeClr val="accent4">
                    <a:lumMod val="75000"/>
                  </a:schemeClr>
                </a:solidFill>
                <a:latin typeface="Calibri" panose="020F0502020204030204" pitchFamily="34" charset="0"/>
                <a:cs typeface="Aharoni" panose="02010803020104030203" pitchFamily="2" charset="-79"/>
              </a:rPr>
              <a:t>can't planes flying over dangerous terrain detect its surroundings </a:t>
            </a:r>
            <a:r>
              <a:rPr lang="en-US" b="1" dirty="0" smtClean="0">
                <a:solidFill>
                  <a:schemeClr val="accent4">
                    <a:lumMod val="75000"/>
                  </a:schemeClr>
                </a:solidFill>
                <a:latin typeface="Calibri" panose="020F0502020204030204" pitchFamily="34" charset="0"/>
                <a:cs typeface="Aharoni" panose="02010803020104030203" pitchFamily="2" charset="-79"/>
              </a:rPr>
              <a:t>better</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Sensors to detect radar locks</a:t>
            </a:r>
            <a:endParaRPr lang="en-US" b="1" dirty="0">
              <a:solidFill>
                <a:schemeClr val="accent1">
                  <a:lumMod val="75000"/>
                </a:schemeClr>
              </a:solidFill>
              <a:latin typeface="Calibri" panose="020F0502020204030204" pitchFamily="34" charset="0"/>
              <a:cs typeface="Aharoni" panose="02010803020104030203" pitchFamily="2" charset="-79"/>
            </a:endParaRP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a:t>
            </a:r>
            <a:r>
              <a:rPr lang="en-US" b="1" dirty="0">
                <a:solidFill>
                  <a:schemeClr val="accent4">
                    <a:lumMod val="75000"/>
                  </a:schemeClr>
                </a:solidFill>
                <a:latin typeface="Calibri" panose="020F0502020204030204" pitchFamily="34" charset="0"/>
                <a:cs typeface="Aharoni" panose="02010803020104030203" pitchFamily="2" charset="-79"/>
              </a:rPr>
              <a:t>are </a:t>
            </a:r>
            <a:r>
              <a:rPr lang="en-US" b="1" dirty="0" smtClean="0">
                <a:solidFill>
                  <a:schemeClr val="accent4">
                    <a:lumMod val="75000"/>
                  </a:schemeClr>
                </a:solidFill>
                <a:latin typeface="Calibri" panose="020F0502020204030204" pitchFamily="34" charset="0"/>
                <a:cs typeface="Aharoni" panose="02010803020104030203" pitchFamily="2" charset="-79"/>
              </a:rPr>
              <a:t>we (ATC) not </a:t>
            </a:r>
            <a:r>
              <a:rPr lang="en-US" b="1" dirty="0">
                <a:solidFill>
                  <a:schemeClr val="accent4">
                    <a:lumMod val="75000"/>
                  </a:schemeClr>
                </a:solidFill>
                <a:latin typeface="Calibri" panose="020F0502020204030204" pitchFamily="34" charset="0"/>
                <a:cs typeface="Aharoni" panose="02010803020104030203" pitchFamily="2" charset="-79"/>
              </a:rPr>
              <a:t>able to see what is happening </a:t>
            </a:r>
            <a:r>
              <a:rPr lang="en-US" b="1" dirty="0" smtClean="0">
                <a:solidFill>
                  <a:schemeClr val="accent4">
                    <a:lumMod val="75000"/>
                  </a:schemeClr>
                </a:solidFill>
                <a:latin typeface="Calibri" panose="020F0502020204030204" pitchFamily="34" charset="0"/>
                <a:cs typeface="Aharoni" panose="02010803020104030203" pitchFamily="2" charset="-79"/>
              </a:rPr>
              <a:t>inside the plane, </a:t>
            </a:r>
            <a:r>
              <a:rPr lang="en-US" b="1" dirty="0">
                <a:solidFill>
                  <a:schemeClr val="accent4">
                    <a:lumMod val="75000"/>
                  </a:schemeClr>
                </a:solidFill>
                <a:latin typeface="Calibri" panose="020F0502020204030204" pitchFamily="34" charset="0"/>
                <a:cs typeface="Aharoni" panose="02010803020104030203" pitchFamily="2" charset="-79"/>
              </a:rPr>
              <a:t>and outside the </a:t>
            </a:r>
            <a:r>
              <a:rPr lang="en-US" b="1" dirty="0" smtClean="0">
                <a:solidFill>
                  <a:schemeClr val="accent4">
                    <a:lumMod val="75000"/>
                  </a:schemeClr>
                </a:solidFill>
                <a:latin typeface="Calibri" panose="020F0502020204030204" pitchFamily="34" charset="0"/>
                <a:cs typeface="Aharoni" panose="02010803020104030203" pitchFamily="2" charset="-79"/>
              </a:rPr>
              <a:t>plane</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Automated video recorders will get activated</a:t>
            </a: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do we need to rely on a pilot and co-pilot, being responsible for the lives of many</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ATC will not be traffic clerks, but instead will need to be treated as mission control</a:t>
            </a:r>
          </a:p>
          <a:p>
            <a:pPr marL="285750" indent="-285750">
              <a:buFont typeface="Arial" panose="020B0604020202020204" pitchFamily="34" charset="0"/>
              <a:buChar char="•"/>
            </a:pPr>
            <a:r>
              <a:rPr lang="en-US" b="1" dirty="0" smtClean="0">
                <a:solidFill>
                  <a:schemeClr val="accent4">
                    <a:lumMod val="75000"/>
                  </a:schemeClr>
                </a:solidFill>
                <a:latin typeface="Calibri" panose="020F0502020204030204" pitchFamily="34" charset="0"/>
                <a:cs typeface="Aharoni" panose="02010803020104030203" pitchFamily="2" charset="-79"/>
              </a:rPr>
              <a:t>Why is piloting a plane not taken seriously anymore</a:t>
            </a:r>
          </a:p>
          <a:p>
            <a:pPr marL="742950" lvl="1" indent="-285750">
              <a:buFont typeface="Wingdings" panose="05000000000000000000" pitchFamily="2" charset="2"/>
              <a:buChar char="ü"/>
            </a:pPr>
            <a:r>
              <a:rPr lang="en-US" b="1" dirty="0" smtClean="0">
                <a:solidFill>
                  <a:schemeClr val="accent1">
                    <a:lumMod val="75000"/>
                  </a:schemeClr>
                </a:solidFill>
                <a:latin typeface="Calibri" panose="020F0502020204030204" pitchFamily="34" charset="0"/>
                <a:cs typeface="Aharoni" panose="02010803020104030203" pitchFamily="2" charset="-79"/>
              </a:rPr>
              <a:t>Regular manual flying drills made mandatory</a:t>
            </a:r>
            <a:endParaRPr lang="en-US" b="1" dirty="0">
              <a:solidFill>
                <a:schemeClr val="accent1">
                  <a:lumMod val="75000"/>
                </a:schemeClr>
              </a:solidFill>
              <a:latin typeface="Calibri" panose="020F0502020204030204" pitchFamily="34" charset="0"/>
              <a:cs typeface="Aharoni" panose="02010803020104030203" pitchFamily="2" charset="-79"/>
            </a:endParaRPr>
          </a:p>
        </p:txBody>
      </p:sp>
    </p:spTree>
  </p:cSld>
  <p:clrMapOvr>
    <a:masterClrMapping/>
  </p:clrMapOvr>
  <p:transition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To-be - Mitigation Approaches – </a:t>
            </a:r>
            <a:r>
              <a:rPr lang="en-US" sz="2800" i="1" dirty="0" smtClean="0"/>
              <a:t>Pertaining to each Incidents</a:t>
            </a:r>
            <a:endParaRPr lang="en-US" sz="2800" i="1" dirty="0"/>
          </a:p>
        </p:txBody>
      </p:sp>
    </p:spTree>
    <p:extLst>
      <p:ext uri="{BB962C8B-B14F-4D97-AF65-F5344CB8AC3E}">
        <p14:creationId xmlns:p14="http://schemas.microsoft.com/office/powerpoint/2010/main" val="316538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Map of southeast Asia that shows the southern tip of Vietnam in the upper right (northeast), Malay Peninsula (southern part of Thailand, part of Malaysia, and Singapore), upper part of Sumatra island, most of the Gulf of Thailand, southwestern part of the South China Sea, Strait of Malacca, and part of the Andaman Sea. The flight path of Flight 370 is shown in red, going from KLIA (lower center) on a strait path northeast, then (in the upper right side) turning to the right before making a sharp turn left and flies in a path that resembles a wide &quot;V&quot; shape (about a 120-130° angle) and ends in the upper left side. Labels note where the last ACARS message was sent just before Flight 370 crossed from Malaysia into the South China Sea, last contact was made by secondary radar before the aircraft turned right, and where final detection by military radar was made at the point where the path 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37541"/>
            <a:ext cx="3642206" cy="29957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R7DdfNsTWtcBFSgpOAY-V2IRGdYRHgLX1pWtpcAMpMnFIZS0V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96319"/>
            <a:ext cx="4191200" cy="2710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91980" y="2492897"/>
            <a:ext cx="356439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Tamper resistant location transmitters</a:t>
            </a:r>
          </a:p>
          <a:p>
            <a:pPr marL="285750" indent="-285750">
              <a:buFont typeface="Arial" panose="020B0604020202020204" pitchFamily="34" charset="0"/>
              <a:buChar char="•"/>
            </a:pPr>
            <a:r>
              <a:rPr lang="en-US" sz="2800" dirty="0" smtClean="0"/>
              <a:t>Backup ACARS transmission, and Inmarsat subscription not optional</a:t>
            </a:r>
            <a:endParaRPr lang="en-US" sz="2800" dirty="0"/>
          </a:p>
          <a:p>
            <a:endParaRPr lang="en-US" dirty="0"/>
          </a:p>
        </p:txBody>
      </p:sp>
    </p:spTree>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02" name="Picture 6" descr="https://spinor.info/weblog/wp-content/uploads/2014/03/capture_20140323_144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97535"/>
            <a:ext cx="4507828" cy="26978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24916" y="332656"/>
            <a:ext cx="537933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Low-frequency </a:t>
            </a:r>
            <a:r>
              <a:rPr lang="en-US" sz="2800" dirty="0"/>
              <a:t>underwater </a:t>
            </a:r>
            <a:r>
              <a:rPr lang="en-US" sz="2800" dirty="0" smtClean="0"/>
              <a:t>beacons</a:t>
            </a:r>
          </a:p>
          <a:p>
            <a:pPr marL="285750" indent="-285750">
              <a:buFont typeface="Arial" panose="020B0604020202020204" pitchFamily="34" charset="0"/>
              <a:buChar char="•"/>
            </a:pPr>
            <a:r>
              <a:rPr lang="en-US" sz="2800" dirty="0" smtClean="0"/>
              <a:t>Beacons (in </a:t>
            </a:r>
            <a:r>
              <a:rPr lang="en-US" sz="2800" dirty="0" err="1" smtClean="0"/>
              <a:t>Blackbox</a:t>
            </a:r>
            <a:r>
              <a:rPr lang="en-US" sz="2800" dirty="0" smtClean="0"/>
              <a:t>)longer </a:t>
            </a:r>
            <a:r>
              <a:rPr lang="en-US" sz="2800" dirty="0"/>
              <a:t>lasting </a:t>
            </a:r>
            <a:r>
              <a:rPr lang="en-US" sz="2800" dirty="0" smtClean="0"/>
              <a:t>batteries</a:t>
            </a:r>
          </a:p>
          <a:p>
            <a:pPr marL="285750" indent="-285750">
              <a:buFont typeface="Arial" panose="020B0604020202020204" pitchFamily="34" charset="0"/>
              <a:buChar char="•"/>
            </a:pPr>
            <a:r>
              <a:rPr lang="en-US" sz="2800" dirty="0" smtClean="0"/>
              <a:t>No inflammable cargo allowed</a:t>
            </a:r>
            <a:endParaRPr lang="en-US" sz="2800" dirty="0"/>
          </a:p>
        </p:txBody>
      </p:sp>
      <p:pic>
        <p:nvPicPr>
          <p:cNvPr id="11" name="Picture 21" descr="A depiction of a satellite in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754" y="4189812"/>
            <a:ext cx="1490196" cy="1313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8" name="Picture 4" descr="http://media.indiatimes.in/media/content/2014/Mar/pilots_1395199312_540x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80" y="116633"/>
            <a:ext cx="2939997" cy="22049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3722" y="2565039"/>
            <a:ext cx="7114622"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Prevent pilot suicide, ‘OR’ Award noble decisions</a:t>
            </a:r>
          </a:p>
          <a:p>
            <a:pPr marL="285750" indent="-285750">
              <a:buFont typeface="Arial" panose="020B0604020202020204" pitchFamily="34" charset="0"/>
              <a:buChar char="•"/>
            </a:pPr>
            <a:r>
              <a:rPr lang="en-US" sz="2800" dirty="0" smtClean="0"/>
              <a:t>Pilots will not be solely in-charge of the plane</a:t>
            </a:r>
          </a:p>
          <a:p>
            <a:pPr marL="285750" indent="-285750">
              <a:buFont typeface="Arial" panose="020B0604020202020204" pitchFamily="34" charset="0"/>
              <a:buChar char="•"/>
            </a:pPr>
            <a:r>
              <a:rPr lang="en-US" sz="2800" dirty="0" smtClean="0"/>
              <a:t>Coordinated decisions with ground control</a:t>
            </a:r>
          </a:p>
          <a:p>
            <a:pPr marL="285750" indent="-285750">
              <a:buFont typeface="Arial" panose="020B0604020202020204" pitchFamily="34" charset="0"/>
              <a:buChar char="•"/>
            </a:pPr>
            <a:r>
              <a:rPr lang="en-US" sz="2800" dirty="0" smtClean="0"/>
              <a:t>Outside and inside video recorders activated on communication loss</a:t>
            </a:r>
          </a:p>
          <a:p>
            <a:pPr marL="285750" indent="-285750">
              <a:buFont typeface="Arial" panose="020B0604020202020204" pitchFamily="34" charset="0"/>
              <a:buChar char="•"/>
            </a:pPr>
            <a:r>
              <a:rPr lang="en-US" sz="2800" dirty="0" smtClean="0"/>
              <a:t>Cockpit always occupied with two people</a:t>
            </a:r>
            <a:endParaRPr lang="en-US" sz="2800" dirty="0"/>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0" name="Picture 8" descr="http://2.bp.blogspot.com/-jsv4yT_PhnA/U8qh4qv70mI/AAAAAAAAEdA/7a_VkJoE1-E/s1600/MH17_73612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03" y="21179"/>
            <a:ext cx="5449520" cy="26157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560" y="2733652"/>
            <a:ext cx="684076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Lateral federated information sharing between airlines</a:t>
            </a:r>
          </a:p>
          <a:p>
            <a:pPr marL="285750" indent="-285750">
              <a:buFont typeface="Arial" panose="020B0604020202020204" pitchFamily="34" charset="0"/>
              <a:buChar char="•"/>
            </a:pPr>
            <a:r>
              <a:rPr lang="en-US" sz="2800" dirty="0" smtClean="0"/>
              <a:t>Sensors to detect missile locks on planes flying over dangerous war torn terrains</a:t>
            </a:r>
            <a:endParaRPr lang="en-US" sz="2800" dirty="0"/>
          </a:p>
          <a:p>
            <a:pPr marL="285750" indent="-285750">
              <a:buFont typeface="Arial" panose="020B0604020202020204" pitchFamily="34" charset="0"/>
              <a:buChar char="•"/>
            </a:pPr>
            <a:r>
              <a:rPr lang="en-US" sz="2800" dirty="0" smtClean="0"/>
              <a:t>Air traffic will not authorize short cut flight paths</a:t>
            </a:r>
          </a:p>
          <a:p>
            <a:pPr marL="285750" indent="-285750">
              <a:buFont typeface="Arial" panose="020B0604020202020204" pitchFamily="34" charset="0"/>
              <a:buChar char="•"/>
            </a:pPr>
            <a:r>
              <a:rPr lang="en-US" sz="2800" dirty="0" smtClean="0"/>
              <a:t>Encrypted flight location transmissions</a:t>
            </a:r>
          </a:p>
        </p:txBody>
      </p:sp>
    </p:spTree>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descr="http://i.dailymail.co.uk/i/pix/2014/07/24/article-2704018-1FF0ECF100000578-206_634x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77"/>
            <a:ext cx="6264695" cy="338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1560" y="3481116"/>
            <a:ext cx="7056784"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Improved weather simulations from real-time data – Microsoft</a:t>
            </a:r>
          </a:p>
          <a:p>
            <a:pPr marL="285750" indent="-285750">
              <a:buFont typeface="Arial" panose="020B0604020202020204" pitchFamily="34" charset="0"/>
              <a:buChar char="•"/>
            </a:pPr>
            <a:r>
              <a:rPr lang="en-US" sz="2800" dirty="0" smtClean="0"/>
              <a:t>Airports augment simulated </a:t>
            </a:r>
            <a:r>
              <a:rPr lang="en-US" sz="2800" dirty="0"/>
              <a:t>weather models with </a:t>
            </a:r>
            <a:r>
              <a:rPr lang="en-US" sz="2800" dirty="0" smtClean="0"/>
              <a:t>internet of flying things</a:t>
            </a:r>
          </a:p>
          <a:p>
            <a:pPr marL="285750" indent="-285750">
              <a:buFont typeface="Arial" panose="020B0604020202020204" pitchFamily="34" charset="0"/>
              <a:buChar char="•"/>
            </a:pPr>
            <a:r>
              <a:rPr lang="en-US" sz="2800" dirty="0" smtClean="0"/>
              <a:t>Machine learning and data mining techniques to boosts human expertise at decision making</a:t>
            </a:r>
          </a:p>
        </p:txBody>
      </p:sp>
    </p:spTree>
  </p:cSld>
  <p:clrMapOvr>
    <a:masterClrMapping/>
  </p:clrMapOvr>
  <p:transition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528" y="6497960"/>
            <a:ext cx="9577064"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http://www.smh.com.au/content/dam/images/1/2/e/q/s/7/image.related.articleLeadwide.620x349.12eslw.png/141981814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440"/>
            <a:ext cx="6264695" cy="2837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4460" y="3344046"/>
            <a:ext cx="6260091" cy="2677656"/>
          </a:xfrm>
          <a:prstGeom prst="rect">
            <a:avLst/>
          </a:prstGeom>
        </p:spPr>
        <p:txBody>
          <a:bodyPr wrap="square">
            <a:spAutoFit/>
          </a:bodyPr>
          <a:lstStyle/>
          <a:p>
            <a:pPr marL="285750" indent="-285750">
              <a:buFont typeface="Arial" panose="020B0604020202020204" pitchFamily="34" charset="0"/>
              <a:buChar char="•"/>
            </a:pPr>
            <a:r>
              <a:rPr lang="en-US" sz="2800" dirty="0"/>
              <a:t>Vehicle integrated prognostic reasoner </a:t>
            </a:r>
          </a:p>
          <a:p>
            <a:pPr marL="285750" indent="-285750">
              <a:buFont typeface="Arial" panose="020B0604020202020204" pitchFamily="34" charset="0"/>
              <a:buChar char="•"/>
            </a:pPr>
            <a:r>
              <a:rPr lang="en-US" sz="2800" dirty="0" smtClean="0"/>
              <a:t>Mandatory hand flying experience is needed for pilots</a:t>
            </a:r>
          </a:p>
          <a:p>
            <a:pPr marL="285750" indent="-285750">
              <a:buFont typeface="Arial" panose="020B0604020202020204" pitchFamily="34" charset="0"/>
              <a:buChar char="•"/>
            </a:pPr>
            <a:r>
              <a:rPr lang="en-US" sz="2800" dirty="0" smtClean="0"/>
              <a:t>Implementation of </a:t>
            </a:r>
            <a:r>
              <a:rPr lang="en-US" sz="2800" dirty="0"/>
              <a:t>Automatic Dependent Surveillance Broadcast</a:t>
            </a:r>
          </a:p>
        </p:txBody>
      </p:sp>
    </p:spTree>
  </p:cSld>
  <p:clrMapOvr>
    <a:masterClrMapping/>
  </p:clrMapOvr>
  <p:transition advClick="0" advTm="20000"/>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14038</TotalTime>
  <Words>1737</Words>
  <Application>Microsoft Office PowerPoint</Application>
  <PresentationFormat>On-screen Show (4:3)</PresentationFormat>
  <Paragraphs>161</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Trebuchet MS</vt:lpstr>
      <vt:lpstr>Wingdings</vt:lpstr>
      <vt:lpstr>Wingdings 3</vt:lpstr>
      <vt:lpstr>Facet</vt:lpstr>
      <vt:lpstr>Missing Plane Disasters – 2014 part-2  Mitigation through adding - Accountability, Visibility &amp; Responsibility</vt:lpstr>
      <vt:lpstr>Recap 2014</vt:lpstr>
      <vt:lpstr>To-be - Mitigation Approaches – Pertaining to each Incidents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Worldwide Aviation  Systems Domain</vt:lpstr>
      <vt:lpstr>Commercial Aircraft Systems Domain</vt:lpstr>
      <vt:lpstr>Stakeholders</vt:lpstr>
      <vt:lpstr>Commercial Air Transport– WRSPM reference model</vt:lpstr>
      <vt:lpstr>Class Diagram – Mitigation approaches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Hickey</dc:creator>
  <cp:lastModifiedBy>Faizal Khader</cp:lastModifiedBy>
  <cp:revision>594</cp:revision>
  <dcterms:created xsi:type="dcterms:W3CDTF">2010-06-24T14:41:07Z</dcterms:created>
  <dcterms:modified xsi:type="dcterms:W3CDTF">2015-04-26T20:51:05Z</dcterms:modified>
</cp:coreProperties>
</file>