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3" r:id="rId5"/>
    <p:sldId id="266" r:id="rId6"/>
    <p:sldId id="267" r:id="rId7"/>
    <p:sldId id="265" r:id="rId8"/>
    <p:sldId id="269" r:id="rId9"/>
    <p:sldId id="270" r:id="rId10"/>
    <p:sldId id="271" r:id="rId11"/>
    <p:sldId id="272" r:id="rId12"/>
    <p:sldId id="262"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320" y="-27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F2D10802-7CC1-4BCC-9F2C-9B4287D05644}" type="datetimeFigureOut">
              <a:rPr lang="en-US" smtClean="0"/>
              <a:pPr/>
              <a:t>8/3/2013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E10681-B06E-4267-9648-5CD59B3F7BB2}"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D10802-7CC1-4BCC-9F2C-9B4287D05644}" type="datetimeFigureOut">
              <a:rPr lang="en-US" smtClean="0"/>
              <a:pPr/>
              <a:t>8/3/2013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E10681-B06E-4267-9648-5CD59B3F7BB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D10802-7CC1-4BCC-9F2C-9B4287D05644}" type="datetimeFigureOut">
              <a:rPr lang="en-US" smtClean="0"/>
              <a:pPr/>
              <a:t>8/3/2013</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9AE10681-B06E-4267-9648-5CD59B3F7BB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D10802-7CC1-4BCC-9F2C-9B4287D05644}" type="datetimeFigureOut">
              <a:rPr lang="en-US" smtClean="0"/>
              <a:pPr/>
              <a:t>8/3/2013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E10681-B06E-4267-9648-5CD59B3F7BB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2D10802-7CC1-4BCC-9F2C-9B4287D05644}" type="datetimeFigureOut">
              <a:rPr lang="en-US" smtClean="0"/>
              <a:pPr/>
              <a:t>8/3/2013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E10681-B06E-4267-9648-5CD59B3F7BB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2D10802-7CC1-4BCC-9F2C-9B4287D05644}" type="datetimeFigureOut">
              <a:rPr lang="en-US" smtClean="0"/>
              <a:pPr/>
              <a:t>8/3/2013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E10681-B06E-4267-9648-5CD59B3F7BB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2D10802-7CC1-4BCC-9F2C-9B4287D05644}" type="datetimeFigureOut">
              <a:rPr lang="en-US" smtClean="0"/>
              <a:pPr/>
              <a:t>8/3/2013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AE10681-B06E-4267-9648-5CD59B3F7BB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D10802-7CC1-4BCC-9F2C-9B4287D05644}" type="datetimeFigureOut">
              <a:rPr lang="en-US" smtClean="0"/>
              <a:pPr/>
              <a:t>8/3/2013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E10681-B06E-4267-9648-5CD59B3F7BB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D10802-7CC1-4BCC-9F2C-9B4287D05644}" type="datetimeFigureOut">
              <a:rPr lang="en-US" smtClean="0"/>
              <a:pPr/>
              <a:t>8/3/2013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AE10681-B06E-4267-9648-5CD59B3F7BB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2D10802-7CC1-4BCC-9F2C-9B4287D05644}" type="datetimeFigureOut">
              <a:rPr lang="en-US" smtClean="0"/>
              <a:pPr/>
              <a:t>8/3/2013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E10681-B06E-4267-9648-5CD59B3F7BB2}"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2D10802-7CC1-4BCC-9F2C-9B4287D05644}" type="datetimeFigureOut">
              <a:rPr lang="en-US" smtClean="0"/>
              <a:pPr/>
              <a:t>8/3/2013</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9AE10681-B06E-4267-9648-5CD59B3F7BB2}"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2D10802-7CC1-4BCC-9F2C-9B4287D05644}" type="datetimeFigureOut">
              <a:rPr lang="en-US" smtClean="0"/>
              <a:pPr/>
              <a:t>8/3/2013</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AE10681-B06E-4267-9648-5CD59B3F7BB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bcgconsulting.blogspot.com/2011/01/failure-product-marketing-analysis.html" TargetMode="External"/><Relationship Id="rId3" Type="http://schemas.openxmlformats.org/officeDocument/2006/relationships/hyperlink" Target="http://www.mobiledia.com/phones/microsoft/kin-two.html" TargetMode="External"/><Relationship Id="rId7" Type="http://schemas.openxmlformats.org/officeDocument/2006/relationships/hyperlink" Target="http://en.wikipedia.org/wiki/IPhone" TargetMode="External"/><Relationship Id="rId2" Type="http://schemas.openxmlformats.org/officeDocument/2006/relationships/hyperlink" Target="http://www.wikipedia.org/" TargetMode="External"/><Relationship Id="rId1" Type="http://schemas.openxmlformats.org/officeDocument/2006/relationships/slideLayout" Target="../slideLayouts/slideLayout2.xml"/><Relationship Id="rId6" Type="http://schemas.openxmlformats.org/officeDocument/2006/relationships/hyperlink" Target="http://rdmanagement.blogspot.com/2010/07/r-portfolio-management-case-study.html" TargetMode="External"/><Relationship Id="rId5" Type="http://schemas.openxmlformats.org/officeDocument/2006/relationships/hyperlink" Target="http://images.google.com/" TargetMode="External"/><Relationship Id="rId4" Type="http://schemas.openxmlformats.org/officeDocument/2006/relationships/hyperlink" Target="http://gizmodo.com/" TargetMode="External"/><Relationship Id="rId9" Type="http://schemas.openxmlformats.org/officeDocument/2006/relationships/hyperlink" Target="http://www.utdallas.edu/~chung/SYSM6309/syllabus.ht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Microsoft Kin Problem Analysis and Solution</a:t>
            </a:r>
            <a:endParaRPr lang="en-US" dirty="0"/>
          </a:p>
        </p:txBody>
      </p:sp>
      <p:sp>
        <p:nvSpPr>
          <p:cNvPr id="3" name="Subtitle 2"/>
          <p:cNvSpPr>
            <a:spLocks noGrp="1"/>
          </p:cNvSpPr>
          <p:nvPr>
            <p:ph type="subTitle" idx="1"/>
          </p:nvPr>
        </p:nvSpPr>
        <p:spPr>
          <a:xfrm>
            <a:off x="381000" y="4953000"/>
            <a:ext cx="8077200" cy="1118616"/>
          </a:xfrm>
        </p:spPr>
        <p:txBody>
          <a:bodyPr/>
          <a:lstStyle/>
          <a:p>
            <a:r>
              <a:rPr lang="en-US" dirty="0" smtClean="0"/>
              <a:t>						By </a:t>
            </a:r>
          </a:p>
          <a:p>
            <a:r>
              <a:rPr lang="en-US" dirty="0"/>
              <a:t>	</a:t>
            </a:r>
            <a:r>
              <a:rPr lang="en-US" dirty="0" smtClean="0"/>
              <a:t>					Arun Perumb Krishnan</a:t>
            </a:r>
          </a:p>
          <a:p>
            <a:r>
              <a:rPr lang="en-US" dirty="0"/>
              <a:t>	</a:t>
            </a:r>
            <a:r>
              <a:rPr lang="en-US" dirty="0" smtClean="0"/>
              <a:t>				                  UTD Id: 20211 54585</a:t>
            </a:r>
            <a:endParaRPr lang="en-US" dirty="0"/>
          </a:p>
        </p:txBody>
      </p:sp>
      <p:pic>
        <p:nvPicPr>
          <p:cNvPr id="17410" name="Picture 2" descr="http://insidetech.monster.com/nfs/insidetech/attachment_images/0012/6373/15556_large_microsoft_kin_phone_crop380w.jpg?1279046338"/>
          <p:cNvPicPr>
            <a:picLocks noChangeAspect="1" noChangeArrowheads="1"/>
          </p:cNvPicPr>
          <p:nvPr/>
        </p:nvPicPr>
        <p:blipFill>
          <a:blip r:embed="rId2" cstate="print"/>
          <a:srcRect/>
          <a:stretch>
            <a:fillRect/>
          </a:stretch>
        </p:blipFill>
        <p:spPr bwMode="auto">
          <a:xfrm>
            <a:off x="2628900" y="457200"/>
            <a:ext cx="3619500" cy="23812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Solution Suggestions – Ctd..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Give importance to Non-functional requirements in relation to some of the functional requirements</a:t>
            </a:r>
          </a:p>
          <a:p>
            <a:pPr lvl="1"/>
            <a:r>
              <a:rPr lang="en-US" dirty="0" smtClean="0"/>
              <a:t>Camera</a:t>
            </a:r>
          </a:p>
          <a:p>
            <a:pPr lvl="1"/>
            <a:r>
              <a:rPr lang="en-US" dirty="0" smtClean="0"/>
              <a:t>HD Video recorder</a:t>
            </a:r>
          </a:p>
          <a:p>
            <a:pPr lvl="1"/>
            <a:r>
              <a:rPr lang="en-US" dirty="0" smtClean="0"/>
              <a:t>Making calls</a:t>
            </a:r>
          </a:p>
          <a:p>
            <a:pPr lvl="1">
              <a:buNone/>
            </a:pPr>
            <a:endParaRPr lang="en-US" dirty="0" smtClean="0"/>
          </a:p>
          <a:p>
            <a:r>
              <a:rPr lang="en-US" dirty="0" smtClean="0"/>
              <a:t>Capture the functional and non-functional requirements to beat the existing smart phones and use Change Requests to constantly update them through the development cycle.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Solution Suggestions – Ctd..</a:t>
            </a:r>
            <a:endParaRPr lang="en-US" dirty="0"/>
          </a:p>
        </p:txBody>
      </p:sp>
      <p:sp>
        <p:nvSpPr>
          <p:cNvPr id="3" name="Content Placeholder 2"/>
          <p:cNvSpPr>
            <a:spLocks noGrp="1"/>
          </p:cNvSpPr>
          <p:nvPr>
            <p:ph idx="1"/>
          </p:nvPr>
        </p:nvSpPr>
        <p:spPr/>
        <p:txBody>
          <a:bodyPr/>
          <a:lstStyle/>
          <a:p>
            <a:r>
              <a:rPr lang="en-US" dirty="0" smtClean="0"/>
              <a:t>Have a better Pricing strategy</a:t>
            </a:r>
          </a:p>
          <a:p>
            <a:pPr lvl="1"/>
            <a:r>
              <a:rPr lang="en-US" dirty="0" smtClean="0"/>
              <a:t>Since the Kin uses the data network only for accessing a limited social networking sites the data usage would have been limited compared to the existing smart phones. The price of the data plan should have been minimized compared to the other smart phone data plans to attract more teenagers and social networking addicts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hlinkClick r:id="rId2"/>
              </a:rPr>
              <a:t>www.Wikipedia.org</a:t>
            </a:r>
            <a:endParaRPr lang="en-US" dirty="0" smtClean="0"/>
          </a:p>
          <a:p>
            <a:endParaRPr lang="en-US" dirty="0" smtClean="0"/>
          </a:p>
          <a:p>
            <a:r>
              <a:rPr lang="en-US" dirty="0" smtClean="0">
                <a:hlinkClick r:id="rId3"/>
              </a:rPr>
              <a:t>http://www.mobiledia.com/phones/microsoft/kin-two.html</a:t>
            </a:r>
            <a:endParaRPr lang="en-US" dirty="0" smtClean="0"/>
          </a:p>
          <a:p>
            <a:endParaRPr lang="en-US" dirty="0" smtClean="0"/>
          </a:p>
          <a:p>
            <a:r>
              <a:rPr lang="en-US" dirty="0" smtClean="0">
                <a:hlinkClick r:id="rId4"/>
              </a:rPr>
              <a:t>http://gizmodo.com/</a:t>
            </a:r>
            <a:endParaRPr lang="en-US" dirty="0" smtClean="0"/>
          </a:p>
          <a:p>
            <a:endParaRPr lang="en-US" dirty="0"/>
          </a:p>
          <a:p>
            <a:r>
              <a:rPr lang="en-US" dirty="0">
                <a:hlinkClick r:id="rId5"/>
              </a:rPr>
              <a:t>http://images.google.com</a:t>
            </a:r>
            <a:r>
              <a:rPr lang="en-US" dirty="0" smtClean="0">
                <a:hlinkClick r:id="rId5"/>
              </a:rPr>
              <a:t>/</a:t>
            </a:r>
            <a:endParaRPr lang="en-US" dirty="0" smtClean="0"/>
          </a:p>
          <a:p>
            <a:endParaRPr lang="en-US" dirty="0" smtClean="0"/>
          </a:p>
          <a:p>
            <a:r>
              <a:rPr lang="en-US" dirty="0" smtClean="0">
                <a:hlinkClick r:id="rId6"/>
              </a:rPr>
              <a:t>http://rdmanagement.blogspot.com/2010/07/r-portfolio-management-case-study.html</a:t>
            </a:r>
            <a:endParaRPr lang="en-US" dirty="0" smtClean="0"/>
          </a:p>
          <a:p>
            <a:endParaRPr lang="en-US" dirty="0" smtClean="0"/>
          </a:p>
          <a:p>
            <a:r>
              <a:rPr lang="en-US" dirty="0" smtClean="0">
                <a:hlinkClick r:id="rId7"/>
              </a:rPr>
              <a:t>http://en.wikipedia.org/wiki/IPhone</a:t>
            </a:r>
            <a:endParaRPr lang="en-US" dirty="0" smtClean="0"/>
          </a:p>
          <a:p>
            <a:endParaRPr lang="en-US" dirty="0" smtClean="0"/>
          </a:p>
          <a:p>
            <a:r>
              <a:rPr lang="en-US" dirty="0" smtClean="0">
                <a:hlinkClick r:id="rId8"/>
              </a:rPr>
              <a:t>http://bcgconsulting.blogspot.com/2011/01/failure-product-marketing-analysis.html</a:t>
            </a:r>
            <a:endParaRPr lang="en-US" dirty="0" smtClean="0"/>
          </a:p>
          <a:p>
            <a:pPr>
              <a:buNone/>
            </a:pPr>
            <a:endParaRPr lang="en-US" dirty="0" smtClean="0"/>
          </a:p>
          <a:p>
            <a:r>
              <a:rPr lang="en-US" dirty="0" smtClean="0">
                <a:hlinkClick r:id="rId9"/>
              </a:rPr>
              <a:t>http://www.utdallas.edu/~chung/SYSM6309/syllabus.htm</a:t>
            </a:r>
            <a:endParaRPr lang="en-US" dirty="0" smtClean="0"/>
          </a:p>
          <a:p>
            <a:endParaRPr lang="en-US" dirty="0" smtClean="0"/>
          </a:p>
          <a:p>
            <a:pPr>
              <a:buNone/>
            </a:pPr>
            <a:endParaRPr lang="en-US" dirty="0" smtClean="0"/>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Microsoft </a:t>
            </a:r>
            <a:r>
              <a:rPr lang="en-US" dirty="0" smtClean="0"/>
              <a:t>Kin</a:t>
            </a:r>
            <a:endParaRPr lang="en-US" dirty="0"/>
          </a:p>
        </p:txBody>
      </p:sp>
      <p:sp>
        <p:nvSpPr>
          <p:cNvPr id="3" name="Content Placeholder 2"/>
          <p:cNvSpPr>
            <a:spLocks noGrp="1"/>
          </p:cNvSpPr>
          <p:nvPr>
            <p:ph idx="1"/>
          </p:nvPr>
        </p:nvSpPr>
        <p:spPr>
          <a:xfrm>
            <a:off x="457200" y="1600200"/>
            <a:ext cx="5715000" cy="4525963"/>
          </a:xfrm>
        </p:spPr>
        <p:txBody>
          <a:bodyPr>
            <a:normAutofit fontScale="92500" lnSpcReduction="20000"/>
          </a:bodyPr>
          <a:lstStyle/>
          <a:p>
            <a:r>
              <a:rPr lang="en-US" dirty="0" smtClean="0"/>
              <a:t>Mobile phone from Microsoft</a:t>
            </a:r>
          </a:p>
          <a:p>
            <a:pPr lvl="1"/>
            <a:r>
              <a:rPr lang="en-US" dirty="0" smtClean="0"/>
              <a:t>Phone with Twitter, Facebook and MySpace</a:t>
            </a:r>
          </a:p>
          <a:p>
            <a:pPr lvl="1"/>
            <a:endParaRPr lang="en-US" dirty="0" smtClean="0"/>
          </a:p>
          <a:p>
            <a:r>
              <a:rPr lang="en-US" dirty="0" smtClean="0"/>
              <a:t>Manufactured by Sharp</a:t>
            </a:r>
          </a:p>
          <a:p>
            <a:endParaRPr lang="en-US" dirty="0" smtClean="0"/>
          </a:p>
          <a:p>
            <a:r>
              <a:rPr lang="en-US" dirty="0" smtClean="0"/>
              <a:t>Sold through Verizon Wireless in US</a:t>
            </a:r>
          </a:p>
          <a:p>
            <a:endParaRPr lang="en-US" dirty="0" smtClean="0"/>
          </a:p>
          <a:p>
            <a:r>
              <a:rPr lang="en-US" dirty="0" smtClean="0"/>
              <a:t>Targeted at teens and social networking addicts</a:t>
            </a:r>
          </a:p>
          <a:p>
            <a:endParaRPr lang="en-US" dirty="0" smtClean="0"/>
          </a:p>
          <a:p>
            <a:endParaRPr lang="en-US" dirty="0" smtClean="0"/>
          </a:p>
          <a:p>
            <a:endParaRPr lang="en-US" dirty="0"/>
          </a:p>
        </p:txBody>
      </p:sp>
      <p:pic>
        <p:nvPicPr>
          <p:cNvPr id="1026" name="Picture 2" descr="http://www.blogcdn.com/www.engadget.com/media/2010/04/twoloopprint1.jpg"/>
          <p:cNvPicPr>
            <a:picLocks noChangeAspect="1" noChangeArrowheads="1"/>
          </p:cNvPicPr>
          <p:nvPr/>
        </p:nvPicPr>
        <p:blipFill>
          <a:blip r:embed="rId2" cstate="print"/>
          <a:srcRect/>
          <a:stretch>
            <a:fillRect/>
          </a:stretch>
        </p:blipFill>
        <p:spPr bwMode="auto">
          <a:xfrm>
            <a:off x="6019800" y="1447800"/>
            <a:ext cx="3124200" cy="28956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Microsoft Kin – Missing Features and Issues</a:t>
            </a:r>
            <a:endParaRPr lang="en-US" dirty="0"/>
          </a:p>
        </p:txBody>
      </p:sp>
      <p:sp>
        <p:nvSpPr>
          <p:cNvPr id="3" name="Content Placeholder 2"/>
          <p:cNvSpPr>
            <a:spLocks noGrp="1"/>
          </p:cNvSpPr>
          <p:nvPr>
            <p:ph idx="1"/>
          </p:nvPr>
        </p:nvSpPr>
        <p:spPr/>
        <p:txBody>
          <a:bodyPr>
            <a:normAutofit/>
          </a:bodyPr>
          <a:lstStyle/>
          <a:p>
            <a:r>
              <a:rPr lang="en-US" dirty="0" smtClean="0"/>
              <a:t>Missing features</a:t>
            </a:r>
          </a:p>
          <a:p>
            <a:r>
              <a:rPr lang="en-US" dirty="0" smtClean="0"/>
              <a:t>No additional Apps can be downloaded like any other smart phone</a:t>
            </a:r>
          </a:p>
          <a:p>
            <a:r>
              <a:rPr lang="en-US" dirty="0" smtClean="0"/>
              <a:t>No extra options or downloads possible</a:t>
            </a:r>
          </a:p>
          <a:p>
            <a:r>
              <a:rPr lang="en-US" dirty="0" smtClean="0"/>
              <a:t>Once shot, pictures cannot be edited – only shared or stored</a:t>
            </a:r>
          </a:p>
          <a:p>
            <a:r>
              <a:rPr lang="en-US" dirty="0" smtClean="0"/>
              <a:t>Videos recorded with camcorder have no sound, can only be deleted not edited once captured</a:t>
            </a:r>
          </a:p>
          <a:p>
            <a:pPr lvl="1">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Microsoft Kin - Failure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Verizon stopped selling the phones within two months of its actual launch date due to poor sales</a:t>
            </a:r>
          </a:p>
          <a:p>
            <a:endParaRPr lang="en-US" dirty="0" smtClean="0"/>
          </a:p>
          <a:p>
            <a:r>
              <a:rPr lang="en-US" dirty="0" smtClean="0"/>
              <a:t>Verizon returned all the unsold phones to Microsoft</a:t>
            </a:r>
          </a:p>
          <a:p>
            <a:endParaRPr lang="en-US" dirty="0" smtClean="0"/>
          </a:p>
          <a:p>
            <a:r>
              <a:rPr lang="en-US" dirty="0" smtClean="0"/>
              <a:t>Microsoft scrapped Kin’s Europe release due to poor U.S Sales</a:t>
            </a:r>
          </a:p>
          <a:p>
            <a:endParaRPr lang="en-US" dirty="0" smtClean="0"/>
          </a:p>
          <a:p>
            <a:r>
              <a:rPr lang="en-US" dirty="0" smtClean="0"/>
              <a:t>Microsoft stopped promoting the Kin devices and ceased production and transferred the Kin dev team to join its Windows Phone developers</a:t>
            </a:r>
          </a:p>
          <a:p>
            <a:endParaRPr lang="en-US" dirty="0" smtClean="0"/>
          </a:p>
          <a:p>
            <a:r>
              <a:rPr lang="en-US" dirty="0" smtClean="0"/>
              <a:t>Microsoft CEO Steve Balmer had his bonus cut due to KIN failure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Scenario</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January 9</a:t>
            </a:r>
            <a:r>
              <a:rPr lang="en-US" baseline="30000" dirty="0" smtClean="0"/>
              <a:t>th</a:t>
            </a:r>
            <a:r>
              <a:rPr lang="en-US" dirty="0" smtClean="0"/>
              <a:t> 2007 – Steve Jobs announced iPhone (First Generation)</a:t>
            </a:r>
          </a:p>
          <a:p>
            <a:endParaRPr lang="en-US" dirty="0" smtClean="0"/>
          </a:p>
          <a:p>
            <a:r>
              <a:rPr lang="en-US" dirty="0" smtClean="0"/>
              <a:t>June 29</a:t>
            </a:r>
            <a:r>
              <a:rPr lang="en-US" baseline="30000" dirty="0" smtClean="0"/>
              <a:t>th</a:t>
            </a:r>
            <a:r>
              <a:rPr lang="en-US" dirty="0" smtClean="0"/>
              <a:t> 2007 – The first iPhone released</a:t>
            </a:r>
          </a:p>
          <a:p>
            <a:endParaRPr lang="en-US" dirty="0" smtClean="0"/>
          </a:p>
          <a:p>
            <a:r>
              <a:rPr lang="en-US" dirty="0" smtClean="0"/>
              <a:t>Apple released iPhone 1</a:t>
            </a:r>
            <a:r>
              <a:rPr lang="en-US" baseline="30000" dirty="0" smtClean="0"/>
              <a:t>st</a:t>
            </a:r>
            <a:r>
              <a:rPr lang="en-US" dirty="0" smtClean="0"/>
              <a:t> Gen, 3G and 3GS before the Kin launch</a:t>
            </a:r>
          </a:p>
          <a:p>
            <a:endParaRPr lang="en-US" dirty="0" smtClean="0"/>
          </a:p>
          <a:p>
            <a:r>
              <a:rPr lang="en-US" dirty="0" smtClean="0"/>
              <a:t>MS released Kin on:- May 13</a:t>
            </a:r>
            <a:r>
              <a:rPr lang="en-US" baseline="30000" dirty="0" smtClean="0"/>
              <a:t>th</a:t>
            </a:r>
            <a:r>
              <a:rPr lang="en-US" dirty="0" smtClean="0"/>
              <a:t> 2010</a:t>
            </a:r>
          </a:p>
          <a:p>
            <a:endParaRPr lang="en-US" dirty="0" smtClean="0"/>
          </a:p>
          <a:p>
            <a:r>
              <a:rPr lang="en-US" dirty="0" smtClean="0"/>
              <a:t>Apple released iPhone 4 on June 2010</a:t>
            </a:r>
          </a:p>
          <a:p>
            <a:endParaRPr lang="en-US" dirty="0" smtClean="0"/>
          </a:p>
          <a:p>
            <a:r>
              <a:rPr lang="en-US" dirty="0" smtClean="0"/>
              <a:t>Also beginning of 2010 Google released Nexus One phones from HTC</a:t>
            </a:r>
          </a:p>
          <a:p>
            <a:endParaRPr lang="en-US" dirty="0" smtClean="0"/>
          </a:p>
          <a:p>
            <a:r>
              <a:rPr lang="en-US" dirty="0" smtClean="0"/>
              <a:t>Kin phones overshadowed by the iPhone and Android Phones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20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Focus Test Group Opinion- Observation and Comments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Focus testers struggled with phone’s interface</a:t>
            </a:r>
          </a:p>
          <a:p>
            <a:endParaRPr lang="en-US" dirty="0" smtClean="0"/>
          </a:p>
          <a:p>
            <a:r>
              <a:rPr lang="en-US" dirty="0" smtClean="0"/>
              <a:t>Issues were present on basic functionality like making calls</a:t>
            </a:r>
          </a:p>
          <a:p>
            <a:endParaRPr lang="en-US" dirty="0" smtClean="0"/>
          </a:p>
          <a:p>
            <a:r>
              <a:rPr lang="en-US" dirty="0" smtClean="0"/>
              <a:t>Some of the opinions from the focus testers before Kin release:-</a:t>
            </a:r>
          </a:p>
          <a:p>
            <a:pPr lvl="1"/>
            <a:endParaRPr lang="en-US" dirty="0" smtClean="0"/>
          </a:p>
          <a:p>
            <a:pPr lvl="1"/>
            <a:r>
              <a:rPr lang="en-US" dirty="0" smtClean="0"/>
              <a:t>““The phone seems to be really slow in responding … and that makes it confused as to what it was doing”</a:t>
            </a:r>
          </a:p>
          <a:p>
            <a:pPr lvl="1"/>
            <a:endParaRPr lang="en-US" dirty="0" smtClean="0"/>
          </a:p>
          <a:p>
            <a:pPr lvl="1"/>
            <a:r>
              <a:rPr lang="en-US" dirty="0" smtClean="0"/>
              <a:t>“the phone was so unresponsive, it had a hard time registering a simple phone number.”</a:t>
            </a:r>
          </a:p>
          <a:p>
            <a:pPr lvl="1"/>
            <a:endParaRPr lang="en-US" dirty="0" smtClean="0"/>
          </a:p>
          <a:p>
            <a:pPr lvl="1"/>
            <a:r>
              <a:rPr lang="en-US" dirty="0" smtClean="0"/>
              <a:t>“lots of room to improve I think … especially since I don’t have a touch phone right now, even so I think coming to a touch phone like this is kind of a turnoff.. I think the biggest frustration I have is whether it’s the lag, or whether it’s my actual touch [causing problems]…”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2000"/>
                                        <p:tgtEl>
                                          <p:spTgt spid="3">
                                            <p:txEl>
                                              <p:pRg st="6" end="6"/>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2000"/>
                                        <p:tgtEl>
                                          <p:spTgt spid="3">
                                            <p:txEl>
                                              <p:pRg st="8" end="8"/>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10" end="10"/>
                                            </p:txEl>
                                          </p:spTgt>
                                        </p:tgtEl>
                                        <p:attrNameLst>
                                          <p:attrName>style.visibility</p:attrName>
                                        </p:attrNameLst>
                                      </p:cBhvr>
                                      <p:to>
                                        <p:strVal val="visible"/>
                                      </p:to>
                                    </p:set>
                                    <p:animEffect transition="in" filter="fade">
                                      <p:cBhvr>
                                        <p:cTn id="26"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Customer Opinion- What people say about Kin?</a:t>
            </a:r>
            <a:endParaRPr lang="en-US" dirty="0"/>
          </a:p>
        </p:txBody>
      </p:sp>
      <p:sp>
        <p:nvSpPr>
          <p:cNvPr id="3" name="Content Placeholder 2"/>
          <p:cNvSpPr>
            <a:spLocks noGrp="1"/>
          </p:cNvSpPr>
          <p:nvPr>
            <p:ph idx="1"/>
          </p:nvPr>
        </p:nvSpPr>
        <p:spPr/>
        <p:txBody>
          <a:bodyPr>
            <a:normAutofit fontScale="85000" lnSpcReduction="20000"/>
          </a:bodyPr>
          <a:lstStyle/>
          <a:p>
            <a:pPr lvl="1"/>
            <a:endParaRPr lang="en-US" dirty="0" smtClean="0"/>
          </a:p>
          <a:p>
            <a:r>
              <a:rPr lang="en-US" dirty="0" smtClean="0"/>
              <a:t>“I wouldn't say satisfied. I have a Kin TwoM, and it's a piece of crap. Not quite as laggy as the focus test videos show, but still noticeably bad. The </a:t>
            </a:r>
            <a:r>
              <a:rPr lang="en-US" dirty="0" smtClean="0">
                <a:solidFill>
                  <a:srgbClr val="FF0000"/>
                </a:solidFill>
              </a:rPr>
              <a:t>camera, however, is just as bad </a:t>
            </a:r>
            <a:r>
              <a:rPr lang="en-US" dirty="0" smtClean="0"/>
              <a:t>as they say.”</a:t>
            </a:r>
          </a:p>
          <a:p>
            <a:pPr>
              <a:buNone/>
            </a:pPr>
            <a:endParaRPr lang="en-US" dirty="0" smtClean="0"/>
          </a:p>
          <a:p>
            <a:r>
              <a:rPr lang="en-US" dirty="0" smtClean="0"/>
              <a:t>“The </a:t>
            </a:r>
            <a:r>
              <a:rPr lang="en-US" dirty="0" smtClean="0">
                <a:solidFill>
                  <a:srgbClr val="FF0000"/>
                </a:solidFill>
              </a:rPr>
              <a:t>HD video feature is unusable </a:t>
            </a:r>
            <a:r>
              <a:rPr lang="en-US" dirty="0" smtClean="0"/>
              <a:t>because it locks up constantly for a couple seconds at a time while recording.” </a:t>
            </a:r>
          </a:p>
          <a:p>
            <a:pPr>
              <a:buNone/>
            </a:pPr>
            <a:endParaRPr lang="en-US" dirty="0" smtClean="0"/>
          </a:p>
          <a:p>
            <a:r>
              <a:rPr lang="en-US" dirty="0" smtClean="0"/>
              <a:t>“I'd love to upgrade to a WP handset (my Verizon upgrade period), but unfortunately, </a:t>
            </a:r>
            <a:r>
              <a:rPr lang="en-US" dirty="0" smtClean="0">
                <a:solidFill>
                  <a:srgbClr val="FF0000"/>
                </a:solidFill>
              </a:rPr>
              <a:t>I can't pay for the data plan</a:t>
            </a:r>
            <a:r>
              <a:rPr lang="en-US" dirty="0" smtClean="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Solution Suggestions</a:t>
            </a:r>
            <a:endParaRPr lang="en-US" dirty="0"/>
          </a:p>
        </p:txBody>
      </p:sp>
      <p:sp>
        <p:nvSpPr>
          <p:cNvPr id="3" name="Content Placeholder 2"/>
          <p:cNvSpPr>
            <a:spLocks noGrp="1"/>
          </p:cNvSpPr>
          <p:nvPr>
            <p:ph idx="1"/>
          </p:nvPr>
        </p:nvSpPr>
        <p:spPr/>
        <p:txBody>
          <a:bodyPr/>
          <a:lstStyle/>
          <a:p>
            <a:r>
              <a:rPr lang="en-US" dirty="0" smtClean="0"/>
              <a:t>Kin Development </a:t>
            </a:r>
          </a:p>
          <a:p>
            <a:pPr lvl="1"/>
            <a:r>
              <a:rPr lang="en-US" dirty="0" smtClean="0"/>
              <a:t>2 years is considered a Significant development delay. Fasten the release date to beat the market leaders in smart phone. </a:t>
            </a:r>
          </a:p>
          <a:p>
            <a:pPr lvl="1"/>
            <a:endParaRPr lang="en-US" dirty="0"/>
          </a:p>
        </p:txBody>
      </p:sp>
      <p:graphicFrame>
        <p:nvGraphicFramePr>
          <p:cNvPr id="4" name="Table 3"/>
          <p:cNvGraphicFramePr>
            <a:graphicFrameLocks noGrp="1"/>
          </p:cNvGraphicFramePr>
          <p:nvPr/>
        </p:nvGraphicFramePr>
        <p:xfrm>
          <a:off x="1676400" y="3886200"/>
          <a:ext cx="6096000" cy="2377440"/>
        </p:xfrm>
        <a:graphic>
          <a:graphicData uri="http://schemas.openxmlformats.org/drawingml/2006/table">
            <a:tbl>
              <a:tblPr firstRow="1" bandRow="1">
                <a:tableStyleId>{5C22544A-7EE6-4342-B048-85BDC9FD1C3A}</a:tableStyleId>
              </a:tblPr>
              <a:tblGrid>
                <a:gridCol w="2286000"/>
                <a:gridCol w="3810000"/>
              </a:tblGrid>
              <a:tr h="0">
                <a:tc>
                  <a:txBody>
                    <a:bodyPr/>
                    <a:lstStyle/>
                    <a:p>
                      <a:r>
                        <a:rPr lang="en-US" dirty="0" smtClean="0"/>
                        <a:t>Apple iPhone</a:t>
                      </a:r>
                      <a:r>
                        <a:rPr lang="en-US" baseline="0" dirty="0" smtClean="0"/>
                        <a:t> versions</a:t>
                      </a:r>
                      <a:endParaRPr lang="en-US" dirty="0"/>
                    </a:p>
                  </a:txBody>
                  <a:tcPr/>
                </a:tc>
                <a:tc>
                  <a:txBody>
                    <a:bodyPr/>
                    <a:lstStyle/>
                    <a:p>
                      <a:r>
                        <a:rPr lang="en-US" dirty="0" smtClean="0"/>
                        <a:t>Release dates</a:t>
                      </a:r>
                      <a:endParaRPr lang="en-US" dirty="0"/>
                    </a:p>
                  </a:txBody>
                  <a:tcPr/>
                </a:tc>
              </a:tr>
              <a:tr h="0">
                <a:tc>
                  <a:txBody>
                    <a:bodyPr/>
                    <a:lstStyle/>
                    <a:p>
                      <a:r>
                        <a:rPr lang="en-US" dirty="0" smtClean="0"/>
                        <a:t>iPhone – 1</a:t>
                      </a:r>
                      <a:r>
                        <a:rPr lang="en-US" baseline="30000" dirty="0" smtClean="0"/>
                        <a:t>st</a:t>
                      </a:r>
                      <a:r>
                        <a:rPr lang="en-US" dirty="0" smtClean="0"/>
                        <a:t> generation</a:t>
                      </a:r>
                      <a:endParaRPr lang="en-US" dirty="0"/>
                    </a:p>
                  </a:txBody>
                  <a:tcPr/>
                </a:tc>
                <a:tc>
                  <a:txBody>
                    <a:bodyPr/>
                    <a:lstStyle/>
                    <a:p>
                      <a:r>
                        <a:rPr lang="en-US" dirty="0" smtClean="0"/>
                        <a:t>June 29</a:t>
                      </a:r>
                      <a:r>
                        <a:rPr lang="en-US" baseline="30000" dirty="0" smtClean="0"/>
                        <a:t>th</a:t>
                      </a:r>
                      <a:r>
                        <a:rPr lang="en-US" baseline="0" dirty="0" smtClean="0"/>
                        <a:t>, 2007</a:t>
                      </a:r>
                      <a:endParaRPr lang="en-US" dirty="0"/>
                    </a:p>
                  </a:txBody>
                  <a:tcPr/>
                </a:tc>
              </a:tr>
              <a:tr h="0">
                <a:tc>
                  <a:txBody>
                    <a:bodyPr/>
                    <a:lstStyle/>
                    <a:p>
                      <a:r>
                        <a:rPr lang="en-US" dirty="0" smtClean="0"/>
                        <a:t>iPhone – 3G</a:t>
                      </a:r>
                      <a:endParaRPr lang="en-US" dirty="0"/>
                    </a:p>
                  </a:txBody>
                  <a:tcPr/>
                </a:tc>
                <a:tc>
                  <a:txBody>
                    <a:bodyPr/>
                    <a:lstStyle/>
                    <a:p>
                      <a:r>
                        <a:rPr lang="en-US" dirty="0" smtClean="0"/>
                        <a:t>July 11</a:t>
                      </a:r>
                      <a:r>
                        <a:rPr lang="en-US" baseline="30000" dirty="0" smtClean="0"/>
                        <a:t>th</a:t>
                      </a:r>
                      <a:r>
                        <a:rPr lang="en-US" baseline="0" dirty="0" smtClean="0"/>
                        <a:t>, 2008</a:t>
                      </a:r>
                      <a:endParaRPr lang="en-US" dirty="0"/>
                    </a:p>
                  </a:txBody>
                  <a:tcPr/>
                </a:tc>
              </a:tr>
              <a:tr h="0">
                <a:tc>
                  <a:txBody>
                    <a:bodyPr/>
                    <a:lstStyle/>
                    <a:p>
                      <a:r>
                        <a:rPr lang="en-US" dirty="0" smtClean="0"/>
                        <a:t>iPhone – 3GS</a:t>
                      </a:r>
                      <a:endParaRPr lang="en-US" dirty="0"/>
                    </a:p>
                  </a:txBody>
                  <a:tcPr/>
                </a:tc>
                <a:tc>
                  <a:txBody>
                    <a:bodyPr/>
                    <a:lstStyle/>
                    <a:p>
                      <a:r>
                        <a:rPr lang="en-US" dirty="0" smtClean="0"/>
                        <a:t>June 19</a:t>
                      </a:r>
                      <a:r>
                        <a:rPr lang="en-US" baseline="30000" dirty="0" smtClean="0"/>
                        <a:t>th</a:t>
                      </a:r>
                      <a:r>
                        <a:rPr lang="en-US" dirty="0" smtClean="0"/>
                        <a:t>, 2009</a:t>
                      </a:r>
                      <a:endParaRPr lang="en-US" dirty="0"/>
                    </a:p>
                  </a:txBody>
                  <a:tcPr/>
                </a:tc>
              </a:tr>
              <a:tr h="0">
                <a:tc>
                  <a:txBody>
                    <a:bodyPr/>
                    <a:lstStyle/>
                    <a:p>
                      <a:r>
                        <a:rPr lang="en-US" dirty="0" smtClean="0"/>
                        <a:t>iPhone – 4</a:t>
                      </a:r>
                      <a:endParaRPr lang="en-US" dirty="0"/>
                    </a:p>
                  </a:txBody>
                  <a:tcPr/>
                </a:tc>
                <a:tc>
                  <a:txBody>
                    <a:bodyPr/>
                    <a:lstStyle/>
                    <a:p>
                      <a:r>
                        <a:rPr lang="en-US" dirty="0" smtClean="0"/>
                        <a:t>June 24</a:t>
                      </a:r>
                      <a:r>
                        <a:rPr lang="en-US" baseline="30000" dirty="0" smtClean="0"/>
                        <a:t>th</a:t>
                      </a:r>
                      <a:r>
                        <a:rPr lang="en-US" dirty="0" smtClean="0"/>
                        <a:t>, 2010</a:t>
                      </a: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ox(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Solution Suggestions – Ctd..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Avoid the Project Competency (Kin Vs Windows Platform)</a:t>
            </a:r>
          </a:p>
          <a:p>
            <a:pPr lvl="1"/>
            <a:r>
              <a:rPr lang="en-US" dirty="0" smtClean="0"/>
              <a:t>Kin’s development was inside MicroSoft’s Premium Mobile Experiences (PMX) which was a parallel project to Windows Mobile Platform. Rather than two different platform, have one mobile platform for a better quality product and to avoid:-</a:t>
            </a:r>
          </a:p>
          <a:p>
            <a:pPr lvl="2"/>
            <a:r>
              <a:rPr lang="en-US" dirty="0" smtClean="0"/>
              <a:t>Wastage of time</a:t>
            </a:r>
          </a:p>
          <a:p>
            <a:pPr lvl="2"/>
            <a:r>
              <a:rPr lang="en-US" dirty="0" smtClean="0"/>
              <a:t>Wastage of resources</a:t>
            </a:r>
          </a:p>
          <a:p>
            <a:pPr lvl="2"/>
            <a:r>
              <a:rPr lang="en-US" dirty="0" smtClean="0"/>
              <a:t>Wastage of money</a:t>
            </a:r>
          </a:p>
          <a:p>
            <a:pPr lvl="2"/>
            <a:r>
              <a:rPr lang="en-US" dirty="0" smtClean="0"/>
              <a:t>Conflicts between colleagues/Management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4383</TotalTime>
  <Words>744</Words>
  <Application>Microsoft Office PowerPoint</Application>
  <PresentationFormat>On-screen Show (4:3)</PresentationFormat>
  <Paragraphs>111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Module</vt:lpstr>
      <vt:lpstr>The Microsoft Kin Problem Analysis and Solution</vt:lpstr>
      <vt:lpstr>Microsoft Kin</vt:lpstr>
      <vt:lpstr>Microsoft Kin – Missing Features and Issues</vt:lpstr>
      <vt:lpstr>Microsoft Kin - Failure</vt:lpstr>
      <vt:lpstr>Market Scenario</vt:lpstr>
      <vt:lpstr>Focus Test Group Opinion- Observation and Comments</vt:lpstr>
      <vt:lpstr>Customer Opinion- What people say about Kin?</vt:lpstr>
      <vt:lpstr>Some Solution Suggestions</vt:lpstr>
      <vt:lpstr>Some Solution Suggestions – Ctd..</vt:lpstr>
      <vt:lpstr>Some Solution Suggestions – Ctd..</vt:lpstr>
      <vt:lpstr>Some Solution Suggestions – Ctd..</vt:lpstr>
      <vt:lpstr>References</vt:lpstr>
    </vt:vector>
  </TitlesOfParts>
  <Company>Nokia Siemens Networks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Microsoft Kin Problem</dc:title>
  <dc:creator>arunkris</dc:creator>
  <cp:lastModifiedBy>arunkris</cp:lastModifiedBy>
  <cp:revision>111</cp:revision>
  <cp:lastPrinted>2013-06-22T01:39:38Z</cp:lastPrinted>
  <dcterms:created xsi:type="dcterms:W3CDTF">2013-06-21T16:23:52Z</dcterms:created>
  <dcterms:modified xsi:type="dcterms:W3CDTF">2013-08-03T13:02:41Z</dcterms:modified>
</cp:coreProperties>
</file>