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5" r:id="rId4"/>
    <p:sldId id="266" r:id="rId5"/>
    <p:sldId id="264" r:id="rId6"/>
    <p:sldId id="270" r:id="rId7"/>
    <p:sldId id="272" r:id="rId8"/>
    <p:sldId id="273" r:id="rId9"/>
    <p:sldId id="274" r:id="rId10"/>
    <p:sldId id="275" r:id="rId11"/>
    <p:sldId id="271" r:id="rId1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DD4CE5-AEAC-4760-978C-E0AA15A44AC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DD4CE5-AEAC-4760-978C-E0AA15A44AC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DD4CE5-AEAC-4760-978C-E0AA15A44AC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Identification and Resolution </a:t>
            </a:r>
            <a:r>
              <a:rPr lang="en-US" sz="3200" dirty="0" smtClean="0"/>
              <a:t>of Inventory Management Problem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SYSM 6309 Advanced Requirements Engineering</a:t>
            </a:r>
          </a:p>
          <a:p>
            <a:r>
              <a:rPr lang="en-US" dirty="0" smtClean="0"/>
              <a:t>By: Ben Smiley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Conclusion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Focus on 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P</a:t>
            </a:r>
            <a:r>
              <a:rPr lang="en-US" sz="2800" dirty="0" smtClean="0"/>
              <a:t>roblem definition</a:t>
            </a:r>
            <a:endParaRPr lang="en-US" sz="2800" dirty="0" smtClean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Why What How Model</a:t>
            </a:r>
          </a:p>
          <a:p>
            <a:pPr marL="623888" lvl="1" indent="-231775"/>
            <a:endParaRPr lang="en-US" sz="28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b="1" dirty="0" smtClean="0"/>
              <a:t>Resulted In 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b="1" dirty="0" smtClean="0"/>
              <a:t>Delivery of detailed requirements that are traceable back to enterprise need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b="1" dirty="0" smtClean="0"/>
              <a:t>Provide a good problem statement for the next phase of the project</a:t>
            </a:r>
            <a:endParaRPr lang="en-US" sz="2800" b="1" dirty="0" smtClean="0"/>
          </a:p>
          <a:p>
            <a:pPr lvl="1">
              <a:buNone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[1] Consulting Project Contract Between </a:t>
            </a:r>
            <a:r>
              <a:rPr lang="en-US" sz="2800" dirty="0" smtClean="0"/>
              <a:t>____ </a:t>
            </a:r>
            <a:r>
              <a:rPr lang="en-US" sz="2800" dirty="0" smtClean="0"/>
              <a:t>&amp; UTD Consulting Club </a:t>
            </a:r>
          </a:p>
          <a:p>
            <a:r>
              <a:rPr lang="en-US" sz="2800" dirty="0" smtClean="0"/>
              <a:t>[2] Adopted from Reliability Hotwire Issue 21 November 2002 www.weibull.com </a:t>
            </a:r>
          </a:p>
          <a:p>
            <a:r>
              <a:rPr lang="en-US" sz="2800" dirty="0" smtClean="0"/>
              <a:t>[3] Adapted from Chung, Lawrence Requirements Engineering Journal and a Swing Cartoon</a:t>
            </a:r>
          </a:p>
          <a:p>
            <a:r>
              <a:rPr lang="en-US" sz="2800" dirty="0" smtClean="0"/>
              <a:t>[4 ] Supplied by </a:t>
            </a:r>
            <a:r>
              <a:rPr lang="en-US" sz="2800" dirty="0" smtClean="0"/>
              <a:t>______ Senior Management</a:t>
            </a:r>
            <a:endParaRPr lang="en-US" sz="2400" b="1" dirty="0" smtClean="0"/>
          </a:p>
          <a:p>
            <a:pPr lvl="1">
              <a:buNone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Contents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I.   Background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II.  Problem Identification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III. Requirements Development</a:t>
            </a:r>
          </a:p>
          <a:p>
            <a:endParaRPr lang="en-US" sz="2400" dirty="0" smtClean="0"/>
          </a:p>
          <a:p>
            <a:r>
              <a:rPr lang="en-US" sz="2400" dirty="0" smtClean="0"/>
              <a:t>IV. Conclusion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Inventory consists of hard to find &amp; obsolete </a:t>
            </a:r>
            <a:r>
              <a:rPr lang="en-US" sz="2400" dirty="0" smtClean="0"/>
              <a:t>parts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High </a:t>
            </a:r>
            <a:r>
              <a:rPr lang="en-US" sz="2400" dirty="0" smtClean="0"/>
              <a:t>margin business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Acquisition </a:t>
            </a:r>
            <a:r>
              <a:rPr lang="en-US" dirty="0" smtClean="0"/>
              <a:t>model creates unique inventory management problem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Background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362200"/>
            <a:ext cx="4038600" cy="239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Extremely slow inventory </a:t>
            </a:r>
            <a:r>
              <a:rPr lang="en-US" dirty="0" smtClean="0"/>
              <a:t>turnover</a:t>
            </a:r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Inventory has become unmanageable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Company is in transition between small to mid sized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Outgrowing their processes and </a:t>
            </a:r>
            <a:r>
              <a:rPr lang="en-US" dirty="0" smtClean="0"/>
              <a:t>tools</a:t>
            </a:r>
            <a:endParaRPr lang="en-US" dirty="0" smtClean="0"/>
          </a:p>
          <a:p>
            <a:r>
              <a:rPr lang="en-US" sz="2400" b="1" dirty="0" smtClean="0"/>
              <a:t>Able to handle 20% of unsolicited sales requests due to problems in inventory mgmt.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 Cont.</a:t>
            </a:r>
            <a:endParaRPr lang="en-US" dirty="0"/>
          </a:p>
        </p:txBody>
      </p:sp>
      <p:pic>
        <p:nvPicPr>
          <p:cNvPr id="6" name="Content Placeholder 5" descr="5702169572_9cc771a01e_z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70264" y="1481138"/>
            <a:ext cx="3394472" cy="4525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Problem Identification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b="1" i="1" dirty="0" smtClean="0"/>
              <a:t>It is more important to understand the problem than the solution. [Albert Einstein] [3</a:t>
            </a:r>
            <a:r>
              <a:rPr lang="en-US" sz="2400" b="1" i="1" dirty="0" smtClean="0"/>
              <a:t>]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Sources</a:t>
            </a:r>
            <a:endParaRPr lang="en-US" sz="2400" dirty="0" smtClean="0"/>
          </a:p>
          <a:p>
            <a:pPr lvl="1"/>
            <a:r>
              <a:rPr lang="en-US" sz="2000" dirty="0" smtClean="0"/>
              <a:t>1) Conduct stakeholder interviews</a:t>
            </a:r>
            <a:endParaRPr lang="en-US" sz="2000" dirty="0" smtClean="0"/>
          </a:p>
          <a:p>
            <a:pPr lvl="1"/>
            <a:r>
              <a:rPr lang="en-US" sz="2000" dirty="0" smtClean="0"/>
              <a:t>2) Perform mapping of existing processes</a:t>
            </a:r>
          </a:p>
          <a:p>
            <a:pPr lvl="1"/>
            <a:r>
              <a:rPr lang="en-US" sz="2000" dirty="0" smtClean="0"/>
              <a:t>3) Consulting contract </a:t>
            </a:r>
            <a:endParaRPr lang="en-US" sz="20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Problem Identification Cont.</a:t>
            </a:r>
            <a:br>
              <a:rPr lang="en-US" dirty="0" smtClean="0"/>
            </a:br>
            <a:r>
              <a:rPr lang="en-US" dirty="0" smtClean="0"/>
              <a:t>Process Flows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09800"/>
            <a:ext cx="4038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929" y="2209800"/>
            <a:ext cx="425087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Requirements Development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Used the Why What How Model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0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 smtClean="0"/>
              <a:t>Why – Captures the enterprise level justification</a:t>
            </a:r>
          </a:p>
          <a:p>
            <a:pPr marL="623888" lvl="1" indent="-231775"/>
            <a:endParaRPr lang="en-US" sz="1500" dirty="0" smtClean="0"/>
          </a:p>
          <a:p>
            <a:pPr marL="623888" lvl="1" indent="-231775"/>
            <a:r>
              <a:rPr lang="en-US" sz="1500" dirty="0" smtClean="0"/>
              <a:t>1. </a:t>
            </a:r>
            <a:r>
              <a:rPr lang="en-US" sz="2000" dirty="0" smtClean="0"/>
              <a:t>Provide accurate inventory information to sales team    	allow them to improve efficiency of servicing customers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2. Improve interdepartmental communication and 	                    	cooperation 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3. Provide single communication tool to support all 	business groups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000" b="1" dirty="0" smtClean="0"/>
          </a:p>
          <a:p>
            <a:pPr lvl="1">
              <a:buNone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Requirements Development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 fontScale="62500" lnSpcReduction="20000"/>
          </a:bodyPr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000" b="1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3800" b="1" dirty="0" smtClean="0"/>
              <a:t>What – Is the non-functional requirement</a:t>
            </a:r>
          </a:p>
          <a:p>
            <a:pPr lvl="0"/>
            <a:r>
              <a:rPr lang="en-US" sz="2800" dirty="0" smtClean="0"/>
              <a:t>Flexibility</a:t>
            </a:r>
            <a:endParaRPr lang="en-US" sz="2400" dirty="0" smtClean="0"/>
          </a:p>
          <a:p>
            <a:pPr lvl="1"/>
            <a:r>
              <a:rPr lang="en-US" sz="2400" dirty="0" smtClean="0"/>
              <a:t>The system shall allow for easy evolution to allow for necessary changes to the user interface as the needs of the enterprise changes.</a:t>
            </a:r>
            <a:endParaRPr lang="en-US" sz="2000" dirty="0" smtClean="0"/>
          </a:p>
          <a:p>
            <a:pPr lvl="1"/>
            <a:r>
              <a:rPr lang="en-US" sz="2400" dirty="0" smtClean="0"/>
              <a:t>The system should allow for integration of disparate business processes and provide screens that are easily customizable to support a given enterprise function.</a:t>
            </a:r>
            <a:endParaRPr lang="en-US" sz="2000" dirty="0" smtClean="0"/>
          </a:p>
          <a:p>
            <a:pPr lvl="1"/>
            <a:r>
              <a:rPr lang="en-US" sz="2400" dirty="0" smtClean="0"/>
              <a:t>The system should successfully combine all existing inventory tracking, defect tracking, purchase order tracking and sales tracking into one system without sacrificing required functionality that current individual systems support.</a:t>
            </a:r>
            <a:endParaRPr lang="en-US" sz="2000" dirty="0" smtClean="0"/>
          </a:p>
          <a:p>
            <a:pPr lvl="0"/>
            <a:r>
              <a:rPr lang="en-US" sz="2800" dirty="0" smtClean="0"/>
              <a:t>Usability</a:t>
            </a:r>
            <a:endParaRPr lang="en-US" sz="2400" dirty="0" smtClean="0"/>
          </a:p>
          <a:p>
            <a:pPr lvl="1"/>
            <a:r>
              <a:rPr lang="en-US" sz="2400" dirty="0" smtClean="0"/>
              <a:t>The system shall be designed such that an average high school graduate can use the system to enter the required information into the system with minimal training.</a:t>
            </a:r>
            <a:endParaRPr lang="en-US" sz="2000" dirty="0" smtClean="0"/>
          </a:p>
          <a:p>
            <a:pPr lvl="1"/>
            <a:r>
              <a:rPr lang="en-US" sz="2400" dirty="0" smtClean="0"/>
              <a:t>The system should provide a rich set of reporting capabilities that provides required reports that is customizable for the needs of individual groups such as sales, customer care and procurement.</a:t>
            </a:r>
            <a:endParaRPr lang="en-US" sz="2000" dirty="0" smtClean="0"/>
          </a:p>
          <a:p>
            <a:pPr lvl="1"/>
            <a:r>
              <a:rPr lang="en-US" sz="2400" dirty="0" smtClean="0"/>
              <a:t>The system shall make clear distinction between information that is voluntary and the information that is required.</a:t>
            </a:r>
            <a:endParaRPr lang="en-US" sz="20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000" b="1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400" b="1" dirty="0" smtClean="0"/>
          </a:p>
          <a:p>
            <a:pPr lvl="1">
              <a:buNone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Requirements Development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 fontScale="32500" lnSpcReduction="20000"/>
          </a:bodyPr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000" b="1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7400" b="1" dirty="0" smtClean="0"/>
              <a:t>How – Is the specific Functional Requirements</a:t>
            </a:r>
            <a:endParaRPr lang="en-US" sz="7400" b="1" dirty="0" smtClean="0"/>
          </a:p>
          <a:p>
            <a:pPr lvl="0"/>
            <a:r>
              <a:rPr lang="en-US" sz="2800" dirty="0" smtClean="0"/>
              <a:t>Software shall provide the capability to make the state or condition of an item a mandatory field before allowing the data to be updated in the system.</a:t>
            </a:r>
            <a:endParaRPr lang="en-US" sz="2400" dirty="0" smtClean="0"/>
          </a:p>
          <a:p>
            <a:pPr lvl="0"/>
            <a:r>
              <a:rPr lang="en-US" sz="2800" dirty="0" smtClean="0"/>
              <a:t>Software </a:t>
            </a:r>
            <a:r>
              <a:rPr lang="en-US" sz="2800" dirty="0" smtClean="0"/>
              <a:t>shall have the ability to track all types of requests that are currently being tracked via spreadsheets so that all processes are merged into one system.</a:t>
            </a:r>
            <a:endParaRPr lang="en-US" sz="2400" dirty="0" smtClean="0"/>
          </a:p>
          <a:p>
            <a:pPr lvl="0"/>
            <a:r>
              <a:rPr lang="en-US" sz="2800" dirty="0" smtClean="0"/>
              <a:t>Software shall provide the capability to track the condition of an item (new or </a:t>
            </a:r>
            <a:r>
              <a:rPr lang="en-US" sz="2800" dirty="0" err="1" smtClean="0"/>
              <a:t>refurb</a:t>
            </a:r>
            <a:r>
              <a:rPr lang="en-US" sz="2800" dirty="0" smtClean="0"/>
              <a:t>)</a:t>
            </a:r>
            <a:endParaRPr lang="en-US" sz="2400" dirty="0" smtClean="0"/>
          </a:p>
          <a:p>
            <a:pPr lvl="0"/>
            <a:r>
              <a:rPr lang="en-US" sz="2800" dirty="0" smtClean="0"/>
              <a:t>Software shall provide the capability to track defects or non conformances.</a:t>
            </a:r>
            <a:endParaRPr lang="en-US" sz="2400" dirty="0" smtClean="0"/>
          </a:p>
          <a:p>
            <a:pPr lvl="0"/>
            <a:r>
              <a:rPr lang="en-US" sz="2800" dirty="0" smtClean="0"/>
              <a:t>Software shall provide the ability to track a vendor's RMA in the system</a:t>
            </a:r>
            <a:endParaRPr lang="en-US" sz="2400" dirty="0" smtClean="0"/>
          </a:p>
          <a:p>
            <a:pPr lvl="0"/>
            <a:r>
              <a:rPr lang="en-US" sz="2800" dirty="0" smtClean="0"/>
              <a:t>Software shall provide the ability to track the items history as it passes through the various states of the process</a:t>
            </a:r>
            <a:endParaRPr lang="en-US" sz="2400" dirty="0" smtClean="0"/>
          </a:p>
          <a:p>
            <a:pPr lvl="0"/>
            <a:r>
              <a:rPr lang="en-US" sz="2800" dirty="0" smtClean="0"/>
              <a:t>Software shall provide the ability to enter vendor contact information for each item obtained.</a:t>
            </a:r>
            <a:endParaRPr lang="en-US" sz="2400" dirty="0" smtClean="0"/>
          </a:p>
          <a:p>
            <a:pPr lvl="0"/>
            <a:r>
              <a:rPr lang="en-US" sz="2800" dirty="0" smtClean="0"/>
              <a:t>Software shall provide the ability to track customer contact information for each item shipped.</a:t>
            </a:r>
            <a:endParaRPr lang="en-US" sz="2400" dirty="0" smtClean="0"/>
          </a:p>
          <a:p>
            <a:pPr lvl="0"/>
            <a:r>
              <a:rPr lang="en-US" sz="2800" dirty="0" smtClean="0"/>
              <a:t>Software shall provide the ability to generate and track service requests to initiate work for production from the order screen.</a:t>
            </a:r>
            <a:endParaRPr lang="en-US" sz="2400" dirty="0" smtClean="0"/>
          </a:p>
          <a:p>
            <a:pPr lvl="0"/>
            <a:r>
              <a:rPr lang="en-US" sz="2800" dirty="0" smtClean="0"/>
              <a:t> </a:t>
            </a:r>
            <a:r>
              <a:rPr lang="en-US" sz="2800" dirty="0" smtClean="0"/>
              <a:t>Software </a:t>
            </a:r>
            <a:r>
              <a:rPr lang="en-US" sz="2800" dirty="0" smtClean="0"/>
              <a:t>shall provide the capability to track different revs of the same part number</a:t>
            </a:r>
            <a:endParaRPr lang="en-US" sz="2400" dirty="0" smtClean="0"/>
          </a:p>
          <a:p>
            <a:pPr lvl="0"/>
            <a:r>
              <a:rPr lang="en-US" sz="2800" dirty="0" smtClean="0"/>
              <a:t>Software shall have the ability to track different model numbers of the same part number.</a:t>
            </a:r>
            <a:endParaRPr lang="en-US" sz="2400" dirty="0" smtClean="0"/>
          </a:p>
          <a:p>
            <a:pPr lvl="0"/>
            <a:r>
              <a:rPr lang="en-US" sz="2800" dirty="0" smtClean="0"/>
              <a:t> Sales would like to be able to see the status of an item from the sales screen</a:t>
            </a:r>
            <a:endParaRPr lang="en-US" sz="2400" dirty="0" smtClean="0"/>
          </a:p>
          <a:p>
            <a:pPr lvl="0"/>
            <a:r>
              <a:rPr lang="en-US" sz="2800" dirty="0" smtClean="0"/>
              <a:t> Software shall be able to support all 4 types of requests (RMA, service request, purchase order, and inventory purchase) and be able to differentiate between the type of request an item was placed in the system.</a:t>
            </a:r>
            <a:endParaRPr lang="en-US" sz="2400" dirty="0" smtClean="0"/>
          </a:p>
          <a:p>
            <a:pPr lvl="0"/>
            <a:r>
              <a:rPr lang="en-US" sz="2800" dirty="0" smtClean="0"/>
              <a:t> Software should be capable of generating reports to compare budget against a given Purchase Order.</a:t>
            </a:r>
            <a:endParaRPr lang="en-US" sz="2400" dirty="0" smtClean="0"/>
          </a:p>
          <a:p>
            <a:pPr lvl="0"/>
            <a:r>
              <a:rPr lang="en-US" sz="2800" dirty="0" smtClean="0"/>
              <a:t> Software should support ability to enter information regarding received quality for purposes of tracking supplier quality</a:t>
            </a:r>
            <a:endParaRPr lang="en-US" sz="2400" dirty="0" smtClean="0"/>
          </a:p>
          <a:p>
            <a:pPr lvl="0"/>
            <a:r>
              <a:rPr lang="en-US" sz="2800" dirty="0" smtClean="0"/>
              <a:t> Software shall support entering of photos for each part in database</a:t>
            </a:r>
            <a:endParaRPr lang="en-US" sz="2400" dirty="0" smtClean="0"/>
          </a:p>
          <a:p>
            <a:pPr lvl="0"/>
            <a:r>
              <a:rPr lang="en-US" sz="2800" dirty="0" smtClean="0"/>
              <a:t> Software shall support the generation of a logistics request from the sales screen</a:t>
            </a:r>
            <a:endParaRPr lang="en-US" sz="2400" dirty="0" smtClean="0"/>
          </a:p>
          <a:p>
            <a:pPr lvl="0"/>
            <a:r>
              <a:rPr lang="en-US" sz="2800" dirty="0" smtClean="0"/>
              <a:t> Software generated logistics request shall contain all pertinent part identification data as well as location and priority of the request.</a:t>
            </a:r>
            <a:endParaRPr lang="en-US" sz="2400" dirty="0" smtClean="0"/>
          </a:p>
          <a:p>
            <a:pPr lvl="0"/>
            <a:r>
              <a:rPr lang="en-US" sz="2800" dirty="0" smtClean="0"/>
              <a:t>Software shall support entry of shipping tracking numbers for both purchased and shipped items</a:t>
            </a:r>
            <a:endParaRPr lang="en-US" sz="2400" dirty="0" smtClean="0"/>
          </a:p>
          <a:p>
            <a:pPr lvl="0"/>
            <a:r>
              <a:rPr lang="en-US" sz="2800" dirty="0" smtClean="0"/>
              <a:t> Software should support integration with COTS based customer relationship management software</a:t>
            </a:r>
            <a:endParaRPr lang="en-US" sz="2400" dirty="0" smtClean="0"/>
          </a:p>
          <a:p>
            <a:pPr lvl="0"/>
            <a:r>
              <a:rPr lang="en-US" sz="2800" dirty="0" smtClean="0"/>
              <a:t> Software should have the ability to track subcomponents on a given item and expose these as available parts within the system.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400" b="1" dirty="0" smtClean="0"/>
          </a:p>
          <a:p>
            <a:pPr lvl="1">
              <a:buNone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13213</TotalTime>
  <Words>810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Identification and Resolution of Inventory Management Problem</vt:lpstr>
      <vt:lpstr>Contents</vt:lpstr>
      <vt:lpstr>Background</vt:lpstr>
      <vt:lpstr>Background Cont.</vt:lpstr>
      <vt:lpstr>Problem Identification Process</vt:lpstr>
      <vt:lpstr>Problem Identification Cont. Process Flows</vt:lpstr>
      <vt:lpstr>Requirements Development </vt:lpstr>
      <vt:lpstr>Requirements Development </vt:lpstr>
      <vt:lpstr>Requirements Development </vt:lpstr>
      <vt:lpstr>Conclusion 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pwasilewski</dc:creator>
  <cp:lastModifiedBy>Ben Smiley</cp:lastModifiedBy>
  <cp:revision>811</cp:revision>
  <dcterms:created xsi:type="dcterms:W3CDTF">2012-02-23T04:21:28Z</dcterms:created>
  <dcterms:modified xsi:type="dcterms:W3CDTF">2013-08-03T03:38:13Z</dcterms:modified>
</cp:coreProperties>
</file>