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66" r:id="rId3"/>
    <p:sldId id="260" r:id="rId4"/>
    <p:sldId id="262" r:id="rId5"/>
    <p:sldId id="264" r:id="rId6"/>
    <p:sldId id="269" r:id="rId7"/>
    <p:sldId id="267" r:id="rId8"/>
    <p:sldId id="261" r:id="rId9"/>
    <p:sldId id="270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>
        <p:scale>
          <a:sx n="100" d="100"/>
          <a:sy n="100" d="100"/>
        </p:scale>
        <p:origin x="-1104" y="-72"/>
      </p:cViewPr>
      <p:guideLst>
        <p:guide orient="horz" pos="1259"/>
        <p:guide orient="horz" pos="2182"/>
        <p:guide orient="horz" pos="605"/>
        <p:guide orient="horz" pos="655"/>
        <p:guide orient="horz" pos="4239"/>
        <p:guide orient="horz" pos="4055"/>
        <p:guide pos="2880"/>
        <p:guide pos="5617"/>
        <p:guide pos="3238"/>
        <p:guide pos="149"/>
        <p:guide pos="4702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howGuides="1">
      <p:cViewPr varScale="1">
        <p:scale>
          <a:sx n="80" d="100"/>
          <a:sy n="80" d="100"/>
        </p:scale>
        <p:origin x="-3222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>
                <a:latin typeface="Arial" pitchFamily="34" charset="0"/>
              </a:rPr>
              <a:t>Raytheon</a:t>
            </a:r>
            <a:endParaRPr lang="en-US" dirty="0">
              <a:latin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E104DB-5A84-4417-9505-9949D8449EC3}" type="datetimeFigureOut">
              <a:rPr lang="en-US" smtClean="0">
                <a:latin typeface="Arial" pitchFamily="34" charset="0"/>
              </a:rPr>
              <a:pPr/>
              <a:t>6/22/2013</a:t>
            </a:fld>
            <a:endParaRPr lang="en-US" dirty="0">
              <a:latin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2DAC55-62D0-4EAE-A230-0CCA3BD4BC39}" type="slidenum">
              <a:rPr lang="en-US" smtClean="0">
                <a:latin typeface="Arial" pitchFamily="34" charset="0"/>
              </a:rPr>
              <a:pPr/>
              <a:t>‹#›</a:t>
            </a:fld>
            <a:endParaRPr 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9795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r>
              <a:rPr lang="en-US" dirty="0" smtClean="0"/>
              <a:t>Raytheon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FC1312E8-DAE4-4DB4-9959-6EFE043C5908}" type="datetimeFigureOut">
              <a:rPr lang="en-US" smtClean="0"/>
              <a:pPr/>
              <a:t>6/22/2013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B0D02AC4-1C81-4AB4-8D73-92191CCF549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426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Alterna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"/>
          <p:cNvSpPr>
            <a:spLocks noGrp="1"/>
          </p:cNvSpPr>
          <p:nvPr>
            <p:ph type="body" sz="quarter" idx="10" hasCustomPrompt="1"/>
          </p:nvPr>
        </p:nvSpPr>
        <p:spPr>
          <a:xfrm>
            <a:off x="5140324" y="1998663"/>
            <a:ext cx="3763963" cy="1465262"/>
          </a:xfrm>
        </p:spPr>
        <p:txBody>
          <a:bodyPr vert="horz" lIns="0" tIns="0" rIns="0" bIns="0" rtlCol="0" anchor="ctr">
            <a:normAutofit/>
          </a:bodyPr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+mj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7" name="Subtitle"/>
          <p:cNvSpPr>
            <a:spLocks noGrp="1"/>
          </p:cNvSpPr>
          <p:nvPr>
            <p:ph type="body" sz="quarter" idx="11" hasCustomPrompt="1"/>
          </p:nvPr>
        </p:nvSpPr>
        <p:spPr>
          <a:xfrm>
            <a:off x="5140325" y="4128117"/>
            <a:ext cx="3763963" cy="1278384"/>
          </a:xfrm>
        </p:spPr>
        <p:txBody>
          <a:bodyPr vert="horz" lIns="0" tIns="0" rIns="0" bIns="0" rtlCol="0" anchor="b" anchorCtr="0">
            <a:normAutofit/>
          </a:bodyPr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Confidential"/>
          <p:cNvSpPr/>
          <p:nvPr userDrawn="1"/>
        </p:nvSpPr>
        <p:spPr>
          <a:xfrm>
            <a:off x="3881362" y="6209186"/>
            <a:ext cx="5107122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188" marR="0" lvl="0" indent="-230188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Copyright © 2011 Raytheon Company. All rights reserved. </a:t>
            </a:r>
            <a:b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n-US" sz="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Customer Success Is Our Mission</a:t>
            </a: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is a registered trademark of Raytheon Company.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Alternat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"/>
          <p:cNvSpPr>
            <a:spLocks noGrp="1"/>
          </p:cNvSpPr>
          <p:nvPr>
            <p:ph type="body" sz="quarter" idx="10" hasCustomPrompt="1"/>
          </p:nvPr>
        </p:nvSpPr>
        <p:spPr>
          <a:xfrm>
            <a:off x="5140324" y="1998663"/>
            <a:ext cx="3763963" cy="1465262"/>
          </a:xfrm>
        </p:spPr>
        <p:txBody>
          <a:bodyPr vert="horz" lIns="0" tIns="0" rIns="0" bIns="0" rtlCol="0" anchor="ctr">
            <a:normAutofit/>
          </a:bodyPr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+mj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7" name="Subtitle"/>
          <p:cNvSpPr>
            <a:spLocks noGrp="1"/>
          </p:cNvSpPr>
          <p:nvPr>
            <p:ph type="body" sz="quarter" idx="11" hasCustomPrompt="1"/>
          </p:nvPr>
        </p:nvSpPr>
        <p:spPr>
          <a:xfrm>
            <a:off x="5140325" y="4128117"/>
            <a:ext cx="3763963" cy="1278384"/>
          </a:xfrm>
        </p:spPr>
        <p:txBody>
          <a:bodyPr vert="horz" lIns="0" tIns="0" rIns="0" bIns="0" rtlCol="0" anchor="b" anchorCtr="0">
            <a:normAutofit/>
          </a:bodyPr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Confidential"/>
          <p:cNvSpPr/>
          <p:nvPr userDrawn="1"/>
        </p:nvSpPr>
        <p:spPr>
          <a:xfrm>
            <a:off x="3881362" y="6209186"/>
            <a:ext cx="5107122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188" marR="0" lvl="0" indent="-230188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Copyright © 2011 Raytheon Company. All rights reserved. </a:t>
            </a:r>
            <a:b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n-US" sz="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Customer Success Is Our Mission</a:t>
            </a: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is a registered trademark of Raytheon Company.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Alternat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"/>
          <p:cNvSpPr>
            <a:spLocks noGrp="1"/>
          </p:cNvSpPr>
          <p:nvPr>
            <p:ph type="body" sz="quarter" idx="10" hasCustomPrompt="1"/>
          </p:nvPr>
        </p:nvSpPr>
        <p:spPr>
          <a:xfrm>
            <a:off x="5140324" y="1998663"/>
            <a:ext cx="3763963" cy="1465262"/>
          </a:xfrm>
        </p:spPr>
        <p:txBody>
          <a:bodyPr vert="horz" lIns="0" tIns="0" rIns="0" bIns="0" rtlCol="0" anchor="ctr">
            <a:normAutofit/>
          </a:bodyPr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+mj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6" name="Subtitle"/>
          <p:cNvSpPr>
            <a:spLocks noGrp="1"/>
          </p:cNvSpPr>
          <p:nvPr>
            <p:ph type="body" sz="quarter" idx="11" hasCustomPrompt="1"/>
          </p:nvPr>
        </p:nvSpPr>
        <p:spPr>
          <a:xfrm>
            <a:off x="5140325" y="4128117"/>
            <a:ext cx="3763963" cy="1278384"/>
          </a:xfrm>
        </p:spPr>
        <p:txBody>
          <a:bodyPr vert="horz" lIns="0" tIns="0" rIns="0" bIns="0" rtlCol="0" anchor="b" anchorCtr="0">
            <a:normAutofit/>
          </a:bodyPr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Confidential"/>
          <p:cNvSpPr/>
          <p:nvPr userDrawn="1"/>
        </p:nvSpPr>
        <p:spPr>
          <a:xfrm>
            <a:off x="3881362" y="6209186"/>
            <a:ext cx="5107122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188" marR="0" lvl="0" indent="-230188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Copyright © 2011 Raytheon Company. All rights reserved. </a:t>
            </a:r>
            <a:b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n-US" sz="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Customer Success Is Our Mission</a:t>
            </a: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is a registered trademark of Raytheon Company.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ubtitle"/>
          <p:cNvSpPr>
            <a:spLocks noGrp="1"/>
          </p:cNvSpPr>
          <p:nvPr>
            <p:ph type="body" sz="quarter" idx="10" hasCustomPrompt="1"/>
          </p:nvPr>
        </p:nvSpPr>
        <p:spPr>
          <a:xfrm>
            <a:off x="1069974" y="3937000"/>
            <a:ext cx="7832726" cy="2057400"/>
          </a:xfrm>
          <a:noFill/>
          <a:ln w="9525"/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Click to edit Master Subtitle</a:t>
            </a:r>
          </a:p>
        </p:txBody>
      </p:sp>
      <p:sp>
        <p:nvSpPr>
          <p:cNvPr id="29" name="Title 1"/>
          <p:cNvSpPr>
            <a:spLocks noGrp="1"/>
          </p:cNvSpPr>
          <p:nvPr>
            <p:ph type="ctrTitle"/>
          </p:nvPr>
        </p:nvSpPr>
        <p:spPr>
          <a:xfrm>
            <a:off x="1065213" y="2119313"/>
            <a:ext cx="7837487" cy="1327150"/>
          </a:xfrm>
          <a:noFill/>
          <a:ln w="12700">
            <a:noFill/>
            <a:miter lim="800000"/>
            <a:headEnd/>
            <a:tailEnd/>
          </a:ln>
        </p:spPr>
        <p:txBody>
          <a:bodyPr vert="horz" wrap="square" lIns="0" tIns="44450" rIns="90487" bIns="44450" numCol="1" anchor="t" anchorCtr="0" compatLnSpc="1">
            <a:prstTxWarp prst="textNoShape">
              <a:avLst/>
            </a:prstTxWarp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fidential"/>
          <p:cNvSpPr/>
          <p:nvPr userDrawn="1"/>
        </p:nvSpPr>
        <p:spPr>
          <a:xfrm>
            <a:off x="3881362" y="6209186"/>
            <a:ext cx="5107122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188" marR="0" lvl="0" indent="-230188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Copyright © 2011 Raytheon Company. All rights reserved. </a:t>
            </a:r>
            <a:b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n-US" sz="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Customer Success Is Our Mission</a:t>
            </a: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is a registered trademark of Raytheon Company.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24D0-DD0F-42EF-84DE-838DB5D26951}" type="datetime1">
              <a:rPr lang="en-US" smtClean="0"/>
              <a:pPr/>
              <a:t>6/22/2013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DBB9-07C6-49AB-BFD5-E737C7E241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6538" y="1039813"/>
            <a:ext cx="425926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039813"/>
            <a:ext cx="43322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C322A-2CDA-45E0-AD6E-1642B6DA8D34}" type="datetime1">
              <a:rPr lang="en-US" smtClean="0"/>
              <a:pPr/>
              <a:t>6/22/2013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DBB9-07C6-49AB-BFD5-E737C7E241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389F-DE1D-44C7-B37E-89BCC2F680BE}" type="datetime1">
              <a:rPr lang="en-US" smtClean="0"/>
              <a:pPr/>
              <a:t>6/22/2013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DBB9-07C6-49AB-BFD5-E737C7E241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Logo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791450" y="205418"/>
            <a:ext cx="1123157" cy="221047"/>
          </a:xfrm>
          <a:prstGeom prst="rect">
            <a:avLst/>
          </a:prstGeom>
        </p:spPr>
      </p:pic>
      <p:sp>
        <p:nvSpPr>
          <p:cNvPr id="8" name="Line 4"/>
          <p:cNvSpPr>
            <a:spLocks noChangeShapeType="1"/>
          </p:cNvSpPr>
          <p:nvPr/>
        </p:nvSpPr>
        <p:spPr bwMode="auto">
          <a:xfrm>
            <a:off x="0" y="957263"/>
            <a:ext cx="9137650" cy="0"/>
          </a:xfrm>
          <a:prstGeom prst="line">
            <a:avLst/>
          </a:prstGeom>
          <a:noFill/>
          <a:ln w="12700">
            <a:solidFill>
              <a:srgbClr val="CE112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6538" y="274638"/>
            <a:ext cx="7227887" cy="685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6538" y="1039813"/>
            <a:ext cx="866775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75400" y="6356350"/>
            <a:ext cx="2133600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fld id="{7E42FB2E-ABA8-41CA-9C7C-28F5EB525474}" type="datetime1">
              <a:rPr lang="en-US" smtClean="0"/>
              <a:pPr/>
              <a:t>6/22/2013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1400" y="6356350"/>
            <a:ext cx="420688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fld id="{8D57DBB9-07C6-49AB-BFD5-E737C7E241F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Line 28"/>
          <p:cNvSpPr>
            <a:spLocks noChangeShapeType="1"/>
          </p:cNvSpPr>
          <p:nvPr/>
        </p:nvSpPr>
        <p:spPr bwMode="auto">
          <a:xfrm>
            <a:off x="8580438" y="6438900"/>
            <a:ext cx="0" cy="200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2" r:id="rId2"/>
    <p:sldLayoutId id="2147483649" r:id="rId3"/>
    <p:sldLayoutId id="2147483661" r:id="rId4"/>
    <p:sldLayoutId id="2147483650" r:id="rId5"/>
    <p:sldLayoutId id="2147483652" r:id="rId6"/>
    <p:sldLayoutId id="2147483654" r:id="rId7"/>
  </p:sldLayoutIdLst>
  <p:transition>
    <p:fade/>
  </p:transition>
  <p:hf hdr="0" ftr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Arial" pitchFamily="34" charset="0"/>
          <a:ea typeface="+mj-ea"/>
          <a:cs typeface="+mj-cs"/>
        </a:defRPr>
      </a:lvl1pPr>
    </p:titleStyle>
    <p:bodyStyle>
      <a:lvl1pPr marL="230188" indent="-230188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461963" indent="-231775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684213" indent="-222250" algn="l" defTabSz="914400" rtl="0" eaLnBrk="1" latinLnBrk="0" hangingPunct="1">
        <a:spcBef>
          <a:spcPct val="2000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914400" indent="-230188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b="0" kern="120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1144588" indent="-230188" algn="l" defTabSz="914400" rtl="0" eaLnBrk="1" latinLnBrk="0" hangingPunct="1">
        <a:spcBef>
          <a:spcPct val="2000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8CAD1-5E71-480F-A171-807A607ED818}" type="datetime1">
              <a:rPr lang="en-US" smtClean="0"/>
              <a:pPr/>
              <a:t>6/22/2013</a:t>
            </a:fld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DBB9-07C6-49AB-BFD5-E737C7E241F6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9" name="Text Placeholder 9"/>
          <p:cNvSpPr txBox="1">
            <a:spLocks/>
          </p:cNvSpPr>
          <p:nvPr/>
        </p:nvSpPr>
        <p:spPr>
          <a:xfrm>
            <a:off x="751204" y="4971511"/>
            <a:ext cx="7832726" cy="1449032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dirty="0" smtClean="0"/>
              <a:t>Dylan Brandt</a:t>
            </a:r>
          </a:p>
          <a:p>
            <a:pPr algn="l"/>
            <a:r>
              <a:rPr lang="en-US" sz="2000" dirty="0" smtClean="0"/>
              <a:t>June 22, 2013</a:t>
            </a:r>
          </a:p>
          <a:p>
            <a:pPr algn="l"/>
            <a:r>
              <a:rPr lang="en-US" sz="2000" dirty="0" smtClean="0"/>
              <a:t>SYSM 6309</a:t>
            </a:r>
          </a:p>
          <a:p>
            <a:pPr algn="l"/>
            <a:endParaRPr lang="en-US" dirty="0" smtClean="0"/>
          </a:p>
        </p:txBody>
      </p:sp>
      <p:sp>
        <p:nvSpPr>
          <p:cNvPr id="10" name="Title 8"/>
          <p:cNvSpPr txBox="1">
            <a:spLocks/>
          </p:cNvSpPr>
          <p:nvPr/>
        </p:nvSpPr>
        <p:spPr>
          <a:xfrm>
            <a:off x="751204" y="1444610"/>
            <a:ext cx="8166679" cy="187563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Arial" pitchFamily="34" charset="0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Gorgon Stare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Unclear Requirements and Lack of Traceability</a:t>
            </a:r>
            <a:endParaRPr lang="en-US" dirty="0"/>
          </a:p>
        </p:txBody>
      </p:sp>
      <p:pic>
        <p:nvPicPr>
          <p:cNvPr id="11" name="Picture 2" descr="C:\Users\1089865\Desktop\MSSE\Summer 2013\Requirements Eng\Gorgon Stare\Images\129094435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5608" y="3666478"/>
            <a:ext cx="3765530" cy="2541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1089865\Desktop\MSSE\Summer 2013\Requirements Eng\Gorgon Stare\Images\medus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77" y="51759"/>
            <a:ext cx="1039805" cy="870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B6A11-39E2-42A7-948B-BBFF8BE10AF1}" type="datetime1">
              <a:rPr lang="en-US" smtClean="0"/>
              <a:pPr/>
              <a:t>6/22/2013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DBB9-07C6-49AB-BFD5-E737C7E241F6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12559" y="1296140"/>
            <a:ext cx="788337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http://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www.globalsecurity.org/intell/systems/gorgon-stare.htm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http</a:t>
            </a:r>
            <a:r>
              <a:rPr lang="en-US" dirty="0">
                <a:latin typeface="Arial" pitchFamily="34" charset="0"/>
                <a:cs typeface="Arial" pitchFamily="34" charset="0"/>
              </a:rPr>
              <a:t>://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ukarmedforcescommentary.blogspot.com/2012/07/towards-scavenger.html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http://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www.defence.pk/forums/pakistan-defence-industry/92072-new-us-drone-spy-cameras-gorgon-stare-fail-air-force-test.html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http://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www.strategypage.com/htmw/htecm/articles/20130524.aspx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http://www.darkgovernment.com/news/reaper-sensors-called-gorgon-stare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/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http://images.dodbuzz.com/wp-content/uploads/2011/01/53D-Tests-and-Recommendation.pdf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925077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 History</a:t>
            </a:r>
          </a:p>
          <a:p>
            <a:r>
              <a:rPr lang="en-US" dirty="0"/>
              <a:t>Program Objectives</a:t>
            </a:r>
          </a:p>
          <a:p>
            <a:r>
              <a:rPr lang="en-US" dirty="0" smtClean="0"/>
              <a:t>Gorgon Stare Sensor</a:t>
            </a:r>
          </a:p>
          <a:p>
            <a:r>
              <a:rPr lang="en-US" dirty="0" smtClean="0"/>
              <a:t>Operational Capabilities</a:t>
            </a:r>
          </a:p>
          <a:p>
            <a:r>
              <a:rPr lang="en-US" dirty="0" smtClean="0"/>
              <a:t>System Level </a:t>
            </a:r>
            <a:r>
              <a:rPr lang="en-US" dirty="0" smtClean="0"/>
              <a:t>Testing</a:t>
            </a:r>
          </a:p>
          <a:p>
            <a:r>
              <a:rPr lang="en-US" dirty="0" smtClean="0"/>
              <a:t>Lack of Traceability</a:t>
            </a:r>
            <a:endParaRPr lang="en-US" i="1" dirty="0" smtClean="0"/>
          </a:p>
          <a:p>
            <a:endParaRPr lang="en-US" dirty="0" smtClean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8CAD1-5E71-480F-A171-807A607ED818}" type="datetime1">
              <a:rPr lang="en-US" smtClean="0"/>
              <a:pPr/>
              <a:t>6/22/2013</a:t>
            </a:fld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DBB9-07C6-49AB-BFD5-E737C7E241F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40329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35006" y="1083065"/>
            <a:ext cx="831837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Air Force quick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eaction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c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apability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p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rogram to address urgent operational need for wide area airborne surveillance.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Funding allocated FY09-FY13 for delivery in two increments with expanding capabilities.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Managed through the 645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Aeronautical Systems Group (BIG SAFARI program office).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Built by Sierra Nevada Corporation.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Cost of $17.5 million per set of pods.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Pentagon spent $400 million from 2009-2010.</a:t>
            </a:r>
          </a:p>
          <a:p>
            <a:pPr marL="342900" indent="-342900">
              <a:buFont typeface="Wingdings" pitchFamily="2" charset="2"/>
              <a:buChar char="§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Advertised as a revolutionary airborne surveillance system.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History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B6A11-39E2-42A7-948B-BBFF8BE10AF1}" type="datetime1">
              <a:rPr lang="en-US" smtClean="0"/>
              <a:pPr/>
              <a:t>6/22/2013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DBB9-07C6-49AB-BFD5-E737C7E241F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Objectives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B6A11-39E2-42A7-948B-BBFF8BE10AF1}" type="datetime1">
              <a:rPr lang="en-US" smtClean="0"/>
              <a:pPr/>
              <a:t>6/22/2013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DBB9-07C6-49AB-BFD5-E737C7E241F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1322388" y="6076950"/>
            <a:ext cx="6462712" cy="342900"/>
          </a:xfrm>
          <a:prstGeom prst="rect">
            <a:avLst/>
          </a:prstGeom>
          <a:solidFill>
            <a:srgbClr val="B5B5B5"/>
          </a:solidFill>
          <a:ln w="9525" algn="ctr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spcBef>
                <a:spcPct val="0"/>
              </a:spcBef>
              <a:buClrTx/>
              <a:buSzTx/>
            </a:pPr>
            <a:r>
              <a:rPr lang="en-US" sz="2000" b="1" dirty="0" smtClean="0">
                <a:latin typeface="Arial" pitchFamily="34" charset="0"/>
              </a:rPr>
              <a:t>Developed with no clear requirements.</a:t>
            </a:r>
            <a:endParaRPr lang="en-US" sz="2000" b="1" dirty="0">
              <a:latin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4804" y="1127464"/>
            <a:ext cx="835388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Image a larger area than Constant Hawk or Angel Fire (legacy WAAS systems).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Enable night operations.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Provide real-time support to ground forces.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Provide a forensic capability.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Support many simultaneous targeting and surveillance missions.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Cue and hand off targets to full-motion video platforms for prosecution.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7036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Gorgon Stare Sensor - WAAS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B6A11-39E2-42A7-948B-BBFF8BE10AF1}" type="datetime1">
              <a:rPr lang="en-US" smtClean="0"/>
              <a:pPr/>
              <a:t>6/22/2013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DBB9-07C6-49AB-BFD5-E737C7E241F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94802" y="1074197"/>
            <a:ext cx="7812349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Wide-Area Airborne Surveillance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sensor mounted under MQ-9 Reaper UAV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Consists of 2 pods: one for cameras, the other for communication.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Contains array of 5 electro-optical and 4 infrared cameras.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Provides continuous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erial surveillance of “city-sized” 4 km</a:t>
            </a:r>
            <a:r>
              <a:rPr lang="en-US" sz="20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area.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Can follow as many as 64 separate targets.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Video can be chipped out and simultaneously broadcasted from 12 different angles to ground station or ground troops.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Quilt images into mosaic for single wide-are view. </a:t>
            </a:r>
          </a:p>
          <a:p>
            <a:pPr marL="342900" indent="-342900">
              <a:buFont typeface="Wingdings" pitchFamily="2" charset="2"/>
              <a:buChar char="§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3630" y="4558776"/>
            <a:ext cx="2285455" cy="21644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 descr="C:\Users\1089865\Desktop\MSSE\Summer 2013\Requirements Eng\Gorgon Stare\Images\Gorgon-Stare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850" y="4592638"/>
            <a:ext cx="3195900" cy="213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5020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Operational Capabilities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B6A11-39E2-42A7-948B-BBFF8BE10AF1}" type="datetime1">
              <a:rPr lang="en-US" smtClean="0"/>
              <a:pPr/>
              <a:t>6/22/2013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DBB9-07C6-49AB-BFD5-E737C7E241F6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4098" name="Picture 2" descr="C:\Users\1089865\Desktop\MSSE\Summer 2013\Requirements Eng\Gorgon Stare\Images\Gordon_Sta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715" y="1089070"/>
            <a:ext cx="7048160" cy="5325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36403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Operational Capabilities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B6A11-39E2-42A7-948B-BBFF8BE10AF1}" type="datetime1">
              <a:rPr lang="en-US" smtClean="0"/>
              <a:pPr/>
              <a:t>6/22/2013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DBB9-07C6-49AB-BFD5-E737C7E241F6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2051" name="Picture 3" descr="C:\Users\1089865\Desktop\MSSE\Summer 2013\Requirements Eng\Gorgon Stare\Images\gorgon-stare-image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753" y="1068366"/>
            <a:ext cx="7228718" cy="5271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53372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88272" y="1178119"/>
            <a:ext cx="8521257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Conducted by the 53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rd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Air Wing Air Combat Command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Dec 2010 - 20 sorties totaling 234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hours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of flight time.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DO NOT FIELD RECOMMENDATION</a:t>
            </a:r>
          </a:p>
          <a:p>
            <a:pPr algn="ctr"/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Not Operationally Effective and Not Operationally Suitable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F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aulty coordinate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grid,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rendering location information inaccurate and inconsistent.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Inferior image stitching resulting in large black triangle.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Inferior image quality compared to older systems.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Problematic night vision system.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Inability to track people on the ground.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55 to 65 percent reliable. 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Level Testing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B6A11-39E2-42A7-948B-BBFF8BE10AF1}" type="datetime1">
              <a:rPr lang="en-US" smtClean="0"/>
              <a:pPr/>
              <a:t>6/22/2013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DBB9-07C6-49AB-BFD5-E737C7E241F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7955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Lack of Traceability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389F-DE1D-44C7-B37E-89BCC2F680BE}" type="datetime1">
              <a:rPr lang="en-US" smtClean="0"/>
              <a:pPr/>
              <a:t>6/22/2013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DBB9-07C6-49AB-BFD5-E737C7E241F6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77049" y="1509204"/>
            <a:ext cx="782400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Big </a:t>
            </a:r>
            <a:r>
              <a:rPr lang="en-US" sz="2400" dirty="0" smtClean="0"/>
              <a:t>Safari </a:t>
            </a:r>
            <a:r>
              <a:rPr lang="en-US" sz="2400" dirty="0" smtClean="0"/>
              <a:t>disputed the test results.</a:t>
            </a:r>
          </a:p>
          <a:p>
            <a:endParaRPr lang="en-US" sz="2400" dirty="0"/>
          </a:p>
          <a:p>
            <a:r>
              <a:rPr lang="en-US" sz="2400" dirty="0"/>
              <a:t>C</a:t>
            </a:r>
            <a:r>
              <a:rPr lang="en-US" sz="2400" dirty="0" smtClean="0"/>
              <a:t>laimed </a:t>
            </a:r>
            <a:r>
              <a:rPr lang="en-US" sz="2400" dirty="0"/>
              <a:t>that the tests were unfair as they probed performance areas that were beyond the specifications for the </a:t>
            </a:r>
            <a:r>
              <a:rPr lang="en-US" sz="2400" dirty="0" smtClean="0"/>
              <a:t>system</a:t>
            </a:r>
            <a:r>
              <a:rPr lang="en-US" sz="2400" dirty="0" smtClean="0"/>
              <a:t>.</a:t>
            </a:r>
            <a:endParaRPr lang="en-US" sz="2400" dirty="0" smtClean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322388" y="6076950"/>
            <a:ext cx="6462712" cy="342900"/>
          </a:xfrm>
          <a:prstGeom prst="rect">
            <a:avLst/>
          </a:prstGeom>
          <a:solidFill>
            <a:srgbClr val="B5B5B5"/>
          </a:solidFill>
          <a:ln w="9525" algn="ctr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spcBef>
                <a:spcPct val="0"/>
              </a:spcBef>
              <a:buClrTx/>
              <a:buSzTx/>
            </a:pPr>
            <a:r>
              <a:rPr lang="en-US" sz="2000" b="1" dirty="0" smtClean="0">
                <a:latin typeface="Arial" pitchFamily="34" charset="0"/>
              </a:rPr>
              <a:t>No requirements, No traceability</a:t>
            </a:r>
            <a:endParaRPr lang="en-US" sz="2000" b="1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43160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Raytheon Corporate">
      <a:dk1>
        <a:srgbClr val="000000"/>
      </a:dk1>
      <a:lt1>
        <a:srgbClr val="FFFFFF"/>
      </a:lt1>
      <a:dk2>
        <a:srgbClr val="000000"/>
      </a:dk2>
      <a:lt2>
        <a:srgbClr val="B5B5B5"/>
      </a:lt2>
      <a:accent1>
        <a:srgbClr val="95A289"/>
      </a:accent1>
      <a:accent2>
        <a:srgbClr val="DAD9AD"/>
      </a:accent2>
      <a:accent3>
        <a:srgbClr val="7C96A1"/>
      </a:accent3>
      <a:accent4>
        <a:srgbClr val="CE1126"/>
      </a:accent4>
      <a:accent5>
        <a:srgbClr val="AC9F89"/>
      </a:accent5>
      <a:accent6>
        <a:srgbClr val="666465"/>
      </a:accent6>
      <a:hlink>
        <a:srgbClr val="7C96A1"/>
      </a:hlink>
      <a:folHlink>
        <a:srgbClr val="666465"/>
      </a:folHlink>
    </a:clrScheme>
    <a:fontScheme name="Raytheon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B5B5B5"/>
        </a:solidFill>
        <a:ln w="12700" algn="ctr">
          <a:noFill/>
          <a:miter lim="800000"/>
          <a:headEnd/>
          <a:tailEnd/>
        </a:ln>
      </a:spPr>
      <a:bodyPr wrap="none" anchor="ctr"/>
      <a:lstStyle>
        <a:defPPr>
          <a:defRPr dirty="0" err="1" smtClean="0"/>
        </a:defPPr>
      </a:lstStyle>
    </a:spDef>
    <a:lnDef>
      <a:spPr>
        <a:ln w="12700">
          <a:solidFill>
            <a:srgbClr val="B5B5B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184</TotalTime>
  <Words>411</Words>
  <Application>Microsoft Office PowerPoint</Application>
  <PresentationFormat>On-screen Show (4:3)</PresentationFormat>
  <Paragraphs>88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blank</vt:lpstr>
      <vt:lpstr>PowerPoint Presentation</vt:lpstr>
      <vt:lpstr>Outline</vt:lpstr>
      <vt:lpstr>Program History</vt:lpstr>
      <vt:lpstr>Program Objectives</vt:lpstr>
      <vt:lpstr>Gorgon Stare Sensor - WAAS</vt:lpstr>
      <vt:lpstr>Operational Capabilities</vt:lpstr>
      <vt:lpstr>Operational Capabilities</vt:lpstr>
      <vt:lpstr>System Level Testing</vt:lpstr>
      <vt:lpstr>Lack of Traceability</vt:lpstr>
      <vt:lpstr>References</vt:lpstr>
    </vt:vector>
  </TitlesOfParts>
  <Company>Raytheon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Gorgon Stare Unclear Objectives and Lack of Traceability</dc:title>
  <dc:subject>Event Name</dc:subject>
  <dc:creator>1089865</dc:creator>
  <cp:keywords>Raytheon</cp:keywords>
  <dc:description>Template: Mark Johnson, Silver Fox Productions
Formatting:
Event Date:
Event Location:
Audience Type: Internal</dc:description>
  <cp:lastModifiedBy>1089865</cp:lastModifiedBy>
  <cp:revision>22</cp:revision>
  <dcterms:created xsi:type="dcterms:W3CDTF">2013-06-22T03:09:43Z</dcterms:created>
  <dcterms:modified xsi:type="dcterms:W3CDTF">2013-06-22T06:18:56Z</dcterms:modified>
</cp:coreProperties>
</file>