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6" r:id="rId3"/>
    <p:sldId id="260" r:id="rId4"/>
    <p:sldId id="277" r:id="rId5"/>
    <p:sldId id="275" r:id="rId6"/>
    <p:sldId id="273" r:id="rId7"/>
    <p:sldId id="264" r:id="rId8"/>
    <p:sldId id="269" r:id="rId9"/>
    <p:sldId id="272" r:id="rId10"/>
    <p:sldId id="267" r:id="rId11"/>
    <p:sldId id="261" r:id="rId12"/>
    <p:sldId id="270" r:id="rId13"/>
    <p:sldId id="274" r:id="rId14"/>
    <p:sldId id="271" r:id="rId15"/>
    <p:sldId id="276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1944" y="-324"/>
      </p:cViewPr>
      <p:guideLst>
        <p:guide orient="horz" pos="1259"/>
        <p:guide orient="horz" pos="2182"/>
        <p:guide orient="horz" pos="605"/>
        <p:guide orient="horz" pos="655"/>
        <p:guide orient="horz" pos="4239"/>
        <p:guide orient="horz" pos="4055"/>
        <p:guide pos="2880"/>
        <p:guide pos="5617"/>
        <p:guide pos="3238"/>
        <p:guide pos="149"/>
        <p:guide pos="470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-322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>
                <a:latin typeface="Arial" pitchFamily="34" charset="0"/>
              </a:rPr>
              <a:t>Raytheon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104DB-5A84-4417-9505-9949D8449EC3}" type="datetimeFigureOut">
              <a:rPr lang="en-US" smtClean="0">
                <a:latin typeface="Arial" pitchFamily="34" charset="0"/>
              </a:rPr>
              <a:pPr/>
              <a:t>8/2/2013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DAC55-62D0-4EAE-A230-0CCA3BD4BC39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79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r>
              <a:rPr lang="en-US" dirty="0" smtClean="0"/>
              <a:t>Raytheon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FC1312E8-DAE4-4DB4-9959-6EFE043C5908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0D02AC4-1C81-4AB4-8D73-92191CCF5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2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Altern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2011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Alterna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2011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Alterna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6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2011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1069974" y="3937000"/>
            <a:ext cx="7832726" cy="2057400"/>
          </a:xfrm>
          <a:noFill/>
          <a:ln w="9525"/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Subtitle</a:t>
            </a:r>
          </a:p>
        </p:txBody>
      </p:sp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1065213" y="2119313"/>
            <a:ext cx="7837487" cy="1327150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44450" rIns="90487" bIns="4445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2011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39813"/>
            <a:ext cx="42592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39813"/>
            <a:ext cx="43322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22A-2CDA-45E0-AD6E-1642B6DA8D34}" type="datetime1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89F-DE1D-44C7-B37E-89BCC2F680BE}" type="datetime1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791450" y="205418"/>
            <a:ext cx="1123157" cy="221047"/>
          </a:xfrm>
          <a:prstGeom prst="rect">
            <a:avLst/>
          </a:prstGeom>
        </p:spPr>
      </p:pic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CE11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6538" y="274638"/>
            <a:ext cx="7227887" cy="685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538" y="1039813"/>
            <a:ext cx="86677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75400" y="6356350"/>
            <a:ext cx="21336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7E42FB2E-ABA8-41CA-9C7C-28F5EB525474}" type="datetime1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1400" y="6356350"/>
            <a:ext cx="420688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8D57DBB9-07C6-49AB-BFD5-E737C7E241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49" r:id="rId3"/>
    <p:sldLayoutId id="2147483661" r:id="rId4"/>
    <p:sldLayoutId id="2147483650" r:id="rId5"/>
    <p:sldLayoutId id="2147483652" r:id="rId6"/>
    <p:sldLayoutId id="2147483654" r:id="rId7"/>
  </p:sldLayoutIdLst>
  <p:transition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461963" indent="-2317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684213" indent="-2222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1089865\Desktop\MSSE\Summer 2013\Requirements Eng\Gorgon Stare\Images\12909443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 Placeholder 9"/>
          <p:cNvSpPr txBox="1">
            <a:spLocks/>
          </p:cNvSpPr>
          <p:nvPr/>
        </p:nvSpPr>
        <p:spPr>
          <a:xfrm>
            <a:off x="64377" y="5638261"/>
            <a:ext cx="7832726" cy="1219739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/>
              <a:t>Dylan Brandt</a:t>
            </a:r>
          </a:p>
          <a:p>
            <a:pPr algn="l"/>
            <a:r>
              <a:rPr lang="en-US" sz="2000" dirty="0" smtClean="0"/>
              <a:t>August 3, </a:t>
            </a:r>
            <a:r>
              <a:rPr lang="en-US" sz="2000" dirty="0" smtClean="0"/>
              <a:t>2013</a:t>
            </a:r>
          </a:p>
          <a:p>
            <a:pPr algn="l"/>
            <a:r>
              <a:rPr lang="en-US" sz="2000" dirty="0" smtClean="0"/>
              <a:t>SYSM 6309</a:t>
            </a:r>
          </a:p>
        </p:txBody>
      </p:sp>
      <p:sp>
        <p:nvSpPr>
          <p:cNvPr id="10" name="Title 8"/>
          <p:cNvSpPr txBox="1">
            <a:spLocks/>
          </p:cNvSpPr>
          <p:nvPr/>
        </p:nvSpPr>
        <p:spPr>
          <a:xfrm>
            <a:off x="217803" y="15479"/>
            <a:ext cx="8166679" cy="187563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Gorgon Stare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Unclear Requirements and Lack of Traceability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Capabilities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051" name="Picture 3" descr="C:\Users\1089865\Desktop\MSSE\Summer 2013\Requirements Eng\Gorgon Stare\Images\gorgon-stare-image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53" y="1068366"/>
            <a:ext cx="7228718" cy="527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3372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8272" y="1178119"/>
            <a:ext cx="85212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Conducted by the 53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Air Wing Air Combat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Command.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Dec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2010 - 20 sorties totaling 234 hours of flight time.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NOT FIELD RECOMMENDATION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Not Operationally Effective and Not Operationally Suitable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Level Testing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95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Traceability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89F-DE1D-44C7-B37E-89BCC2F680BE}" type="datetime1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7049" y="1509204"/>
            <a:ext cx="7824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Big Safari disputed the test results.</a:t>
            </a:r>
          </a:p>
          <a:p>
            <a:endParaRPr lang="en-US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C</a:t>
            </a:r>
            <a:r>
              <a:rPr lang="en-US" sz="2400" dirty="0" smtClean="0"/>
              <a:t>laimed </a:t>
            </a:r>
            <a:r>
              <a:rPr lang="en-US" sz="2400" dirty="0"/>
              <a:t>that the tests were unfair as they probed performance areas that were beyond the specifications for the </a:t>
            </a:r>
            <a:r>
              <a:rPr lang="en-US" sz="2400" dirty="0" smtClean="0"/>
              <a:t>system</a:t>
            </a:r>
            <a:r>
              <a:rPr lang="en-US" sz="2400" dirty="0" smtClean="0"/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22388" y="5810250"/>
            <a:ext cx="6462712" cy="342900"/>
          </a:xfrm>
          <a:prstGeom prst="rect">
            <a:avLst/>
          </a:prstGeom>
          <a:solidFill>
            <a:srgbClr val="B5B5B5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ClrTx/>
              <a:buSzTx/>
            </a:pPr>
            <a:r>
              <a:rPr lang="en-US" sz="2000" b="1" dirty="0" smtClean="0">
                <a:latin typeface="Arial" pitchFamily="34" charset="0"/>
              </a:rPr>
              <a:t>No requirements, No </a:t>
            </a:r>
            <a:r>
              <a:rPr lang="en-US" sz="2000" b="1" dirty="0" smtClean="0">
                <a:latin typeface="Arial" pitchFamily="34" charset="0"/>
              </a:rPr>
              <a:t>traceability, Unclear Validation</a:t>
            </a:r>
            <a:endParaRPr lang="en-US" sz="20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316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Operational Effectiveness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89F-DE1D-44C7-B37E-89BCC2F680BE}" type="datetime1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310250"/>
              </p:ext>
            </p:extLst>
          </p:nvPr>
        </p:nvGraphicFramePr>
        <p:xfrm>
          <a:off x="571696" y="1228726"/>
          <a:ext cx="8219878" cy="4871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954"/>
                <a:gridCol w="3714750"/>
                <a:gridCol w="4067174"/>
              </a:tblGrid>
              <a:tr h="42103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OBJECTIVES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TEST</a:t>
                      </a:r>
                      <a:r>
                        <a:rPr lang="en-US" sz="1200" baseline="0" dirty="0" smtClean="0"/>
                        <a:t>  RESULTS</a:t>
                      </a:r>
                      <a:endParaRPr lang="en-US" sz="1200" dirty="0"/>
                    </a:p>
                  </a:txBody>
                  <a:tcPr/>
                </a:tc>
              </a:tr>
              <a:tr h="7267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Image a larger area than Constant Hawk or Angel Fire (legacy WAAS systems).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Inferior</a:t>
                      </a:r>
                      <a:r>
                        <a:rPr lang="en-US" sz="1600" baseline="0" dirty="0" smtClean="0"/>
                        <a:t> image stitching resulting in large black triangles.  Dropped frames during download.</a:t>
                      </a:r>
                      <a:endParaRPr lang="en-US" sz="1600" dirty="0"/>
                    </a:p>
                  </a:txBody>
                  <a:tcPr/>
                </a:tc>
              </a:tr>
              <a:tr h="4210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Enable night operations.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Problematic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night vision systems. IR image quality poor.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10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Provide real-time support to ground forces.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Two second latency to RVT operators. Unpredictable</a:t>
                      </a:r>
                      <a:r>
                        <a:rPr lang="en-US" sz="1600" baseline="0" dirty="0" smtClean="0"/>
                        <a:t> software error - faulty coordinate grid for chipout imagery.</a:t>
                      </a:r>
                      <a:endParaRPr lang="en-US" sz="1600" dirty="0"/>
                    </a:p>
                  </a:txBody>
                  <a:tcPr/>
                </a:tc>
              </a:tr>
              <a:tr h="4210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Provide a forensic capability.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EO imagery sufficient for detecting ground activity.  IR imagery not sufficient. </a:t>
                      </a:r>
                      <a:endParaRPr lang="en-US" sz="1600" dirty="0"/>
                    </a:p>
                  </a:txBody>
                  <a:tcPr/>
                </a:tc>
              </a:tr>
              <a:tr h="7267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Support many simultaneous targeting and surveillance missions.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Unpredictable</a:t>
                      </a:r>
                      <a:r>
                        <a:rPr lang="en-US" sz="1600" baseline="0" dirty="0" smtClean="0"/>
                        <a:t> software error - faulty coordinate grid for chipout imagery.  Image quality not sufficient to track dismounts.</a:t>
                      </a:r>
                      <a:endParaRPr lang="en-US" sz="1600" dirty="0" smtClean="0"/>
                    </a:p>
                  </a:txBody>
                  <a:tcPr/>
                </a:tc>
              </a:tr>
              <a:tr h="7267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Cue and hand off targets to full-motion video platforms for prosecution.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12 to 18 second l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atency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to GSGS, limits ability to cross-cue the MTS targeting pod or track a dynamic target.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84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Operational Suitability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018803"/>
              </p:ext>
            </p:extLst>
          </p:nvPr>
        </p:nvGraphicFramePr>
        <p:xfrm>
          <a:off x="219074" y="1282700"/>
          <a:ext cx="8782051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889"/>
                <a:gridCol w="59141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Non-Functional 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Results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Formally developed</a:t>
                      </a:r>
                      <a:r>
                        <a:rPr lang="en-US" baseline="0" dirty="0" smtClean="0"/>
                        <a:t> operator TOs and checklists were not delivered for operating the aircraft sensor pods.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Maintenance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Formally developed</a:t>
                      </a:r>
                      <a:r>
                        <a:rPr lang="en-US" baseline="0" dirty="0" smtClean="0"/>
                        <a:t> TOs do not exist for the physical changes made to the GS modified MQ-9 aircraft.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Pod</a:t>
                      </a:r>
                      <a:r>
                        <a:rPr lang="en-US" baseline="0" dirty="0" smtClean="0"/>
                        <a:t> set availability was problematic during the operational utility evaluation. Parts were not interchangeable between pods. Lack of configuration.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availability of the system was 63.8%.  MTBF was 119 minutes</a:t>
                      </a:r>
                      <a:r>
                        <a:rPr lang="en-US" baseline="0" dirty="0" smtClean="0"/>
                        <a:t>, with an average of 3.7 failures per sortie.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program still in development.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semi-permanent collocation of 80 nautical miles.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</a:t>
                      </a:r>
                      <a:r>
                        <a:rPr lang="en-US" baseline="0" dirty="0" smtClean="0"/>
                        <a:t> “SECRET // NOFORN” restrictions.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2757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V-Model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" y="1162050"/>
            <a:ext cx="7739063" cy="5124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96475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2559" y="1296140"/>
            <a:ext cx="78833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http://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www.globalsecurity.org/intell/systems/gorgon-stare.htm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http</a:t>
            </a:r>
            <a:r>
              <a:rPr lang="en-US" dirty="0">
                <a:latin typeface="Arial" pitchFamily="34" charset="0"/>
                <a:cs typeface="Arial" pitchFamily="34" charset="0"/>
              </a:rPr>
              <a:t>://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ukarmedforcescommentary.blogspot.com/2012/07/towards-scavenger.html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http://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www.defence.pk/forums/pakistan-defence-industry/92072-new-us-drone-spy-cameras-gorgon-stare-fail-air-force-test.html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http://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www.strategypage.com/htmw/htecm/articles/20130524.aspx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http://www.darkgovernment.com/news/reaper-sensors-called-gorgon-stare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http://images.dodbuzz.com/wp-content/uploads/2011/01/53D-Tests-and-Recommendation.pdf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250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Acronyms</a:t>
            </a:r>
          </a:p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Program </a:t>
            </a:r>
            <a:r>
              <a:rPr lang="en-US" dirty="0" smtClean="0"/>
              <a:t>History</a:t>
            </a:r>
          </a:p>
          <a:p>
            <a:r>
              <a:rPr lang="en-US" dirty="0" smtClean="0"/>
              <a:t>Program </a:t>
            </a:r>
            <a:r>
              <a:rPr lang="en-US" dirty="0"/>
              <a:t>Objectives</a:t>
            </a:r>
          </a:p>
          <a:p>
            <a:r>
              <a:rPr lang="en-US" dirty="0" smtClean="0"/>
              <a:t>Gorgon Stare Sensor</a:t>
            </a:r>
          </a:p>
          <a:p>
            <a:r>
              <a:rPr lang="en-US" dirty="0" smtClean="0"/>
              <a:t>Operational Capabilities</a:t>
            </a:r>
          </a:p>
          <a:p>
            <a:r>
              <a:rPr lang="en-US" dirty="0" smtClean="0"/>
              <a:t>System Level Testing</a:t>
            </a:r>
          </a:p>
          <a:p>
            <a:r>
              <a:rPr lang="en-US" dirty="0" smtClean="0"/>
              <a:t>Operational Effectiveness</a:t>
            </a:r>
            <a:endParaRPr lang="en-US" dirty="0" smtClean="0"/>
          </a:p>
          <a:p>
            <a:r>
              <a:rPr lang="en-US" dirty="0" smtClean="0"/>
              <a:t>Operational Suitability</a:t>
            </a:r>
          </a:p>
          <a:p>
            <a:r>
              <a:rPr lang="en-US" i="1" dirty="0" smtClean="0"/>
              <a:t>V-Model</a:t>
            </a:r>
            <a:endParaRPr lang="en-US" dirty="0" smtClean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03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006" y="1083065"/>
            <a:ext cx="831837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EO - Electro-optical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GS - Gorgon Stare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GSGS - Gorgon Stare Ground Station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IED - Improvised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explosive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device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IR - Infrared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NRT - Near real time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OUE - Operational Utility Evaluation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QRC - Quick Reaction Capability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RFI - Request for intelligence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RVT - Remote video terminal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TO - Technical order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006" y="1083065"/>
            <a:ext cx="831837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Gorgon Stare is an advanced intelligence; surveillance and reconnaissance (ISR) sensor developed by Sierra Nevada Corp as a quick reaction capability for the Air Force to address the urgent operational need for wide area airborne </a:t>
            </a:r>
            <a:r>
              <a:rPr lang="en-US" sz="2400" dirty="0" smtClean="0"/>
              <a:t>surveillance. 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Gorgon Stare sensor was developed with no formal requirements.  </a:t>
            </a:r>
            <a:endParaRPr lang="en-US" sz="24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System </a:t>
            </a:r>
            <a:r>
              <a:rPr lang="en-US" sz="2400" dirty="0"/>
              <a:t>level testing was conducted by the 53</a:t>
            </a:r>
            <a:r>
              <a:rPr lang="en-US" sz="2400" baseline="30000" dirty="0"/>
              <a:t>rd</a:t>
            </a:r>
            <a:r>
              <a:rPr lang="en-US" sz="2400" dirty="0"/>
              <a:t> Air Wing Air Combat Command in December of 2010.  </a:t>
            </a:r>
            <a:endParaRPr lang="en-US" sz="24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Gorgon Stare system was found to be not operationally effective and not operationally suitable for deployment. 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239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006" y="1083065"/>
            <a:ext cx="83183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 2008 the DOD requested funds for the Air Force acquire an enhanced to address urgent operational need for wide area airborne surveillance.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Funding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allocated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FY09-FY13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 delivery in two increments with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inc2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expanding the capabilities of inc1.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Managed through the 645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Aeronautical Systems Group (BIG SAFARI program office).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Prime contractor Sierra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Nevada Corporation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EO/IR payload made by ITT Exelis Geospatial Systems.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Cost of $17.5 million per set of pods.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Total funding allocated for the Gorgon Stare program was 150 million dollars.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History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5007" y="6076950"/>
            <a:ext cx="8413718" cy="342900"/>
          </a:xfrm>
          <a:prstGeom prst="rect">
            <a:avLst/>
          </a:prstGeom>
          <a:solidFill>
            <a:srgbClr val="B5B5B5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Advertised as a revolutionary airborne surveillance system.</a:t>
            </a:r>
          </a:p>
        </p:txBody>
      </p:sp>
    </p:spTree>
    <p:extLst>
      <p:ext uri="{BB962C8B-B14F-4D97-AF65-F5344CB8AC3E}">
        <p14:creationId xmlns:p14="http://schemas.microsoft.com/office/powerpoint/2010/main" val="39716116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Objectives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322388" y="6076950"/>
            <a:ext cx="6462712" cy="342900"/>
          </a:xfrm>
          <a:prstGeom prst="rect">
            <a:avLst/>
          </a:prstGeom>
          <a:solidFill>
            <a:srgbClr val="B5B5B5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ClrTx/>
              <a:buSzTx/>
            </a:pPr>
            <a:r>
              <a:rPr lang="en-US" sz="2000" b="1" dirty="0" smtClean="0">
                <a:latin typeface="Arial" pitchFamily="34" charset="0"/>
              </a:rPr>
              <a:t>Developed with no clear requirements.</a:t>
            </a:r>
            <a:endParaRPr lang="en-US" sz="2000" b="1" dirty="0">
              <a:latin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44398"/>
              </p:ext>
            </p:extLst>
          </p:nvPr>
        </p:nvGraphicFramePr>
        <p:xfrm>
          <a:off x="1047948" y="1333501"/>
          <a:ext cx="7011591" cy="459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402"/>
                <a:gridCol w="6402189"/>
              </a:tblGrid>
              <a:tr h="421038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OBJECTIVES</a:t>
                      </a:r>
                      <a:endParaRPr lang="en-US" dirty="0"/>
                    </a:p>
                  </a:txBody>
                  <a:tcPr/>
                </a:tc>
              </a:tr>
              <a:tr h="726724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Image a larger area than Constant Hawk or Angel Fire (legacy WAAS systems).</a:t>
                      </a:r>
                      <a:endParaRPr lang="en-US" dirty="0"/>
                    </a:p>
                  </a:txBody>
                  <a:tcPr/>
                </a:tc>
              </a:tr>
              <a:tr h="421038"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Enable night operations.</a:t>
                      </a:r>
                    </a:p>
                  </a:txBody>
                  <a:tcPr/>
                </a:tc>
              </a:tr>
              <a:tr h="421038">
                <a:tc>
                  <a:txBody>
                    <a:bodyPr/>
                    <a:lstStyle/>
                    <a:p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Provide real-time support to ground forces.</a:t>
                      </a:r>
                      <a:endParaRPr lang="en-US" dirty="0"/>
                    </a:p>
                  </a:txBody>
                  <a:tcPr/>
                </a:tc>
              </a:tr>
              <a:tr h="421038">
                <a:tc>
                  <a:txBody>
                    <a:bodyPr/>
                    <a:lstStyle/>
                    <a:p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Provide a forensic capability.</a:t>
                      </a:r>
                    </a:p>
                  </a:txBody>
                  <a:tcPr/>
                </a:tc>
              </a:tr>
              <a:tr h="726724">
                <a:tc>
                  <a:txBody>
                    <a:bodyPr/>
                    <a:lstStyle/>
                    <a:p>
                      <a:r>
                        <a:rPr lang="en-US" dirty="0" smtClean="0"/>
                        <a:t>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Support many simultaneous targeting and surveillance missions.</a:t>
                      </a:r>
                    </a:p>
                  </a:txBody>
                  <a:tcPr/>
                </a:tc>
              </a:tr>
              <a:tr h="726724">
                <a:tc>
                  <a:txBody>
                    <a:bodyPr/>
                    <a:lstStyle/>
                    <a:p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Cue and hand off targets to full-motion video platforms for prosecution.</a:t>
                      </a:r>
                    </a:p>
                  </a:txBody>
                  <a:tcPr/>
                </a:tc>
              </a:tr>
              <a:tr h="726724">
                <a:tc>
                  <a:txBody>
                    <a:bodyPr/>
                    <a:lstStyle/>
                    <a:p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Operationally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effective / suitable.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1871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Gorgon Stare Sensor - WAAS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8/3/2013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4802" y="1074197"/>
            <a:ext cx="781234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Wide-Area Airborne Surveillance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sensor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mounted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under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MQ-9 Reaper UAV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Consists of 2 pods: one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with a sensor ball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cameras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other for communication.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Contains array of 5 electro-optical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(EO)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4 infrared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(IR) cameras for nighttime ISR.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Provides continuous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erial surveillance of 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“city-sized” 4 km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area.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Can follow as many as 64 separate targets.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Video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can be chipped out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into 10 different views 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simultaneously broadcasted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ground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stations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or ground troops.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Quilt images into mosaic for single wide-are view. 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532" y="1074197"/>
            <a:ext cx="2105119" cy="199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02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Capabilities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 descr="C:\Users\1089865\Desktop\MSSE\Summer 2013\Requirements Eng\Gorgon Stare\Images\Gorgon-Sta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49" y="1125537"/>
            <a:ext cx="7812881" cy="520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640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Capabilities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6A11-39E2-42A7-948B-BBFF8BE10AF1}" type="datetime1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098" name="Picture 2" descr="C:\Users\1089865\Desktop\MSSE\Summer 2013\Requirements Eng\Gorgon Stare\Images\Gordon_St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15" y="1089070"/>
            <a:ext cx="7048160" cy="532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849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Raytheon Corporate">
      <a:dk1>
        <a:srgbClr val="000000"/>
      </a:dk1>
      <a:lt1>
        <a:srgbClr val="FFFFFF"/>
      </a:lt1>
      <a:dk2>
        <a:srgbClr val="000000"/>
      </a:dk2>
      <a:lt2>
        <a:srgbClr val="B5B5B5"/>
      </a:lt2>
      <a:accent1>
        <a:srgbClr val="95A289"/>
      </a:accent1>
      <a:accent2>
        <a:srgbClr val="DAD9AD"/>
      </a:accent2>
      <a:accent3>
        <a:srgbClr val="7C96A1"/>
      </a:accent3>
      <a:accent4>
        <a:srgbClr val="CE1126"/>
      </a:accent4>
      <a:accent5>
        <a:srgbClr val="AC9F89"/>
      </a:accent5>
      <a:accent6>
        <a:srgbClr val="666465"/>
      </a:accent6>
      <a:hlink>
        <a:srgbClr val="7C96A1"/>
      </a:hlink>
      <a:folHlink>
        <a:srgbClr val="666465"/>
      </a:folHlink>
    </a:clrScheme>
    <a:fontScheme name="Raytheo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B5B5B5"/>
        </a:solidFill>
        <a:ln w="12700" algn="ctr">
          <a:noFill/>
          <a:miter lim="800000"/>
          <a:headEnd/>
          <a:tailEnd/>
        </a:ln>
      </a:spPr>
      <a:bodyPr wrap="none" anchor="ctr"/>
      <a:lstStyle>
        <a:defPPr>
          <a:defRPr dirty="0" err="1" smtClean="0"/>
        </a:defPPr>
      </a:lstStyle>
    </a:spDef>
    <a:lnDef>
      <a:spPr>
        <a:ln w="12700">
          <a:solidFill>
            <a:srgbClr val="B5B5B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2911</TotalTime>
  <Words>856</Words>
  <Application>Microsoft Office PowerPoint</Application>
  <PresentationFormat>On-screen Show (4:3)</PresentationFormat>
  <Paragraphs>172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</vt:lpstr>
      <vt:lpstr>PowerPoint Presentation</vt:lpstr>
      <vt:lpstr>Outline</vt:lpstr>
      <vt:lpstr>Acronyms</vt:lpstr>
      <vt:lpstr>Problem Statement</vt:lpstr>
      <vt:lpstr>Program History</vt:lpstr>
      <vt:lpstr>Program Objectives</vt:lpstr>
      <vt:lpstr>Gorgon Stare Sensor - WAAS</vt:lpstr>
      <vt:lpstr>Operational Capabilities</vt:lpstr>
      <vt:lpstr>Operational Capabilities</vt:lpstr>
      <vt:lpstr>Operational Capabilities</vt:lpstr>
      <vt:lpstr>System Level Testing</vt:lpstr>
      <vt:lpstr>Lack of Traceability</vt:lpstr>
      <vt:lpstr>Operational Effectiveness</vt:lpstr>
      <vt:lpstr>Operational Suitability</vt:lpstr>
      <vt:lpstr>V-Model</vt:lpstr>
      <vt:lpstr>References</vt:lpstr>
    </vt:vector>
  </TitlesOfParts>
  <Company>Raytheon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Gorgon Stare Unclear Objectives and Lack of Traceability</dc:title>
  <dc:subject>Event Name</dc:subject>
  <dc:creator>1089865</dc:creator>
  <cp:keywords>Raytheon</cp:keywords>
  <dc:description>Template: Mark Johnson, Silver Fox Productions
Formatting:
Event Date:
Event Location:
Audience Type: Internal</dc:description>
  <cp:lastModifiedBy>1089865</cp:lastModifiedBy>
  <cp:revision>43</cp:revision>
  <dcterms:created xsi:type="dcterms:W3CDTF">2013-06-22T03:09:43Z</dcterms:created>
  <dcterms:modified xsi:type="dcterms:W3CDTF">2013-08-03T07:22:38Z</dcterms:modified>
</cp:coreProperties>
</file>