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6" r:id="rId20"/>
    <p:sldId id="277" r:id="rId21"/>
    <p:sldId id="278" r:id="rId22"/>
    <p:sldId id="271" r:id="rId23"/>
    <p:sldId id="279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814D78-8724-4500-A594-8217B893038C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a.umn.edu/~arnold/disasters/ariane5rep.html" TargetMode="External"/><Relationship Id="rId3" Type="http://schemas.openxmlformats.org/officeDocument/2006/relationships/hyperlink" Target="http://www.yale.edu/ynhti/curriculum/units/1990/7/90.07.06.x.html" TargetMode="External"/><Relationship Id="rId7" Type="http://schemas.openxmlformats.org/officeDocument/2006/relationships/hyperlink" Target="http://en.wikipedia.org/wiki/Cluster_mission" TargetMode="External"/><Relationship Id="rId2" Type="http://schemas.openxmlformats.org/officeDocument/2006/relationships/hyperlink" Target="http://ec.europa.eu/enterprise/sectors/aerospace/files/aerospace_studies/aerospace_study_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riane_5" TargetMode="External"/><Relationship Id="rId5" Type="http://schemas.openxmlformats.org/officeDocument/2006/relationships/hyperlink" Target="http://www.around.com/ariane.html" TargetMode="External"/><Relationship Id="rId4" Type="http://schemas.openxmlformats.org/officeDocument/2006/relationships/hyperlink" Target="http://cahiersdugres.u-bordeaux4.fr/2006/2006-15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1/Ariane_5_10_2007.ogg" TargetMode="External"/><Relationship Id="rId2" Type="http://schemas.openxmlformats.org/officeDocument/2006/relationships/hyperlink" Target="http://en.wikipedia.org/wiki/Ariane_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Crash and Burn</a:t>
            </a:r>
            <a:br>
              <a:rPr lang="en-US" dirty="0" smtClean="0"/>
            </a:br>
            <a:r>
              <a:rPr lang="en-US" dirty="0" err="1" smtClean="0"/>
              <a:t>Ariane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Kristen Hieronymus</a:t>
            </a:r>
          </a:p>
          <a:p>
            <a:r>
              <a:rPr lang="en-US" dirty="0" smtClean="0"/>
              <a:t>SYSM6309 Advanced Requirements Engineering</a:t>
            </a:r>
          </a:p>
          <a:p>
            <a:r>
              <a:rPr lang="en-US" smtClean="0"/>
              <a:t>20130803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</a:t>
            </a:r>
            <a:r>
              <a:rPr lang="en-US" dirty="0" smtClean="0"/>
              <a:t>analysis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diagnostic bit pattern being sent to </a:t>
            </a:r>
            <a:r>
              <a:rPr lang="en-US" sz="3200" dirty="0" smtClean="0"/>
              <a:t>the steering system, which the steering system interpreted as </a:t>
            </a:r>
            <a:r>
              <a:rPr lang="en-US" sz="3200" dirty="0" smtClean="0"/>
              <a:t>flight data</a:t>
            </a:r>
            <a:r>
              <a:rPr lang="en-US" sz="3200" dirty="0" smtClean="0"/>
              <a:t> </a:t>
            </a:r>
            <a:r>
              <a:rPr lang="en-US" sz="3200" dirty="0" smtClean="0"/>
              <a:t>from the guidance system, rather than </a:t>
            </a:r>
            <a:r>
              <a:rPr lang="en-US" sz="3200" dirty="0" smtClean="0"/>
              <a:t>an error code indicating it was shutting down, </a:t>
            </a:r>
            <a:r>
              <a:rPr lang="en-US" sz="3200" dirty="0" smtClean="0"/>
              <a:t>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7157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</a:t>
            </a:r>
            <a:r>
              <a:rPr lang="en-US" dirty="0" smtClean="0"/>
              <a:t>cause ANALYSIS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steering system </a:t>
            </a:r>
            <a:r>
              <a:rPr lang="en-US" sz="3200" dirty="0" smtClean="0"/>
              <a:t>making </a:t>
            </a:r>
            <a:r>
              <a:rPr lang="en-US" sz="3200" dirty="0" smtClean="0"/>
              <a:t>an unnecessary and abrupt course </a:t>
            </a:r>
            <a:r>
              <a:rPr lang="en-US" sz="3200" dirty="0" smtClean="0"/>
              <a:t>correction of 20 degrees, </a:t>
            </a:r>
            <a:r>
              <a:rPr lang="en-US" sz="3200" dirty="0" smtClean="0"/>
              <a:t>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474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</a:t>
            </a:r>
            <a:r>
              <a:rPr lang="en-US" dirty="0" smtClean="0"/>
              <a:t>analysis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Aerodynamic forces </a:t>
            </a:r>
            <a:r>
              <a:rPr lang="en-US" sz="3200" dirty="0" smtClean="0"/>
              <a:t>ripping </a:t>
            </a:r>
            <a:r>
              <a:rPr lang="en-US" sz="3200" dirty="0" smtClean="0"/>
              <a:t>off the boosters from the rocket, which led to…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834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</a:t>
            </a:r>
            <a:r>
              <a:rPr lang="en-US" dirty="0" smtClean="0"/>
              <a:t>analysis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Self-destruction sequence for</a:t>
            </a:r>
            <a:r>
              <a:rPr lang="en-US" sz="3200" dirty="0" smtClean="0"/>
              <a:t> </a:t>
            </a:r>
            <a:r>
              <a:rPr lang="en-US" sz="3200" dirty="0" smtClean="0"/>
              <a:t>the rocket,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67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loss of the rocket and the four expensive, and uninsured satellites on-board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811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772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system which produced the overflow was not needed on the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5!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eftover from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4, due to reuse of entire subsystem (cost savings)</a:t>
            </a:r>
          </a:p>
          <a:p>
            <a:r>
              <a:rPr lang="en-US" sz="2800" dirty="0" smtClean="0"/>
              <a:t>Different </a:t>
            </a:r>
            <a:r>
              <a:rPr lang="en-US" sz="2800" dirty="0" smtClean="0"/>
              <a:t>launch preparation </a:t>
            </a:r>
            <a:r>
              <a:rPr lang="en-US" sz="2800" dirty="0" smtClean="0"/>
              <a:t>sequence from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4</a:t>
            </a:r>
          </a:p>
          <a:p>
            <a:r>
              <a:rPr lang="en-US" sz="2800" dirty="0" smtClean="0"/>
              <a:t>Velocity on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5 higher than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Ariane</a:t>
            </a:r>
            <a:r>
              <a:rPr lang="en-US" sz="2800" dirty="0" smtClean="0"/>
              <a:t> 4 had requirement to not use more than 80% of memory</a:t>
            </a:r>
          </a:p>
          <a:p>
            <a:r>
              <a:rPr lang="en-US" sz="2800" dirty="0" smtClean="0"/>
              <a:t>So, 4 variables had error protection code, but 3 others didn’t</a:t>
            </a:r>
          </a:p>
          <a:p>
            <a:r>
              <a:rPr lang="en-US" sz="2800" dirty="0" smtClean="0"/>
              <a:t>Horizontal Bias (Velocity) </a:t>
            </a:r>
            <a:r>
              <a:rPr lang="en-US" sz="2800" dirty="0" smtClean="0"/>
              <a:t>variable was one which didn’t have protection code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52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-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Include trajectory in requirements</a:t>
            </a:r>
          </a:p>
          <a:p>
            <a:r>
              <a:rPr lang="en-US" sz="2800" dirty="0" smtClean="0"/>
              <a:t>Include the diagnostic bit pattern in the Interface document</a:t>
            </a:r>
          </a:p>
          <a:p>
            <a:r>
              <a:rPr lang="en-US" sz="2800" dirty="0" smtClean="0"/>
              <a:t>Change assumptions from “software never encounters an error, except due to CPU failure, so shutdown and failover” to “handle software exceptions in the code which encounters them”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960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-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 requirement to shut down software which is not useful anymore at that phase of launch</a:t>
            </a:r>
          </a:p>
          <a:p>
            <a:r>
              <a:rPr lang="en-US" sz="2800" dirty="0" smtClean="0"/>
              <a:t>Add requirement to include actual SRI – not just simulator – in system test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666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all flight software for implicit assumptions</a:t>
            </a:r>
          </a:p>
          <a:p>
            <a:r>
              <a:rPr lang="en-US" sz="2800" dirty="0" smtClean="0"/>
              <a:t>Better communication among participants:</a:t>
            </a:r>
          </a:p>
          <a:p>
            <a:pPr lvl="1"/>
            <a:r>
              <a:rPr lang="en-US" sz="2400" dirty="0" smtClean="0"/>
              <a:t>Specification reviews</a:t>
            </a:r>
          </a:p>
          <a:p>
            <a:pPr lvl="1"/>
            <a:r>
              <a:rPr lang="en-US" sz="2400" dirty="0" smtClean="0"/>
              <a:t>Code reviews</a:t>
            </a:r>
          </a:p>
          <a:p>
            <a:pPr lvl="1"/>
            <a:r>
              <a:rPr lang="en-US" sz="2400" dirty="0" smtClean="0"/>
              <a:t>“Justification document” reviews</a:t>
            </a:r>
          </a:p>
          <a:p>
            <a:r>
              <a:rPr lang="en-US" sz="2800" dirty="0" smtClean="0"/>
              <a:t>Maintenance of “justification documentation”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89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Rocket</a:t>
            </a:r>
          </a:p>
          <a:p>
            <a:r>
              <a:rPr lang="en-US" dirty="0" smtClean="0"/>
              <a:t>The Payload</a:t>
            </a:r>
          </a:p>
          <a:p>
            <a:r>
              <a:rPr lang="en-US" dirty="0" smtClean="0"/>
              <a:t>37 Seconds After Launch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Root Cause Analysis</a:t>
            </a:r>
          </a:p>
          <a:p>
            <a:r>
              <a:rPr lang="en-US" dirty="0" smtClean="0"/>
              <a:t>Result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Historical Context</a:t>
            </a:r>
            <a:endParaRPr lang="en-US" dirty="0" smtClean="0"/>
          </a:p>
          <a:p>
            <a:r>
              <a:rPr lang="en-US" dirty="0" smtClean="0"/>
              <a:t>Continuing Spin Story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Requirement prioritization due to potential impact</a:t>
            </a:r>
          </a:p>
          <a:p>
            <a:r>
              <a:rPr lang="en-US" sz="2800" dirty="0" smtClean="0"/>
              <a:t>Treat “reused” modules more carefully</a:t>
            </a:r>
          </a:p>
          <a:p>
            <a:pPr lvl="1"/>
            <a:r>
              <a:rPr lang="en-US" sz="2400" dirty="0" smtClean="0"/>
              <a:t>Review for assumptions about system context</a:t>
            </a:r>
          </a:p>
          <a:p>
            <a:pPr lvl="1"/>
            <a:r>
              <a:rPr lang="en-US" sz="2400" dirty="0" smtClean="0"/>
              <a:t>Include thorough interface tests, rather than treating as “previously verified”</a:t>
            </a:r>
          </a:p>
          <a:p>
            <a:pPr lvl="1"/>
            <a:r>
              <a:rPr lang="en-US" sz="2400" dirty="0" smtClean="0"/>
              <a:t>Include error conditions in interface tests, not just “happy path”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0468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Document assumptions clearly in code</a:t>
            </a:r>
          </a:p>
          <a:p>
            <a:r>
              <a:rPr lang="en-US" sz="2800" dirty="0" smtClean="0"/>
              <a:t>Add error protection code to report “best estimate” rathe</a:t>
            </a:r>
            <a:r>
              <a:rPr lang="en-US" sz="2800" dirty="0" smtClean="0"/>
              <a:t>r than shutting down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05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Military expenditures falling</a:t>
            </a:r>
          </a:p>
          <a:p>
            <a:r>
              <a:rPr lang="en-US" sz="3200" dirty="0" smtClean="0"/>
              <a:t>Commercial use “exploding”</a:t>
            </a:r>
          </a:p>
          <a:p>
            <a:r>
              <a:rPr lang="en-US" sz="3200" dirty="0" smtClean="0"/>
              <a:t>Internationalization of competition for business</a:t>
            </a:r>
          </a:p>
          <a:p>
            <a:r>
              <a:rPr lang="en-US" sz="3200" dirty="0" smtClean="0"/>
              <a:t>Aerospace responsible for 5% of France’s economy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59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On-going spin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Wikipedia lists as a “test launch”</a:t>
            </a:r>
          </a:p>
          <a:p>
            <a:r>
              <a:rPr lang="en-US" sz="3200" dirty="0" smtClean="0"/>
              <a:t>Test launches do not carry expensive payloads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1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ec.europa.eu/enterprise/sectors/aerospace/files/aerospace_studies/aerospace_study_en.pdf</a:t>
            </a:r>
            <a:endParaRPr lang="en-US" u="sng" dirty="0" smtClean="0"/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www.yale.edu/ynhti/curriculum/units/1990/7/90.07.06.x.html</a:t>
            </a:r>
            <a:endParaRPr lang="en-US" u="sng" dirty="0" smtClean="0"/>
          </a:p>
          <a:p>
            <a:r>
              <a:rPr lang="en-US" u="sng" dirty="0">
                <a:hlinkClick r:id="rId4"/>
              </a:rPr>
              <a:t>http://cahiersdugres.u-bordeaux4.fr/2006/2006-15.pdf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www.around.com/ariane.html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en.wikipedia.org/wiki/Ariane_5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en.wikipedia.org/wiki/Cluster_mission</a:t>
            </a:r>
            <a:endParaRPr lang="en-US" dirty="0" smtClean="0"/>
          </a:p>
          <a:p>
            <a:r>
              <a:rPr lang="en-US" u="sng" dirty="0">
                <a:hlinkClick r:id="rId8"/>
              </a:rPr>
              <a:t>http://www.ima.umn.edu/~arnold/disasters/ariane5rep.html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Ariane</a:t>
            </a:r>
            <a:r>
              <a:rPr lang="en-US" dirty="0" smtClean="0"/>
              <a:t> 5 Rocket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June 4, 1996 launch</a:t>
            </a:r>
          </a:p>
          <a:p>
            <a:r>
              <a:rPr lang="en-US" sz="2800" dirty="0" smtClean="0"/>
              <a:t>European Space Agency rocket</a:t>
            </a:r>
          </a:p>
          <a:p>
            <a:r>
              <a:rPr lang="en-US" sz="2800" dirty="0" smtClean="0"/>
              <a:t>$7Billion development cost</a:t>
            </a:r>
          </a:p>
          <a:p>
            <a:r>
              <a:rPr lang="en-US" sz="2800" dirty="0" smtClean="0"/>
              <a:t>10 years development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3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“Cluster” payload</a:t>
            </a:r>
          </a:p>
          <a:p>
            <a:r>
              <a:rPr lang="en-US" sz="2800" dirty="0" smtClean="0"/>
              <a:t>European Space Agency program, in cooperation with NASA</a:t>
            </a:r>
          </a:p>
          <a:p>
            <a:r>
              <a:rPr lang="en-US" sz="2800" dirty="0" smtClean="0"/>
              <a:t>4 satellites on-board</a:t>
            </a:r>
          </a:p>
          <a:p>
            <a:r>
              <a:rPr lang="en-US" sz="2800" dirty="0" smtClean="0"/>
              <a:t>To fly in tetrahedral formation</a:t>
            </a:r>
          </a:p>
          <a:p>
            <a:r>
              <a:rPr lang="en-US" sz="2800" dirty="0" smtClean="0"/>
              <a:t>To study Earth’s magnetosphere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48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 seconds after launch…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Rocket self-destructed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403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en.wikipedia.org/wiki/Ariane_5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upload.wikimedia.org/wikipedia/commons/8/81/Ariane_5_10_2007.ogg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Trying to put a 64-bit value in a 16-bit register caused an overflow condition, which led to…</a:t>
            </a:r>
          </a:p>
        </p:txBody>
      </p:sp>
    </p:spTree>
    <p:extLst>
      <p:ext uri="{BB962C8B-B14F-4D97-AF65-F5344CB8AC3E}">
        <p14:creationId xmlns:p14="http://schemas.microsoft.com/office/powerpoint/2010/main" val="131432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guidance system shut down,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0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backup (identical) guidance system shutting down after encountering the same error,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4187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1001</TotalTime>
  <Words>597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 Pop</vt:lpstr>
      <vt:lpstr>Crash and Burn Ariane 5</vt:lpstr>
      <vt:lpstr>Table of contents</vt:lpstr>
      <vt:lpstr>Ariane 5 Rocket</vt:lpstr>
      <vt:lpstr>Payload</vt:lpstr>
      <vt:lpstr>37 seconds after launch…</vt:lpstr>
      <vt:lpstr>video</vt:lpstr>
      <vt:lpstr>Root cause analysis</vt:lpstr>
      <vt:lpstr>Root cause analysis 2</vt:lpstr>
      <vt:lpstr>Root cause analysis 3</vt:lpstr>
      <vt:lpstr>Root cause analysis 4</vt:lpstr>
      <vt:lpstr>Root cause ANALYSIS 5</vt:lpstr>
      <vt:lpstr>Root cause analysis 6</vt:lpstr>
      <vt:lpstr>Root cause analysis 7</vt:lpstr>
      <vt:lpstr>result</vt:lpstr>
      <vt:lpstr>irony</vt:lpstr>
      <vt:lpstr>More irony</vt:lpstr>
      <vt:lpstr>Recommendations - Requirements</vt:lpstr>
      <vt:lpstr>Recommendations - Requirements</vt:lpstr>
      <vt:lpstr>Recommendations - Process</vt:lpstr>
      <vt:lpstr>Recommendations - Process</vt:lpstr>
      <vt:lpstr>Recommendations - CODE</vt:lpstr>
      <vt:lpstr>Historical Context</vt:lpstr>
      <vt:lpstr>On-going spin story</vt:lpstr>
      <vt:lpstr>Links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and Burn Ariane 5</dc:title>
  <dc:creator>khiero</dc:creator>
  <cp:lastModifiedBy>khiero</cp:lastModifiedBy>
  <cp:revision>18</cp:revision>
  <dcterms:created xsi:type="dcterms:W3CDTF">2013-06-22T02:42:45Z</dcterms:created>
  <dcterms:modified xsi:type="dcterms:W3CDTF">2013-08-03T10:55:45Z</dcterms:modified>
</cp:coreProperties>
</file>