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4" r:id="rId6"/>
    <p:sldId id="269" r:id="rId7"/>
    <p:sldId id="267" r:id="rId8"/>
    <p:sldId id="260" r:id="rId9"/>
    <p:sldId id="272" r:id="rId10"/>
    <p:sldId id="273" r:id="rId11"/>
    <p:sldId id="271" r:id="rId12"/>
    <p:sldId id="275" r:id="rId13"/>
    <p:sldId id="270" r:id="rId14"/>
    <p:sldId id="274" r:id="rId15"/>
    <p:sldId id="261"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1D8BD707-D9CF-40AE-B4C6-C98DA3205C09}" type="datetimeFigureOut">
              <a:rPr lang="en-US" smtClean="0"/>
              <a:pPr/>
              <a:t>6/21/2013</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1D8BD707-D9CF-40AE-B4C6-C98DA3205C09}" type="datetimeFigureOut">
              <a:rPr lang="en-US" smtClean="0"/>
              <a:pPr/>
              <a:t>6/21/2013</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6/21/2013</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1D8BD707-D9CF-40AE-B4C6-C98DA3205C09}" type="datetimeFigureOut">
              <a:rPr lang="en-US" smtClean="0"/>
              <a:pPr/>
              <a:t>6/21/2013</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1D8BD707-D9CF-40AE-B4C6-C98DA3205C09}" type="datetimeFigureOut">
              <a:rPr lang="en-US" smtClean="0"/>
              <a:pPr/>
              <a:t>6/21/2013</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1D8BD707-D9CF-40AE-B4C6-C98DA3205C09}" type="datetimeFigureOut">
              <a:rPr lang="en-US" smtClean="0"/>
              <a:pPr/>
              <a:t>6/21/2013</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6/21/2013</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1D8BD707-D9CF-40AE-B4C6-C98DA3205C09}" type="datetimeFigureOut">
              <a:rPr lang="en-US" smtClean="0"/>
              <a:pPr/>
              <a:t>6/21/2013</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1D8BD707-D9CF-40AE-B4C6-C98DA3205C09}" type="datetimeFigureOut">
              <a:rPr lang="en-US" smtClean="0"/>
              <a:pPr/>
              <a:t>6/21/2013</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6/21/2013</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1D8BD707-D9CF-40AE-B4C6-C98DA3205C09}" type="datetimeFigureOut">
              <a:rPr lang="en-US" smtClean="0"/>
              <a:pPr/>
              <a:t>6/21/2013</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1D8BD707-D9CF-40AE-B4C6-C98DA3205C09}" type="datetimeFigureOut">
              <a:rPr lang="en-US" smtClean="0"/>
              <a:pPr/>
              <a:t>6/21/2013</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tsb.gov/publictn/2007/ARG0701.pdf" TargetMode="External"/><Relationship Id="rId2" Type="http://schemas.openxmlformats.org/officeDocument/2006/relationships/hyperlink" Target="http://en.wikipedia.org/wiki/National_Transportation_Safety_Board" TargetMode="External"/><Relationship Id="rId1" Type="http://schemas.openxmlformats.org/officeDocument/2006/relationships/slideLayout" Target="../slideLayouts/slideLayout2.xml"/><Relationship Id="rId6" Type="http://schemas.openxmlformats.org/officeDocument/2006/relationships/hyperlink" Target="http://tvsac.net/BarryMeek/BM1003.html" TargetMode="External"/><Relationship Id="rId5" Type="http://schemas.openxmlformats.org/officeDocument/2006/relationships/hyperlink" Target="http://www.avweb.com/other/ntsb9905.html" TargetMode="External"/><Relationship Id="rId4" Type="http://schemas.openxmlformats.org/officeDocument/2006/relationships/hyperlink" Target="http://articles.latimes.com/1998/jun/23/news/mn-6270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38600"/>
            <a:ext cx="7772400" cy="1470025"/>
          </a:xfrm>
        </p:spPr>
        <p:txBody>
          <a:bodyPr>
            <a:normAutofit fontScale="90000"/>
          </a:bodyPr>
          <a:lstStyle/>
          <a:p>
            <a:r>
              <a:rPr lang="en-US" dirty="0" smtClean="0"/>
              <a:t>Amateur Flight:  Changing and unfamiliar requirements </a:t>
            </a:r>
            <a:endParaRPr lang="en-US" dirty="0"/>
          </a:p>
        </p:txBody>
      </p:sp>
      <p:sp>
        <p:nvSpPr>
          <p:cNvPr id="3" name="Subtitle 2"/>
          <p:cNvSpPr>
            <a:spLocks noGrp="1"/>
          </p:cNvSpPr>
          <p:nvPr>
            <p:ph type="subTitle" idx="1"/>
          </p:nvPr>
        </p:nvSpPr>
        <p:spPr>
          <a:xfrm>
            <a:off x="1371600" y="5562600"/>
            <a:ext cx="6400800" cy="1066800"/>
          </a:xfrm>
        </p:spPr>
        <p:txBody>
          <a:bodyPr>
            <a:normAutofit/>
          </a:bodyPr>
          <a:lstStyle/>
          <a:p>
            <a:r>
              <a:rPr lang="en-US" dirty="0" err="1" smtClean="0"/>
              <a:t>Nikolaus</a:t>
            </a:r>
            <a:r>
              <a:rPr lang="en-US" dirty="0" smtClean="0"/>
              <a:t> </a:t>
            </a:r>
            <a:r>
              <a:rPr lang="en-US" dirty="0" smtClean="0"/>
              <a:t>Walch</a:t>
            </a:r>
          </a:p>
          <a:p>
            <a:r>
              <a:rPr lang="en-US" dirty="0" smtClean="0"/>
              <a:t>Summer 2013</a:t>
            </a:r>
            <a:endParaRPr lang="en-US" dirty="0"/>
          </a:p>
        </p:txBody>
      </p:sp>
      <p:pic>
        <p:nvPicPr>
          <p:cNvPr id="1026" name="Picture 2" descr="http://aug-cdn.com/sites/default/files/imagecache/superphoto/editorial/images/headlines/2009/08/09/700883_0_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81089">
            <a:off x="552121" y="-237812"/>
            <a:ext cx="5581650" cy="340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38090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Procedure </a:t>
            </a:r>
            <a:endParaRPr lang="en-US" dirty="0"/>
          </a:p>
        </p:txBody>
      </p:sp>
      <p:sp>
        <p:nvSpPr>
          <p:cNvPr id="3" name="Content Placeholder 2"/>
          <p:cNvSpPr>
            <a:spLocks noGrp="1"/>
          </p:cNvSpPr>
          <p:nvPr>
            <p:ph idx="1"/>
          </p:nvPr>
        </p:nvSpPr>
        <p:spPr/>
        <p:txBody>
          <a:bodyPr>
            <a:noAutofit/>
          </a:bodyPr>
          <a:lstStyle/>
          <a:p>
            <a:pPr marL="0" indent="0">
              <a:buNone/>
            </a:pPr>
            <a:r>
              <a:rPr lang="en-US" sz="1600" dirty="0"/>
              <a:t>According to other pilots who were familiar with the airplane and/or had flown it, to change the fuel selector a pilot had to: </a:t>
            </a:r>
            <a:endParaRPr lang="en-US" sz="1600" dirty="0" smtClean="0"/>
          </a:p>
          <a:p>
            <a:pPr marL="514350" indent="-514350">
              <a:buAutoNum type="arabicParenR"/>
            </a:pPr>
            <a:r>
              <a:rPr lang="en-US" sz="1600" dirty="0" smtClean="0"/>
              <a:t>Remove </a:t>
            </a:r>
            <a:r>
              <a:rPr lang="en-US" sz="1600" dirty="0"/>
              <a:t>his hand from the right side control stick if he was hand flying the aircraft; </a:t>
            </a:r>
            <a:endParaRPr lang="en-US" sz="1600" dirty="0" smtClean="0"/>
          </a:p>
          <a:p>
            <a:pPr marL="514350" indent="-514350">
              <a:buAutoNum type="arabicParenR"/>
            </a:pPr>
            <a:r>
              <a:rPr lang="en-US" sz="1600" dirty="0" smtClean="0"/>
              <a:t>Release </a:t>
            </a:r>
            <a:r>
              <a:rPr lang="en-US" sz="1600" dirty="0"/>
              <a:t>the shoulder harness; </a:t>
            </a:r>
            <a:endParaRPr lang="en-US" sz="1600" dirty="0" smtClean="0"/>
          </a:p>
          <a:p>
            <a:pPr marL="514350" indent="-514350">
              <a:buAutoNum type="arabicParenR"/>
            </a:pPr>
            <a:r>
              <a:rPr lang="en-US" sz="1600" dirty="0" smtClean="0"/>
              <a:t>Turn </a:t>
            </a:r>
            <a:r>
              <a:rPr lang="en-US" sz="1600" dirty="0"/>
              <a:t>his upper body 90 degrees to the left to reach the handle; and </a:t>
            </a:r>
            <a:endParaRPr lang="en-US" sz="1600" dirty="0" smtClean="0"/>
          </a:p>
          <a:p>
            <a:pPr marL="514350" indent="-514350">
              <a:buAutoNum type="arabicParenR"/>
            </a:pPr>
            <a:r>
              <a:rPr lang="en-US" sz="1600" dirty="0" smtClean="0"/>
              <a:t>Turn </a:t>
            </a:r>
            <a:r>
              <a:rPr lang="en-US" sz="1600" dirty="0"/>
              <a:t>the handle to another position. </a:t>
            </a:r>
            <a:endParaRPr lang="en-US" sz="1600" dirty="0" smtClean="0"/>
          </a:p>
          <a:p>
            <a:pPr marL="0" indent="0">
              <a:buNone/>
            </a:pPr>
            <a:endParaRPr lang="en-US" sz="1600" dirty="0"/>
          </a:p>
          <a:p>
            <a:pPr marL="0" indent="0">
              <a:buNone/>
            </a:pPr>
            <a:r>
              <a:rPr lang="en-US" sz="1600" dirty="0" smtClean="0"/>
              <a:t>Two </a:t>
            </a:r>
            <a:r>
              <a:rPr lang="en-US" sz="1600" dirty="0"/>
              <a:t>pilots shared their experiences of having inadvertently run a fuel tank dry with nearly catastrophic consequences because of the selector and sight gauge </a:t>
            </a:r>
            <a:r>
              <a:rPr lang="en-US" sz="1600" dirty="0" smtClean="0"/>
              <a:t>locations.</a:t>
            </a:r>
          </a:p>
          <a:p>
            <a:pPr marL="0" indent="0">
              <a:buNone/>
            </a:pPr>
            <a:r>
              <a:rPr lang="en-US" sz="1600" dirty="0"/>
              <a:t>Because of the difficulties of using the selector, </a:t>
            </a:r>
            <a:r>
              <a:rPr lang="en-US" sz="1600" dirty="0" smtClean="0"/>
              <a:t>recommendation to never use </a:t>
            </a:r>
            <a:r>
              <a:rPr lang="en-US" sz="1600" dirty="0"/>
              <a:t>the selector in flight</a:t>
            </a:r>
            <a:endParaRPr lang="en-US" sz="1600" dirty="0"/>
          </a:p>
        </p:txBody>
      </p:sp>
    </p:spTree>
    <p:extLst>
      <p:ext uri="{BB962C8B-B14F-4D97-AF65-F5344CB8AC3E}">
        <p14:creationId xmlns:p14="http://schemas.microsoft.com/office/powerpoint/2010/main" val="23285230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conclusion</a:t>
            </a:r>
            <a:endParaRPr lang="en-US" dirty="0"/>
          </a:p>
        </p:txBody>
      </p:sp>
      <p:sp>
        <p:nvSpPr>
          <p:cNvPr id="3" name="Content Placeholder 2"/>
          <p:cNvSpPr>
            <a:spLocks noGrp="1"/>
          </p:cNvSpPr>
          <p:nvPr>
            <p:ph idx="1"/>
          </p:nvPr>
        </p:nvSpPr>
        <p:spPr>
          <a:xfrm rot="900000">
            <a:off x="3265455" y="950783"/>
            <a:ext cx="4658735" cy="6415493"/>
          </a:xfrm>
        </p:spPr>
        <p:txBody>
          <a:bodyPr>
            <a:normAutofit fontScale="85000" lnSpcReduction="20000"/>
          </a:bodyPr>
          <a:lstStyle/>
          <a:p>
            <a:r>
              <a:rPr lang="en-US" dirty="0" smtClean="0"/>
              <a:t>Witnesses stated  </a:t>
            </a:r>
            <a:r>
              <a:rPr lang="en-US" dirty="0"/>
              <a:t>engine had started to </a:t>
            </a:r>
            <a:r>
              <a:rPr lang="en-US" dirty="0" smtClean="0"/>
              <a:t>sputter as if one of the </a:t>
            </a:r>
            <a:r>
              <a:rPr lang="en-US" dirty="0"/>
              <a:t>two fuel tanks had </a:t>
            </a:r>
            <a:r>
              <a:rPr lang="en-US" dirty="0" smtClean="0"/>
              <a:t>gone </a:t>
            </a:r>
            <a:r>
              <a:rPr lang="en-US" dirty="0"/>
              <a:t>dry </a:t>
            </a:r>
            <a:endParaRPr lang="en-US" dirty="0" smtClean="0"/>
          </a:p>
          <a:p>
            <a:r>
              <a:rPr lang="en-US" dirty="0"/>
              <a:t>P</a:t>
            </a:r>
            <a:r>
              <a:rPr lang="en-US" dirty="0" smtClean="0"/>
              <a:t>ilot </a:t>
            </a:r>
            <a:r>
              <a:rPr lang="en-US" dirty="0"/>
              <a:t>would have had to remove his shoulder harness, turn around </a:t>
            </a:r>
            <a:r>
              <a:rPr lang="en-US" dirty="0" smtClean="0"/>
              <a:t>90 degrees and </a:t>
            </a:r>
            <a:r>
              <a:rPr lang="en-US" dirty="0"/>
              <a:t>switch the handle</a:t>
            </a:r>
            <a:r>
              <a:rPr lang="en-US" dirty="0" smtClean="0"/>
              <a:t>.</a:t>
            </a:r>
          </a:p>
          <a:p>
            <a:r>
              <a:rPr lang="en-US" dirty="0"/>
              <a:t>After running one tank dry, a time interval of </a:t>
            </a:r>
            <a:r>
              <a:rPr lang="en-US" dirty="0" smtClean="0"/>
              <a:t>6-8 </a:t>
            </a:r>
            <a:r>
              <a:rPr lang="en-US" dirty="0"/>
              <a:t>seconds </a:t>
            </a:r>
            <a:r>
              <a:rPr lang="en-US" dirty="0" smtClean="0"/>
              <a:t>on average between </a:t>
            </a:r>
            <a:r>
              <a:rPr lang="en-US" dirty="0"/>
              <a:t>changing the fuel selector and the resuming of engine power</a:t>
            </a:r>
            <a:endParaRPr lang="en-US" dirty="0" smtClean="0"/>
          </a:p>
          <a:p>
            <a:r>
              <a:rPr lang="en-US" dirty="0" smtClean="0"/>
              <a:t>Witnesses observed </a:t>
            </a:r>
            <a:r>
              <a:rPr lang="en-US" dirty="0"/>
              <a:t>the airplane in a steep bank.  </a:t>
            </a:r>
            <a:r>
              <a:rPr lang="en-US" dirty="0" smtClean="0"/>
              <a:t>Saw </a:t>
            </a:r>
            <a:r>
              <a:rPr lang="en-US" dirty="0"/>
              <a:t>the airplane in a steep nose-down descent, and hit the water.</a:t>
            </a:r>
          </a:p>
          <a:p>
            <a:endParaRPr lang="en-US" dirty="0"/>
          </a:p>
          <a:p>
            <a:endParaRPr lang="en-US" dirty="0" smtClean="0"/>
          </a:p>
        </p:txBody>
      </p:sp>
    </p:spTree>
    <p:extLst>
      <p:ext uri="{BB962C8B-B14F-4D97-AF65-F5344CB8AC3E}">
        <p14:creationId xmlns:p14="http://schemas.microsoft.com/office/powerpoint/2010/main" val="2429059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Demonstration</a:t>
            </a:r>
            <a:endParaRPr lang="en-US" dirty="0"/>
          </a:p>
        </p:txBody>
      </p:sp>
      <p:sp>
        <p:nvSpPr>
          <p:cNvPr id="5" name="Text Placeholder 4"/>
          <p:cNvSpPr>
            <a:spLocks noGrp="1"/>
          </p:cNvSpPr>
          <p:nvPr>
            <p:ph type="body" idx="1"/>
          </p:nvPr>
        </p:nvSpPr>
        <p:spPr/>
        <p:txBody>
          <a:bodyPr/>
          <a:lstStyle/>
          <a:p>
            <a:r>
              <a:rPr lang="en-US" dirty="0" smtClean="0"/>
              <a:t>6 seconds</a:t>
            </a:r>
          </a:p>
          <a:p>
            <a:r>
              <a:rPr lang="en-US" dirty="0" smtClean="0"/>
              <a:t>90 degree turn</a:t>
            </a:r>
          </a:p>
          <a:p>
            <a:r>
              <a:rPr lang="en-US" dirty="0" smtClean="0"/>
              <a:t>Engage fuel selector</a:t>
            </a:r>
            <a:endParaRPr lang="en-US" dirty="0"/>
          </a:p>
        </p:txBody>
      </p:sp>
    </p:spTree>
    <p:extLst>
      <p:ext uri="{BB962C8B-B14F-4D97-AF65-F5344CB8AC3E}">
        <p14:creationId xmlns:p14="http://schemas.microsoft.com/office/powerpoint/2010/main" val="341343835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a:xfrm rot="900000">
            <a:off x="3471104" y="514225"/>
            <a:ext cx="4658735" cy="6027754"/>
          </a:xfrm>
        </p:spPr>
        <p:txBody>
          <a:bodyPr>
            <a:normAutofit fontScale="77500" lnSpcReduction="20000"/>
          </a:bodyPr>
          <a:lstStyle/>
          <a:p>
            <a:r>
              <a:rPr lang="en-US" dirty="0"/>
              <a:t>I</a:t>
            </a:r>
            <a:r>
              <a:rPr lang="en-US" dirty="0" smtClean="0"/>
              <a:t>nvestigators </a:t>
            </a:r>
            <a:r>
              <a:rPr lang="en-US" dirty="0"/>
              <a:t>attempted to switch fuel tanks in a similar Long EZ, each time while an investigator turned his body the 90 degrees required to reach the valve, </a:t>
            </a:r>
            <a:endParaRPr lang="en-US" dirty="0" smtClean="0"/>
          </a:p>
          <a:p>
            <a:r>
              <a:rPr lang="en-US" dirty="0" smtClean="0"/>
              <a:t>Natural tendency </a:t>
            </a:r>
            <a:r>
              <a:rPr lang="en-US" dirty="0"/>
              <a:t>was to extend </a:t>
            </a:r>
            <a:r>
              <a:rPr lang="en-US" dirty="0" smtClean="0"/>
              <a:t>the right </a:t>
            </a:r>
            <a:r>
              <a:rPr lang="en-US" dirty="0"/>
              <a:t>foot against the right rudder pedal to support his body as he turned in the seat</a:t>
            </a:r>
            <a:r>
              <a:rPr lang="en-US" dirty="0" smtClean="0"/>
              <a:t>.</a:t>
            </a:r>
          </a:p>
          <a:p>
            <a:pPr lvl="1"/>
            <a:r>
              <a:rPr lang="en-US" dirty="0"/>
              <a:t>Pressing on the right rudder peddle moves only the right rudder in an outboard direction, which produces increased drag and a subsequent yawing moment</a:t>
            </a:r>
            <a:r>
              <a:rPr lang="en-US" dirty="0"/>
              <a:t>.  </a:t>
            </a:r>
            <a:endParaRPr lang="en-US" dirty="0" smtClean="0"/>
          </a:p>
          <a:p>
            <a:pPr lvl="1"/>
            <a:r>
              <a:rPr lang="en-US" dirty="0" smtClean="0"/>
              <a:t>Lateral </a:t>
            </a:r>
            <a:r>
              <a:rPr lang="en-US" dirty="0"/>
              <a:t>roll control with the side stick controller is very sensitive and that a 1/8 inch movement will cause a roll initiation</a:t>
            </a:r>
          </a:p>
        </p:txBody>
      </p:sp>
    </p:spTree>
    <p:extLst>
      <p:ext uri="{BB962C8B-B14F-4D97-AF65-F5344CB8AC3E}">
        <p14:creationId xmlns:p14="http://schemas.microsoft.com/office/powerpoint/2010/main" val="24119836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(cont.)</a:t>
            </a:r>
            <a:endParaRPr lang="en-US" dirty="0"/>
          </a:p>
        </p:txBody>
      </p:sp>
      <p:sp>
        <p:nvSpPr>
          <p:cNvPr id="3" name="Content Placeholder 2"/>
          <p:cNvSpPr>
            <a:spLocks noGrp="1"/>
          </p:cNvSpPr>
          <p:nvPr>
            <p:ph idx="1"/>
          </p:nvPr>
        </p:nvSpPr>
        <p:spPr>
          <a:xfrm rot="900000">
            <a:off x="3473656" y="514561"/>
            <a:ext cx="4658735" cy="6008032"/>
          </a:xfrm>
        </p:spPr>
        <p:txBody>
          <a:bodyPr>
            <a:normAutofit fontScale="85000" lnSpcReduction="20000"/>
          </a:bodyPr>
          <a:lstStyle/>
          <a:p>
            <a:pPr marL="0" indent="0">
              <a:buNone/>
            </a:pPr>
            <a:r>
              <a:rPr lang="en-US" dirty="0"/>
              <a:t>National Transportation Safety Board determines the probable cause of this accident </a:t>
            </a:r>
            <a:r>
              <a:rPr lang="en-US" dirty="0" smtClean="0"/>
              <a:t>was due to attempting </a:t>
            </a:r>
            <a:r>
              <a:rPr lang="en-US" dirty="0"/>
              <a:t>to manipulate the fuel selector handle</a:t>
            </a:r>
          </a:p>
          <a:p>
            <a:r>
              <a:rPr lang="en-US" dirty="0" smtClean="0"/>
              <a:t>Pilot's </a:t>
            </a:r>
            <a:r>
              <a:rPr lang="en-US" dirty="0"/>
              <a:t>diversion of attention from the operation of the </a:t>
            </a:r>
            <a:r>
              <a:rPr lang="en-US" dirty="0" smtClean="0"/>
              <a:t>airplane</a:t>
            </a:r>
          </a:p>
          <a:p>
            <a:r>
              <a:rPr lang="en-US" dirty="0" smtClean="0"/>
              <a:t>Inadvertent </a:t>
            </a:r>
            <a:r>
              <a:rPr lang="en-US" dirty="0"/>
              <a:t>application of right rudder that resulted in the loss of airplane </a:t>
            </a:r>
            <a:r>
              <a:rPr lang="en-US" dirty="0" smtClean="0"/>
              <a:t>control</a:t>
            </a:r>
          </a:p>
          <a:p>
            <a:pPr marL="0" indent="0">
              <a:buNone/>
            </a:pPr>
            <a:r>
              <a:rPr lang="en-US" dirty="0"/>
              <a:t>B</a:t>
            </a:r>
            <a:r>
              <a:rPr lang="en-US" dirty="0" smtClean="0"/>
              <a:t>uilder's </a:t>
            </a:r>
            <a:r>
              <a:rPr lang="en-US" dirty="0"/>
              <a:t>decision to locate the unmarked fuel selector handle in a hard-to-access position, unmarked fuel quantity sight gauges, inadequate transition training by the pilot were factors in this accident</a:t>
            </a:r>
            <a:endParaRPr lang="en-US" dirty="0"/>
          </a:p>
        </p:txBody>
      </p:sp>
    </p:spTree>
    <p:extLst>
      <p:ext uri="{BB962C8B-B14F-4D97-AF65-F5344CB8AC3E}">
        <p14:creationId xmlns:p14="http://schemas.microsoft.com/office/powerpoint/2010/main" val="21086872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Solutions and Advancements</a:t>
            </a:r>
            <a:endParaRPr lang="en-US" dirty="0"/>
          </a:p>
        </p:txBody>
      </p:sp>
      <p:sp>
        <p:nvSpPr>
          <p:cNvPr id="3" name="Content Placeholder 2"/>
          <p:cNvSpPr>
            <a:spLocks noGrp="1"/>
          </p:cNvSpPr>
          <p:nvPr>
            <p:ph idx="1"/>
          </p:nvPr>
        </p:nvSpPr>
        <p:spPr>
          <a:xfrm rot="900000">
            <a:off x="3398805" y="648491"/>
            <a:ext cx="4658735" cy="6268285"/>
          </a:xfrm>
        </p:spPr>
        <p:txBody>
          <a:bodyPr>
            <a:normAutofit fontScale="70000" lnSpcReduction="20000"/>
          </a:bodyPr>
          <a:lstStyle/>
          <a:p>
            <a:pPr marL="0" indent="0">
              <a:buNone/>
            </a:pPr>
            <a:r>
              <a:rPr lang="en-US" dirty="0"/>
              <a:t>As a result of its investigation of this accident, the National Transportation Safety Board makes safety </a:t>
            </a:r>
            <a:r>
              <a:rPr lang="en-US" dirty="0" smtClean="0"/>
              <a:t>recommendations.</a:t>
            </a:r>
          </a:p>
          <a:p>
            <a:pPr marL="0" lvl="0" indent="0">
              <a:buNone/>
            </a:pPr>
            <a:r>
              <a:rPr lang="en-US" dirty="0" smtClean="0"/>
              <a:t>Experimental</a:t>
            </a:r>
            <a:r>
              <a:rPr lang="en-US" dirty="0"/>
              <a:t>, amateur-built airplanes should be inspected </a:t>
            </a:r>
            <a:r>
              <a:rPr lang="en-US" dirty="0" smtClean="0"/>
              <a:t>for:</a:t>
            </a:r>
          </a:p>
          <a:p>
            <a:r>
              <a:rPr lang="en-US" dirty="0" smtClean="0"/>
              <a:t>placards </a:t>
            </a:r>
            <a:r>
              <a:rPr lang="en-US" dirty="0"/>
              <a:t>and markings on cockpit instruments and for the appropriate placement and operation of essential system controls to ensure that they provide clear marking, easy access, and ease of operation</a:t>
            </a:r>
          </a:p>
          <a:p>
            <a:pPr lvl="0"/>
            <a:r>
              <a:rPr lang="en-US" dirty="0" smtClean="0"/>
              <a:t>annual </a:t>
            </a:r>
            <a:r>
              <a:rPr lang="en-US" dirty="0"/>
              <a:t>condition inspection include an inspection for needed placards and markings on cockpit instruments and the appropriate operation of essential controls to ensure that they provide clear marking, easy access, and ease of operation</a:t>
            </a:r>
          </a:p>
          <a:p>
            <a:endParaRPr lang="en-US" dirty="0"/>
          </a:p>
        </p:txBody>
      </p:sp>
    </p:spTree>
    <p:extLst>
      <p:ext uri="{BB962C8B-B14F-4D97-AF65-F5344CB8AC3E}">
        <p14:creationId xmlns:p14="http://schemas.microsoft.com/office/powerpoint/2010/main" val="5748296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rot="900000">
            <a:off x="3397121" y="1302099"/>
            <a:ext cx="4658735" cy="5077623"/>
          </a:xfrm>
        </p:spPr>
        <p:txBody>
          <a:bodyPr>
            <a:normAutofit fontScale="92500" lnSpcReduction="20000"/>
          </a:bodyPr>
          <a:lstStyle/>
          <a:p>
            <a:r>
              <a:rPr lang="en-US" sz="1800" dirty="0" smtClean="0">
                <a:hlinkClick r:id="rId2" tooltip="National Transportation Safety Board"/>
              </a:rPr>
              <a:t>National </a:t>
            </a:r>
            <a:r>
              <a:rPr lang="en-US" sz="1800" dirty="0">
                <a:hlinkClick r:id="rId2" tooltip="National Transportation Safety Board"/>
              </a:rPr>
              <a:t>Transportation Safety Board</a:t>
            </a:r>
            <a:r>
              <a:rPr lang="en-US" sz="1800" dirty="0"/>
              <a:t> (2007). </a:t>
            </a:r>
            <a:r>
              <a:rPr lang="en-US" sz="1800" u="sng" dirty="0">
                <a:hlinkClick r:id="rId3"/>
              </a:rPr>
              <a:t>"U.S. General Aviation, Calendar Year 2003</a:t>
            </a:r>
            <a:endParaRPr lang="en-US" sz="1800" dirty="0" smtClean="0"/>
          </a:p>
          <a:p>
            <a:pPr lvl="1"/>
            <a:r>
              <a:rPr lang="en-US" sz="1600" dirty="0" smtClean="0">
                <a:hlinkClick r:id="rId3"/>
              </a:rPr>
              <a:t>http://www.ntsb.gov/publictn/2007/ARG0701.pdf</a:t>
            </a:r>
            <a:endParaRPr lang="en-US" sz="1600" dirty="0" smtClean="0"/>
          </a:p>
          <a:p>
            <a:r>
              <a:rPr lang="en-US" sz="2000" dirty="0" smtClean="0"/>
              <a:t>Los Angeles Times (1998). “John </a:t>
            </a:r>
            <a:r>
              <a:rPr lang="en-US" sz="2000" dirty="0"/>
              <a:t>Denver Plane Crash Inquiry </a:t>
            </a:r>
            <a:r>
              <a:rPr lang="en-US" sz="2000" dirty="0" smtClean="0"/>
              <a:t>Ends”</a:t>
            </a:r>
          </a:p>
          <a:p>
            <a:pPr lvl="1"/>
            <a:r>
              <a:rPr lang="en-US" sz="1600" dirty="0" smtClean="0">
                <a:hlinkClick r:id="rId4"/>
              </a:rPr>
              <a:t>http://</a:t>
            </a:r>
            <a:r>
              <a:rPr lang="en-US" sz="1600" dirty="0" smtClean="0">
                <a:hlinkClick r:id="rId4"/>
              </a:rPr>
              <a:t>articles.latimes.com/1998/jun/23/news/mn-62708</a:t>
            </a:r>
            <a:endParaRPr lang="en-US" sz="1600" dirty="0" smtClean="0"/>
          </a:p>
          <a:p>
            <a:r>
              <a:rPr lang="en-US" sz="2000" dirty="0"/>
              <a:t>National Transportation Safety </a:t>
            </a:r>
            <a:r>
              <a:rPr lang="en-US" sz="2000" dirty="0" smtClean="0"/>
              <a:t>Board (1999).  “</a:t>
            </a:r>
            <a:r>
              <a:rPr lang="en-US" sz="2000" dirty="0"/>
              <a:t>Close-Up: The John Denver </a:t>
            </a:r>
            <a:r>
              <a:rPr lang="en-US" sz="2000" dirty="0" smtClean="0"/>
              <a:t>Crash”</a:t>
            </a:r>
            <a:endParaRPr lang="en-US" sz="2000" dirty="0"/>
          </a:p>
          <a:p>
            <a:pPr lvl="1"/>
            <a:r>
              <a:rPr lang="en-US" sz="1600" dirty="0">
                <a:hlinkClick r:id="rId5"/>
              </a:rPr>
              <a:t>http://www.avweb.com/other/ntsb9905.html</a:t>
            </a:r>
            <a:endParaRPr lang="en-US" sz="1600" b="1" dirty="0" smtClean="0"/>
          </a:p>
          <a:p>
            <a:r>
              <a:rPr lang="en-US" sz="2000" dirty="0" smtClean="0"/>
              <a:t>THOMPSON VALLEY SPORT </a:t>
            </a:r>
            <a:r>
              <a:rPr lang="en-US" sz="2000" dirty="0"/>
              <a:t>AIRCRAFT </a:t>
            </a:r>
            <a:r>
              <a:rPr lang="en-US" sz="2000" dirty="0" smtClean="0"/>
              <a:t>CLUB (2010).  A </a:t>
            </a:r>
            <a:r>
              <a:rPr lang="en-US" sz="2000" dirty="0"/>
              <a:t>Pilot's </a:t>
            </a:r>
            <a:r>
              <a:rPr lang="en-US" sz="2000" dirty="0" smtClean="0"/>
              <a:t>Perspective by </a:t>
            </a:r>
            <a:r>
              <a:rPr lang="en-US" sz="2000" dirty="0"/>
              <a:t>Barry Meek</a:t>
            </a:r>
            <a:r>
              <a:rPr lang="en-US" sz="2000" dirty="0" smtClean="0"/>
              <a:t>.</a:t>
            </a:r>
          </a:p>
          <a:p>
            <a:pPr lvl="1"/>
            <a:r>
              <a:rPr lang="en-US" sz="1600" dirty="0">
                <a:hlinkClick r:id="rId6"/>
              </a:rPr>
              <a:t>http://tvsac.net/BarryMeek/BM1003.html</a:t>
            </a:r>
            <a:endParaRPr lang="en-US" sz="16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6231133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Introduction </a:t>
            </a:r>
            <a:endParaRPr lang="en-US" dirty="0" smtClean="0"/>
          </a:p>
          <a:p>
            <a:r>
              <a:rPr lang="en-US" dirty="0" smtClean="0"/>
              <a:t>Requirements Goal</a:t>
            </a:r>
          </a:p>
          <a:p>
            <a:r>
              <a:rPr lang="en-US" dirty="0" smtClean="0"/>
              <a:t>Changing Requirements</a:t>
            </a:r>
          </a:p>
          <a:p>
            <a:r>
              <a:rPr lang="en-US" dirty="0" smtClean="0"/>
              <a:t>Issue </a:t>
            </a:r>
            <a:r>
              <a:rPr lang="en-US" dirty="0" smtClean="0"/>
              <a:t>Definition</a:t>
            </a:r>
          </a:p>
          <a:p>
            <a:r>
              <a:rPr lang="en-US" dirty="0" smtClean="0"/>
              <a:t>Solutions and Advancements</a:t>
            </a:r>
          </a:p>
          <a:p>
            <a:endParaRPr lang="en-US" dirty="0"/>
          </a:p>
        </p:txBody>
      </p:sp>
    </p:spTree>
    <p:extLst>
      <p:ext uri="{BB962C8B-B14F-4D97-AF65-F5344CB8AC3E}">
        <p14:creationId xmlns:p14="http://schemas.microsoft.com/office/powerpoint/2010/main" val="37178291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poplar hobby is the flight of small and easily assembled light “homebuilt” aircraft</a:t>
            </a:r>
          </a:p>
          <a:p>
            <a:pPr lvl="1"/>
            <a:r>
              <a:rPr lang="en-US" dirty="0" smtClean="0"/>
              <a:t>Mainly constructed </a:t>
            </a:r>
            <a:r>
              <a:rPr lang="en-US" dirty="0"/>
              <a:t>from "scratch," from plans, or from assembly kits</a:t>
            </a:r>
            <a:endParaRPr lang="en-US" dirty="0" smtClean="0"/>
          </a:p>
          <a:p>
            <a:r>
              <a:rPr lang="en-US" dirty="0" smtClean="0"/>
              <a:t>Craft must be small, light-weight, easy to fly, and safe</a:t>
            </a:r>
          </a:p>
          <a:p>
            <a:r>
              <a:rPr lang="en-US" dirty="0" smtClean="0"/>
              <a:t>Safety record is much worse than larger commercial aircraft</a:t>
            </a:r>
          </a:p>
          <a:p>
            <a:pPr lvl="1"/>
            <a:r>
              <a:rPr lang="en-US" dirty="0" smtClean="0"/>
              <a:t>Rate </a:t>
            </a:r>
            <a:r>
              <a:rPr lang="en-US" dirty="0"/>
              <a:t>of 21.6 accidents per 100,000 flight hours; the overall general aviation accident rate </a:t>
            </a:r>
            <a:r>
              <a:rPr lang="en-US" dirty="0" smtClean="0"/>
              <a:t>is </a:t>
            </a:r>
            <a:r>
              <a:rPr lang="en-US" dirty="0"/>
              <a:t>6.75 per 100,000 flight hours</a:t>
            </a:r>
            <a:endParaRPr lang="en-US" dirty="0" smtClean="0"/>
          </a:p>
          <a:p>
            <a:endParaRPr lang="en-US" dirty="0"/>
          </a:p>
        </p:txBody>
      </p:sp>
    </p:spTree>
    <p:extLst>
      <p:ext uri="{BB962C8B-B14F-4D97-AF65-F5344CB8AC3E}">
        <p14:creationId xmlns:p14="http://schemas.microsoft.com/office/powerpoint/2010/main" val="24966640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Manufacture’s Goal</a:t>
            </a:r>
            <a:endParaRPr lang="en-US" dirty="0"/>
          </a:p>
        </p:txBody>
      </p:sp>
      <p:sp>
        <p:nvSpPr>
          <p:cNvPr id="3" name="Content Placeholder 2"/>
          <p:cNvSpPr>
            <a:spLocks noGrp="1"/>
          </p:cNvSpPr>
          <p:nvPr>
            <p:ph idx="1"/>
          </p:nvPr>
        </p:nvSpPr>
        <p:spPr>
          <a:xfrm rot="967855">
            <a:off x="2823991" y="2868682"/>
            <a:ext cx="5931411" cy="3592869"/>
          </a:xfrm>
        </p:spPr>
        <p:txBody>
          <a:bodyPr>
            <a:normAutofit fontScale="85000" lnSpcReduction="20000"/>
          </a:bodyPr>
          <a:lstStyle/>
          <a:p>
            <a:r>
              <a:rPr lang="en-US" dirty="0" smtClean="0"/>
              <a:t>Provide </a:t>
            </a:r>
            <a:r>
              <a:rPr lang="en-US" dirty="0"/>
              <a:t>passionate enthusiasts whose goal was to </a:t>
            </a:r>
            <a:r>
              <a:rPr lang="en-US" dirty="0" smtClean="0"/>
              <a:t>fly a fun and safe vehicle to do so</a:t>
            </a:r>
          </a:p>
          <a:p>
            <a:r>
              <a:rPr lang="en-US" dirty="0" smtClean="0"/>
              <a:t>Provide experimental designs, without regulatory </a:t>
            </a:r>
            <a:r>
              <a:rPr lang="en-US" dirty="0"/>
              <a:t>restrictions faced by production aircraft </a:t>
            </a:r>
            <a:r>
              <a:rPr lang="en-US" dirty="0" smtClean="0"/>
              <a:t>manufacturers.  Designs later incorporated into commercial aircraft</a:t>
            </a:r>
          </a:p>
          <a:p>
            <a:r>
              <a:rPr lang="en-US" dirty="0" smtClean="0"/>
              <a:t>Models </a:t>
            </a:r>
            <a:r>
              <a:rPr lang="en-US" dirty="0"/>
              <a:t>designed for </a:t>
            </a:r>
            <a:r>
              <a:rPr lang="en-US" dirty="0" smtClean="0"/>
              <a:t>tourism, and for wealthy hobbyists </a:t>
            </a:r>
            <a:endParaRPr lang="en-US" dirty="0"/>
          </a:p>
        </p:txBody>
      </p:sp>
      <p:pic>
        <p:nvPicPr>
          <p:cNvPr id="2050" name="Picture 2" descr="http://www.air-and-space.com/20040828%20Camarillo/DSC_2837%20Long%20EZ%20N27KD%20right%20side%20in%20flight%20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02267">
            <a:off x="3640509" y="444210"/>
            <a:ext cx="5497274" cy="235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4136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of John Denver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Famous American singer, songwriter, and environmentalist</a:t>
            </a:r>
          </a:p>
          <a:p>
            <a:r>
              <a:rPr lang="en-US" dirty="0" smtClean="0"/>
              <a:t>At age 53 held a private pilot certificate; earned total </a:t>
            </a:r>
            <a:r>
              <a:rPr lang="en-US" dirty="0"/>
              <a:t>flight time of 2,750 </a:t>
            </a:r>
            <a:r>
              <a:rPr lang="en-US" dirty="0" smtClean="0"/>
              <a:t>hours</a:t>
            </a:r>
          </a:p>
          <a:p>
            <a:r>
              <a:rPr lang="en-US" dirty="0"/>
              <a:t>Adrian Davis Long-EZ </a:t>
            </a:r>
            <a:r>
              <a:rPr lang="en-US" dirty="0" smtClean="0"/>
              <a:t>airplane</a:t>
            </a:r>
          </a:p>
          <a:p>
            <a:pPr lvl="1"/>
            <a:r>
              <a:rPr lang="en-US" dirty="0" err="1"/>
              <a:t>Rutan</a:t>
            </a:r>
            <a:r>
              <a:rPr lang="en-US" dirty="0"/>
              <a:t> Aircraft </a:t>
            </a:r>
            <a:r>
              <a:rPr lang="en-US" dirty="0" smtClean="0"/>
              <a:t>Factory</a:t>
            </a:r>
          </a:p>
          <a:p>
            <a:pPr lvl="1"/>
            <a:r>
              <a:rPr lang="en-US" dirty="0"/>
              <a:t>A</a:t>
            </a:r>
            <a:r>
              <a:rPr lang="en-US" dirty="0" smtClean="0"/>
              <a:t>irworthiness </a:t>
            </a:r>
            <a:r>
              <a:rPr lang="en-US" dirty="0"/>
              <a:t>certificate in the amateur-built, experimental category</a:t>
            </a:r>
          </a:p>
        </p:txBody>
      </p:sp>
    </p:spTree>
    <p:extLst>
      <p:ext uri="{BB962C8B-B14F-4D97-AF65-F5344CB8AC3E}">
        <p14:creationId xmlns:p14="http://schemas.microsoft.com/office/powerpoint/2010/main" val="491007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Requirements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Long E-Z kit aircraft Plans:</a:t>
            </a:r>
          </a:p>
          <a:p>
            <a:r>
              <a:rPr lang="en-US" dirty="0" smtClean="0"/>
              <a:t>Two 15 gallon fuel tanks</a:t>
            </a:r>
          </a:p>
          <a:p>
            <a:r>
              <a:rPr lang="en-US" dirty="0" smtClean="0"/>
              <a:t>Fuel shut-off and tank selector valve, which </a:t>
            </a:r>
            <a:r>
              <a:rPr lang="en-US" dirty="0"/>
              <a:t>switches the fuel flow between the left and right </a:t>
            </a:r>
            <a:r>
              <a:rPr lang="en-US" dirty="0" smtClean="0"/>
              <a:t>tanks</a:t>
            </a:r>
            <a:endParaRPr lang="en-US" dirty="0"/>
          </a:p>
          <a:p>
            <a:r>
              <a:rPr lang="en-US" dirty="0" smtClean="0"/>
              <a:t>From the Designer and the </a:t>
            </a:r>
            <a:r>
              <a:rPr lang="en-US" dirty="0"/>
              <a:t>drawings issued to the builder, the fuel selector is to be located just aft of the nose wheel position window between the pilot's </a:t>
            </a:r>
            <a:r>
              <a:rPr lang="en-US" dirty="0" smtClean="0"/>
              <a:t>legs</a:t>
            </a:r>
            <a:r>
              <a:rPr lang="en-US" dirty="0" smtClean="0"/>
              <a:t>; </a:t>
            </a:r>
            <a:r>
              <a:rPr lang="en-US" dirty="0" smtClean="0"/>
              <a:t>easy to </a:t>
            </a:r>
            <a:r>
              <a:rPr lang="en-US" dirty="0" smtClean="0"/>
              <a:t>access</a:t>
            </a:r>
          </a:p>
          <a:p>
            <a:r>
              <a:rPr lang="en-US" dirty="0" smtClean="0"/>
              <a:t>Fuel </a:t>
            </a:r>
            <a:r>
              <a:rPr lang="en-US" dirty="0"/>
              <a:t>sight gauges were </a:t>
            </a:r>
            <a:r>
              <a:rPr lang="en-US" dirty="0" smtClean="0"/>
              <a:t>only visible </a:t>
            </a:r>
            <a:r>
              <a:rPr lang="en-US" dirty="0"/>
              <a:t>to the rear cockpit occupant. </a:t>
            </a:r>
          </a:p>
          <a:p>
            <a:r>
              <a:rPr lang="en-US" dirty="0"/>
              <a:t>S</a:t>
            </a:r>
            <a:r>
              <a:rPr lang="en-US" dirty="0" smtClean="0"/>
              <a:t>elector handle was not placarded or marked for any operating position</a:t>
            </a:r>
            <a:endParaRPr lang="en-US" dirty="0"/>
          </a:p>
        </p:txBody>
      </p:sp>
    </p:spTree>
    <p:extLst>
      <p:ext uri="{BB962C8B-B14F-4D97-AF65-F5344CB8AC3E}">
        <p14:creationId xmlns:p14="http://schemas.microsoft.com/office/powerpoint/2010/main" val="24871637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Requirements</a:t>
            </a:r>
            <a:endParaRPr lang="en-US" dirty="0"/>
          </a:p>
        </p:txBody>
      </p:sp>
      <p:sp>
        <p:nvSpPr>
          <p:cNvPr id="3" name="Content Placeholder 2"/>
          <p:cNvSpPr>
            <a:spLocks noGrp="1"/>
          </p:cNvSpPr>
          <p:nvPr>
            <p:ph idx="1"/>
          </p:nvPr>
        </p:nvSpPr>
        <p:spPr>
          <a:xfrm rot="865376">
            <a:off x="3120475" y="173498"/>
            <a:ext cx="5746848" cy="6792893"/>
          </a:xfrm>
        </p:spPr>
        <p:txBody>
          <a:bodyPr>
            <a:normAutofit fontScale="70000" lnSpcReduction="20000"/>
          </a:bodyPr>
          <a:lstStyle/>
          <a:p>
            <a:pPr marL="0" indent="0">
              <a:buNone/>
            </a:pPr>
            <a:r>
              <a:rPr lang="en-US" dirty="0"/>
              <a:t>As with </a:t>
            </a:r>
            <a:r>
              <a:rPr lang="en-US" dirty="0" smtClean="0"/>
              <a:t>many “</a:t>
            </a:r>
            <a:r>
              <a:rPr lang="en-US" dirty="0" err="1" smtClean="0"/>
              <a:t>homebuilts</a:t>
            </a:r>
            <a:r>
              <a:rPr lang="en-US" dirty="0" smtClean="0"/>
              <a:t>” </a:t>
            </a:r>
            <a:r>
              <a:rPr lang="en-US" dirty="0"/>
              <a:t>and experimental airplanes, </a:t>
            </a:r>
            <a:r>
              <a:rPr lang="en-US" dirty="0" smtClean="0"/>
              <a:t>the Long </a:t>
            </a:r>
            <a:r>
              <a:rPr lang="en-US" dirty="0"/>
              <a:t>EZ had a </a:t>
            </a:r>
            <a:r>
              <a:rPr lang="en-US" dirty="0" smtClean="0"/>
              <a:t>few minor </a:t>
            </a:r>
            <a:r>
              <a:rPr lang="en-US" dirty="0"/>
              <a:t>variations from the original plans.</a:t>
            </a:r>
          </a:p>
          <a:p>
            <a:pPr marL="514350" indent="-514350">
              <a:buFont typeface="+mj-lt"/>
              <a:buAutoNum type="arabicPeriod"/>
            </a:pPr>
            <a:r>
              <a:rPr lang="en-US" dirty="0" smtClean="0"/>
              <a:t>Fuel </a:t>
            </a:r>
            <a:r>
              <a:rPr lang="en-US" dirty="0"/>
              <a:t>shut-off and tank selector valve.  </a:t>
            </a:r>
            <a:endParaRPr lang="en-US" dirty="0" smtClean="0"/>
          </a:p>
          <a:p>
            <a:pPr marL="914400" lvl="1" indent="-457200">
              <a:buFont typeface="+mj-lt"/>
              <a:buAutoNum type="romanUcPeriod"/>
            </a:pPr>
            <a:r>
              <a:rPr lang="en-US" dirty="0"/>
              <a:t>P</a:t>
            </a:r>
            <a:r>
              <a:rPr lang="en-US" dirty="0" smtClean="0"/>
              <a:t>ositioned </a:t>
            </a:r>
            <a:r>
              <a:rPr lang="en-US" dirty="0"/>
              <a:t>by the builder on the bulkhead behind the pilot's left shoulder.</a:t>
            </a:r>
            <a:endParaRPr lang="en-US" dirty="0" smtClean="0"/>
          </a:p>
          <a:p>
            <a:pPr marL="914400" lvl="1" indent="-457200">
              <a:buFont typeface="+mj-lt"/>
              <a:buAutoNum type="romanUcPeriod"/>
            </a:pPr>
            <a:r>
              <a:rPr lang="en-US" dirty="0" smtClean="0"/>
              <a:t>The </a:t>
            </a:r>
            <a:r>
              <a:rPr lang="en-US" dirty="0"/>
              <a:t>modification was done with the </a:t>
            </a:r>
            <a:r>
              <a:rPr lang="en-US" dirty="0" smtClean="0"/>
              <a:t>intention </a:t>
            </a:r>
            <a:r>
              <a:rPr lang="en-US" dirty="0"/>
              <a:t>of keeping all fuel lines out of the </a:t>
            </a:r>
            <a:r>
              <a:rPr lang="en-US" dirty="0" smtClean="0"/>
              <a:t>cockpit; prevent smell of fuel incase of minor </a:t>
            </a:r>
            <a:r>
              <a:rPr lang="en-US" dirty="0" smtClean="0"/>
              <a:t>leak</a:t>
            </a:r>
          </a:p>
          <a:p>
            <a:pPr marL="914400" lvl="1" indent="-514350">
              <a:buFont typeface="+mj-lt"/>
              <a:buAutoNum type="romanUcPeriod"/>
            </a:pPr>
            <a:r>
              <a:rPr lang="en-US" dirty="0"/>
              <a:t>S</a:t>
            </a:r>
            <a:r>
              <a:rPr lang="en-US" dirty="0" smtClean="0"/>
              <a:t>elector </a:t>
            </a:r>
            <a:r>
              <a:rPr lang="en-US" dirty="0"/>
              <a:t>handle was not placarded or marked for any operating </a:t>
            </a:r>
            <a:r>
              <a:rPr lang="en-US" dirty="0" smtClean="0"/>
              <a:t>position</a:t>
            </a:r>
          </a:p>
          <a:p>
            <a:pPr marL="1314450" lvl="2" indent="-514350">
              <a:buFont typeface="+mj-lt"/>
              <a:buAutoNum type="romanUcPeriod"/>
            </a:pPr>
            <a:r>
              <a:rPr lang="en-US" dirty="0" smtClean="0"/>
              <a:t>Handle </a:t>
            </a:r>
            <a:r>
              <a:rPr lang="en-US" dirty="0"/>
              <a:t>in the right position was for the left tank, </a:t>
            </a:r>
            <a:endParaRPr lang="en-US" dirty="0" smtClean="0"/>
          </a:p>
          <a:p>
            <a:pPr marL="1314450" lvl="2" indent="-514350">
              <a:buFont typeface="+mj-lt"/>
              <a:buAutoNum type="romanUcPeriod"/>
            </a:pPr>
            <a:r>
              <a:rPr lang="en-US" dirty="0" smtClean="0"/>
              <a:t>Handle </a:t>
            </a:r>
            <a:r>
              <a:rPr lang="en-US" dirty="0"/>
              <a:t>in the down position was for the right tank, </a:t>
            </a:r>
            <a:endParaRPr lang="en-US" dirty="0" smtClean="0"/>
          </a:p>
          <a:p>
            <a:pPr marL="1314450" lvl="2" indent="-514350">
              <a:buFont typeface="+mj-lt"/>
              <a:buAutoNum type="romanUcPeriod"/>
            </a:pPr>
            <a:r>
              <a:rPr lang="en-US" dirty="0" smtClean="0"/>
              <a:t>Off </a:t>
            </a:r>
            <a:r>
              <a:rPr lang="en-US" dirty="0"/>
              <a:t>position was up.</a:t>
            </a:r>
            <a:r>
              <a:rPr lang="en-US" dirty="0"/>
              <a:t> </a:t>
            </a:r>
            <a:endParaRPr lang="en-US" dirty="0" smtClean="0"/>
          </a:p>
          <a:p>
            <a:pPr marL="514350" indent="-514350">
              <a:buFont typeface="+mj-lt"/>
              <a:buAutoNum type="arabicPeriod"/>
            </a:pPr>
            <a:r>
              <a:rPr lang="en-US" dirty="0" smtClean="0"/>
              <a:t>The </a:t>
            </a:r>
            <a:r>
              <a:rPr lang="en-US" dirty="0"/>
              <a:t>technician provided a shop inspection mirror to the pilot so that he could look over his shoulder at the fuel sight gauges</a:t>
            </a:r>
            <a:r>
              <a:rPr lang="en-US" dirty="0" smtClean="0"/>
              <a:t>.</a:t>
            </a:r>
            <a:endParaRPr lang="en-US" dirty="0"/>
          </a:p>
          <a:p>
            <a:pPr marL="514350" indent="-514350">
              <a:buFont typeface="+mj-lt"/>
              <a:buAutoNum type="arabicPeriod"/>
            </a:pPr>
            <a:r>
              <a:rPr lang="en-US" dirty="0" smtClean="0"/>
              <a:t>Pillow </a:t>
            </a:r>
            <a:r>
              <a:rPr lang="en-US" dirty="0"/>
              <a:t>was placed on the back of the pilot's seat to assist him in reaching the rudder pedals</a:t>
            </a:r>
            <a:endParaRPr lang="en-US" dirty="0"/>
          </a:p>
        </p:txBody>
      </p:sp>
    </p:spTree>
    <p:extLst>
      <p:ext uri="{BB962C8B-B14F-4D97-AF65-F5344CB8AC3E}">
        <p14:creationId xmlns:p14="http://schemas.microsoft.com/office/powerpoint/2010/main" val="211282363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a:t>
            </a:r>
            <a:r>
              <a:rPr lang="en-US" dirty="0" smtClean="0"/>
              <a:t>Definition for Case of John Denver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Oct. 12, 1997, near San Francisco; short series of flights to practice takeoffs and landings</a:t>
            </a:r>
          </a:p>
          <a:p>
            <a:r>
              <a:rPr lang="en-US" dirty="0" smtClean="0"/>
              <a:t>Clear day; </a:t>
            </a:r>
            <a:r>
              <a:rPr lang="en-US" dirty="0"/>
              <a:t>visual meteorological conditions</a:t>
            </a:r>
          </a:p>
          <a:p>
            <a:r>
              <a:rPr lang="en-US" dirty="0"/>
              <a:t>Selector not visible to pilot in standing seating position</a:t>
            </a:r>
          </a:p>
          <a:p>
            <a:r>
              <a:rPr lang="en-US" dirty="0" smtClean="0"/>
              <a:t>Denver </a:t>
            </a:r>
            <a:r>
              <a:rPr lang="en-US" dirty="0"/>
              <a:t>and a maintenance technician talked about the inaccessibility of the </a:t>
            </a:r>
            <a:r>
              <a:rPr lang="en-US" dirty="0" smtClean="0"/>
              <a:t>selector behind the pilot seat.  Also discussed the </a:t>
            </a:r>
            <a:r>
              <a:rPr lang="en-US" dirty="0"/>
              <a:t>its resistance to being </a:t>
            </a:r>
            <a:r>
              <a:rPr lang="en-US" dirty="0" smtClean="0"/>
              <a:t>turned.</a:t>
            </a:r>
          </a:p>
        </p:txBody>
      </p:sp>
    </p:spTree>
    <p:extLst>
      <p:ext uri="{BB962C8B-B14F-4D97-AF65-F5344CB8AC3E}">
        <p14:creationId xmlns:p14="http://schemas.microsoft.com/office/powerpoint/2010/main" val="42591382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Attempted Adjustment</a:t>
            </a:r>
            <a:endParaRPr lang="en-US" dirty="0"/>
          </a:p>
        </p:txBody>
      </p:sp>
      <p:sp>
        <p:nvSpPr>
          <p:cNvPr id="3" name="Content Placeholder 2"/>
          <p:cNvSpPr>
            <a:spLocks noGrp="1"/>
          </p:cNvSpPr>
          <p:nvPr>
            <p:ph idx="1"/>
          </p:nvPr>
        </p:nvSpPr>
        <p:spPr>
          <a:xfrm rot="900000">
            <a:off x="3315632" y="486978"/>
            <a:ext cx="4658735" cy="6803234"/>
          </a:xfrm>
        </p:spPr>
        <p:txBody>
          <a:bodyPr>
            <a:normAutofit/>
          </a:bodyPr>
          <a:lstStyle/>
          <a:p>
            <a:r>
              <a:rPr lang="en-US" sz="2000" dirty="0"/>
              <a:t>Denver and a maintenance technician talked about the inaccessibility of the selector behind the pilot seat.  Also discussed the its resistance to being turned</a:t>
            </a:r>
            <a:r>
              <a:rPr lang="en-US" sz="2000" dirty="0" smtClean="0"/>
              <a:t>.</a:t>
            </a:r>
          </a:p>
          <a:p>
            <a:r>
              <a:rPr lang="en-US" sz="2000" dirty="0" smtClean="0"/>
              <a:t>Tried </a:t>
            </a:r>
            <a:r>
              <a:rPr lang="en-US" sz="2000" dirty="0"/>
              <a:t>a pair of Vise-Grip pliers on the handle to extend the reach of the handle, but this did not </a:t>
            </a:r>
            <a:r>
              <a:rPr lang="en-US" sz="2000" dirty="0" smtClean="0"/>
              <a:t>work as could still not be reached</a:t>
            </a:r>
          </a:p>
          <a:p>
            <a:r>
              <a:rPr lang="en-US" sz="2000" dirty="0" smtClean="0"/>
              <a:t>Pilot </a:t>
            </a:r>
            <a:r>
              <a:rPr lang="en-US" sz="2000" dirty="0"/>
              <a:t>said he would use the autopilot inflight, if necessary, to hold the airplane level while he turned the fuel selector </a:t>
            </a:r>
            <a:r>
              <a:rPr lang="en-US" sz="2000" dirty="0" smtClean="0"/>
              <a:t>valve</a:t>
            </a:r>
          </a:p>
          <a:p>
            <a:pPr lvl="1"/>
            <a:r>
              <a:rPr lang="en-US" sz="1800" dirty="0"/>
              <a:t>After running one tank dry, a time interval of </a:t>
            </a:r>
            <a:r>
              <a:rPr lang="en-US" sz="1800" dirty="0" smtClean="0"/>
              <a:t>6-8 sec. on </a:t>
            </a:r>
            <a:r>
              <a:rPr lang="en-US" sz="1800" dirty="0"/>
              <a:t>average between changing the fuel selector and the resuming of engine power</a:t>
            </a:r>
          </a:p>
          <a:p>
            <a:endParaRPr lang="en-US" sz="2000" dirty="0"/>
          </a:p>
          <a:p>
            <a:endParaRPr lang="en-US" sz="2000" dirty="0"/>
          </a:p>
        </p:txBody>
      </p:sp>
    </p:spTree>
    <p:extLst>
      <p:ext uri="{BB962C8B-B14F-4D97-AF65-F5344CB8AC3E}">
        <p14:creationId xmlns:p14="http://schemas.microsoft.com/office/powerpoint/2010/main" val="2717387037"/>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emplate>
  <TotalTime>4852</TotalTime>
  <Words>961</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Kilter</vt:lpstr>
      <vt:lpstr>Amateur Flight:  Changing and unfamiliar requirements </vt:lpstr>
      <vt:lpstr>Overview</vt:lpstr>
      <vt:lpstr>Introduction</vt:lpstr>
      <vt:lpstr>Manufacture’s Goal</vt:lpstr>
      <vt:lpstr>Case of John Denver</vt:lpstr>
      <vt:lpstr>Original Requirements</vt:lpstr>
      <vt:lpstr>Changing Requirements</vt:lpstr>
      <vt:lpstr>Issue Definition for Case of John Denver</vt:lpstr>
      <vt:lpstr>Attempted Adjustment</vt:lpstr>
      <vt:lpstr>New Procedure </vt:lpstr>
      <vt:lpstr>Issue conclusion</vt:lpstr>
      <vt:lpstr>Demonstration</vt:lpstr>
      <vt:lpstr>Investigation</vt:lpstr>
      <vt:lpstr>Investigation (cont.)</vt:lpstr>
      <vt:lpstr>Solutions and Advancements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Nik</dc:creator>
  <cp:lastModifiedBy>Walch, Nik</cp:lastModifiedBy>
  <cp:revision>40</cp:revision>
  <dcterms:created xsi:type="dcterms:W3CDTF">2006-08-16T00:00:00Z</dcterms:created>
  <dcterms:modified xsi:type="dcterms:W3CDTF">2013-06-22T05:21:31Z</dcterms:modified>
</cp:coreProperties>
</file>