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9"/>
  </p:notesMasterIdLst>
  <p:sldIdLst>
    <p:sldId id="256" r:id="rId2"/>
    <p:sldId id="260" r:id="rId3"/>
    <p:sldId id="274" r:id="rId4"/>
    <p:sldId id="257" r:id="rId5"/>
    <p:sldId id="258" r:id="rId6"/>
    <p:sldId id="262" r:id="rId7"/>
    <p:sldId id="271" r:id="rId8"/>
    <p:sldId id="263" r:id="rId9"/>
    <p:sldId id="275" r:id="rId10"/>
    <p:sldId id="276" r:id="rId11"/>
    <p:sldId id="278" r:id="rId12"/>
    <p:sldId id="277" r:id="rId13"/>
    <p:sldId id="269" r:id="rId14"/>
    <p:sldId id="279" r:id="rId15"/>
    <p:sldId id="280" r:id="rId16"/>
    <p:sldId id="270" r:id="rId17"/>
    <p:sldId id="28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63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7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9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4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6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13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69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63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57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61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2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1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3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3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0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4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0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fied_communications" TargetMode="External"/><Relationship Id="rId2" Type="http://schemas.openxmlformats.org/officeDocument/2006/relationships/hyperlink" Target="http://www.fritzind.com/abou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udiocodes.com/" TargetMode="External"/><Relationship Id="rId4" Type="http://schemas.openxmlformats.org/officeDocument/2006/relationships/hyperlink" Target="http://office.microsoft.com/en-us/microsoft-lync-video-conferencing-and-instant-messaging-FX102004552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Requirements for Unified Communications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Preston Burkhalter – Summer 2013</a:t>
            </a:r>
          </a:p>
        </p:txBody>
      </p:sp>
    </p:spTree>
    <p:extLst>
      <p:ext uri="{BB962C8B-B14F-4D97-AF65-F5344CB8AC3E}">
        <p14:creationId xmlns:p14="http://schemas.microsoft.com/office/powerpoint/2010/main" val="185160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Instant Communicator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Unified communications platform around the Alcatel Lucent </a:t>
            </a:r>
            <a:r>
              <a:rPr lang="en-US" dirty="0" err="1" smtClean="0"/>
              <a:t>OmniPCX</a:t>
            </a:r>
            <a:r>
              <a:rPr lang="en-US" dirty="0" smtClean="0"/>
              <a:t> phone system</a:t>
            </a:r>
          </a:p>
          <a:p>
            <a:r>
              <a:rPr lang="en-US" dirty="0" smtClean="0"/>
              <a:t>Designed to enable users to communicate quickly and effectively through any medium.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17926" y="5462587"/>
            <a:ext cx="295148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3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My Instant Communicator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plagued by bugs and “gotcha’s” that frustrated users and delayed adoption</a:t>
            </a:r>
          </a:p>
          <a:p>
            <a:pPr lvl="1"/>
            <a:r>
              <a:rPr lang="en-US" dirty="0" smtClean="0"/>
              <a:t>SSL Certificate issues</a:t>
            </a:r>
          </a:p>
          <a:p>
            <a:pPr lvl="1"/>
            <a:r>
              <a:rPr lang="en-US" dirty="0" smtClean="0"/>
              <a:t>Desktop sharing incompatibilities</a:t>
            </a:r>
          </a:p>
          <a:p>
            <a:pPr lvl="1"/>
            <a:r>
              <a:rPr lang="en-US" dirty="0" smtClean="0"/>
              <a:t>Incompatibilities with existing enterprise apps</a:t>
            </a:r>
          </a:p>
          <a:p>
            <a:r>
              <a:rPr lang="en-US" b="1" dirty="0" smtClean="0"/>
              <a:t>The Biggest Problem: The Lack of Requirements!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515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lack of a formal project or defined requirements posed serious problems for Fritz Industries</a:t>
            </a:r>
          </a:p>
          <a:p>
            <a:pPr lvl="1"/>
            <a:r>
              <a:rPr lang="en-US" dirty="0" smtClean="0"/>
              <a:t>No traceability of delivered system</a:t>
            </a:r>
          </a:p>
          <a:p>
            <a:pPr lvl="1"/>
            <a:r>
              <a:rPr lang="en-US" dirty="0" smtClean="0"/>
              <a:t>No project end date</a:t>
            </a:r>
          </a:p>
          <a:p>
            <a:pPr lvl="1"/>
            <a:r>
              <a:rPr lang="en-US" dirty="0" smtClean="0"/>
              <a:t>New ideas – no scope – no plan!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0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User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traditional way of communicating may be more appealing to some users, they must be shown the value of instant communication across multiple </a:t>
            </a:r>
            <a:r>
              <a:rPr lang="en-US" dirty="0" smtClean="0"/>
              <a:t>platforms</a:t>
            </a:r>
          </a:p>
          <a:p>
            <a:r>
              <a:rPr lang="en-US" dirty="0" smtClean="0"/>
              <a:t>Users must trust that a system will be reliable or  they won’t use it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491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Turnaround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Fritz had a unique opportunity:</a:t>
            </a:r>
          </a:p>
          <a:p>
            <a:pPr lvl="1"/>
            <a:r>
              <a:rPr lang="en-US" dirty="0"/>
              <a:t>Develop formal requirements for product selection</a:t>
            </a:r>
            <a:endParaRPr lang="en-US" dirty="0" smtClean="0"/>
          </a:p>
          <a:p>
            <a:pPr lvl="1"/>
            <a:r>
              <a:rPr lang="en-US" dirty="0" smtClean="0"/>
              <a:t>Rethink implementation strategy</a:t>
            </a:r>
          </a:p>
          <a:p>
            <a:pPr lvl="1"/>
            <a:r>
              <a:rPr lang="en-US" dirty="0" smtClean="0"/>
              <a:t>User-centric implementation</a:t>
            </a:r>
          </a:p>
          <a:p>
            <a:r>
              <a:rPr lang="en-US" dirty="0"/>
              <a:t>Fritz ultimately selected Microsoft Lync as their Unified Communications </a:t>
            </a:r>
            <a:r>
              <a:rPr lang="en-US" dirty="0" smtClean="0"/>
              <a:t>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56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Lync 2013 was the chosen platform for next generation communication at Fritz</a:t>
            </a:r>
          </a:p>
          <a:p>
            <a:r>
              <a:rPr lang="en-US" dirty="0" smtClean="0"/>
              <a:t>Fritz still needed to implement with existing systems</a:t>
            </a:r>
          </a:p>
          <a:p>
            <a:pPr lvl="1"/>
            <a:r>
              <a:rPr lang="en-US" dirty="0" smtClean="0"/>
              <a:t>Audiocodes media gateway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13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the Organization with </a:t>
            </a:r>
            <a:r>
              <a:rPr lang="en-US" dirty="0" smtClean="0"/>
              <a:t>Requirements and Project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Fritz implemented the “PMO” – Project Management Office</a:t>
            </a:r>
          </a:p>
          <a:p>
            <a:r>
              <a:rPr lang="en-US" dirty="0" smtClean="0"/>
              <a:t>Responsibilities include:</a:t>
            </a:r>
          </a:p>
          <a:p>
            <a:pPr lvl="1"/>
            <a:r>
              <a:rPr lang="en-US" dirty="0" smtClean="0"/>
              <a:t>Project intake process</a:t>
            </a:r>
          </a:p>
          <a:p>
            <a:pPr lvl="1"/>
            <a:r>
              <a:rPr lang="en-US" dirty="0" smtClean="0"/>
              <a:t>Requirements gathering</a:t>
            </a:r>
          </a:p>
          <a:p>
            <a:pPr lvl="1"/>
            <a:r>
              <a:rPr lang="en-US" dirty="0" smtClean="0"/>
              <a:t>Documentation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92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www.fritzind.com/about</a:t>
            </a:r>
            <a:endParaRPr lang="en-US" dirty="0"/>
          </a:p>
          <a:p>
            <a:r>
              <a:rPr lang="en-US" u="sng" dirty="0">
                <a:hlinkClick r:id="rId3"/>
              </a:rPr>
              <a:t>http://en.wikipedia.org/wiki/Unified_communications</a:t>
            </a:r>
            <a:endParaRPr lang="en-US" dirty="0"/>
          </a:p>
          <a:p>
            <a:r>
              <a:rPr lang="en-US" u="sng" dirty="0">
                <a:hlinkClick r:id="rId4"/>
              </a:rPr>
              <a:t>http://office.microsoft.com/en-us/microsoft-lync-video-conferencing-and-instant-messaging-FX102004552.aspx</a:t>
            </a:r>
            <a:endParaRPr lang="en-US" dirty="0"/>
          </a:p>
          <a:p>
            <a:r>
              <a:rPr lang="en-US" u="sng" dirty="0">
                <a:hlinkClick r:id="rId5"/>
              </a:rPr>
              <a:t>http://www.audiocodes.com</a:t>
            </a:r>
            <a:r>
              <a:rPr lang="en-US" u="sng" dirty="0" smtClean="0">
                <a:hlinkClick r:id="rId5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2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Storyboard</a:t>
            </a:r>
          </a:p>
          <a:p>
            <a:r>
              <a:rPr lang="en-US" dirty="0" smtClean="0"/>
              <a:t>What is Unified Communications?</a:t>
            </a:r>
          </a:p>
          <a:p>
            <a:r>
              <a:rPr lang="en-US" dirty="0" smtClean="0"/>
              <a:t>History and Evolution of Unified Communications</a:t>
            </a:r>
          </a:p>
          <a:p>
            <a:r>
              <a:rPr lang="en-US" dirty="0" smtClean="0"/>
              <a:t>Fritz Industries</a:t>
            </a:r>
          </a:p>
          <a:p>
            <a:r>
              <a:rPr lang="en-US" dirty="0" smtClean="0"/>
              <a:t>My Instant Communicator</a:t>
            </a:r>
          </a:p>
          <a:p>
            <a:r>
              <a:rPr lang="en-US" dirty="0" smtClean="0"/>
              <a:t>Lync</a:t>
            </a:r>
          </a:p>
          <a:p>
            <a:r>
              <a:rPr lang="en-US" dirty="0" smtClean="0"/>
              <a:t>Transforming the organization with Unified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55659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 a workforce…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Linked with vendors and customers</a:t>
            </a:r>
          </a:p>
          <a:p>
            <a:r>
              <a:rPr lang="en-US" dirty="0" smtClean="0"/>
              <a:t>Secure audio conferences</a:t>
            </a:r>
          </a:p>
          <a:p>
            <a:r>
              <a:rPr lang="en-US" dirty="0" smtClean="0"/>
              <a:t>Mobile, productive, &amp; effective</a:t>
            </a:r>
          </a:p>
          <a:p>
            <a:r>
              <a:rPr lang="en-US" dirty="0" smtClean="0"/>
              <a:t>Desktop sharing and whiteboards…</a:t>
            </a:r>
          </a:p>
          <a:p>
            <a:pPr marL="457200" lvl="1" indent="0" algn="ctr">
              <a:buNone/>
            </a:pPr>
            <a:r>
              <a:rPr lang="en-US" sz="3600" b="1" dirty="0" smtClean="0"/>
              <a:t>This workforce utilizes Unified Communications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5036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Unified Communications?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Unified communications (UC) is the integration of real-time communication services </a:t>
            </a:r>
            <a:r>
              <a:rPr lang="en-US" b="1" dirty="0" smtClean="0"/>
              <a:t>such as:</a:t>
            </a:r>
          </a:p>
          <a:p>
            <a:pPr lvl="1"/>
            <a:r>
              <a:rPr lang="en-US" dirty="0" smtClean="0"/>
              <a:t>Instant </a:t>
            </a:r>
            <a:r>
              <a:rPr lang="en-US" dirty="0"/>
              <a:t>messaging </a:t>
            </a:r>
            <a:r>
              <a:rPr lang="en-US" dirty="0" smtClean="0"/>
              <a:t>(IM) and Email</a:t>
            </a:r>
          </a:p>
          <a:p>
            <a:pPr lvl="1"/>
            <a:r>
              <a:rPr lang="en-US" dirty="0" smtClean="0"/>
              <a:t>Presence information</a:t>
            </a:r>
          </a:p>
          <a:p>
            <a:pPr lvl="1"/>
            <a:r>
              <a:rPr lang="en-US" dirty="0" smtClean="0"/>
              <a:t>Telephony</a:t>
            </a:r>
          </a:p>
          <a:p>
            <a:pPr lvl="1"/>
            <a:r>
              <a:rPr lang="en-US" dirty="0" smtClean="0"/>
              <a:t>Video conferencing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sharing </a:t>
            </a:r>
            <a:r>
              <a:rPr lang="en-US" dirty="0" smtClean="0"/>
              <a:t>(desktop sharing and interactive whiteboards)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4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Unified communications encompasses all aspects of communication via TCP/IP</a:t>
            </a:r>
          </a:p>
          <a:p>
            <a:r>
              <a:rPr lang="en-US" dirty="0" smtClean="0"/>
              <a:t>Communication that optimizes the processes and output of a business or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3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Evolution of 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late 80’s, voicemail systems with the capability of interacting with users and emailing voicemails were considered “UC”</a:t>
            </a:r>
          </a:p>
          <a:p>
            <a:r>
              <a:rPr lang="en-US" dirty="0" smtClean="0"/>
              <a:t>The term UC wasn’t broadly used until the mid 90’s, when the first product that displayed presence of employees was released by New Zealand based IPFX.</a:t>
            </a:r>
          </a:p>
        </p:txBody>
      </p:sp>
    </p:spTree>
    <p:extLst>
      <p:ext uri="{BB962C8B-B14F-4D97-AF65-F5344CB8AC3E}">
        <p14:creationId xmlns:p14="http://schemas.microsoft.com/office/powerpoint/2010/main" val="84293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and Evolution of UC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networks greatly changed the landscape of UC, as phones became just another device with </a:t>
            </a:r>
            <a:r>
              <a:rPr lang="en-US" dirty="0" smtClean="0"/>
              <a:t>Ethernet capabilities.</a:t>
            </a:r>
            <a:endParaRPr lang="en-US" dirty="0"/>
          </a:p>
          <a:p>
            <a:r>
              <a:rPr lang="en-US" dirty="0" smtClean="0"/>
              <a:t>With </a:t>
            </a:r>
            <a:r>
              <a:rPr lang="en-US" dirty="0"/>
              <a:t>the onset of the </a:t>
            </a:r>
            <a:r>
              <a:rPr lang="en-US" dirty="0" smtClean="0"/>
              <a:t>cloud, </a:t>
            </a:r>
            <a:r>
              <a:rPr lang="en-US" dirty="0"/>
              <a:t>new </a:t>
            </a:r>
            <a:r>
              <a:rPr lang="en-US" dirty="0" smtClean="0"/>
              <a:t>laws around communication, </a:t>
            </a:r>
            <a:r>
              <a:rPr lang="en-US" dirty="0"/>
              <a:t>enhanced networking protocols, and mobile device </a:t>
            </a:r>
            <a:r>
              <a:rPr lang="en-US" dirty="0" smtClean="0"/>
              <a:t>integration, UC is constantly evolving.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5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UC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2010 study by Katherine </a:t>
            </a:r>
            <a:r>
              <a:rPr lang="en-US" dirty="0" err="1" smtClean="0"/>
              <a:t>Beise</a:t>
            </a:r>
            <a:r>
              <a:rPr lang="en-US" dirty="0" smtClean="0"/>
              <a:t> revealed that teams working virtually who embraced technological advances in communication were more productive than their counterparts who didn’t utilize the tools available.</a:t>
            </a:r>
          </a:p>
          <a:p>
            <a:r>
              <a:rPr lang="en-US" dirty="0" smtClean="0"/>
              <a:t>UC enables users to communicate quickly with colleagues in different parts of the world</a:t>
            </a:r>
          </a:p>
          <a:p>
            <a:r>
              <a:rPr lang="en-US" dirty="0" smtClean="0"/>
              <a:t>Being connected to the office when physically out of the office enables more productivity from end-users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3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Fritz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1956 in the garage of Frederick “Fritz” Weisend</a:t>
            </a:r>
          </a:p>
          <a:p>
            <a:r>
              <a:rPr lang="en-US" dirty="0" smtClean="0"/>
              <a:t>Local chemical manufacturer with facilities in Mesquite, TX and Greenville, TX.</a:t>
            </a:r>
          </a:p>
          <a:p>
            <a:r>
              <a:rPr lang="en-US" dirty="0" smtClean="0"/>
              <a:t>Employee owned</a:t>
            </a:r>
          </a:p>
          <a:p>
            <a:r>
              <a:rPr lang="en-US" dirty="0" smtClean="0"/>
              <a:t>Integrated R&amp;D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55391" y="5772150"/>
            <a:ext cx="28765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32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360</TotalTime>
  <Words>567</Words>
  <Application>Microsoft Office PowerPoint</Application>
  <PresentationFormat>Widescreen</PresentationFormat>
  <Paragraphs>79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Parallax</vt:lpstr>
      <vt:lpstr>Developing Requirements for Unified Communications</vt:lpstr>
      <vt:lpstr>Agenda</vt:lpstr>
      <vt:lpstr>Imagine a workforce…</vt:lpstr>
      <vt:lpstr>What is Unified Communications?</vt:lpstr>
      <vt:lpstr>What is UC?</vt:lpstr>
      <vt:lpstr>History and Evolution of UC</vt:lpstr>
      <vt:lpstr>History and Evolution of UC</vt:lpstr>
      <vt:lpstr>Why is UC Important?</vt:lpstr>
      <vt:lpstr>Fritz Industries</vt:lpstr>
      <vt:lpstr>My Instant Communicator</vt:lpstr>
      <vt:lpstr>Problems with My Instant Communicator</vt:lpstr>
      <vt:lpstr>Lack of Requirements</vt:lpstr>
      <vt:lpstr>Poor User Adoption</vt:lpstr>
      <vt:lpstr>The Turnaround</vt:lpstr>
      <vt:lpstr>Lync</vt:lpstr>
      <vt:lpstr>Transforming the Organization with Requirements and Project Management</vt:lpstr>
      <vt:lpstr>Works Cited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Requirements for Unified Communications</dc:title>
  <dc:creator>Burkhalter, Preston</dc:creator>
  <cp:lastModifiedBy>Burkhalter, Preston</cp:lastModifiedBy>
  <cp:revision>36</cp:revision>
  <dcterms:created xsi:type="dcterms:W3CDTF">2013-06-22T00:01:20Z</dcterms:created>
  <dcterms:modified xsi:type="dcterms:W3CDTF">2013-08-01T01:18:58Z</dcterms:modified>
</cp:coreProperties>
</file>