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3" r:id="rId1"/>
  </p:sldMasterIdLst>
  <p:notesMasterIdLst>
    <p:notesMasterId r:id="rId18"/>
  </p:notesMasterIdLst>
  <p:handoutMasterIdLst>
    <p:handoutMasterId r:id="rId19"/>
  </p:handoutMasterIdLst>
  <p:sldIdLst>
    <p:sldId id="504" r:id="rId2"/>
    <p:sldId id="557" r:id="rId3"/>
    <p:sldId id="559" r:id="rId4"/>
    <p:sldId id="547" r:id="rId5"/>
    <p:sldId id="516" r:id="rId6"/>
    <p:sldId id="518" r:id="rId7"/>
    <p:sldId id="553" r:id="rId8"/>
    <p:sldId id="550" r:id="rId9"/>
    <p:sldId id="551" r:id="rId10"/>
    <p:sldId id="552" r:id="rId11"/>
    <p:sldId id="554" r:id="rId12"/>
    <p:sldId id="555" r:id="rId13"/>
    <p:sldId id="556" r:id="rId14"/>
    <p:sldId id="523" r:id="rId15"/>
    <p:sldId id="525" r:id="rId16"/>
    <p:sldId id="560" r:id="rId17"/>
  </p:sldIdLst>
  <p:sldSz cx="9144000" cy="6858000" type="screen4x3"/>
  <p:notesSz cx="7077075" cy="9393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aig, Randi" initials="RC" lastIdx="4" clrIdx="0"/>
  <p:cmAuthor id="1" name="Caruana, Tanya" initials="TC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C2E4"/>
    <a:srgbClr val="28AADA"/>
    <a:srgbClr val="92D400"/>
    <a:srgbClr val="001D59"/>
    <a:srgbClr val="2D6823"/>
    <a:srgbClr val="00445E"/>
    <a:srgbClr val="AFAFAF"/>
    <a:srgbClr val="6D9F00"/>
    <a:srgbClr val="002776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109" autoAdjust="0"/>
    <p:restoredTop sz="93961" autoAdjust="0"/>
  </p:normalViewPr>
  <p:slideViewPr>
    <p:cSldViewPr>
      <p:cViewPr>
        <p:scale>
          <a:sx n="80" d="100"/>
          <a:sy n="80" d="100"/>
        </p:scale>
        <p:origin x="-2514" y="-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34" y="-90"/>
      </p:cViewPr>
      <p:guideLst>
        <p:guide orient="horz" pos="2958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768DE2-5F84-4A43-8129-03D471ECDF67}" type="doc">
      <dgm:prSet loTypeId="urn:microsoft.com/office/officeart/2005/8/layout/radial1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1EA2626-52B3-4F4B-B182-D2A08EA192EA}">
      <dgm:prSet phldrT="[Text]"/>
      <dgm:spPr/>
      <dgm:t>
        <a:bodyPr/>
        <a:lstStyle/>
        <a:p>
          <a:r>
            <a:rPr lang="en-US" dirty="0" smtClean="0"/>
            <a:t>Case Management</a:t>
          </a:r>
          <a:endParaRPr lang="en-US" dirty="0"/>
        </a:p>
      </dgm:t>
    </dgm:pt>
    <dgm:pt modelId="{97A14326-0777-455D-86EE-83358C3AF664}" type="parTrans" cxnId="{41F9A8ED-7471-442C-97A6-980AC4757426}">
      <dgm:prSet/>
      <dgm:spPr/>
      <dgm:t>
        <a:bodyPr/>
        <a:lstStyle/>
        <a:p>
          <a:endParaRPr lang="en-US"/>
        </a:p>
      </dgm:t>
    </dgm:pt>
    <dgm:pt modelId="{E626C9A2-73B3-4FC4-BC41-37BE5B829E6C}" type="sibTrans" cxnId="{41F9A8ED-7471-442C-97A6-980AC4757426}">
      <dgm:prSet/>
      <dgm:spPr/>
      <dgm:t>
        <a:bodyPr/>
        <a:lstStyle/>
        <a:p>
          <a:endParaRPr lang="en-US"/>
        </a:p>
      </dgm:t>
    </dgm:pt>
    <dgm:pt modelId="{E7DBA60A-BF09-46EE-BA77-FAA65CEA0FF8}">
      <dgm:prSet phldrT="[Text]"/>
      <dgm:spPr/>
      <dgm:t>
        <a:bodyPr/>
        <a:lstStyle/>
        <a:p>
          <a:r>
            <a:rPr lang="en-US" dirty="0" smtClean="0"/>
            <a:t>Financial Services</a:t>
          </a:r>
          <a:endParaRPr lang="en-US" dirty="0"/>
        </a:p>
      </dgm:t>
    </dgm:pt>
    <dgm:pt modelId="{24E6831B-E12C-4B3F-98F2-24658440A340}" type="parTrans" cxnId="{2326750B-6049-449D-8C09-939539E1B885}">
      <dgm:prSet/>
      <dgm:spPr/>
      <dgm:t>
        <a:bodyPr/>
        <a:lstStyle/>
        <a:p>
          <a:endParaRPr lang="en-US"/>
        </a:p>
      </dgm:t>
    </dgm:pt>
    <dgm:pt modelId="{F38F1807-1EDB-4AFD-BF24-F76681C06466}" type="sibTrans" cxnId="{2326750B-6049-449D-8C09-939539E1B885}">
      <dgm:prSet/>
      <dgm:spPr/>
      <dgm:t>
        <a:bodyPr/>
        <a:lstStyle/>
        <a:p>
          <a:endParaRPr lang="en-US"/>
        </a:p>
      </dgm:t>
    </dgm:pt>
    <dgm:pt modelId="{1508D138-FB87-4E71-881C-DBC8330EFD51}">
      <dgm:prSet phldrT="[Text]"/>
      <dgm:spPr/>
      <dgm:t>
        <a:bodyPr/>
        <a:lstStyle/>
        <a:p>
          <a:r>
            <a:rPr lang="en-US" dirty="0" smtClean="0"/>
            <a:t>HR Services</a:t>
          </a:r>
          <a:endParaRPr lang="en-US" dirty="0"/>
        </a:p>
      </dgm:t>
    </dgm:pt>
    <dgm:pt modelId="{A6864328-192C-4F8A-A370-037445D6E781}" type="parTrans" cxnId="{041E3175-7AD6-4B12-8B0A-BA0B53760CFE}">
      <dgm:prSet/>
      <dgm:spPr/>
      <dgm:t>
        <a:bodyPr/>
        <a:lstStyle/>
        <a:p>
          <a:endParaRPr lang="en-US"/>
        </a:p>
      </dgm:t>
    </dgm:pt>
    <dgm:pt modelId="{5485CA01-3300-47AC-832E-0D4BCA9F0E3F}" type="sibTrans" cxnId="{041E3175-7AD6-4B12-8B0A-BA0B53760CFE}">
      <dgm:prSet/>
      <dgm:spPr/>
      <dgm:t>
        <a:bodyPr/>
        <a:lstStyle/>
        <a:p>
          <a:endParaRPr lang="en-US"/>
        </a:p>
      </dgm:t>
    </dgm:pt>
    <dgm:pt modelId="{DE183EC6-1F15-41E3-9BDB-4347BA0F8CCC}">
      <dgm:prSet phldrT="[Text]"/>
      <dgm:spPr/>
      <dgm:t>
        <a:bodyPr/>
        <a:lstStyle/>
        <a:p>
          <a:r>
            <a:rPr lang="en-US" dirty="0" smtClean="0"/>
            <a:t>Data</a:t>
          </a:r>
          <a:endParaRPr lang="en-US" dirty="0"/>
        </a:p>
      </dgm:t>
    </dgm:pt>
    <dgm:pt modelId="{E34A8491-74FC-4ED7-A971-B6225154B3DE}" type="parTrans" cxnId="{67575E44-BC2D-4855-9713-D25E8DD30232}">
      <dgm:prSet/>
      <dgm:spPr/>
      <dgm:t>
        <a:bodyPr/>
        <a:lstStyle/>
        <a:p>
          <a:endParaRPr lang="en-US"/>
        </a:p>
      </dgm:t>
    </dgm:pt>
    <dgm:pt modelId="{BCC61C00-E945-4101-B24E-EC860DB5EB97}" type="sibTrans" cxnId="{67575E44-BC2D-4855-9713-D25E8DD30232}">
      <dgm:prSet/>
      <dgm:spPr/>
      <dgm:t>
        <a:bodyPr/>
        <a:lstStyle/>
        <a:p>
          <a:endParaRPr lang="en-US"/>
        </a:p>
      </dgm:t>
    </dgm:pt>
    <dgm:pt modelId="{A683228C-B83E-493D-AE2B-7DCF72D63535}">
      <dgm:prSet phldrT="[Text]"/>
      <dgm:spPr/>
      <dgm:t>
        <a:bodyPr/>
        <a:lstStyle/>
        <a:p>
          <a:r>
            <a:rPr lang="en-US" dirty="0" smtClean="0"/>
            <a:t>Compensation Services</a:t>
          </a:r>
          <a:endParaRPr lang="en-US" dirty="0"/>
        </a:p>
      </dgm:t>
    </dgm:pt>
    <dgm:pt modelId="{ED293DB5-969D-44AA-A1FB-59369A659A14}" type="parTrans" cxnId="{0CEAB588-8FBA-43B8-8460-684F46E984D2}">
      <dgm:prSet/>
      <dgm:spPr/>
      <dgm:t>
        <a:bodyPr/>
        <a:lstStyle/>
        <a:p>
          <a:endParaRPr lang="en-US"/>
        </a:p>
      </dgm:t>
    </dgm:pt>
    <dgm:pt modelId="{44BE1C8F-69C7-4211-AC06-FA95CC122351}" type="sibTrans" cxnId="{0CEAB588-8FBA-43B8-8460-684F46E984D2}">
      <dgm:prSet/>
      <dgm:spPr/>
      <dgm:t>
        <a:bodyPr/>
        <a:lstStyle/>
        <a:p>
          <a:endParaRPr lang="en-US"/>
        </a:p>
      </dgm:t>
    </dgm:pt>
    <dgm:pt modelId="{88B059AE-C913-422F-BE6F-C3158A63E5AF}" type="pres">
      <dgm:prSet presAssocID="{56768DE2-5F84-4A43-8129-03D471ECDF6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A8E73B-35ED-4501-A495-4D4979FBC073}" type="pres">
      <dgm:prSet presAssocID="{51EA2626-52B3-4F4B-B182-D2A08EA192EA}" presName="centerShape" presStyleLbl="node0" presStyleIdx="0" presStyleCnt="1" custScaleX="122541" custScaleY="113464"/>
      <dgm:spPr/>
      <dgm:t>
        <a:bodyPr/>
        <a:lstStyle/>
        <a:p>
          <a:endParaRPr lang="en-US"/>
        </a:p>
      </dgm:t>
    </dgm:pt>
    <dgm:pt modelId="{4ADB98B1-2C95-46F2-9656-33D4BE642F9F}" type="pres">
      <dgm:prSet presAssocID="{24E6831B-E12C-4B3F-98F2-24658440A340}" presName="Name9" presStyleLbl="parChTrans1D2" presStyleIdx="0" presStyleCnt="4"/>
      <dgm:spPr/>
      <dgm:t>
        <a:bodyPr/>
        <a:lstStyle/>
        <a:p>
          <a:endParaRPr lang="en-US"/>
        </a:p>
      </dgm:t>
    </dgm:pt>
    <dgm:pt modelId="{2D2CBDC5-3A4E-425A-A793-A48E3184628E}" type="pres">
      <dgm:prSet presAssocID="{24E6831B-E12C-4B3F-98F2-24658440A340}" presName="connTx" presStyleLbl="parChTrans1D2" presStyleIdx="0" presStyleCnt="4"/>
      <dgm:spPr/>
      <dgm:t>
        <a:bodyPr/>
        <a:lstStyle/>
        <a:p>
          <a:endParaRPr lang="en-US"/>
        </a:p>
      </dgm:t>
    </dgm:pt>
    <dgm:pt modelId="{B9E985A5-F7C4-438B-AA1B-9FCF5AF66BD3}" type="pres">
      <dgm:prSet presAssocID="{E7DBA60A-BF09-46EE-BA77-FAA65CEA0FF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25165E-52DA-48EF-A772-75F2AD6F42EC}" type="pres">
      <dgm:prSet presAssocID="{A6864328-192C-4F8A-A370-037445D6E781}" presName="Name9" presStyleLbl="parChTrans1D2" presStyleIdx="1" presStyleCnt="4"/>
      <dgm:spPr/>
      <dgm:t>
        <a:bodyPr/>
        <a:lstStyle/>
        <a:p>
          <a:endParaRPr lang="en-US"/>
        </a:p>
      </dgm:t>
    </dgm:pt>
    <dgm:pt modelId="{890FAF6A-3095-45C5-A1DB-A58CE2E1F634}" type="pres">
      <dgm:prSet presAssocID="{A6864328-192C-4F8A-A370-037445D6E781}" presName="connTx" presStyleLbl="parChTrans1D2" presStyleIdx="1" presStyleCnt="4"/>
      <dgm:spPr/>
      <dgm:t>
        <a:bodyPr/>
        <a:lstStyle/>
        <a:p>
          <a:endParaRPr lang="en-US"/>
        </a:p>
      </dgm:t>
    </dgm:pt>
    <dgm:pt modelId="{4522EB07-0352-4A59-BB3A-E425D9874854}" type="pres">
      <dgm:prSet presAssocID="{1508D138-FB87-4E71-881C-DBC8330EFD5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A0D2E2-FB23-4224-B044-C61258F6635B}" type="pres">
      <dgm:prSet presAssocID="{E34A8491-74FC-4ED7-A971-B6225154B3DE}" presName="Name9" presStyleLbl="parChTrans1D2" presStyleIdx="2" presStyleCnt="4"/>
      <dgm:spPr/>
      <dgm:t>
        <a:bodyPr/>
        <a:lstStyle/>
        <a:p>
          <a:endParaRPr lang="en-US"/>
        </a:p>
      </dgm:t>
    </dgm:pt>
    <dgm:pt modelId="{944FF543-8B94-401D-94BC-40A0ADC26D39}" type="pres">
      <dgm:prSet presAssocID="{E34A8491-74FC-4ED7-A971-B6225154B3DE}" presName="connTx" presStyleLbl="parChTrans1D2" presStyleIdx="2" presStyleCnt="4"/>
      <dgm:spPr/>
      <dgm:t>
        <a:bodyPr/>
        <a:lstStyle/>
        <a:p>
          <a:endParaRPr lang="en-US"/>
        </a:p>
      </dgm:t>
    </dgm:pt>
    <dgm:pt modelId="{63956C07-4C54-4E53-B128-4A7A5730CCA6}" type="pres">
      <dgm:prSet presAssocID="{DE183EC6-1F15-41E3-9BDB-4347BA0F8CC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91D22A-2C5C-4624-B513-688D6D0B8A3E}" type="pres">
      <dgm:prSet presAssocID="{ED293DB5-969D-44AA-A1FB-59369A659A14}" presName="Name9" presStyleLbl="parChTrans1D2" presStyleIdx="3" presStyleCnt="4"/>
      <dgm:spPr/>
      <dgm:t>
        <a:bodyPr/>
        <a:lstStyle/>
        <a:p>
          <a:endParaRPr lang="en-US"/>
        </a:p>
      </dgm:t>
    </dgm:pt>
    <dgm:pt modelId="{AB0E0077-2715-4F3D-8005-CA39B0D2DE1B}" type="pres">
      <dgm:prSet presAssocID="{ED293DB5-969D-44AA-A1FB-59369A659A14}" presName="connTx" presStyleLbl="parChTrans1D2" presStyleIdx="3" presStyleCnt="4"/>
      <dgm:spPr/>
      <dgm:t>
        <a:bodyPr/>
        <a:lstStyle/>
        <a:p>
          <a:endParaRPr lang="en-US"/>
        </a:p>
      </dgm:t>
    </dgm:pt>
    <dgm:pt modelId="{16988A57-1827-4A75-8F78-3FC6B0E47D18}" type="pres">
      <dgm:prSet presAssocID="{A683228C-B83E-493D-AE2B-7DCF72D6353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975EB0-174D-4E41-91CF-645460366EA0}" type="presOf" srcId="{ED293DB5-969D-44AA-A1FB-59369A659A14}" destId="{AB0E0077-2715-4F3D-8005-CA39B0D2DE1B}" srcOrd="1" destOrd="0" presId="urn:microsoft.com/office/officeart/2005/8/layout/radial1"/>
    <dgm:cxn modelId="{C3A99977-FE76-4655-AEEE-9636B03A556A}" type="presOf" srcId="{24E6831B-E12C-4B3F-98F2-24658440A340}" destId="{2D2CBDC5-3A4E-425A-A793-A48E3184628E}" srcOrd="1" destOrd="0" presId="urn:microsoft.com/office/officeart/2005/8/layout/radial1"/>
    <dgm:cxn modelId="{67575E44-BC2D-4855-9713-D25E8DD30232}" srcId="{51EA2626-52B3-4F4B-B182-D2A08EA192EA}" destId="{DE183EC6-1F15-41E3-9BDB-4347BA0F8CCC}" srcOrd="2" destOrd="0" parTransId="{E34A8491-74FC-4ED7-A971-B6225154B3DE}" sibTransId="{BCC61C00-E945-4101-B24E-EC860DB5EB97}"/>
    <dgm:cxn modelId="{9988C55D-27A5-4D93-BD1D-9FCC0641B673}" type="presOf" srcId="{DE183EC6-1F15-41E3-9BDB-4347BA0F8CCC}" destId="{63956C07-4C54-4E53-B128-4A7A5730CCA6}" srcOrd="0" destOrd="0" presId="urn:microsoft.com/office/officeart/2005/8/layout/radial1"/>
    <dgm:cxn modelId="{85D4B97C-B15E-4290-AA7D-7BC4FE7EA175}" type="presOf" srcId="{E34A8491-74FC-4ED7-A971-B6225154B3DE}" destId="{944FF543-8B94-401D-94BC-40A0ADC26D39}" srcOrd="1" destOrd="0" presId="urn:microsoft.com/office/officeart/2005/8/layout/radial1"/>
    <dgm:cxn modelId="{0CEAB588-8FBA-43B8-8460-684F46E984D2}" srcId="{51EA2626-52B3-4F4B-B182-D2A08EA192EA}" destId="{A683228C-B83E-493D-AE2B-7DCF72D63535}" srcOrd="3" destOrd="0" parTransId="{ED293DB5-969D-44AA-A1FB-59369A659A14}" sibTransId="{44BE1C8F-69C7-4211-AC06-FA95CC122351}"/>
    <dgm:cxn modelId="{1A5DC925-EF32-4508-925F-386703836FC6}" type="presOf" srcId="{24E6831B-E12C-4B3F-98F2-24658440A340}" destId="{4ADB98B1-2C95-46F2-9656-33D4BE642F9F}" srcOrd="0" destOrd="0" presId="urn:microsoft.com/office/officeart/2005/8/layout/radial1"/>
    <dgm:cxn modelId="{7455789D-E458-4E88-8B6F-94F0D2383B1B}" type="presOf" srcId="{A683228C-B83E-493D-AE2B-7DCF72D63535}" destId="{16988A57-1827-4A75-8F78-3FC6B0E47D18}" srcOrd="0" destOrd="0" presId="urn:microsoft.com/office/officeart/2005/8/layout/radial1"/>
    <dgm:cxn modelId="{7C2D4D7E-ABF3-43CB-903F-E917560BFCB4}" type="presOf" srcId="{56768DE2-5F84-4A43-8129-03D471ECDF67}" destId="{88B059AE-C913-422F-BE6F-C3158A63E5AF}" srcOrd="0" destOrd="0" presId="urn:microsoft.com/office/officeart/2005/8/layout/radial1"/>
    <dgm:cxn modelId="{041E3175-7AD6-4B12-8B0A-BA0B53760CFE}" srcId="{51EA2626-52B3-4F4B-B182-D2A08EA192EA}" destId="{1508D138-FB87-4E71-881C-DBC8330EFD51}" srcOrd="1" destOrd="0" parTransId="{A6864328-192C-4F8A-A370-037445D6E781}" sibTransId="{5485CA01-3300-47AC-832E-0D4BCA9F0E3F}"/>
    <dgm:cxn modelId="{29A7B14F-AEC0-4225-84E8-BC60EDEA42C6}" type="presOf" srcId="{E7DBA60A-BF09-46EE-BA77-FAA65CEA0FF8}" destId="{B9E985A5-F7C4-438B-AA1B-9FCF5AF66BD3}" srcOrd="0" destOrd="0" presId="urn:microsoft.com/office/officeart/2005/8/layout/radial1"/>
    <dgm:cxn modelId="{8615E35B-4996-4660-A97E-A68FD0416DF9}" type="presOf" srcId="{A6864328-192C-4F8A-A370-037445D6E781}" destId="{D925165E-52DA-48EF-A772-75F2AD6F42EC}" srcOrd="0" destOrd="0" presId="urn:microsoft.com/office/officeart/2005/8/layout/radial1"/>
    <dgm:cxn modelId="{CA448482-D327-4A5B-877A-CE606CB4442C}" type="presOf" srcId="{E34A8491-74FC-4ED7-A971-B6225154B3DE}" destId="{CDA0D2E2-FB23-4224-B044-C61258F6635B}" srcOrd="0" destOrd="0" presId="urn:microsoft.com/office/officeart/2005/8/layout/radial1"/>
    <dgm:cxn modelId="{99BB0886-DFAF-424C-A2CF-E249CC7EC113}" type="presOf" srcId="{A6864328-192C-4F8A-A370-037445D6E781}" destId="{890FAF6A-3095-45C5-A1DB-A58CE2E1F634}" srcOrd="1" destOrd="0" presId="urn:microsoft.com/office/officeart/2005/8/layout/radial1"/>
    <dgm:cxn modelId="{366E6057-74EC-4A7A-8CF7-FF9423F33569}" type="presOf" srcId="{ED293DB5-969D-44AA-A1FB-59369A659A14}" destId="{EA91D22A-2C5C-4624-B513-688D6D0B8A3E}" srcOrd="0" destOrd="0" presId="urn:microsoft.com/office/officeart/2005/8/layout/radial1"/>
    <dgm:cxn modelId="{41F9A8ED-7471-442C-97A6-980AC4757426}" srcId="{56768DE2-5F84-4A43-8129-03D471ECDF67}" destId="{51EA2626-52B3-4F4B-B182-D2A08EA192EA}" srcOrd="0" destOrd="0" parTransId="{97A14326-0777-455D-86EE-83358C3AF664}" sibTransId="{E626C9A2-73B3-4FC4-BC41-37BE5B829E6C}"/>
    <dgm:cxn modelId="{2326750B-6049-449D-8C09-939539E1B885}" srcId="{51EA2626-52B3-4F4B-B182-D2A08EA192EA}" destId="{E7DBA60A-BF09-46EE-BA77-FAA65CEA0FF8}" srcOrd="0" destOrd="0" parTransId="{24E6831B-E12C-4B3F-98F2-24658440A340}" sibTransId="{F38F1807-1EDB-4AFD-BF24-F76681C06466}"/>
    <dgm:cxn modelId="{EAD47DC1-099A-4069-8AA7-2B0494BE4210}" type="presOf" srcId="{1508D138-FB87-4E71-881C-DBC8330EFD51}" destId="{4522EB07-0352-4A59-BB3A-E425D9874854}" srcOrd="0" destOrd="0" presId="urn:microsoft.com/office/officeart/2005/8/layout/radial1"/>
    <dgm:cxn modelId="{60482B04-389A-475F-ABCF-CC51630545B1}" type="presOf" srcId="{51EA2626-52B3-4F4B-B182-D2A08EA192EA}" destId="{D1A8E73B-35ED-4501-A495-4D4979FBC073}" srcOrd="0" destOrd="0" presId="urn:microsoft.com/office/officeart/2005/8/layout/radial1"/>
    <dgm:cxn modelId="{D28BECCB-D2E7-4A6F-8F7E-0F0B85EAE89C}" type="presParOf" srcId="{88B059AE-C913-422F-BE6F-C3158A63E5AF}" destId="{D1A8E73B-35ED-4501-A495-4D4979FBC073}" srcOrd="0" destOrd="0" presId="urn:microsoft.com/office/officeart/2005/8/layout/radial1"/>
    <dgm:cxn modelId="{8F314DA4-58F8-4039-8CFF-F21029E6A942}" type="presParOf" srcId="{88B059AE-C913-422F-BE6F-C3158A63E5AF}" destId="{4ADB98B1-2C95-46F2-9656-33D4BE642F9F}" srcOrd="1" destOrd="0" presId="urn:microsoft.com/office/officeart/2005/8/layout/radial1"/>
    <dgm:cxn modelId="{9226323C-B19A-4D2D-A012-B25104D3E068}" type="presParOf" srcId="{4ADB98B1-2C95-46F2-9656-33D4BE642F9F}" destId="{2D2CBDC5-3A4E-425A-A793-A48E3184628E}" srcOrd="0" destOrd="0" presId="urn:microsoft.com/office/officeart/2005/8/layout/radial1"/>
    <dgm:cxn modelId="{C9841BCC-2DBF-4A0F-80BF-05A8BC7B8933}" type="presParOf" srcId="{88B059AE-C913-422F-BE6F-C3158A63E5AF}" destId="{B9E985A5-F7C4-438B-AA1B-9FCF5AF66BD3}" srcOrd="2" destOrd="0" presId="urn:microsoft.com/office/officeart/2005/8/layout/radial1"/>
    <dgm:cxn modelId="{CBA0F468-24E7-454A-9B70-DBD47D915214}" type="presParOf" srcId="{88B059AE-C913-422F-BE6F-C3158A63E5AF}" destId="{D925165E-52DA-48EF-A772-75F2AD6F42EC}" srcOrd="3" destOrd="0" presId="urn:microsoft.com/office/officeart/2005/8/layout/radial1"/>
    <dgm:cxn modelId="{F97132D4-2708-435D-8DFE-BF26A838C51D}" type="presParOf" srcId="{D925165E-52DA-48EF-A772-75F2AD6F42EC}" destId="{890FAF6A-3095-45C5-A1DB-A58CE2E1F634}" srcOrd="0" destOrd="0" presId="urn:microsoft.com/office/officeart/2005/8/layout/radial1"/>
    <dgm:cxn modelId="{047C1E59-F34E-4143-BBA6-63B515B93A45}" type="presParOf" srcId="{88B059AE-C913-422F-BE6F-C3158A63E5AF}" destId="{4522EB07-0352-4A59-BB3A-E425D9874854}" srcOrd="4" destOrd="0" presId="urn:microsoft.com/office/officeart/2005/8/layout/radial1"/>
    <dgm:cxn modelId="{FFBA7C69-915C-40BF-A727-BE976BA0EEC0}" type="presParOf" srcId="{88B059AE-C913-422F-BE6F-C3158A63E5AF}" destId="{CDA0D2E2-FB23-4224-B044-C61258F6635B}" srcOrd="5" destOrd="0" presId="urn:microsoft.com/office/officeart/2005/8/layout/radial1"/>
    <dgm:cxn modelId="{4F0EEACD-A56C-4605-A48C-9308AB7391A1}" type="presParOf" srcId="{CDA0D2E2-FB23-4224-B044-C61258F6635B}" destId="{944FF543-8B94-401D-94BC-40A0ADC26D39}" srcOrd="0" destOrd="0" presId="urn:microsoft.com/office/officeart/2005/8/layout/radial1"/>
    <dgm:cxn modelId="{4C9BD3E0-5603-4E3F-9FFF-70DD9D791521}" type="presParOf" srcId="{88B059AE-C913-422F-BE6F-C3158A63E5AF}" destId="{63956C07-4C54-4E53-B128-4A7A5730CCA6}" srcOrd="6" destOrd="0" presId="urn:microsoft.com/office/officeart/2005/8/layout/radial1"/>
    <dgm:cxn modelId="{D4BB2FB5-CF64-460E-A562-FD11539A3EE2}" type="presParOf" srcId="{88B059AE-C913-422F-BE6F-C3158A63E5AF}" destId="{EA91D22A-2C5C-4624-B513-688D6D0B8A3E}" srcOrd="7" destOrd="0" presId="urn:microsoft.com/office/officeart/2005/8/layout/radial1"/>
    <dgm:cxn modelId="{F0688611-B872-4E62-97DC-A197F124C568}" type="presParOf" srcId="{EA91D22A-2C5C-4624-B513-688D6D0B8A3E}" destId="{AB0E0077-2715-4F3D-8005-CA39B0D2DE1B}" srcOrd="0" destOrd="0" presId="urn:microsoft.com/office/officeart/2005/8/layout/radial1"/>
    <dgm:cxn modelId="{A01832FD-0858-44B2-81E5-56A7A57B119D}" type="presParOf" srcId="{88B059AE-C913-422F-BE6F-C3158A63E5AF}" destId="{16988A57-1827-4A75-8F78-3FC6B0E47D18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3B0CB0-6EBF-4AAD-919D-007088C30E58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41BF8C-2F87-430C-BF01-91302D82F492}">
      <dgm:prSet phldrT="[Text]" custT="1"/>
      <dgm:spPr>
        <a:solidFill>
          <a:srgbClr val="92D400">
            <a:alpha val="50000"/>
          </a:srgbClr>
        </a:solidFill>
      </dgm:spPr>
      <dgm:t>
        <a:bodyPr/>
        <a:lstStyle/>
        <a:p>
          <a:r>
            <a:rPr lang="en-US" sz="3200" dirty="0" smtClean="0">
              <a:solidFill>
                <a:schemeClr val="tx1"/>
              </a:solidFill>
            </a:rPr>
            <a:t>Acme Corp</a:t>
          </a:r>
          <a:endParaRPr lang="en-US" sz="3200" dirty="0">
            <a:solidFill>
              <a:schemeClr val="tx1"/>
            </a:solidFill>
          </a:endParaRPr>
        </a:p>
      </dgm:t>
    </dgm:pt>
    <dgm:pt modelId="{8FB0C38E-2786-47D5-A09F-EDF1030CDF4F}" type="parTrans" cxnId="{E5D7CB07-76CC-47A5-82DB-4B276BB0A722}">
      <dgm:prSet/>
      <dgm:spPr/>
      <dgm:t>
        <a:bodyPr/>
        <a:lstStyle/>
        <a:p>
          <a:endParaRPr lang="en-US"/>
        </a:p>
      </dgm:t>
    </dgm:pt>
    <dgm:pt modelId="{DCAEF68D-0B1A-4904-B7DD-939DD334E958}" type="sibTrans" cxnId="{E5D7CB07-76CC-47A5-82DB-4B276BB0A722}">
      <dgm:prSet/>
      <dgm:spPr/>
      <dgm:t>
        <a:bodyPr/>
        <a:lstStyle/>
        <a:p>
          <a:endParaRPr lang="en-US"/>
        </a:p>
      </dgm:t>
    </dgm:pt>
    <dgm:pt modelId="{A8C6C1FA-CBF1-471A-8595-B916B2BCCF29}">
      <dgm:prSet phldrT="[Text]"/>
      <dgm:spPr/>
      <dgm:t>
        <a:bodyPr/>
        <a:lstStyle/>
        <a:p>
          <a:r>
            <a:rPr lang="en-US" dirty="0" smtClean="0"/>
            <a:t>Customer</a:t>
          </a:r>
          <a:endParaRPr lang="en-US" dirty="0"/>
        </a:p>
      </dgm:t>
    </dgm:pt>
    <dgm:pt modelId="{ED344E76-F8A4-498C-9A25-726C4D7A6D75}" type="parTrans" cxnId="{39A44984-9A7A-4868-8F37-6B65E91E7413}">
      <dgm:prSet/>
      <dgm:spPr/>
      <dgm:t>
        <a:bodyPr/>
        <a:lstStyle/>
        <a:p>
          <a:endParaRPr lang="en-US"/>
        </a:p>
      </dgm:t>
    </dgm:pt>
    <dgm:pt modelId="{96A68B25-4D17-4894-9876-BBD07D58DEE7}" type="sibTrans" cxnId="{39A44984-9A7A-4868-8F37-6B65E91E7413}">
      <dgm:prSet/>
      <dgm:spPr/>
      <dgm:t>
        <a:bodyPr/>
        <a:lstStyle/>
        <a:p>
          <a:endParaRPr lang="en-US"/>
        </a:p>
      </dgm:t>
    </dgm:pt>
    <dgm:pt modelId="{4CC02E6C-AE99-43E7-A907-964BB0B4CF48}">
      <dgm:prSet phldrT="[Text]"/>
      <dgm:spPr/>
      <dgm:t>
        <a:bodyPr/>
        <a:lstStyle/>
        <a:p>
          <a:r>
            <a:rPr lang="en-US" dirty="0" smtClean="0"/>
            <a:t>Global mobility</a:t>
          </a:r>
          <a:endParaRPr lang="en-US" dirty="0"/>
        </a:p>
      </dgm:t>
    </dgm:pt>
    <dgm:pt modelId="{3F3CCF0A-2D07-4621-9F0C-013D48686053}" type="parTrans" cxnId="{43366E5F-B5E9-406C-9BBE-8C430C06AD05}">
      <dgm:prSet/>
      <dgm:spPr/>
      <dgm:t>
        <a:bodyPr/>
        <a:lstStyle/>
        <a:p>
          <a:endParaRPr lang="en-US"/>
        </a:p>
      </dgm:t>
    </dgm:pt>
    <dgm:pt modelId="{C42C5BD2-9669-4DA5-9B50-4314DE2EAF28}" type="sibTrans" cxnId="{43366E5F-B5E9-406C-9BBE-8C430C06AD05}">
      <dgm:prSet/>
      <dgm:spPr/>
      <dgm:t>
        <a:bodyPr/>
        <a:lstStyle/>
        <a:p>
          <a:endParaRPr lang="en-US"/>
        </a:p>
      </dgm:t>
    </dgm:pt>
    <dgm:pt modelId="{A9C89897-7498-4581-806E-AAEF0FDE18A2}">
      <dgm:prSet phldrT="[Text]"/>
      <dgm:spPr/>
      <dgm:t>
        <a:bodyPr/>
        <a:lstStyle/>
        <a:p>
          <a:r>
            <a:rPr lang="en-US" dirty="0" smtClean="0"/>
            <a:t>Comp &amp; Ben</a:t>
          </a:r>
          <a:endParaRPr lang="en-US" dirty="0"/>
        </a:p>
      </dgm:t>
    </dgm:pt>
    <dgm:pt modelId="{510DCE19-EB2C-4C22-9A03-F5E86366BB5E}" type="parTrans" cxnId="{D048F46B-7AC4-444B-AD32-613C056CB72A}">
      <dgm:prSet/>
      <dgm:spPr/>
      <dgm:t>
        <a:bodyPr/>
        <a:lstStyle/>
        <a:p>
          <a:endParaRPr lang="en-US"/>
        </a:p>
      </dgm:t>
    </dgm:pt>
    <dgm:pt modelId="{75C3AC22-89CB-4331-8B44-8846FF6A9174}" type="sibTrans" cxnId="{D048F46B-7AC4-444B-AD32-613C056CB72A}">
      <dgm:prSet/>
      <dgm:spPr/>
      <dgm:t>
        <a:bodyPr/>
        <a:lstStyle/>
        <a:p>
          <a:endParaRPr lang="en-US"/>
        </a:p>
      </dgm:t>
    </dgm:pt>
    <dgm:pt modelId="{0D159686-E2BD-4A3D-8DA8-9EC1CD032CBD}">
      <dgm:prSet phldrT="[Text]"/>
      <dgm:spPr/>
      <dgm:t>
        <a:bodyPr/>
        <a:lstStyle/>
        <a:p>
          <a:r>
            <a:rPr lang="en-US" dirty="0" smtClean="0"/>
            <a:t>HR business</a:t>
          </a:r>
          <a:endParaRPr lang="en-US" dirty="0"/>
        </a:p>
      </dgm:t>
    </dgm:pt>
    <dgm:pt modelId="{186A72BB-356F-4BDB-95BE-4FE0AD85427D}" type="parTrans" cxnId="{752F5E0A-6B2F-4387-A28A-C6CB734305D1}">
      <dgm:prSet/>
      <dgm:spPr/>
      <dgm:t>
        <a:bodyPr/>
        <a:lstStyle/>
        <a:p>
          <a:endParaRPr lang="en-US"/>
        </a:p>
      </dgm:t>
    </dgm:pt>
    <dgm:pt modelId="{7FE0D0B2-0223-446F-931F-910F962050F0}" type="sibTrans" cxnId="{752F5E0A-6B2F-4387-A28A-C6CB734305D1}">
      <dgm:prSet/>
      <dgm:spPr/>
      <dgm:t>
        <a:bodyPr/>
        <a:lstStyle/>
        <a:p>
          <a:endParaRPr lang="en-US"/>
        </a:p>
      </dgm:t>
    </dgm:pt>
    <dgm:pt modelId="{50BC4D2A-486E-41DE-B214-7F8AE1E1CE46}">
      <dgm:prSet phldrT="[Text]"/>
      <dgm:spPr/>
      <dgm:t>
        <a:bodyPr/>
        <a:lstStyle/>
        <a:p>
          <a:r>
            <a:rPr lang="en-US" dirty="0" smtClean="0"/>
            <a:t>Business</a:t>
          </a:r>
          <a:endParaRPr lang="en-US" dirty="0"/>
        </a:p>
      </dgm:t>
    </dgm:pt>
    <dgm:pt modelId="{23DFFC91-F927-450A-9958-6D1EEF2EED39}" type="parTrans" cxnId="{003FD502-A75B-4B7A-A377-39C169D2D5FE}">
      <dgm:prSet/>
      <dgm:spPr/>
      <dgm:t>
        <a:bodyPr/>
        <a:lstStyle/>
        <a:p>
          <a:endParaRPr lang="en-US"/>
        </a:p>
      </dgm:t>
    </dgm:pt>
    <dgm:pt modelId="{55D3D09D-94A5-46F1-8200-074E01FB0F8D}" type="sibTrans" cxnId="{003FD502-A75B-4B7A-A377-39C169D2D5FE}">
      <dgm:prSet/>
      <dgm:spPr/>
      <dgm:t>
        <a:bodyPr/>
        <a:lstStyle/>
        <a:p>
          <a:endParaRPr lang="en-US"/>
        </a:p>
      </dgm:t>
    </dgm:pt>
    <dgm:pt modelId="{32BBD882-D741-46E5-AE02-FC39094509FC}">
      <dgm:prSet phldrT="[Text]"/>
      <dgm:spPr/>
      <dgm:t>
        <a:bodyPr/>
        <a:lstStyle/>
        <a:p>
          <a:r>
            <a:rPr lang="en-US" dirty="0" smtClean="0"/>
            <a:t>Project managers</a:t>
          </a:r>
          <a:endParaRPr lang="en-US" dirty="0"/>
        </a:p>
      </dgm:t>
    </dgm:pt>
    <dgm:pt modelId="{DC5B26B0-3C40-4740-86B4-42AD42ABF6DD}" type="parTrans" cxnId="{775275B5-F1FA-41F0-BEB9-392EA00393B6}">
      <dgm:prSet/>
      <dgm:spPr/>
      <dgm:t>
        <a:bodyPr/>
        <a:lstStyle/>
        <a:p>
          <a:endParaRPr lang="en-US"/>
        </a:p>
      </dgm:t>
    </dgm:pt>
    <dgm:pt modelId="{87CC94E7-910B-4C7E-96C9-D7A919220CB3}" type="sibTrans" cxnId="{775275B5-F1FA-41F0-BEB9-392EA00393B6}">
      <dgm:prSet/>
      <dgm:spPr/>
      <dgm:t>
        <a:bodyPr/>
        <a:lstStyle/>
        <a:p>
          <a:endParaRPr lang="en-US"/>
        </a:p>
      </dgm:t>
    </dgm:pt>
    <dgm:pt modelId="{93957627-E9F3-4F83-A196-CFC3FC7B4FBA}">
      <dgm:prSet phldrT="[Text]"/>
      <dgm:spPr/>
      <dgm:t>
        <a:bodyPr/>
        <a:lstStyle/>
        <a:p>
          <a:r>
            <a:rPr lang="en-US" dirty="0" smtClean="0"/>
            <a:t>Relocation providers</a:t>
          </a:r>
          <a:endParaRPr lang="en-US" dirty="0"/>
        </a:p>
      </dgm:t>
    </dgm:pt>
    <dgm:pt modelId="{E159DD72-CEA7-4BB6-A518-2C871012470D}" type="parTrans" cxnId="{41441112-55F2-44B1-897B-5F697DAB94B2}">
      <dgm:prSet/>
      <dgm:spPr/>
      <dgm:t>
        <a:bodyPr/>
        <a:lstStyle/>
        <a:p>
          <a:endParaRPr lang="en-US"/>
        </a:p>
      </dgm:t>
    </dgm:pt>
    <dgm:pt modelId="{2ADD4CFA-69A0-4097-A6EA-EA83E26E58D9}" type="sibTrans" cxnId="{41441112-55F2-44B1-897B-5F697DAB94B2}">
      <dgm:prSet/>
      <dgm:spPr/>
      <dgm:t>
        <a:bodyPr/>
        <a:lstStyle/>
        <a:p>
          <a:endParaRPr lang="en-US"/>
        </a:p>
      </dgm:t>
    </dgm:pt>
    <dgm:pt modelId="{98433EEA-F023-4372-AFD5-6B4AD55544FE}">
      <dgm:prSet phldrT="[Text]"/>
      <dgm:spPr/>
      <dgm:t>
        <a:bodyPr/>
        <a:lstStyle/>
        <a:p>
          <a:r>
            <a:rPr lang="en-US" dirty="0" smtClean="0"/>
            <a:t>Immigration vendors</a:t>
          </a:r>
          <a:endParaRPr lang="en-US" dirty="0"/>
        </a:p>
      </dgm:t>
    </dgm:pt>
    <dgm:pt modelId="{8C571C44-8A17-4C5C-9890-7449ADE4C21D}" type="parTrans" cxnId="{0AAF1D43-B5B8-431F-BA67-9D702CC36BFF}">
      <dgm:prSet/>
      <dgm:spPr/>
      <dgm:t>
        <a:bodyPr/>
        <a:lstStyle/>
        <a:p>
          <a:endParaRPr lang="en-US"/>
        </a:p>
      </dgm:t>
    </dgm:pt>
    <dgm:pt modelId="{5BCD1677-A7B2-4241-A8E7-CFCCCC96D1D8}" type="sibTrans" cxnId="{0AAF1D43-B5B8-431F-BA67-9D702CC36BFF}">
      <dgm:prSet/>
      <dgm:spPr/>
      <dgm:t>
        <a:bodyPr/>
        <a:lstStyle/>
        <a:p>
          <a:endParaRPr lang="en-US"/>
        </a:p>
      </dgm:t>
    </dgm:pt>
    <dgm:pt modelId="{565152A0-2E47-493C-B934-C3E53C30F479}">
      <dgm:prSet phldrT="[Text]"/>
      <dgm:spPr/>
      <dgm:t>
        <a:bodyPr/>
        <a:lstStyle/>
        <a:p>
          <a:endParaRPr lang="en-US" dirty="0"/>
        </a:p>
      </dgm:t>
    </dgm:pt>
    <dgm:pt modelId="{372B92D3-177C-48F9-9EA3-87A763463047}" type="parTrans" cxnId="{09E7048C-791D-4C68-BFEA-1259037BED5C}">
      <dgm:prSet/>
      <dgm:spPr/>
      <dgm:t>
        <a:bodyPr/>
        <a:lstStyle/>
        <a:p>
          <a:endParaRPr lang="en-US"/>
        </a:p>
      </dgm:t>
    </dgm:pt>
    <dgm:pt modelId="{DA5072BA-D65B-4968-B8C6-1ECF5AA3E7E3}" type="sibTrans" cxnId="{09E7048C-791D-4C68-BFEA-1259037BED5C}">
      <dgm:prSet/>
      <dgm:spPr/>
      <dgm:t>
        <a:bodyPr/>
        <a:lstStyle/>
        <a:p>
          <a:endParaRPr lang="en-US"/>
        </a:p>
      </dgm:t>
    </dgm:pt>
    <dgm:pt modelId="{955E0BC9-778A-47CA-B9FF-8BE23117D1CD}" type="pres">
      <dgm:prSet presAssocID="{6F3B0CB0-6EBF-4AAD-919D-007088C30E5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62532E-0C77-42AB-A37A-902DACCBFEDE}" type="pres">
      <dgm:prSet presAssocID="{6F3B0CB0-6EBF-4AAD-919D-007088C30E58}" presName="radial" presStyleCnt="0">
        <dgm:presLayoutVars>
          <dgm:animLvl val="ctr"/>
        </dgm:presLayoutVars>
      </dgm:prSet>
      <dgm:spPr/>
    </dgm:pt>
    <dgm:pt modelId="{074449AE-C62C-4EBE-9C88-0F3623FD8B10}" type="pres">
      <dgm:prSet presAssocID="{8041BF8C-2F87-430C-BF01-91302D82F492}" presName="centerShape" presStyleLbl="vennNode1" presStyleIdx="0" presStyleCnt="9"/>
      <dgm:spPr/>
      <dgm:t>
        <a:bodyPr/>
        <a:lstStyle/>
        <a:p>
          <a:endParaRPr lang="en-US"/>
        </a:p>
      </dgm:t>
    </dgm:pt>
    <dgm:pt modelId="{056F11C8-4770-48F4-ABD4-ABA96C13F8EC}" type="pres">
      <dgm:prSet presAssocID="{A8C6C1FA-CBF1-471A-8595-B916B2BCCF29}" presName="node" presStyleLbl="venn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9BC05B-072E-42EF-AE07-6669C9BDD874}" type="pres">
      <dgm:prSet presAssocID="{4CC02E6C-AE99-43E7-A907-964BB0B4CF48}" presName="node" presStyleLbl="venn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346CC6-5E9E-40A7-8A00-DDC2CEDBD6E5}" type="pres">
      <dgm:prSet presAssocID="{A9C89897-7498-4581-806E-AAEF0FDE18A2}" presName="node" presStyleLbl="venn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7A38EC-EEC5-44EB-B38E-366FE201365A}" type="pres">
      <dgm:prSet presAssocID="{0D159686-E2BD-4A3D-8DA8-9EC1CD032CBD}" presName="node" presStyleLbl="venn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307FA5-22E3-4D29-83B0-7026D0C07147}" type="pres">
      <dgm:prSet presAssocID="{50BC4D2A-486E-41DE-B214-7F8AE1E1CE46}" presName="node" presStyleLbl="venn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1A4437-70B9-4866-A265-DAD1D0155244}" type="pres">
      <dgm:prSet presAssocID="{32BBD882-D741-46E5-AE02-FC39094509FC}" presName="node" presStyleLbl="venn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1734EB-A2DE-458E-B852-2E2795E16BE4}" type="pres">
      <dgm:prSet presAssocID="{93957627-E9F3-4F83-A196-CFC3FC7B4FBA}" presName="node" presStyleLbl="venn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719A7C-ECFB-4A17-BC7D-98BAD4FDCEDB}" type="pres">
      <dgm:prSet presAssocID="{98433EEA-F023-4372-AFD5-6B4AD55544FE}" presName="node" presStyleLbl="venn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3FD502-A75B-4B7A-A377-39C169D2D5FE}" srcId="{8041BF8C-2F87-430C-BF01-91302D82F492}" destId="{50BC4D2A-486E-41DE-B214-7F8AE1E1CE46}" srcOrd="4" destOrd="0" parTransId="{23DFFC91-F927-450A-9958-6D1EEF2EED39}" sibTransId="{55D3D09D-94A5-46F1-8200-074E01FB0F8D}"/>
    <dgm:cxn modelId="{7BDB8BDA-493F-4276-9AFD-0AE5B499E116}" type="presOf" srcId="{32BBD882-D741-46E5-AE02-FC39094509FC}" destId="{C21A4437-70B9-4866-A265-DAD1D0155244}" srcOrd="0" destOrd="0" presId="urn:microsoft.com/office/officeart/2005/8/layout/radial3"/>
    <dgm:cxn modelId="{36B286FB-FA09-4C7B-9363-D3F0A1349E59}" type="presOf" srcId="{4CC02E6C-AE99-43E7-A907-964BB0B4CF48}" destId="{509BC05B-072E-42EF-AE07-6669C9BDD874}" srcOrd="0" destOrd="0" presId="urn:microsoft.com/office/officeart/2005/8/layout/radial3"/>
    <dgm:cxn modelId="{E5D7CB07-76CC-47A5-82DB-4B276BB0A722}" srcId="{6F3B0CB0-6EBF-4AAD-919D-007088C30E58}" destId="{8041BF8C-2F87-430C-BF01-91302D82F492}" srcOrd="0" destOrd="0" parTransId="{8FB0C38E-2786-47D5-A09F-EDF1030CDF4F}" sibTransId="{DCAEF68D-0B1A-4904-B7DD-939DD334E958}"/>
    <dgm:cxn modelId="{D048F46B-7AC4-444B-AD32-613C056CB72A}" srcId="{8041BF8C-2F87-430C-BF01-91302D82F492}" destId="{A9C89897-7498-4581-806E-AAEF0FDE18A2}" srcOrd="2" destOrd="0" parTransId="{510DCE19-EB2C-4C22-9A03-F5E86366BB5E}" sibTransId="{75C3AC22-89CB-4331-8B44-8846FF6A9174}"/>
    <dgm:cxn modelId="{775275B5-F1FA-41F0-BEB9-392EA00393B6}" srcId="{8041BF8C-2F87-430C-BF01-91302D82F492}" destId="{32BBD882-D741-46E5-AE02-FC39094509FC}" srcOrd="5" destOrd="0" parTransId="{DC5B26B0-3C40-4740-86B4-42AD42ABF6DD}" sibTransId="{87CC94E7-910B-4C7E-96C9-D7A919220CB3}"/>
    <dgm:cxn modelId="{39A44984-9A7A-4868-8F37-6B65E91E7413}" srcId="{8041BF8C-2F87-430C-BF01-91302D82F492}" destId="{A8C6C1FA-CBF1-471A-8595-B916B2BCCF29}" srcOrd="0" destOrd="0" parTransId="{ED344E76-F8A4-498C-9A25-726C4D7A6D75}" sibTransId="{96A68B25-4D17-4894-9876-BBD07D58DEE7}"/>
    <dgm:cxn modelId="{B297D841-0B71-4214-82D2-1BA38C6EDC19}" type="presOf" srcId="{A9C89897-7498-4581-806E-AAEF0FDE18A2}" destId="{1B346CC6-5E9E-40A7-8A00-DDC2CEDBD6E5}" srcOrd="0" destOrd="0" presId="urn:microsoft.com/office/officeart/2005/8/layout/radial3"/>
    <dgm:cxn modelId="{4F1D32F8-CB64-42AE-8543-A9805BC02190}" type="presOf" srcId="{A8C6C1FA-CBF1-471A-8595-B916B2BCCF29}" destId="{056F11C8-4770-48F4-ABD4-ABA96C13F8EC}" srcOrd="0" destOrd="0" presId="urn:microsoft.com/office/officeart/2005/8/layout/radial3"/>
    <dgm:cxn modelId="{6992F39F-F6AA-4333-AC3C-3D4F607CF58B}" type="presOf" srcId="{50BC4D2A-486E-41DE-B214-7F8AE1E1CE46}" destId="{76307FA5-22E3-4D29-83B0-7026D0C07147}" srcOrd="0" destOrd="0" presId="urn:microsoft.com/office/officeart/2005/8/layout/radial3"/>
    <dgm:cxn modelId="{56837F5D-5CF9-4622-8D00-AC009EB046FE}" type="presOf" srcId="{98433EEA-F023-4372-AFD5-6B4AD55544FE}" destId="{6B719A7C-ECFB-4A17-BC7D-98BAD4FDCEDB}" srcOrd="0" destOrd="0" presId="urn:microsoft.com/office/officeart/2005/8/layout/radial3"/>
    <dgm:cxn modelId="{752F5E0A-6B2F-4387-A28A-C6CB734305D1}" srcId="{8041BF8C-2F87-430C-BF01-91302D82F492}" destId="{0D159686-E2BD-4A3D-8DA8-9EC1CD032CBD}" srcOrd="3" destOrd="0" parTransId="{186A72BB-356F-4BDB-95BE-4FE0AD85427D}" sibTransId="{7FE0D0B2-0223-446F-931F-910F962050F0}"/>
    <dgm:cxn modelId="{C25444DA-7DC6-4598-BB6F-1CE10EF7CEFF}" type="presOf" srcId="{0D159686-E2BD-4A3D-8DA8-9EC1CD032CBD}" destId="{A67A38EC-EEC5-44EB-B38E-366FE201365A}" srcOrd="0" destOrd="0" presId="urn:microsoft.com/office/officeart/2005/8/layout/radial3"/>
    <dgm:cxn modelId="{3D3B4EB1-5861-4BFB-92CD-0A74C059E67F}" type="presOf" srcId="{93957627-E9F3-4F83-A196-CFC3FC7B4FBA}" destId="{C21734EB-A2DE-458E-B852-2E2795E16BE4}" srcOrd="0" destOrd="0" presId="urn:microsoft.com/office/officeart/2005/8/layout/radial3"/>
    <dgm:cxn modelId="{0AAF1D43-B5B8-431F-BA67-9D702CC36BFF}" srcId="{8041BF8C-2F87-430C-BF01-91302D82F492}" destId="{98433EEA-F023-4372-AFD5-6B4AD55544FE}" srcOrd="7" destOrd="0" parTransId="{8C571C44-8A17-4C5C-9890-7449ADE4C21D}" sibTransId="{5BCD1677-A7B2-4241-A8E7-CFCCCC96D1D8}"/>
    <dgm:cxn modelId="{A6C16D72-7FEB-4A58-ADA4-ADDD1E8DCD55}" type="presOf" srcId="{8041BF8C-2F87-430C-BF01-91302D82F492}" destId="{074449AE-C62C-4EBE-9C88-0F3623FD8B10}" srcOrd="0" destOrd="0" presId="urn:microsoft.com/office/officeart/2005/8/layout/radial3"/>
    <dgm:cxn modelId="{43366E5F-B5E9-406C-9BBE-8C430C06AD05}" srcId="{8041BF8C-2F87-430C-BF01-91302D82F492}" destId="{4CC02E6C-AE99-43E7-A907-964BB0B4CF48}" srcOrd="1" destOrd="0" parTransId="{3F3CCF0A-2D07-4621-9F0C-013D48686053}" sibTransId="{C42C5BD2-9669-4DA5-9B50-4314DE2EAF28}"/>
    <dgm:cxn modelId="{41441112-55F2-44B1-897B-5F697DAB94B2}" srcId="{8041BF8C-2F87-430C-BF01-91302D82F492}" destId="{93957627-E9F3-4F83-A196-CFC3FC7B4FBA}" srcOrd="6" destOrd="0" parTransId="{E159DD72-CEA7-4BB6-A518-2C871012470D}" sibTransId="{2ADD4CFA-69A0-4097-A6EA-EA83E26E58D9}"/>
    <dgm:cxn modelId="{4214C742-C552-4E0C-97AB-0EA5755DFEFE}" type="presOf" srcId="{6F3B0CB0-6EBF-4AAD-919D-007088C30E58}" destId="{955E0BC9-778A-47CA-B9FF-8BE23117D1CD}" srcOrd="0" destOrd="0" presId="urn:microsoft.com/office/officeart/2005/8/layout/radial3"/>
    <dgm:cxn modelId="{09E7048C-791D-4C68-BFEA-1259037BED5C}" srcId="{6F3B0CB0-6EBF-4AAD-919D-007088C30E58}" destId="{565152A0-2E47-493C-B934-C3E53C30F479}" srcOrd="1" destOrd="0" parTransId="{372B92D3-177C-48F9-9EA3-87A763463047}" sibTransId="{DA5072BA-D65B-4968-B8C6-1ECF5AA3E7E3}"/>
    <dgm:cxn modelId="{A8F611F9-5B25-4046-B79C-8FE353D31EDA}" type="presParOf" srcId="{955E0BC9-778A-47CA-B9FF-8BE23117D1CD}" destId="{3762532E-0C77-42AB-A37A-902DACCBFEDE}" srcOrd="0" destOrd="0" presId="urn:microsoft.com/office/officeart/2005/8/layout/radial3"/>
    <dgm:cxn modelId="{1B06F359-FCF0-4662-80D0-BD8368CBB2D8}" type="presParOf" srcId="{3762532E-0C77-42AB-A37A-902DACCBFEDE}" destId="{074449AE-C62C-4EBE-9C88-0F3623FD8B10}" srcOrd="0" destOrd="0" presId="urn:microsoft.com/office/officeart/2005/8/layout/radial3"/>
    <dgm:cxn modelId="{1B040E76-9749-468A-8A6C-1786CF9ACFF5}" type="presParOf" srcId="{3762532E-0C77-42AB-A37A-902DACCBFEDE}" destId="{056F11C8-4770-48F4-ABD4-ABA96C13F8EC}" srcOrd="1" destOrd="0" presId="urn:microsoft.com/office/officeart/2005/8/layout/radial3"/>
    <dgm:cxn modelId="{529EFF8F-137F-4134-8404-A7801D395FEE}" type="presParOf" srcId="{3762532E-0C77-42AB-A37A-902DACCBFEDE}" destId="{509BC05B-072E-42EF-AE07-6669C9BDD874}" srcOrd="2" destOrd="0" presId="urn:microsoft.com/office/officeart/2005/8/layout/radial3"/>
    <dgm:cxn modelId="{0168A528-CC15-437F-BDF2-27F14353E0E3}" type="presParOf" srcId="{3762532E-0C77-42AB-A37A-902DACCBFEDE}" destId="{1B346CC6-5E9E-40A7-8A00-DDC2CEDBD6E5}" srcOrd="3" destOrd="0" presId="urn:microsoft.com/office/officeart/2005/8/layout/radial3"/>
    <dgm:cxn modelId="{7B2332D0-C9E5-4076-A6DB-8DD3E5F22406}" type="presParOf" srcId="{3762532E-0C77-42AB-A37A-902DACCBFEDE}" destId="{A67A38EC-EEC5-44EB-B38E-366FE201365A}" srcOrd="4" destOrd="0" presId="urn:microsoft.com/office/officeart/2005/8/layout/radial3"/>
    <dgm:cxn modelId="{BFF8120A-D6A1-4F04-B016-0951A793A9A3}" type="presParOf" srcId="{3762532E-0C77-42AB-A37A-902DACCBFEDE}" destId="{76307FA5-22E3-4D29-83B0-7026D0C07147}" srcOrd="5" destOrd="0" presId="urn:microsoft.com/office/officeart/2005/8/layout/radial3"/>
    <dgm:cxn modelId="{7FCCE075-94B5-4D64-9356-3C63CFA05649}" type="presParOf" srcId="{3762532E-0C77-42AB-A37A-902DACCBFEDE}" destId="{C21A4437-70B9-4866-A265-DAD1D0155244}" srcOrd="6" destOrd="0" presId="urn:microsoft.com/office/officeart/2005/8/layout/radial3"/>
    <dgm:cxn modelId="{83C6A0E6-D58A-45AC-9F79-DE0F18B7C78B}" type="presParOf" srcId="{3762532E-0C77-42AB-A37A-902DACCBFEDE}" destId="{C21734EB-A2DE-458E-B852-2E2795E16BE4}" srcOrd="7" destOrd="0" presId="urn:microsoft.com/office/officeart/2005/8/layout/radial3"/>
    <dgm:cxn modelId="{C2AB9B12-FF96-406D-A9B8-52F4FE3BAE88}" type="presParOf" srcId="{3762532E-0C77-42AB-A37A-902DACCBFEDE}" destId="{6B719A7C-ECFB-4A17-BC7D-98BAD4FDCEDB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4F029E-A98C-4303-B79F-4BA4E99846A6}" type="doc">
      <dgm:prSet loTypeId="urn:microsoft.com/office/officeart/2011/layout/HexagonRadial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FBF48DE-F6AF-4FD9-AC4B-F4497A585F60}">
      <dgm:prSet phldrT="[Text]" custT="1"/>
      <dgm:spPr/>
      <dgm:t>
        <a:bodyPr/>
        <a:lstStyle/>
        <a:p>
          <a:r>
            <a:rPr lang="en-US" sz="1800" b="1" dirty="0" smtClean="0"/>
            <a:t>Transparency</a:t>
          </a:r>
        </a:p>
        <a:p>
          <a:r>
            <a:rPr lang="en-US" sz="1600" b="0" dirty="0" smtClean="0">
              <a:solidFill>
                <a:schemeClr val="tx2">
                  <a:lumMod val="50000"/>
                </a:schemeClr>
              </a:solidFill>
            </a:rPr>
            <a:t>Status, KPI/SLA, Risk Management</a:t>
          </a:r>
          <a:endParaRPr lang="en-US" sz="16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239626-7B23-4176-9A17-994C82D9EE63}" type="parTrans" cxnId="{4B60C272-3E7F-4C90-9C1D-0E525C977137}">
      <dgm:prSet/>
      <dgm:spPr/>
      <dgm:t>
        <a:bodyPr/>
        <a:lstStyle/>
        <a:p>
          <a:endParaRPr lang="en-US" sz="2800"/>
        </a:p>
      </dgm:t>
    </dgm:pt>
    <dgm:pt modelId="{0330129B-8ADE-4AFD-9DB4-12EC5573852F}" type="sibTrans" cxnId="{4B60C272-3E7F-4C90-9C1D-0E525C977137}">
      <dgm:prSet/>
      <dgm:spPr/>
      <dgm:t>
        <a:bodyPr/>
        <a:lstStyle/>
        <a:p>
          <a:endParaRPr lang="en-US" sz="2800"/>
        </a:p>
      </dgm:t>
    </dgm:pt>
    <dgm:pt modelId="{FBC7A10A-9547-4896-BD97-6F90D0FFE8ED}">
      <dgm:prSet phldrT="[Text]" custT="1"/>
      <dgm:spPr/>
      <dgm:t>
        <a:bodyPr/>
        <a:lstStyle/>
        <a:p>
          <a:r>
            <a:rPr lang="en-US" sz="1800" b="1" u="none" dirty="0" smtClean="0"/>
            <a:t>Work:  </a:t>
          </a:r>
          <a:r>
            <a:rPr lang="en-US" sz="1400" dirty="0" smtClean="0"/>
            <a:t>Compliance, Compensation, Initiation, etc.</a:t>
          </a:r>
        </a:p>
      </dgm:t>
    </dgm:pt>
    <dgm:pt modelId="{4745271E-1DB7-4524-93DF-CD50D19248A3}" type="parTrans" cxnId="{3F695C7A-13A2-4033-AF59-B5400FB643BC}">
      <dgm:prSet/>
      <dgm:spPr/>
      <dgm:t>
        <a:bodyPr/>
        <a:lstStyle/>
        <a:p>
          <a:endParaRPr lang="en-US" sz="2800"/>
        </a:p>
      </dgm:t>
    </dgm:pt>
    <dgm:pt modelId="{E3060D47-2038-4F57-88B1-E4B8E825B9EB}" type="sibTrans" cxnId="{3F695C7A-13A2-4033-AF59-B5400FB643BC}">
      <dgm:prSet/>
      <dgm:spPr/>
      <dgm:t>
        <a:bodyPr/>
        <a:lstStyle/>
        <a:p>
          <a:endParaRPr lang="en-US" sz="2800"/>
        </a:p>
      </dgm:t>
    </dgm:pt>
    <dgm:pt modelId="{26D9BC0C-0535-4686-8E61-61B2CD066EBB}">
      <dgm:prSet phldrT="[Text]" custT="1"/>
      <dgm:spPr/>
      <dgm:t>
        <a:bodyPr/>
        <a:lstStyle/>
        <a:p>
          <a:r>
            <a:rPr lang="en-US" sz="1800" dirty="0" smtClean="0"/>
            <a:t>Missing information</a:t>
          </a:r>
          <a:endParaRPr lang="en-US" sz="1800" dirty="0"/>
        </a:p>
      </dgm:t>
    </dgm:pt>
    <dgm:pt modelId="{3D49E744-EC99-451E-8FAD-CC89DC30127D}" type="parTrans" cxnId="{B52DA7FC-D72F-49A2-8B5F-CBA8167CD855}">
      <dgm:prSet/>
      <dgm:spPr/>
      <dgm:t>
        <a:bodyPr/>
        <a:lstStyle/>
        <a:p>
          <a:endParaRPr lang="en-US" sz="2800"/>
        </a:p>
      </dgm:t>
    </dgm:pt>
    <dgm:pt modelId="{640F9CA5-B337-4EC4-91E7-84E6E5257D60}" type="sibTrans" cxnId="{B52DA7FC-D72F-49A2-8B5F-CBA8167CD855}">
      <dgm:prSet/>
      <dgm:spPr/>
      <dgm:t>
        <a:bodyPr/>
        <a:lstStyle/>
        <a:p>
          <a:endParaRPr lang="en-US" sz="2800"/>
        </a:p>
      </dgm:t>
    </dgm:pt>
    <dgm:pt modelId="{A1BE06D8-EAB8-46F8-B841-56620B44BFA0}">
      <dgm:prSet phldrT="[Text]" custT="1"/>
      <dgm:spPr/>
      <dgm:t>
        <a:bodyPr/>
        <a:lstStyle/>
        <a:p>
          <a:r>
            <a:rPr lang="en-US" sz="1800" dirty="0" smtClean="0"/>
            <a:t>Meetings</a:t>
          </a:r>
          <a:endParaRPr lang="en-US" sz="1800" dirty="0"/>
        </a:p>
      </dgm:t>
    </dgm:pt>
    <dgm:pt modelId="{B29B5F7E-87FC-4ACD-9184-D25E3CF97A95}" type="parTrans" cxnId="{020FE5EB-4323-4973-BD03-76EFE572B8AD}">
      <dgm:prSet/>
      <dgm:spPr/>
      <dgm:t>
        <a:bodyPr/>
        <a:lstStyle/>
        <a:p>
          <a:endParaRPr lang="en-US" sz="2800"/>
        </a:p>
      </dgm:t>
    </dgm:pt>
    <dgm:pt modelId="{A6D92E9D-C8C3-4BDC-A0C8-61BC99B93B85}" type="sibTrans" cxnId="{020FE5EB-4323-4973-BD03-76EFE572B8AD}">
      <dgm:prSet/>
      <dgm:spPr/>
      <dgm:t>
        <a:bodyPr/>
        <a:lstStyle/>
        <a:p>
          <a:endParaRPr lang="en-US" sz="2800"/>
        </a:p>
      </dgm:t>
    </dgm:pt>
    <dgm:pt modelId="{732C1971-BACE-4EF6-AFD8-406BBE9E2C8C}">
      <dgm:prSet phldrT="[Text]" custT="1"/>
      <dgm:spPr/>
      <dgm:t>
        <a:bodyPr/>
        <a:lstStyle/>
        <a:p>
          <a:r>
            <a:rPr lang="en-US" sz="1800" dirty="0" smtClean="0"/>
            <a:t>3</a:t>
          </a:r>
          <a:r>
            <a:rPr lang="en-US" sz="1800" baseline="30000" dirty="0" smtClean="0"/>
            <a:t>rd</a:t>
          </a:r>
          <a:r>
            <a:rPr lang="en-US" sz="1800" dirty="0" smtClean="0"/>
            <a:t> Party Requests &amp; Data</a:t>
          </a:r>
          <a:endParaRPr lang="en-US" sz="1800" dirty="0"/>
        </a:p>
      </dgm:t>
    </dgm:pt>
    <dgm:pt modelId="{BE0AB9CB-0481-4E7B-A774-474FA77415BB}" type="parTrans" cxnId="{2087F2CC-7AEE-4E61-BDC1-BD67393B4EEA}">
      <dgm:prSet/>
      <dgm:spPr/>
      <dgm:t>
        <a:bodyPr/>
        <a:lstStyle/>
        <a:p>
          <a:endParaRPr lang="en-US" sz="2800"/>
        </a:p>
      </dgm:t>
    </dgm:pt>
    <dgm:pt modelId="{ABAE9ED2-6FA2-4D47-8687-725A0C8C54FC}" type="sibTrans" cxnId="{2087F2CC-7AEE-4E61-BDC1-BD67393B4EEA}">
      <dgm:prSet/>
      <dgm:spPr/>
      <dgm:t>
        <a:bodyPr/>
        <a:lstStyle/>
        <a:p>
          <a:endParaRPr lang="en-US" sz="2800"/>
        </a:p>
      </dgm:t>
    </dgm:pt>
    <dgm:pt modelId="{2D1A3E89-D7AC-47E7-ACAA-F87484AA3A1D}">
      <dgm:prSet phldrT="[Text]" custT="1"/>
      <dgm:spPr/>
      <dgm:t>
        <a:bodyPr/>
        <a:lstStyle/>
        <a:p>
          <a:r>
            <a:rPr lang="en-US" sz="1800" dirty="0" smtClean="0"/>
            <a:t>Invoices, OOS</a:t>
          </a:r>
          <a:endParaRPr lang="en-US" sz="1800" dirty="0"/>
        </a:p>
      </dgm:t>
    </dgm:pt>
    <dgm:pt modelId="{F40AF6D7-72EA-48D9-84B8-0F86E40937E0}" type="parTrans" cxnId="{3A0D03DD-A733-4322-8DB3-F69402FA6ACC}">
      <dgm:prSet/>
      <dgm:spPr/>
      <dgm:t>
        <a:bodyPr/>
        <a:lstStyle/>
        <a:p>
          <a:endParaRPr lang="en-US" sz="2800"/>
        </a:p>
      </dgm:t>
    </dgm:pt>
    <dgm:pt modelId="{27F86FA7-8599-41C6-829E-6E3D619A3F51}" type="sibTrans" cxnId="{3A0D03DD-A733-4322-8DB3-F69402FA6ACC}">
      <dgm:prSet/>
      <dgm:spPr/>
      <dgm:t>
        <a:bodyPr/>
        <a:lstStyle/>
        <a:p>
          <a:endParaRPr lang="en-US" sz="2800"/>
        </a:p>
      </dgm:t>
    </dgm:pt>
    <dgm:pt modelId="{1512C283-6D75-4218-AD35-57969D459060}">
      <dgm:prSet phldrT="[Text]"/>
      <dgm:spPr/>
      <dgm:t>
        <a:bodyPr/>
        <a:lstStyle/>
        <a:p>
          <a:endParaRPr lang="en-US" sz="2800" dirty="0"/>
        </a:p>
      </dgm:t>
    </dgm:pt>
    <dgm:pt modelId="{F2744E21-1757-4415-97B4-C2A8CBF718B4}" type="parTrans" cxnId="{8E4A7E10-FD11-4B4E-8212-415D1157F607}">
      <dgm:prSet/>
      <dgm:spPr/>
      <dgm:t>
        <a:bodyPr/>
        <a:lstStyle/>
        <a:p>
          <a:endParaRPr lang="en-US" sz="2800"/>
        </a:p>
      </dgm:t>
    </dgm:pt>
    <dgm:pt modelId="{1461CB7D-0956-4764-9428-5065C20582BD}" type="sibTrans" cxnId="{8E4A7E10-FD11-4B4E-8212-415D1157F607}">
      <dgm:prSet/>
      <dgm:spPr/>
      <dgm:t>
        <a:bodyPr/>
        <a:lstStyle/>
        <a:p>
          <a:endParaRPr lang="en-US" sz="2800"/>
        </a:p>
      </dgm:t>
    </dgm:pt>
    <dgm:pt modelId="{25DF7970-399C-43BC-BE2E-1096A20E7DA3}">
      <dgm:prSet phldrT="[Text]" custT="1"/>
      <dgm:spPr/>
      <dgm:t>
        <a:bodyPr/>
        <a:lstStyle/>
        <a:p>
          <a:r>
            <a:rPr lang="en-US" sz="1800" dirty="0" smtClean="0"/>
            <a:t>Questions</a:t>
          </a:r>
          <a:endParaRPr lang="en-US" sz="1800" dirty="0"/>
        </a:p>
      </dgm:t>
    </dgm:pt>
    <dgm:pt modelId="{151A7AC3-5520-42D9-8604-3EC2869335E4}" type="parTrans" cxnId="{011BC8D7-79C2-49FB-92FB-8F33D9017683}">
      <dgm:prSet/>
      <dgm:spPr/>
      <dgm:t>
        <a:bodyPr/>
        <a:lstStyle/>
        <a:p>
          <a:endParaRPr lang="en-US" sz="2800"/>
        </a:p>
      </dgm:t>
    </dgm:pt>
    <dgm:pt modelId="{F5CA2B59-81FA-47F4-87B1-2A641FB0B0A4}" type="sibTrans" cxnId="{011BC8D7-79C2-49FB-92FB-8F33D9017683}">
      <dgm:prSet/>
      <dgm:spPr/>
      <dgm:t>
        <a:bodyPr/>
        <a:lstStyle/>
        <a:p>
          <a:endParaRPr lang="en-US" sz="2800"/>
        </a:p>
      </dgm:t>
    </dgm:pt>
    <dgm:pt modelId="{3C9F7BC4-76D7-4E8B-B6D5-78283CCB7A44}" type="pres">
      <dgm:prSet presAssocID="{534F029E-A98C-4303-B79F-4BA4E99846A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198F510-FD55-40F5-8D40-5C926AD459BC}" type="pres">
      <dgm:prSet presAssocID="{8FBF48DE-F6AF-4FD9-AC4B-F4497A585F60}" presName="Parent" presStyleLbl="node0" presStyleIdx="0" presStyleCnt="1" custScaleX="107952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4123C1E3-43B7-4F8B-9B4E-7331B02C057E}" type="pres">
      <dgm:prSet presAssocID="{25DF7970-399C-43BC-BE2E-1096A20E7DA3}" presName="Accent1" presStyleCnt="0"/>
      <dgm:spPr/>
    </dgm:pt>
    <dgm:pt modelId="{AE7D736B-EF4E-46CB-B8D1-54AFFFD85171}" type="pres">
      <dgm:prSet presAssocID="{25DF7970-399C-43BC-BE2E-1096A20E7DA3}" presName="Accent" presStyleLbl="bgShp" presStyleIdx="0" presStyleCnt="6"/>
      <dgm:spPr/>
    </dgm:pt>
    <dgm:pt modelId="{864DC71B-BAFB-4A7F-A80D-B6D310F130B7}" type="pres">
      <dgm:prSet presAssocID="{25DF7970-399C-43BC-BE2E-1096A20E7DA3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525B56-F961-43CE-9AC0-5C5652A86DD7}" type="pres">
      <dgm:prSet presAssocID="{FBC7A10A-9547-4896-BD97-6F90D0FFE8ED}" presName="Accent2" presStyleCnt="0"/>
      <dgm:spPr/>
    </dgm:pt>
    <dgm:pt modelId="{CBA8D891-CA89-43DC-85D1-816E795560A0}" type="pres">
      <dgm:prSet presAssocID="{FBC7A10A-9547-4896-BD97-6F90D0FFE8ED}" presName="Accent" presStyleLbl="bgShp" presStyleIdx="1" presStyleCnt="6"/>
      <dgm:spPr/>
    </dgm:pt>
    <dgm:pt modelId="{C841C6F4-5091-4101-8E33-EBB2A33EA3A6}" type="pres">
      <dgm:prSet presAssocID="{FBC7A10A-9547-4896-BD97-6F90D0FFE8ED}" presName="Child2" presStyleLbl="node1" presStyleIdx="1" presStyleCnt="6" custScaleX="1132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CA8CB5-0FE7-4C7D-8335-5F905DCDEF05}" type="pres">
      <dgm:prSet presAssocID="{26D9BC0C-0535-4686-8E61-61B2CD066EBB}" presName="Accent3" presStyleCnt="0"/>
      <dgm:spPr/>
    </dgm:pt>
    <dgm:pt modelId="{3A751CC5-36BB-446F-8C95-B463B597C4AB}" type="pres">
      <dgm:prSet presAssocID="{26D9BC0C-0535-4686-8E61-61B2CD066EBB}" presName="Accent" presStyleLbl="bgShp" presStyleIdx="2" presStyleCnt="6"/>
      <dgm:spPr/>
    </dgm:pt>
    <dgm:pt modelId="{9D65C9B7-2412-459D-8CA0-F2AB147AEFAF}" type="pres">
      <dgm:prSet presAssocID="{26D9BC0C-0535-4686-8E61-61B2CD066EBB}" presName="Child3" presStyleLbl="node1" presStyleIdx="2" presStyleCnt="6" custScaleX="1132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B489C9-BFE0-4A28-800B-5699464F574D}" type="pres">
      <dgm:prSet presAssocID="{A1BE06D8-EAB8-46F8-B841-56620B44BFA0}" presName="Accent4" presStyleCnt="0"/>
      <dgm:spPr/>
    </dgm:pt>
    <dgm:pt modelId="{5AD76B1C-537B-4D30-A29D-CBEFD2C299FF}" type="pres">
      <dgm:prSet presAssocID="{A1BE06D8-EAB8-46F8-B841-56620B44BFA0}" presName="Accent" presStyleLbl="bgShp" presStyleIdx="3" presStyleCnt="6"/>
      <dgm:spPr/>
    </dgm:pt>
    <dgm:pt modelId="{70717CB2-A873-418C-8342-039473E9243F}" type="pres">
      <dgm:prSet presAssocID="{A1BE06D8-EAB8-46F8-B841-56620B44BFA0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8A1EC3-C6FD-4DC8-AF11-EB1D82FAEEF6}" type="pres">
      <dgm:prSet presAssocID="{732C1971-BACE-4EF6-AFD8-406BBE9E2C8C}" presName="Accent5" presStyleCnt="0"/>
      <dgm:spPr/>
    </dgm:pt>
    <dgm:pt modelId="{E94FC920-F648-4CAB-8B62-79DA2EB53424}" type="pres">
      <dgm:prSet presAssocID="{732C1971-BACE-4EF6-AFD8-406BBE9E2C8C}" presName="Accent" presStyleLbl="bgShp" presStyleIdx="4" presStyleCnt="6"/>
      <dgm:spPr/>
    </dgm:pt>
    <dgm:pt modelId="{57FF67CB-4D0C-40B7-A34A-58BD0AE96DA9}" type="pres">
      <dgm:prSet presAssocID="{732C1971-BACE-4EF6-AFD8-406BBE9E2C8C}" presName="Child5" presStyleLbl="node1" presStyleIdx="4" presStyleCnt="6" custScaleX="1132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B5E1FE-4C0C-4E6E-A860-EA642D0D9DC4}" type="pres">
      <dgm:prSet presAssocID="{2D1A3E89-D7AC-47E7-ACAA-F87484AA3A1D}" presName="Accent6" presStyleCnt="0"/>
      <dgm:spPr/>
    </dgm:pt>
    <dgm:pt modelId="{3BE269C3-8B10-4968-8B83-6CA643D9AE83}" type="pres">
      <dgm:prSet presAssocID="{2D1A3E89-D7AC-47E7-ACAA-F87484AA3A1D}" presName="Accent" presStyleLbl="bgShp" presStyleIdx="5" presStyleCnt="6"/>
      <dgm:spPr/>
    </dgm:pt>
    <dgm:pt modelId="{6DBFD6BE-FED5-450A-8F6B-67E62B509C9B}" type="pres">
      <dgm:prSet presAssocID="{2D1A3E89-D7AC-47E7-ACAA-F87484AA3A1D}" presName="Child6" presStyleLbl="node1" presStyleIdx="5" presStyleCnt="6" custScaleX="1132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1ED283-6EB4-4BBB-B93F-C7A7103816B3}" type="presOf" srcId="{25DF7970-399C-43BC-BE2E-1096A20E7DA3}" destId="{864DC71B-BAFB-4A7F-A80D-B6D310F130B7}" srcOrd="0" destOrd="0" presId="urn:microsoft.com/office/officeart/2011/layout/HexagonRadial"/>
    <dgm:cxn modelId="{011BC8D7-79C2-49FB-92FB-8F33D9017683}" srcId="{8FBF48DE-F6AF-4FD9-AC4B-F4497A585F60}" destId="{25DF7970-399C-43BC-BE2E-1096A20E7DA3}" srcOrd="0" destOrd="0" parTransId="{151A7AC3-5520-42D9-8604-3EC2869335E4}" sibTransId="{F5CA2B59-81FA-47F4-87B1-2A641FB0B0A4}"/>
    <dgm:cxn modelId="{2087F2CC-7AEE-4E61-BDC1-BD67393B4EEA}" srcId="{8FBF48DE-F6AF-4FD9-AC4B-F4497A585F60}" destId="{732C1971-BACE-4EF6-AFD8-406BBE9E2C8C}" srcOrd="4" destOrd="0" parTransId="{BE0AB9CB-0481-4E7B-A774-474FA77415BB}" sibTransId="{ABAE9ED2-6FA2-4D47-8687-725A0C8C54FC}"/>
    <dgm:cxn modelId="{F1DCC3C6-7C93-47E6-BE74-A12150C1E1E7}" type="presOf" srcId="{26D9BC0C-0535-4686-8E61-61B2CD066EBB}" destId="{9D65C9B7-2412-459D-8CA0-F2AB147AEFAF}" srcOrd="0" destOrd="0" presId="urn:microsoft.com/office/officeart/2011/layout/HexagonRadial"/>
    <dgm:cxn modelId="{DE64B951-34F1-4634-A5E6-CE9DC590F65D}" type="presOf" srcId="{534F029E-A98C-4303-B79F-4BA4E99846A6}" destId="{3C9F7BC4-76D7-4E8B-B6D5-78283CCB7A44}" srcOrd="0" destOrd="0" presId="urn:microsoft.com/office/officeart/2011/layout/HexagonRadial"/>
    <dgm:cxn modelId="{67AF2B35-0F71-4F73-BE37-E3865284F95F}" type="presOf" srcId="{FBC7A10A-9547-4896-BD97-6F90D0FFE8ED}" destId="{C841C6F4-5091-4101-8E33-EBB2A33EA3A6}" srcOrd="0" destOrd="0" presId="urn:microsoft.com/office/officeart/2011/layout/HexagonRadial"/>
    <dgm:cxn modelId="{3A0D03DD-A733-4322-8DB3-F69402FA6ACC}" srcId="{8FBF48DE-F6AF-4FD9-AC4B-F4497A585F60}" destId="{2D1A3E89-D7AC-47E7-ACAA-F87484AA3A1D}" srcOrd="5" destOrd="0" parTransId="{F40AF6D7-72EA-48D9-84B8-0F86E40937E0}" sibTransId="{27F86FA7-8599-41C6-829E-6E3D619A3F51}"/>
    <dgm:cxn modelId="{9F62E26D-DE6C-436B-B58D-2BE2D825F1C3}" type="presOf" srcId="{2D1A3E89-D7AC-47E7-ACAA-F87484AA3A1D}" destId="{6DBFD6BE-FED5-450A-8F6B-67E62B509C9B}" srcOrd="0" destOrd="0" presId="urn:microsoft.com/office/officeart/2011/layout/HexagonRadial"/>
    <dgm:cxn modelId="{3F695C7A-13A2-4033-AF59-B5400FB643BC}" srcId="{8FBF48DE-F6AF-4FD9-AC4B-F4497A585F60}" destId="{FBC7A10A-9547-4896-BD97-6F90D0FFE8ED}" srcOrd="1" destOrd="0" parTransId="{4745271E-1DB7-4524-93DF-CD50D19248A3}" sibTransId="{E3060D47-2038-4F57-88B1-E4B8E825B9EB}"/>
    <dgm:cxn modelId="{4B60C272-3E7F-4C90-9C1D-0E525C977137}" srcId="{534F029E-A98C-4303-B79F-4BA4E99846A6}" destId="{8FBF48DE-F6AF-4FD9-AC4B-F4497A585F60}" srcOrd="0" destOrd="0" parTransId="{02239626-7B23-4176-9A17-994C82D9EE63}" sibTransId="{0330129B-8ADE-4AFD-9DB4-12EC5573852F}"/>
    <dgm:cxn modelId="{B52DA7FC-D72F-49A2-8B5F-CBA8167CD855}" srcId="{8FBF48DE-F6AF-4FD9-AC4B-F4497A585F60}" destId="{26D9BC0C-0535-4686-8E61-61B2CD066EBB}" srcOrd="2" destOrd="0" parTransId="{3D49E744-EC99-451E-8FAD-CC89DC30127D}" sibTransId="{640F9CA5-B337-4EC4-91E7-84E6E5257D60}"/>
    <dgm:cxn modelId="{1F920503-E22D-4477-827A-319227126B82}" type="presOf" srcId="{8FBF48DE-F6AF-4FD9-AC4B-F4497A585F60}" destId="{A198F510-FD55-40F5-8D40-5C926AD459BC}" srcOrd="0" destOrd="0" presId="urn:microsoft.com/office/officeart/2011/layout/HexagonRadial"/>
    <dgm:cxn modelId="{DD511408-E753-4AC9-9E85-C63DE661DB1F}" type="presOf" srcId="{732C1971-BACE-4EF6-AFD8-406BBE9E2C8C}" destId="{57FF67CB-4D0C-40B7-A34A-58BD0AE96DA9}" srcOrd="0" destOrd="0" presId="urn:microsoft.com/office/officeart/2011/layout/HexagonRadial"/>
    <dgm:cxn modelId="{26E53221-447A-4BFE-9D58-9069E1C9BE3C}" type="presOf" srcId="{A1BE06D8-EAB8-46F8-B841-56620B44BFA0}" destId="{70717CB2-A873-418C-8342-039473E9243F}" srcOrd="0" destOrd="0" presId="urn:microsoft.com/office/officeart/2011/layout/HexagonRadial"/>
    <dgm:cxn modelId="{020FE5EB-4323-4973-BD03-76EFE572B8AD}" srcId="{8FBF48DE-F6AF-4FD9-AC4B-F4497A585F60}" destId="{A1BE06D8-EAB8-46F8-B841-56620B44BFA0}" srcOrd="3" destOrd="0" parTransId="{B29B5F7E-87FC-4ACD-9184-D25E3CF97A95}" sibTransId="{A6D92E9D-C8C3-4BDC-A0C8-61BC99B93B85}"/>
    <dgm:cxn modelId="{8E4A7E10-FD11-4B4E-8212-415D1157F607}" srcId="{8FBF48DE-F6AF-4FD9-AC4B-F4497A585F60}" destId="{1512C283-6D75-4218-AD35-57969D459060}" srcOrd="6" destOrd="0" parTransId="{F2744E21-1757-4415-97B4-C2A8CBF718B4}" sibTransId="{1461CB7D-0956-4764-9428-5065C20582BD}"/>
    <dgm:cxn modelId="{7CCE1089-793B-48AA-BEFC-3995C965E8CE}" type="presParOf" srcId="{3C9F7BC4-76D7-4E8B-B6D5-78283CCB7A44}" destId="{A198F510-FD55-40F5-8D40-5C926AD459BC}" srcOrd="0" destOrd="0" presId="urn:microsoft.com/office/officeart/2011/layout/HexagonRadial"/>
    <dgm:cxn modelId="{FDD742F4-17BA-4DDF-8E6F-4E20D4CCC447}" type="presParOf" srcId="{3C9F7BC4-76D7-4E8B-B6D5-78283CCB7A44}" destId="{4123C1E3-43B7-4F8B-9B4E-7331B02C057E}" srcOrd="1" destOrd="0" presId="urn:microsoft.com/office/officeart/2011/layout/HexagonRadial"/>
    <dgm:cxn modelId="{FFC0486F-6638-418B-BE5A-70D03CAFF831}" type="presParOf" srcId="{4123C1E3-43B7-4F8B-9B4E-7331B02C057E}" destId="{AE7D736B-EF4E-46CB-B8D1-54AFFFD85171}" srcOrd="0" destOrd="0" presId="urn:microsoft.com/office/officeart/2011/layout/HexagonRadial"/>
    <dgm:cxn modelId="{5E150C84-92B0-481F-9486-13C4CF72D524}" type="presParOf" srcId="{3C9F7BC4-76D7-4E8B-B6D5-78283CCB7A44}" destId="{864DC71B-BAFB-4A7F-A80D-B6D310F130B7}" srcOrd="2" destOrd="0" presId="urn:microsoft.com/office/officeart/2011/layout/HexagonRadial"/>
    <dgm:cxn modelId="{C3936833-1E3E-47C5-B66C-5F5FF0072675}" type="presParOf" srcId="{3C9F7BC4-76D7-4E8B-B6D5-78283CCB7A44}" destId="{99525B56-F961-43CE-9AC0-5C5652A86DD7}" srcOrd="3" destOrd="0" presId="urn:microsoft.com/office/officeart/2011/layout/HexagonRadial"/>
    <dgm:cxn modelId="{76502300-63BA-4FA7-A35B-671A70D8C299}" type="presParOf" srcId="{99525B56-F961-43CE-9AC0-5C5652A86DD7}" destId="{CBA8D891-CA89-43DC-85D1-816E795560A0}" srcOrd="0" destOrd="0" presId="urn:microsoft.com/office/officeart/2011/layout/HexagonRadial"/>
    <dgm:cxn modelId="{76B78DB4-A06B-4B00-AC6B-206A1037E495}" type="presParOf" srcId="{3C9F7BC4-76D7-4E8B-B6D5-78283CCB7A44}" destId="{C841C6F4-5091-4101-8E33-EBB2A33EA3A6}" srcOrd="4" destOrd="0" presId="urn:microsoft.com/office/officeart/2011/layout/HexagonRadial"/>
    <dgm:cxn modelId="{67E4DAFA-030C-48FC-BEFF-6D69038E823E}" type="presParOf" srcId="{3C9F7BC4-76D7-4E8B-B6D5-78283CCB7A44}" destId="{54CA8CB5-0FE7-4C7D-8335-5F905DCDEF05}" srcOrd="5" destOrd="0" presId="urn:microsoft.com/office/officeart/2011/layout/HexagonRadial"/>
    <dgm:cxn modelId="{85B4C84B-3EE3-44F0-B364-3A5F8C77294F}" type="presParOf" srcId="{54CA8CB5-0FE7-4C7D-8335-5F905DCDEF05}" destId="{3A751CC5-36BB-446F-8C95-B463B597C4AB}" srcOrd="0" destOrd="0" presId="urn:microsoft.com/office/officeart/2011/layout/HexagonRadial"/>
    <dgm:cxn modelId="{76713C66-B180-4347-A872-6B0FFD25DDFA}" type="presParOf" srcId="{3C9F7BC4-76D7-4E8B-B6D5-78283CCB7A44}" destId="{9D65C9B7-2412-459D-8CA0-F2AB147AEFAF}" srcOrd="6" destOrd="0" presId="urn:microsoft.com/office/officeart/2011/layout/HexagonRadial"/>
    <dgm:cxn modelId="{B1FA4AE7-33AD-42CC-BF1B-E51761F3B893}" type="presParOf" srcId="{3C9F7BC4-76D7-4E8B-B6D5-78283CCB7A44}" destId="{29B489C9-BFE0-4A28-800B-5699464F574D}" srcOrd="7" destOrd="0" presId="urn:microsoft.com/office/officeart/2011/layout/HexagonRadial"/>
    <dgm:cxn modelId="{D5794036-4729-4B17-80E1-1084C22BAAB2}" type="presParOf" srcId="{29B489C9-BFE0-4A28-800B-5699464F574D}" destId="{5AD76B1C-537B-4D30-A29D-CBEFD2C299FF}" srcOrd="0" destOrd="0" presId="urn:microsoft.com/office/officeart/2011/layout/HexagonRadial"/>
    <dgm:cxn modelId="{D1609EAF-E9DB-49DC-A72C-3021EB31E51F}" type="presParOf" srcId="{3C9F7BC4-76D7-4E8B-B6D5-78283CCB7A44}" destId="{70717CB2-A873-418C-8342-039473E9243F}" srcOrd="8" destOrd="0" presId="urn:microsoft.com/office/officeart/2011/layout/HexagonRadial"/>
    <dgm:cxn modelId="{2F4A7FA0-FE16-416F-A199-B804AE57FA06}" type="presParOf" srcId="{3C9F7BC4-76D7-4E8B-B6D5-78283CCB7A44}" destId="{728A1EC3-C6FD-4DC8-AF11-EB1D82FAEEF6}" srcOrd="9" destOrd="0" presId="urn:microsoft.com/office/officeart/2011/layout/HexagonRadial"/>
    <dgm:cxn modelId="{821EF239-41E3-4C7A-9CE6-ACEEC7A1F37E}" type="presParOf" srcId="{728A1EC3-C6FD-4DC8-AF11-EB1D82FAEEF6}" destId="{E94FC920-F648-4CAB-8B62-79DA2EB53424}" srcOrd="0" destOrd="0" presId="urn:microsoft.com/office/officeart/2011/layout/HexagonRadial"/>
    <dgm:cxn modelId="{BEC6F7F1-3D60-4C02-8864-13DC4BFA828E}" type="presParOf" srcId="{3C9F7BC4-76D7-4E8B-B6D5-78283CCB7A44}" destId="{57FF67CB-4D0C-40B7-A34A-58BD0AE96DA9}" srcOrd="10" destOrd="0" presId="urn:microsoft.com/office/officeart/2011/layout/HexagonRadial"/>
    <dgm:cxn modelId="{CA734199-1161-4862-8EE3-5C15FAB58F1C}" type="presParOf" srcId="{3C9F7BC4-76D7-4E8B-B6D5-78283CCB7A44}" destId="{00B5E1FE-4C0C-4E6E-A860-EA642D0D9DC4}" srcOrd="11" destOrd="0" presId="urn:microsoft.com/office/officeart/2011/layout/HexagonRadial"/>
    <dgm:cxn modelId="{F5A62190-519B-4506-8EC5-279EFF6814A5}" type="presParOf" srcId="{00B5E1FE-4C0C-4E6E-A860-EA642D0D9DC4}" destId="{3BE269C3-8B10-4968-8B83-6CA643D9AE83}" srcOrd="0" destOrd="0" presId="urn:microsoft.com/office/officeart/2011/layout/HexagonRadial"/>
    <dgm:cxn modelId="{61AE12EC-00E9-48F1-99D0-50D7D9871546}" type="presParOf" srcId="{3C9F7BC4-76D7-4E8B-B6D5-78283CCB7A44}" destId="{6DBFD6BE-FED5-450A-8F6B-67E62B509C9B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841393-511B-4244-AE09-57E167D1612D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1#8" csCatId="colorful" phldr="1"/>
      <dgm:spPr/>
      <dgm:t>
        <a:bodyPr/>
        <a:lstStyle/>
        <a:p>
          <a:endParaRPr lang="en-US"/>
        </a:p>
      </dgm:t>
    </dgm:pt>
    <dgm:pt modelId="{AD9D3011-7224-4EC0-8259-2095B4E9921F}">
      <dgm:prSet phldrT="[Text]" custT="1"/>
      <dgm:spPr/>
      <dgm:t>
        <a:bodyPr/>
        <a:lstStyle/>
        <a:p>
          <a:r>
            <a:rPr lang="en-US" sz="1800" dirty="0" smtClean="0"/>
            <a:t>Within </a:t>
          </a:r>
          <a:r>
            <a:rPr lang="en-US" sz="1800" dirty="0" smtClean="0"/>
            <a:t>Acme Portal</a:t>
          </a:r>
          <a:endParaRPr lang="en-US" sz="1800" dirty="0"/>
        </a:p>
      </dgm:t>
    </dgm:pt>
    <dgm:pt modelId="{49EC33E0-30DA-4610-986B-37F78BB12C2E}" type="parTrans" cxnId="{ECEBA258-DABD-4122-BB69-FC10409E6521}">
      <dgm:prSet/>
      <dgm:spPr/>
      <dgm:t>
        <a:bodyPr/>
        <a:lstStyle/>
        <a:p>
          <a:endParaRPr lang="en-US"/>
        </a:p>
      </dgm:t>
    </dgm:pt>
    <dgm:pt modelId="{E7B97FC8-373F-4384-AFC9-7984F0736FD6}" type="sibTrans" cxnId="{ECEBA258-DABD-4122-BB69-FC10409E6521}">
      <dgm:prSet/>
      <dgm:spPr/>
      <dgm:t>
        <a:bodyPr/>
        <a:lstStyle/>
        <a:p>
          <a:endParaRPr lang="en-US"/>
        </a:p>
      </dgm:t>
    </dgm:pt>
    <dgm:pt modelId="{9455B4AC-D7DB-47C8-AE56-3857E332B58A}">
      <dgm:prSet phldrT="[Text]" custT="1"/>
      <dgm:spPr/>
      <dgm:t>
        <a:bodyPr/>
        <a:lstStyle/>
        <a:p>
          <a:r>
            <a:rPr lang="en-US" sz="1800" dirty="0" smtClean="0"/>
            <a:t>Email</a:t>
          </a:r>
          <a:endParaRPr lang="en-US" sz="1800" dirty="0"/>
        </a:p>
      </dgm:t>
    </dgm:pt>
    <dgm:pt modelId="{F6545F86-0253-4F64-B855-8B3671E53422}" type="parTrans" cxnId="{87F88DBF-E916-424A-8A4E-8AAF6859C2BE}">
      <dgm:prSet/>
      <dgm:spPr/>
      <dgm:t>
        <a:bodyPr/>
        <a:lstStyle/>
        <a:p>
          <a:endParaRPr lang="en-US"/>
        </a:p>
      </dgm:t>
    </dgm:pt>
    <dgm:pt modelId="{82C5A787-E59F-4595-A667-6D8062D23D3F}" type="sibTrans" cxnId="{87F88DBF-E916-424A-8A4E-8AAF6859C2BE}">
      <dgm:prSet/>
      <dgm:spPr/>
      <dgm:t>
        <a:bodyPr/>
        <a:lstStyle/>
        <a:p>
          <a:endParaRPr lang="en-US"/>
        </a:p>
      </dgm:t>
    </dgm:pt>
    <dgm:pt modelId="{CA4DF23E-B7BA-4B70-9C2D-03696BDED7C3}">
      <dgm:prSet phldrT="[Text]" custT="1"/>
      <dgm:spPr/>
      <dgm:t>
        <a:bodyPr/>
        <a:lstStyle/>
        <a:p>
          <a:r>
            <a:rPr lang="en-US" sz="1800" dirty="0" smtClean="0"/>
            <a:t>Automated Status Update</a:t>
          </a:r>
          <a:endParaRPr lang="en-US" sz="1800" dirty="0"/>
        </a:p>
      </dgm:t>
    </dgm:pt>
    <dgm:pt modelId="{9C137063-8163-49F5-BF81-BD92086C7A2C}" type="parTrans" cxnId="{DABA22F7-AC74-4EB7-A40F-2271FEF85A09}">
      <dgm:prSet/>
      <dgm:spPr/>
      <dgm:t>
        <a:bodyPr/>
        <a:lstStyle/>
        <a:p>
          <a:endParaRPr lang="en-US"/>
        </a:p>
      </dgm:t>
    </dgm:pt>
    <dgm:pt modelId="{F6B270CF-9106-412C-BB23-477D288EEE63}" type="sibTrans" cxnId="{DABA22F7-AC74-4EB7-A40F-2271FEF85A09}">
      <dgm:prSet/>
      <dgm:spPr/>
      <dgm:t>
        <a:bodyPr/>
        <a:lstStyle/>
        <a:p>
          <a:endParaRPr lang="en-US"/>
        </a:p>
      </dgm:t>
    </dgm:pt>
    <dgm:pt modelId="{0D65E7BF-AB08-4DF6-98D8-FDAC37759353}">
      <dgm:prSet phldrT="[Text]" custT="1"/>
      <dgm:spPr/>
      <dgm:t>
        <a:bodyPr/>
        <a:lstStyle/>
        <a:p>
          <a:r>
            <a:rPr lang="en-US" sz="1800" dirty="0" smtClean="0"/>
            <a:t>Manual &amp; Batch Updates</a:t>
          </a:r>
          <a:endParaRPr lang="en-US" sz="1800" dirty="0"/>
        </a:p>
      </dgm:t>
    </dgm:pt>
    <dgm:pt modelId="{D6BA940B-2A15-4B1C-8454-EA15B6E2CE15}" type="parTrans" cxnId="{69872A66-C5BA-4486-A896-E2ADF4D7564A}">
      <dgm:prSet/>
      <dgm:spPr/>
      <dgm:t>
        <a:bodyPr/>
        <a:lstStyle/>
        <a:p>
          <a:endParaRPr lang="en-US"/>
        </a:p>
      </dgm:t>
    </dgm:pt>
    <dgm:pt modelId="{8BF94713-CE0F-4B31-BE21-A23FF92DC31D}" type="sibTrans" cxnId="{69872A66-C5BA-4486-A896-E2ADF4D7564A}">
      <dgm:prSet/>
      <dgm:spPr/>
      <dgm:t>
        <a:bodyPr/>
        <a:lstStyle/>
        <a:p>
          <a:endParaRPr lang="en-US"/>
        </a:p>
      </dgm:t>
    </dgm:pt>
    <dgm:pt modelId="{BB90CFD3-A823-4980-9F5F-BE0A06D48DB3}" type="pres">
      <dgm:prSet presAssocID="{B3841393-511B-4244-AE09-57E167D1612D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F3A1760-88C5-42BC-B76C-B1627A690A34}" type="pres">
      <dgm:prSet presAssocID="{AD9D3011-7224-4EC0-8259-2095B4E9921F}" presName="composite" presStyleCnt="0"/>
      <dgm:spPr/>
    </dgm:pt>
    <dgm:pt modelId="{97AF5085-E2B8-40D3-9B4C-AB769A833F39}" type="pres">
      <dgm:prSet presAssocID="{AD9D3011-7224-4EC0-8259-2095B4E9921F}" presName="bentUpArrow1" presStyleLbl="alignImgPlace1" presStyleIdx="0" presStyleCnt="3"/>
      <dgm:spPr/>
    </dgm:pt>
    <dgm:pt modelId="{77CFBEE0-051C-4445-9179-5F2CA7821CA5}" type="pres">
      <dgm:prSet presAssocID="{AD9D3011-7224-4EC0-8259-2095B4E9921F}" presName="ParentText" presStyleLbl="node1" presStyleIdx="0" presStyleCnt="4" custScaleX="120319" custLinFactNeighborX="1275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90D3B-4017-4C49-93D1-230909149E91}" type="pres">
      <dgm:prSet presAssocID="{AD9D3011-7224-4EC0-8259-2095B4E9921F}" presName="ChildText" presStyleLbl="revTx" presStyleIdx="0" presStyleCnt="3" custLinFactNeighborX="87641" custLinFactNeighborY="15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A7EB61-7E21-405F-BAC7-8C231ADA9201}" type="pres">
      <dgm:prSet presAssocID="{E7B97FC8-373F-4384-AFC9-7984F0736FD6}" presName="sibTrans" presStyleCnt="0"/>
      <dgm:spPr/>
    </dgm:pt>
    <dgm:pt modelId="{E1BC4197-8D89-498A-AC07-33A1BFD4734F}" type="pres">
      <dgm:prSet presAssocID="{9455B4AC-D7DB-47C8-AE56-3857E332B58A}" presName="composite" presStyleCnt="0"/>
      <dgm:spPr/>
    </dgm:pt>
    <dgm:pt modelId="{0F857331-6D22-4066-B581-823BFFF8033D}" type="pres">
      <dgm:prSet presAssocID="{9455B4AC-D7DB-47C8-AE56-3857E332B58A}" presName="bentUpArrow1" presStyleLbl="alignImgPlace1" presStyleIdx="1" presStyleCnt="3"/>
      <dgm:spPr/>
    </dgm:pt>
    <dgm:pt modelId="{2B10756C-77D1-4342-A4B0-27EDCAEA3665}" type="pres">
      <dgm:prSet presAssocID="{9455B4AC-D7DB-47C8-AE56-3857E332B58A}" presName="ParentText" presStyleLbl="node1" presStyleIdx="1" presStyleCnt="4" custScaleX="120319" custLinFactNeighborX="1275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1A6650-E3C1-41F6-8D9F-75BA6AC304A6}" type="pres">
      <dgm:prSet presAssocID="{9455B4AC-D7DB-47C8-AE56-3857E332B58A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AC25BE-205F-4223-8C7E-635D1E93F42A}" type="pres">
      <dgm:prSet presAssocID="{82C5A787-E59F-4595-A667-6D8062D23D3F}" presName="sibTrans" presStyleCnt="0"/>
      <dgm:spPr/>
    </dgm:pt>
    <dgm:pt modelId="{98617283-F9EB-4BFA-80C7-A2FD425082AA}" type="pres">
      <dgm:prSet presAssocID="{CA4DF23E-B7BA-4B70-9C2D-03696BDED7C3}" presName="composite" presStyleCnt="0"/>
      <dgm:spPr/>
    </dgm:pt>
    <dgm:pt modelId="{5F4A3CAF-6453-4E19-9654-1BB1E42B61BA}" type="pres">
      <dgm:prSet presAssocID="{CA4DF23E-B7BA-4B70-9C2D-03696BDED7C3}" presName="bentUpArrow1" presStyleLbl="alignImgPlace1" presStyleIdx="2" presStyleCnt="3"/>
      <dgm:spPr/>
    </dgm:pt>
    <dgm:pt modelId="{E7C3586B-6E89-4C3F-BBE1-241B7D4B45A8}" type="pres">
      <dgm:prSet presAssocID="{CA4DF23E-B7BA-4B70-9C2D-03696BDED7C3}" presName="ParentText" presStyleLbl="node1" presStyleIdx="2" presStyleCnt="4" custScaleX="120319" custLinFactNeighborX="1275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E1BB9E-B684-48C9-9C6D-37CD9464F44F}" type="pres">
      <dgm:prSet presAssocID="{CA4DF23E-B7BA-4B70-9C2D-03696BDED7C3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AE8010-5751-4B12-9A86-AABB9C3EDBE2}" type="pres">
      <dgm:prSet presAssocID="{F6B270CF-9106-412C-BB23-477D288EEE63}" presName="sibTrans" presStyleCnt="0"/>
      <dgm:spPr/>
    </dgm:pt>
    <dgm:pt modelId="{CC16D67D-4872-4EF2-819E-840A8064C0B8}" type="pres">
      <dgm:prSet presAssocID="{0D65E7BF-AB08-4DF6-98D8-FDAC37759353}" presName="composite" presStyleCnt="0"/>
      <dgm:spPr/>
    </dgm:pt>
    <dgm:pt modelId="{473092D1-3799-431C-A6A6-1A2A3810E8FD}" type="pres">
      <dgm:prSet presAssocID="{0D65E7BF-AB08-4DF6-98D8-FDAC37759353}" presName="ParentText" presStyleLbl="node1" presStyleIdx="3" presStyleCnt="4" custScaleX="120319" custLinFactNeighborX="1275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CE6CA8-D5AF-4A54-A898-391EBA05A5B7}" type="presOf" srcId="{CA4DF23E-B7BA-4B70-9C2D-03696BDED7C3}" destId="{E7C3586B-6E89-4C3F-BBE1-241B7D4B45A8}" srcOrd="0" destOrd="0" presId="urn:microsoft.com/office/officeart/2005/8/layout/StepDownProcess"/>
    <dgm:cxn modelId="{69872A66-C5BA-4486-A896-E2ADF4D7564A}" srcId="{B3841393-511B-4244-AE09-57E167D1612D}" destId="{0D65E7BF-AB08-4DF6-98D8-FDAC37759353}" srcOrd="3" destOrd="0" parTransId="{D6BA940B-2A15-4B1C-8454-EA15B6E2CE15}" sibTransId="{8BF94713-CE0F-4B31-BE21-A23FF92DC31D}"/>
    <dgm:cxn modelId="{ECEBA258-DABD-4122-BB69-FC10409E6521}" srcId="{B3841393-511B-4244-AE09-57E167D1612D}" destId="{AD9D3011-7224-4EC0-8259-2095B4E9921F}" srcOrd="0" destOrd="0" parTransId="{49EC33E0-30DA-4610-986B-37F78BB12C2E}" sibTransId="{E7B97FC8-373F-4384-AFC9-7984F0736FD6}"/>
    <dgm:cxn modelId="{4F009B98-88D9-40F7-89A5-FD0086B7E29D}" type="presOf" srcId="{AD9D3011-7224-4EC0-8259-2095B4E9921F}" destId="{77CFBEE0-051C-4445-9179-5F2CA7821CA5}" srcOrd="0" destOrd="0" presId="urn:microsoft.com/office/officeart/2005/8/layout/StepDownProcess"/>
    <dgm:cxn modelId="{BE173BC5-F87B-485F-8048-63FEF744073A}" type="presOf" srcId="{B3841393-511B-4244-AE09-57E167D1612D}" destId="{BB90CFD3-A823-4980-9F5F-BE0A06D48DB3}" srcOrd="0" destOrd="0" presId="urn:microsoft.com/office/officeart/2005/8/layout/StepDownProcess"/>
    <dgm:cxn modelId="{A80A1EC1-61D3-4605-83F0-2B911C39FBDC}" type="presOf" srcId="{0D65E7BF-AB08-4DF6-98D8-FDAC37759353}" destId="{473092D1-3799-431C-A6A6-1A2A3810E8FD}" srcOrd="0" destOrd="0" presId="urn:microsoft.com/office/officeart/2005/8/layout/StepDownProcess"/>
    <dgm:cxn modelId="{87F88DBF-E916-424A-8A4E-8AAF6859C2BE}" srcId="{B3841393-511B-4244-AE09-57E167D1612D}" destId="{9455B4AC-D7DB-47C8-AE56-3857E332B58A}" srcOrd="1" destOrd="0" parTransId="{F6545F86-0253-4F64-B855-8B3671E53422}" sibTransId="{82C5A787-E59F-4595-A667-6D8062D23D3F}"/>
    <dgm:cxn modelId="{DABA22F7-AC74-4EB7-A40F-2271FEF85A09}" srcId="{B3841393-511B-4244-AE09-57E167D1612D}" destId="{CA4DF23E-B7BA-4B70-9C2D-03696BDED7C3}" srcOrd="2" destOrd="0" parTransId="{9C137063-8163-49F5-BF81-BD92086C7A2C}" sibTransId="{F6B270CF-9106-412C-BB23-477D288EEE63}"/>
    <dgm:cxn modelId="{14E44215-EB29-47DA-BE4A-71D709AAE0CE}" type="presOf" srcId="{9455B4AC-D7DB-47C8-AE56-3857E332B58A}" destId="{2B10756C-77D1-4342-A4B0-27EDCAEA3665}" srcOrd="0" destOrd="0" presId="urn:microsoft.com/office/officeart/2005/8/layout/StepDownProcess"/>
    <dgm:cxn modelId="{F1F3A90C-EFAE-4B64-B897-060C8482A52C}" type="presParOf" srcId="{BB90CFD3-A823-4980-9F5F-BE0A06D48DB3}" destId="{8F3A1760-88C5-42BC-B76C-B1627A690A34}" srcOrd="0" destOrd="0" presId="urn:microsoft.com/office/officeart/2005/8/layout/StepDownProcess"/>
    <dgm:cxn modelId="{4A36DFA2-1514-4260-8B56-EB82BD1237C2}" type="presParOf" srcId="{8F3A1760-88C5-42BC-B76C-B1627A690A34}" destId="{97AF5085-E2B8-40D3-9B4C-AB769A833F39}" srcOrd="0" destOrd="0" presId="urn:microsoft.com/office/officeart/2005/8/layout/StepDownProcess"/>
    <dgm:cxn modelId="{2DF79578-917B-47EA-AA18-0041D1B1144D}" type="presParOf" srcId="{8F3A1760-88C5-42BC-B76C-B1627A690A34}" destId="{77CFBEE0-051C-4445-9179-5F2CA7821CA5}" srcOrd="1" destOrd="0" presId="urn:microsoft.com/office/officeart/2005/8/layout/StepDownProcess"/>
    <dgm:cxn modelId="{FF9FE15A-8D09-4955-9C37-5EB6E01D3A4A}" type="presParOf" srcId="{8F3A1760-88C5-42BC-B76C-B1627A690A34}" destId="{41090D3B-4017-4C49-93D1-230909149E91}" srcOrd="2" destOrd="0" presId="urn:microsoft.com/office/officeart/2005/8/layout/StepDownProcess"/>
    <dgm:cxn modelId="{24EEE28E-4B68-49C2-A022-19E839CC5E9D}" type="presParOf" srcId="{BB90CFD3-A823-4980-9F5F-BE0A06D48DB3}" destId="{F1A7EB61-7E21-405F-BAC7-8C231ADA9201}" srcOrd="1" destOrd="0" presId="urn:microsoft.com/office/officeart/2005/8/layout/StepDownProcess"/>
    <dgm:cxn modelId="{62BF162D-884B-4D6E-903D-DFD7CA48DECC}" type="presParOf" srcId="{BB90CFD3-A823-4980-9F5F-BE0A06D48DB3}" destId="{E1BC4197-8D89-498A-AC07-33A1BFD4734F}" srcOrd="2" destOrd="0" presId="urn:microsoft.com/office/officeart/2005/8/layout/StepDownProcess"/>
    <dgm:cxn modelId="{9B04E21D-289D-470B-AD6A-F6EA3B892134}" type="presParOf" srcId="{E1BC4197-8D89-498A-AC07-33A1BFD4734F}" destId="{0F857331-6D22-4066-B581-823BFFF8033D}" srcOrd="0" destOrd="0" presId="urn:microsoft.com/office/officeart/2005/8/layout/StepDownProcess"/>
    <dgm:cxn modelId="{B16140AC-C8F4-4562-9BA5-81B7E4952105}" type="presParOf" srcId="{E1BC4197-8D89-498A-AC07-33A1BFD4734F}" destId="{2B10756C-77D1-4342-A4B0-27EDCAEA3665}" srcOrd="1" destOrd="0" presId="urn:microsoft.com/office/officeart/2005/8/layout/StepDownProcess"/>
    <dgm:cxn modelId="{EF496334-3905-4B36-86CA-2DE07CAA0EE0}" type="presParOf" srcId="{E1BC4197-8D89-498A-AC07-33A1BFD4734F}" destId="{D31A6650-E3C1-41F6-8D9F-75BA6AC304A6}" srcOrd="2" destOrd="0" presId="urn:microsoft.com/office/officeart/2005/8/layout/StepDownProcess"/>
    <dgm:cxn modelId="{F8498A55-A0B8-44FF-B017-AC5A09C64FA8}" type="presParOf" srcId="{BB90CFD3-A823-4980-9F5F-BE0A06D48DB3}" destId="{58AC25BE-205F-4223-8C7E-635D1E93F42A}" srcOrd="3" destOrd="0" presId="urn:microsoft.com/office/officeart/2005/8/layout/StepDownProcess"/>
    <dgm:cxn modelId="{14358EF5-138C-464C-BE1E-29E6E9808D3C}" type="presParOf" srcId="{BB90CFD3-A823-4980-9F5F-BE0A06D48DB3}" destId="{98617283-F9EB-4BFA-80C7-A2FD425082AA}" srcOrd="4" destOrd="0" presId="urn:microsoft.com/office/officeart/2005/8/layout/StepDownProcess"/>
    <dgm:cxn modelId="{33A1A3D5-A4E4-4E53-90E6-83C3453E45EC}" type="presParOf" srcId="{98617283-F9EB-4BFA-80C7-A2FD425082AA}" destId="{5F4A3CAF-6453-4E19-9654-1BB1E42B61BA}" srcOrd="0" destOrd="0" presId="urn:microsoft.com/office/officeart/2005/8/layout/StepDownProcess"/>
    <dgm:cxn modelId="{6414C80F-A3E1-42CF-9395-050421B708D9}" type="presParOf" srcId="{98617283-F9EB-4BFA-80C7-A2FD425082AA}" destId="{E7C3586B-6E89-4C3F-BBE1-241B7D4B45A8}" srcOrd="1" destOrd="0" presId="urn:microsoft.com/office/officeart/2005/8/layout/StepDownProcess"/>
    <dgm:cxn modelId="{1717DA75-172F-4C40-8AEB-3CBA0142FA0F}" type="presParOf" srcId="{98617283-F9EB-4BFA-80C7-A2FD425082AA}" destId="{0FE1BB9E-B684-48C9-9C6D-37CD9464F44F}" srcOrd="2" destOrd="0" presId="urn:microsoft.com/office/officeart/2005/8/layout/StepDownProcess"/>
    <dgm:cxn modelId="{2F330F27-8D0E-4FCA-A381-9E5236DC1CC3}" type="presParOf" srcId="{BB90CFD3-A823-4980-9F5F-BE0A06D48DB3}" destId="{70AE8010-5751-4B12-9A86-AABB9C3EDBE2}" srcOrd="5" destOrd="0" presId="urn:microsoft.com/office/officeart/2005/8/layout/StepDownProcess"/>
    <dgm:cxn modelId="{112F9D5A-443A-4A97-B408-3C500A2BE84B}" type="presParOf" srcId="{BB90CFD3-A823-4980-9F5F-BE0A06D48DB3}" destId="{CC16D67D-4872-4EF2-819E-840A8064C0B8}" srcOrd="6" destOrd="0" presId="urn:microsoft.com/office/officeart/2005/8/layout/StepDownProcess"/>
    <dgm:cxn modelId="{17661BC7-5546-4D2A-9C6C-88282087B2B0}" type="presParOf" srcId="{CC16D67D-4872-4EF2-819E-840A8064C0B8}" destId="{473092D1-3799-431C-A6A6-1A2A3810E8FD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A8E73B-35ED-4501-A495-4D4979FBC073}">
      <dsp:nvSpPr>
        <dsp:cNvPr id="0" name=""/>
        <dsp:cNvSpPr/>
      </dsp:nvSpPr>
      <dsp:spPr>
        <a:xfrm>
          <a:off x="2802333" y="1801708"/>
          <a:ext cx="1786732" cy="165438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Case Management</a:t>
          </a:r>
          <a:endParaRPr lang="en-US" sz="1500" kern="1200" dirty="0"/>
        </a:p>
      </dsp:txBody>
      <dsp:txXfrm>
        <a:off x="3063994" y="2043987"/>
        <a:ext cx="1263410" cy="1169825"/>
      </dsp:txXfrm>
    </dsp:sp>
    <dsp:sp modelId="{4ADB98B1-2C95-46F2-9656-33D4BE642F9F}">
      <dsp:nvSpPr>
        <dsp:cNvPr id="0" name=""/>
        <dsp:cNvSpPr/>
      </dsp:nvSpPr>
      <dsp:spPr>
        <a:xfrm rot="16200000">
          <a:off x="3525613" y="1613867"/>
          <a:ext cx="340173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340173" y="17753"/>
              </a:lnTo>
            </a:path>
          </a:pathLst>
        </a:custGeom>
        <a:noFill/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87195" y="1623117"/>
        <a:ext cx="17008" cy="17008"/>
      </dsp:txXfrm>
    </dsp:sp>
    <dsp:sp modelId="{B9E985A5-F7C4-438B-AA1B-9FCF5AF66BD3}">
      <dsp:nvSpPr>
        <dsp:cNvPr id="0" name=""/>
        <dsp:cNvSpPr/>
      </dsp:nvSpPr>
      <dsp:spPr>
        <a:xfrm>
          <a:off x="2966665" y="3465"/>
          <a:ext cx="1458069" cy="145806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Financial Services</a:t>
          </a:r>
          <a:endParaRPr lang="en-US" sz="1200" kern="1200" dirty="0"/>
        </a:p>
      </dsp:txBody>
      <dsp:txXfrm>
        <a:off x="3180194" y="216994"/>
        <a:ext cx="1031011" cy="1031011"/>
      </dsp:txXfrm>
    </dsp:sp>
    <dsp:sp modelId="{D925165E-52DA-48EF-A772-75F2AD6F42EC}">
      <dsp:nvSpPr>
        <dsp:cNvPr id="0" name=""/>
        <dsp:cNvSpPr/>
      </dsp:nvSpPr>
      <dsp:spPr>
        <a:xfrm>
          <a:off x="4589066" y="2611146"/>
          <a:ext cx="273998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273998" y="17753"/>
              </a:lnTo>
            </a:path>
          </a:pathLst>
        </a:custGeom>
        <a:noFill/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19215" y="2622050"/>
        <a:ext cx="13699" cy="13699"/>
      </dsp:txXfrm>
    </dsp:sp>
    <dsp:sp modelId="{4522EB07-0352-4A59-BB3A-E425D9874854}">
      <dsp:nvSpPr>
        <dsp:cNvPr id="0" name=""/>
        <dsp:cNvSpPr/>
      </dsp:nvSpPr>
      <dsp:spPr>
        <a:xfrm>
          <a:off x="4863065" y="1899865"/>
          <a:ext cx="1458069" cy="1458069"/>
        </a:xfrm>
        <a:prstGeom prst="ellipse">
          <a:avLst/>
        </a:prstGeom>
        <a:solidFill>
          <a:schemeClr val="accent4">
            <a:hueOff val="-716787"/>
            <a:satOff val="6362"/>
            <a:lumOff val="-2157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HR Services</a:t>
          </a:r>
          <a:endParaRPr lang="en-US" sz="1200" kern="1200" dirty="0"/>
        </a:p>
      </dsp:txBody>
      <dsp:txXfrm>
        <a:off x="5076594" y="2113394"/>
        <a:ext cx="1031011" cy="1031011"/>
      </dsp:txXfrm>
    </dsp:sp>
    <dsp:sp modelId="{CDA0D2E2-FB23-4224-B044-C61258F6635B}">
      <dsp:nvSpPr>
        <dsp:cNvPr id="0" name=""/>
        <dsp:cNvSpPr/>
      </dsp:nvSpPr>
      <dsp:spPr>
        <a:xfrm rot="5400000">
          <a:off x="3525613" y="3608424"/>
          <a:ext cx="340173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340173" y="17753"/>
              </a:lnTo>
            </a:path>
          </a:pathLst>
        </a:custGeom>
        <a:noFill/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87195" y="3617674"/>
        <a:ext cx="17008" cy="17008"/>
      </dsp:txXfrm>
    </dsp:sp>
    <dsp:sp modelId="{63956C07-4C54-4E53-B128-4A7A5730CCA6}">
      <dsp:nvSpPr>
        <dsp:cNvPr id="0" name=""/>
        <dsp:cNvSpPr/>
      </dsp:nvSpPr>
      <dsp:spPr>
        <a:xfrm>
          <a:off x="2966665" y="3796265"/>
          <a:ext cx="1458069" cy="1458069"/>
        </a:xfrm>
        <a:prstGeom prst="ellipse">
          <a:avLst/>
        </a:prstGeom>
        <a:solidFill>
          <a:schemeClr val="accent4">
            <a:hueOff val="-1433573"/>
            <a:satOff val="12725"/>
            <a:lumOff val="-4314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Data</a:t>
          </a:r>
          <a:endParaRPr lang="en-US" sz="1200" kern="1200" dirty="0"/>
        </a:p>
      </dsp:txBody>
      <dsp:txXfrm>
        <a:off x="3180194" y="4009794"/>
        <a:ext cx="1031011" cy="1031011"/>
      </dsp:txXfrm>
    </dsp:sp>
    <dsp:sp modelId="{EA91D22A-2C5C-4624-B513-688D6D0B8A3E}">
      <dsp:nvSpPr>
        <dsp:cNvPr id="0" name=""/>
        <dsp:cNvSpPr/>
      </dsp:nvSpPr>
      <dsp:spPr>
        <a:xfrm rot="10800000">
          <a:off x="2528334" y="2611146"/>
          <a:ext cx="273998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273998" y="17753"/>
              </a:lnTo>
            </a:path>
          </a:pathLst>
        </a:custGeom>
        <a:noFill/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658484" y="2622050"/>
        <a:ext cx="13699" cy="13699"/>
      </dsp:txXfrm>
    </dsp:sp>
    <dsp:sp modelId="{16988A57-1827-4A75-8F78-3FC6B0E47D18}">
      <dsp:nvSpPr>
        <dsp:cNvPr id="0" name=""/>
        <dsp:cNvSpPr/>
      </dsp:nvSpPr>
      <dsp:spPr>
        <a:xfrm>
          <a:off x="1070265" y="1899865"/>
          <a:ext cx="1458069" cy="1458069"/>
        </a:xfrm>
        <a:prstGeom prst="ellipse">
          <a:avLst/>
        </a:prstGeom>
        <a:solidFill>
          <a:schemeClr val="accent4">
            <a:hueOff val="-2150360"/>
            <a:satOff val="19087"/>
            <a:lumOff val="-6471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Compensation Services</a:t>
          </a:r>
          <a:endParaRPr lang="en-US" sz="1200" kern="1200" dirty="0"/>
        </a:p>
      </dsp:txBody>
      <dsp:txXfrm>
        <a:off x="1283794" y="2113394"/>
        <a:ext cx="1031011" cy="10310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4449AE-C62C-4EBE-9C88-0F3623FD8B10}">
      <dsp:nvSpPr>
        <dsp:cNvPr id="0" name=""/>
        <dsp:cNvSpPr/>
      </dsp:nvSpPr>
      <dsp:spPr>
        <a:xfrm>
          <a:off x="1381720" y="848320"/>
          <a:ext cx="2113359" cy="2113359"/>
        </a:xfrm>
        <a:prstGeom prst="ellipse">
          <a:avLst/>
        </a:prstGeom>
        <a:solidFill>
          <a:srgbClr val="92D400">
            <a:alpha val="50000"/>
          </a:srgb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1"/>
              </a:solidFill>
            </a:rPr>
            <a:t>Acme Corp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1691214" y="1157814"/>
        <a:ext cx="1494371" cy="1494371"/>
      </dsp:txXfrm>
    </dsp:sp>
    <dsp:sp modelId="{056F11C8-4770-48F4-ABD4-ABA96C13F8EC}">
      <dsp:nvSpPr>
        <dsp:cNvPr id="0" name=""/>
        <dsp:cNvSpPr/>
      </dsp:nvSpPr>
      <dsp:spPr>
        <a:xfrm>
          <a:off x="1910060" y="377"/>
          <a:ext cx="1056679" cy="105667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Customer</a:t>
          </a:r>
          <a:endParaRPr lang="en-US" sz="1000" kern="1200" dirty="0"/>
        </a:p>
      </dsp:txBody>
      <dsp:txXfrm>
        <a:off x="2064807" y="155124"/>
        <a:ext cx="747185" cy="747185"/>
      </dsp:txXfrm>
    </dsp:sp>
    <dsp:sp modelId="{509BC05B-072E-42EF-AE07-6669C9BDD874}">
      <dsp:nvSpPr>
        <dsp:cNvPr id="0" name=""/>
        <dsp:cNvSpPr/>
      </dsp:nvSpPr>
      <dsp:spPr>
        <a:xfrm>
          <a:off x="2883239" y="403481"/>
          <a:ext cx="1056679" cy="105667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Global mobility</a:t>
          </a:r>
          <a:endParaRPr lang="en-US" sz="1000" kern="1200" dirty="0"/>
        </a:p>
      </dsp:txBody>
      <dsp:txXfrm>
        <a:off x="3037986" y="558228"/>
        <a:ext cx="747185" cy="747185"/>
      </dsp:txXfrm>
    </dsp:sp>
    <dsp:sp modelId="{1B346CC6-5E9E-40A7-8A00-DDC2CEDBD6E5}">
      <dsp:nvSpPr>
        <dsp:cNvPr id="0" name=""/>
        <dsp:cNvSpPr/>
      </dsp:nvSpPr>
      <dsp:spPr>
        <a:xfrm>
          <a:off x="3286343" y="1376660"/>
          <a:ext cx="1056679" cy="105667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Comp &amp; Ben</a:t>
          </a:r>
          <a:endParaRPr lang="en-US" sz="1000" kern="1200" dirty="0"/>
        </a:p>
      </dsp:txBody>
      <dsp:txXfrm>
        <a:off x="3441090" y="1531407"/>
        <a:ext cx="747185" cy="747185"/>
      </dsp:txXfrm>
    </dsp:sp>
    <dsp:sp modelId="{A67A38EC-EEC5-44EB-B38E-366FE201365A}">
      <dsp:nvSpPr>
        <dsp:cNvPr id="0" name=""/>
        <dsp:cNvSpPr/>
      </dsp:nvSpPr>
      <dsp:spPr>
        <a:xfrm>
          <a:off x="2883239" y="2349839"/>
          <a:ext cx="1056679" cy="105667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HR business</a:t>
          </a:r>
          <a:endParaRPr lang="en-US" sz="1000" kern="1200" dirty="0"/>
        </a:p>
      </dsp:txBody>
      <dsp:txXfrm>
        <a:off x="3037986" y="2504586"/>
        <a:ext cx="747185" cy="747185"/>
      </dsp:txXfrm>
    </dsp:sp>
    <dsp:sp modelId="{76307FA5-22E3-4D29-83B0-7026D0C07147}">
      <dsp:nvSpPr>
        <dsp:cNvPr id="0" name=""/>
        <dsp:cNvSpPr/>
      </dsp:nvSpPr>
      <dsp:spPr>
        <a:xfrm>
          <a:off x="1910060" y="2752943"/>
          <a:ext cx="1056679" cy="105667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Business</a:t>
          </a:r>
          <a:endParaRPr lang="en-US" sz="1000" kern="1200" dirty="0"/>
        </a:p>
      </dsp:txBody>
      <dsp:txXfrm>
        <a:off x="2064807" y="2907690"/>
        <a:ext cx="747185" cy="747185"/>
      </dsp:txXfrm>
    </dsp:sp>
    <dsp:sp modelId="{C21A4437-70B9-4866-A265-DAD1D0155244}">
      <dsp:nvSpPr>
        <dsp:cNvPr id="0" name=""/>
        <dsp:cNvSpPr/>
      </dsp:nvSpPr>
      <dsp:spPr>
        <a:xfrm>
          <a:off x="936881" y="2349839"/>
          <a:ext cx="1056679" cy="105667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Project managers</a:t>
          </a:r>
          <a:endParaRPr lang="en-US" sz="1000" kern="1200" dirty="0"/>
        </a:p>
      </dsp:txBody>
      <dsp:txXfrm>
        <a:off x="1091628" y="2504586"/>
        <a:ext cx="747185" cy="747185"/>
      </dsp:txXfrm>
    </dsp:sp>
    <dsp:sp modelId="{C21734EB-A2DE-458E-B852-2E2795E16BE4}">
      <dsp:nvSpPr>
        <dsp:cNvPr id="0" name=""/>
        <dsp:cNvSpPr/>
      </dsp:nvSpPr>
      <dsp:spPr>
        <a:xfrm>
          <a:off x="533777" y="1376660"/>
          <a:ext cx="1056679" cy="105667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Relocation providers</a:t>
          </a:r>
          <a:endParaRPr lang="en-US" sz="1000" kern="1200" dirty="0"/>
        </a:p>
      </dsp:txBody>
      <dsp:txXfrm>
        <a:off x="688524" y="1531407"/>
        <a:ext cx="747185" cy="747185"/>
      </dsp:txXfrm>
    </dsp:sp>
    <dsp:sp modelId="{6B719A7C-ECFB-4A17-BC7D-98BAD4FDCEDB}">
      <dsp:nvSpPr>
        <dsp:cNvPr id="0" name=""/>
        <dsp:cNvSpPr/>
      </dsp:nvSpPr>
      <dsp:spPr>
        <a:xfrm>
          <a:off x="936881" y="403481"/>
          <a:ext cx="1056679" cy="105667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Immigration vendors</a:t>
          </a:r>
          <a:endParaRPr lang="en-US" sz="1000" kern="1200" dirty="0"/>
        </a:p>
      </dsp:txBody>
      <dsp:txXfrm>
        <a:off x="1091628" y="558228"/>
        <a:ext cx="747185" cy="7471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98F510-FD55-40F5-8D40-5C926AD459BC}">
      <dsp:nvSpPr>
        <dsp:cNvPr id="0" name=""/>
        <dsp:cNvSpPr/>
      </dsp:nvSpPr>
      <dsp:spPr>
        <a:xfrm>
          <a:off x="3199899" y="1680290"/>
          <a:ext cx="2305554" cy="1847485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Transparency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solidFill>
                <a:schemeClr val="tx2">
                  <a:lumMod val="50000"/>
                </a:schemeClr>
              </a:solidFill>
            </a:rPr>
            <a:t>Status, KPI/SLA, Risk Management</a:t>
          </a:r>
          <a:endParaRPr lang="en-US" sz="16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67971" y="1975233"/>
        <a:ext cx="1569410" cy="1257599"/>
      </dsp:txXfrm>
    </dsp:sp>
    <dsp:sp modelId="{CBA8D891-CA89-43DC-85D1-816E795560A0}">
      <dsp:nvSpPr>
        <dsp:cNvPr id="0" name=""/>
        <dsp:cNvSpPr/>
      </dsp:nvSpPr>
      <dsp:spPr>
        <a:xfrm>
          <a:off x="4622187" y="796392"/>
          <a:ext cx="805801" cy="694304"/>
        </a:xfrm>
        <a:prstGeom prst="hexagon">
          <a:avLst>
            <a:gd name="adj" fmla="val 28900"/>
            <a:gd name="vf" fmla="val 11547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4DC71B-BAFB-4A7F-A80D-B6D310F130B7}">
      <dsp:nvSpPr>
        <dsp:cNvPr id="0" name=""/>
        <dsp:cNvSpPr/>
      </dsp:nvSpPr>
      <dsp:spPr>
        <a:xfrm>
          <a:off x="3481546" y="0"/>
          <a:ext cx="1750208" cy="1514136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Questions</a:t>
          </a:r>
          <a:endParaRPr lang="en-US" sz="1800" kern="1200" dirty="0"/>
        </a:p>
      </dsp:txBody>
      <dsp:txXfrm>
        <a:off x="3771593" y="250925"/>
        <a:ext cx="1170114" cy="1012286"/>
      </dsp:txXfrm>
    </dsp:sp>
    <dsp:sp modelId="{3A751CC5-36BB-446F-8C95-B463B597C4AB}">
      <dsp:nvSpPr>
        <dsp:cNvPr id="0" name=""/>
        <dsp:cNvSpPr/>
      </dsp:nvSpPr>
      <dsp:spPr>
        <a:xfrm>
          <a:off x="5562620" y="2094372"/>
          <a:ext cx="805801" cy="694304"/>
        </a:xfrm>
        <a:prstGeom prst="hexagon">
          <a:avLst>
            <a:gd name="adj" fmla="val 28900"/>
            <a:gd name="vf" fmla="val 11547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41C6F4-5091-4101-8E33-EBB2A33EA3A6}">
      <dsp:nvSpPr>
        <dsp:cNvPr id="0" name=""/>
        <dsp:cNvSpPr/>
      </dsp:nvSpPr>
      <dsp:spPr>
        <a:xfrm>
          <a:off x="4970477" y="931295"/>
          <a:ext cx="1982636" cy="1514136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-430072"/>
            <a:satOff val="3817"/>
            <a:lumOff val="-1294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none" kern="1200" dirty="0" smtClean="0"/>
            <a:t>Work:  </a:t>
          </a:r>
          <a:r>
            <a:rPr lang="en-US" sz="1400" kern="1200" dirty="0" smtClean="0"/>
            <a:t>Compliance, Compensation, Initiation, etc.</a:t>
          </a:r>
        </a:p>
      </dsp:txBody>
      <dsp:txXfrm>
        <a:off x="5279893" y="1167595"/>
        <a:ext cx="1363804" cy="1041536"/>
      </dsp:txXfrm>
    </dsp:sp>
    <dsp:sp modelId="{5AD76B1C-537B-4D30-A29D-CBEFD2C299FF}">
      <dsp:nvSpPr>
        <dsp:cNvPr id="0" name=""/>
        <dsp:cNvSpPr/>
      </dsp:nvSpPr>
      <dsp:spPr>
        <a:xfrm>
          <a:off x="4909335" y="3559548"/>
          <a:ext cx="805801" cy="694304"/>
        </a:xfrm>
        <a:prstGeom prst="hexagon">
          <a:avLst>
            <a:gd name="adj" fmla="val 28900"/>
            <a:gd name="vf" fmla="val 11547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65C9B7-2412-459D-8CA0-F2AB147AEFAF}">
      <dsp:nvSpPr>
        <dsp:cNvPr id="0" name=""/>
        <dsp:cNvSpPr/>
      </dsp:nvSpPr>
      <dsp:spPr>
        <a:xfrm>
          <a:off x="4970477" y="2762113"/>
          <a:ext cx="1982636" cy="1514136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-860144"/>
            <a:satOff val="7635"/>
            <a:lumOff val="-2588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Missing information</a:t>
          </a:r>
          <a:endParaRPr lang="en-US" sz="1800" kern="1200" dirty="0"/>
        </a:p>
      </dsp:txBody>
      <dsp:txXfrm>
        <a:off x="5279893" y="2998413"/>
        <a:ext cx="1363804" cy="1041536"/>
      </dsp:txXfrm>
    </dsp:sp>
    <dsp:sp modelId="{E94FC920-F648-4CAB-8B62-79DA2EB53424}">
      <dsp:nvSpPr>
        <dsp:cNvPr id="0" name=""/>
        <dsp:cNvSpPr/>
      </dsp:nvSpPr>
      <dsp:spPr>
        <a:xfrm>
          <a:off x="3288790" y="3711639"/>
          <a:ext cx="805801" cy="694304"/>
        </a:xfrm>
        <a:prstGeom prst="hexagon">
          <a:avLst>
            <a:gd name="adj" fmla="val 28900"/>
            <a:gd name="vf" fmla="val 11547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717CB2-A873-418C-8342-039473E9243F}">
      <dsp:nvSpPr>
        <dsp:cNvPr id="0" name=""/>
        <dsp:cNvSpPr/>
      </dsp:nvSpPr>
      <dsp:spPr>
        <a:xfrm>
          <a:off x="3481546" y="3694450"/>
          <a:ext cx="1750208" cy="1514136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-1290216"/>
            <a:satOff val="11452"/>
            <a:lumOff val="-388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Meetings</a:t>
          </a:r>
          <a:endParaRPr lang="en-US" sz="1800" kern="1200" dirty="0"/>
        </a:p>
      </dsp:txBody>
      <dsp:txXfrm>
        <a:off x="3771593" y="3945375"/>
        <a:ext cx="1170114" cy="1012286"/>
      </dsp:txXfrm>
    </dsp:sp>
    <dsp:sp modelId="{3BE269C3-8B10-4968-8B83-6CA643D9AE83}">
      <dsp:nvSpPr>
        <dsp:cNvPr id="0" name=""/>
        <dsp:cNvSpPr/>
      </dsp:nvSpPr>
      <dsp:spPr>
        <a:xfrm>
          <a:off x="2332956" y="2414180"/>
          <a:ext cx="805801" cy="694304"/>
        </a:xfrm>
        <a:prstGeom prst="hexagon">
          <a:avLst>
            <a:gd name="adj" fmla="val 28900"/>
            <a:gd name="vf" fmla="val 11547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FF67CB-4D0C-40B7-A34A-58BD0AE96DA9}">
      <dsp:nvSpPr>
        <dsp:cNvPr id="0" name=""/>
        <dsp:cNvSpPr/>
      </dsp:nvSpPr>
      <dsp:spPr>
        <a:xfrm>
          <a:off x="1752735" y="2763155"/>
          <a:ext cx="1982636" cy="1514136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-1720288"/>
            <a:satOff val="15270"/>
            <a:lumOff val="-5177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3</a:t>
          </a:r>
          <a:r>
            <a:rPr lang="en-US" sz="1800" kern="1200" baseline="30000" dirty="0" smtClean="0"/>
            <a:t>rd</a:t>
          </a:r>
          <a:r>
            <a:rPr lang="en-US" sz="1800" kern="1200" dirty="0" smtClean="0"/>
            <a:t> Party Requests &amp; Data</a:t>
          </a:r>
          <a:endParaRPr lang="en-US" sz="1800" kern="1200" dirty="0"/>
        </a:p>
      </dsp:txBody>
      <dsp:txXfrm>
        <a:off x="2062151" y="2999455"/>
        <a:ext cx="1363804" cy="1041536"/>
      </dsp:txXfrm>
    </dsp:sp>
    <dsp:sp modelId="{6DBFD6BE-FED5-450A-8F6B-67E62B509C9B}">
      <dsp:nvSpPr>
        <dsp:cNvPr id="0" name=""/>
        <dsp:cNvSpPr/>
      </dsp:nvSpPr>
      <dsp:spPr>
        <a:xfrm>
          <a:off x="1752735" y="929211"/>
          <a:ext cx="1982636" cy="1514136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-2150360"/>
            <a:satOff val="19087"/>
            <a:lumOff val="-6471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Invoices, OOS</a:t>
          </a:r>
          <a:endParaRPr lang="en-US" sz="1800" kern="1200" dirty="0"/>
        </a:p>
      </dsp:txBody>
      <dsp:txXfrm>
        <a:off x="2062151" y="1165511"/>
        <a:ext cx="1363804" cy="10415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AF5085-E2B8-40D3-9B4C-AB769A833F39}">
      <dsp:nvSpPr>
        <dsp:cNvPr id="0" name=""/>
        <dsp:cNvSpPr/>
      </dsp:nvSpPr>
      <dsp:spPr>
        <a:xfrm rot="5400000">
          <a:off x="1508920" y="1101667"/>
          <a:ext cx="967503" cy="110146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CFBEE0-051C-4445-9179-5F2CA7821CA5}">
      <dsp:nvSpPr>
        <dsp:cNvPr id="0" name=""/>
        <dsp:cNvSpPr/>
      </dsp:nvSpPr>
      <dsp:spPr>
        <a:xfrm>
          <a:off x="1294782" y="29170"/>
          <a:ext cx="1959643" cy="1140041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Within </a:t>
          </a:r>
          <a:r>
            <a:rPr lang="en-US" sz="1800" kern="1200" dirty="0" smtClean="0"/>
            <a:t>Acme Portal</a:t>
          </a:r>
          <a:endParaRPr lang="en-US" sz="1800" kern="1200" dirty="0"/>
        </a:p>
      </dsp:txBody>
      <dsp:txXfrm>
        <a:off x="1350444" y="84832"/>
        <a:ext cx="1848319" cy="1028717"/>
      </dsp:txXfrm>
    </dsp:sp>
    <dsp:sp modelId="{41090D3B-4017-4C49-93D1-230909149E91}">
      <dsp:nvSpPr>
        <dsp:cNvPr id="0" name=""/>
        <dsp:cNvSpPr/>
      </dsp:nvSpPr>
      <dsp:spPr>
        <a:xfrm>
          <a:off x="3919462" y="152402"/>
          <a:ext cx="1184565" cy="921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857331-6D22-4066-B581-823BFFF8033D}">
      <dsp:nvSpPr>
        <dsp:cNvPr id="0" name=""/>
        <dsp:cNvSpPr/>
      </dsp:nvSpPr>
      <dsp:spPr>
        <a:xfrm rot="5400000">
          <a:off x="2938716" y="2382310"/>
          <a:ext cx="967503" cy="110146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1560331"/>
            <a:satOff val="-20150"/>
            <a:lumOff val="516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10756C-77D1-4342-A4B0-27EDCAEA3665}">
      <dsp:nvSpPr>
        <dsp:cNvPr id="0" name=""/>
        <dsp:cNvSpPr/>
      </dsp:nvSpPr>
      <dsp:spPr>
        <a:xfrm>
          <a:off x="2724578" y="1309813"/>
          <a:ext cx="1959643" cy="1140041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Email</a:t>
          </a:r>
          <a:endParaRPr lang="en-US" sz="1800" kern="1200" dirty="0"/>
        </a:p>
      </dsp:txBody>
      <dsp:txXfrm>
        <a:off x="2780240" y="1365475"/>
        <a:ext cx="1848319" cy="1028717"/>
      </dsp:txXfrm>
    </dsp:sp>
    <dsp:sp modelId="{D31A6650-E3C1-41F6-8D9F-75BA6AC304A6}">
      <dsp:nvSpPr>
        <dsp:cNvPr id="0" name=""/>
        <dsp:cNvSpPr/>
      </dsp:nvSpPr>
      <dsp:spPr>
        <a:xfrm>
          <a:off x="4311092" y="1418542"/>
          <a:ext cx="1184565" cy="921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4A3CAF-6453-4E19-9654-1BB1E42B61BA}">
      <dsp:nvSpPr>
        <dsp:cNvPr id="0" name=""/>
        <dsp:cNvSpPr/>
      </dsp:nvSpPr>
      <dsp:spPr>
        <a:xfrm rot="5400000">
          <a:off x="4368511" y="3662953"/>
          <a:ext cx="967503" cy="110146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3120662"/>
            <a:satOff val="-40299"/>
            <a:lumOff val="10319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C3586B-6E89-4C3F-BBE1-241B7D4B45A8}">
      <dsp:nvSpPr>
        <dsp:cNvPr id="0" name=""/>
        <dsp:cNvSpPr/>
      </dsp:nvSpPr>
      <dsp:spPr>
        <a:xfrm>
          <a:off x="4154373" y="2590456"/>
          <a:ext cx="1959643" cy="1140041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Automated Status Update</a:t>
          </a:r>
          <a:endParaRPr lang="en-US" sz="1800" kern="1200" dirty="0"/>
        </a:p>
      </dsp:txBody>
      <dsp:txXfrm>
        <a:off x="4210035" y="2646118"/>
        <a:ext cx="1848319" cy="1028717"/>
      </dsp:txXfrm>
    </dsp:sp>
    <dsp:sp modelId="{0FE1BB9E-B684-48C9-9C6D-37CD9464F44F}">
      <dsp:nvSpPr>
        <dsp:cNvPr id="0" name=""/>
        <dsp:cNvSpPr/>
      </dsp:nvSpPr>
      <dsp:spPr>
        <a:xfrm>
          <a:off x="5740888" y="2699185"/>
          <a:ext cx="1184565" cy="921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3092D1-3799-431C-A6A6-1A2A3810E8FD}">
      <dsp:nvSpPr>
        <dsp:cNvPr id="0" name=""/>
        <dsp:cNvSpPr/>
      </dsp:nvSpPr>
      <dsp:spPr>
        <a:xfrm>
          <a:off x="5584169" y="3871099"/>
          <a:ext cx="1959643" cy="1140041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Manual &amp; Batch Updates</a:t>
          </a:r>
          <a:endParaRPr lang="en-US" sz="1800" kern="1200" dirty="0"/>
        </a:p>
      </dsp:txBody>
      <dsp:txXfrm>
        <a:off x="5639831" y="3926761"/>
        <a:ext cx="1848319" cy="10287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944" cy="469152"/>
          </a:xfrm>
          <a:prstGeom prst="rect">
            <a:avLst/>
          </a:prstGeom>
        </p:spPr>
        <p:txBody>
          <a:bodyPr vert="horz" lIns="86877" tIns="43439" rIns="86877" bIns="43439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550" y="0"/>
            <a:ext cx="3066944" cy="469152"/>
          </a:xfrm>
          <a:prstGeom prst="rect">
            <a:avLst/>
          </a:prstGeom>
        </p:spPr>
        <p:txBody>
          <a:bodyPr vert="horz" lIns="86877" tIns="43439" rIns="86877" bIns="43439" rtlCol="0"/>
          <a:lstStyle>
            <a:lvl1pPr algn="r">
              <a:defRPr sz="1100"/>
            </a:lvl1pPr>
          </a:lstStyle>
          <a:p>
            <a:fld id="{8E5460C3-43CE-426A-AF67-6E7759FA670B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22629"/>
            <a:ext cx="3066944" cy="469152"/>
          </a:xfrm>
          <a:prstGeom prst="rect">
            <a:avLst/>
          </a:prstGeom>
        </p:spPr>
        <p:txBody>
          <a:bodyPr vert="horz" lIns="86877" tIns="43439" rIns="86877" bIns="43439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550" y="8922629"/>
            <a:ext cx="3066944" cy="469152"/>
          </a:xfrm>
          <a:prstGeom prst="rect">
            <a:avLst/>
          </a:prstGeom>
        </p:spPr>
        <p:txBody>
          <a:bodyPr vert="horz" lIns="86877" tIns="43439" rIns="86877" bIns="43439" rtlCol="0" anchor="b"/>
          <a:lstStyle>
            <a:lvl1pPr algn="r">
              <a:defRPr sz="1100"/>
            </a:lvl1pPr>
          </a:lstStyle>
          <a:p>
            <a:fld id="{A7316BBC-C221-439F-9148-AC0620423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00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66732" cy="469662"/>
          </a:xfrm>
          <a:prstGeom prst="rect">
            <a:avLst/>
          </a:prstGeom>
        </p:spPr>
        <p:txBody>
          <a:bodyPr vert="horz" lIns="94106" tIns="47053" rIns="94106" bIns="4705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1"/>
            <a:ext cx="3066732" cy="469662"/>
          </a:xfrm>
          <a:prstGeom prst="rect">
            <a:avLst/>
          </a:prstGeom>
        </p:spPr>
        <p:txBody>
          <a:bodyPr vert="horz" lIns="94106" tIns="47053" rIns="94106" bIns="47053" rtlCol="0"/>
          <a:lstStyle>
            <a:lvl1pPr algn="r">
              <a:defRPr sz="1200"/>
            </a:lvl1pPr>
          </a:lstStyle>
          <a:p>
            <a:fld id="{48D1DF79-9CF4-4D60-88B6-F8BD789B7FC4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704850"/>
            <a:ext cx="4695825" cy="3522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06" tIns="47053" rIns="94106" bIns="4705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61788"/>
            <a:ext cx="5661660" cy="4226957"/>
          </a:xfrm>
          <a:prstGeom prst="rect">
            <a:avLst/>
          </a:prstGeom>
        </p:spPr>
        <p:txBody>
          <a:bodyPr vert="horz" lIns="94106" tIns="47053" rIns="94106" bIns="4705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21946"/>
            <a:ext cx="3066732" cy="469662"/>
          </a:xfrm>
          <a:prstGeom prst="rect">
            <a:avLst/>
          </a:prstGeom>
        </p:spPr>
        <p:txBody>
          <a:bodyPr vert="horz" lIns="94106" tIns="47053" rIns="94106" bIns="4705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921946"/>
            <a:ext cx="3066732" cy="469662"/>
          </a:xfrm>
          <a:prstGeom prst="rect">
            <a:avLst/>
          </a:prstGeom>
        </p:spPr>
        <p:txBody>
          <a:bodyPr vert="horz" lIns="94106" tIns="47053" rIns="94106" bIns="47053" rtlCol="0" anchor="b"/>
          <a:lstStyle>
            <a:lvl1pPr algn="r">
              <a:defRPr sz="1200"/>
            </a:lvl1pPr>
          </a:lstStyle>
          <a:p>
            <a:fld id="{72BB7E07-DBE3-45F3-8F60-4ADCB17BDD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59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94EAB2E-8B13-4D81-B4CA-A345482EB145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B7E07-DBE3-45F3-8F60-4ADCB17BDDF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948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D0A991-5E2B-4EFE-B04E-A09AFA5972B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694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aseline="0" dirty="0" smtClean="0"/>
              <a:t>Take </a:t>
            </a:r>
            <a:r>
              <a:rPr lang="en-US" baseline="0" dirty="0" err="1" smtClean="0"/>
              <a:t>aways</a:t>
            </a:r>
            <a:r>
              <a:rPr lang="en-US" baseline="0" dirty="0" smtClean="0"/>
              <a:t>:</a:t>
            </a:r>
          </a:p>
          <a:p>
            <a:pPr marL="225099" indent="-225099">
              <a:buAutoNum type="arabicParenR"/>
            </a:pPr>
            <a:endParaRPr lang="en-US" dirty="0" smtClean="0"/>
          </a:p>
          <a:p>
            <a:pPr marL="225099" indent="-225099">
              <a:buAutoNum type="arabicParenR"/>
            </a:pPr>
            <a:r>
              <a:rPr lang="en-US" dirty="0" smtClean="0"/>
              <a:t>Blue and Green lines are good communication paths, but linear and terminate</a:t>
            </a:r>
          </a:p>
          <a:p>
            <a:pPr marL="225099" indent="-225099">
              <a:buAutoNum type="arabicParenR"/>
            </a:pPr>
            <a:r>
              <a:rPr lang="en-US" dirty="0" smtClean="0"/>
              <a:t>Too much</a:t>
            </a:r>
            <a:r>
              <a:rPr lang="en-US" baseline="0" dirty="0" smtClean="0"/>
              <a:t> 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D0A991-5E2B-4EFE-B04E-A09AFA5972B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593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168824" indent="-168824" defTabSz="900395" eaLnBrk="0" fontAlgn="base" hangingPunct="0">
              <a:spcBef>
                <a:spcPct val="3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dirty="0"/>
              <a:t>Many engagements still prefer this method as best customer service option</a:t>
            </a:r>
          </a:p>
          <a:p>
            <a:pPr marL="168824" indent="-168824" defTabSz="900395" eaLnBrk="0" fontAlgn="base" hangingPunct="0">
              <a:spcBef>
                <a:spcPct val="3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168824" indent="-168824" defTabSz="900395" eaLnBrk="0" fontAlgn="base" hangingPunct="0">
              <a:spcBef>
                <a:spcPct val="3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dirty="0"/>
              <a:t>Even if using a central mailbox, the </a:t>
            </a:r>
            <a:r>
              <a:rPr lang="en-US" dirty="0" smtClean="0"/>
              <a:t>Customer </a:t>
            </a:r>
            <a:r>
              <a:rPr lang="en-US" dirty="0"/>
              <a:t>is </a:t>
            </a:r>
            <a:r>
              <a:rPr lang="en-US" b="1" dirty="0"/>
              <a:t>incentivized to contact a named professional directly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D0A991-5E2B-4EFE-B04E-A09AFA5972B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593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400" b="1" dirty="0"/>
              <a:t>Take away: Communication path multi-directional, all communications tracked, searchable, and reportable.  Nothing is lost.</a:t>
            </a:r>
          </a:p>
          <a:p>
            <a:endParaRPr lang="en-US" sz="1400" b="1" dirty="0"/>
          </a:p>
          <a:p>
            <a:r>
              <a:rPr lang="en-US" sz="1400" b="1" dirty="0"/>
              <a:t>------------------</a:t>
            </a:r>
          </a:p>
          <a:p>
            <a:endParaRPr lang="en-US" sz="1400" b="1" dirty="0"/>
          </a:p>
          <a:p>
            <a:r>
              <a:rPr lang="en-US" sz="1400" b="1" dirty="0" smtClean="0"/>
              <a:t>Customer </a:t>
            </a:r>
            <a:r>
              <a:rPr lang="en-US" sz="1400" b="1" dirty="0"/>
              <a:t>does not need to know whom to contact</a:t>
            </a:r>
          </a:p>
          <a:p>
            <a:pPr marL="168824" indent="-168824">
              <a:buFont typeface="Arial" pitchFamily="34" charset="0"/>
              <a:buChar char="•"/>
            </a:pPr>
            <a:endParaRPr lang="en-US" b="0" u="none" dirty="0" smtClean="0"/>
          </a:p>
          <a:p>
            <a:pPr marL="168824" indent="-168824">
              <a:buFont typeface="Arial" pitchFamily="34" charset="0"/>
              <a:buChar char="•"/>
            </a:pPr>
            <a:r>
              <a:rPr lang="en-US" b="0" u="none" dirty="0" smtClean="0"/>
              <a:t>All communications in one system, searchable, associated</a:t>
            </a:r>
            <a:r>
              <a:rPr lang="en-US" b="0" u="none" baseline="0" dirty="0" smtClean="0"/>
              <a:t> to Customer.  </a:t>
            </a:r>
          </a:p>
          <a:p>
            <a:pPr marL="168824" indent="-168824">
              <a:buFont typeface="Arial" pitchFamily="34" charset="0"/>
              <a:buChar char="•"/>
            </a:pPr>
            <a:r>
              <a:rPr lang="en-US" b="1" i="1" u="none" baseline="0" dirty="0" smtClean="0"/>
              <a:t>Admins removed from Customer support</a:t>
            </a:r>
          </a:p>
          <a:p>
            <a:pPr marL="168824" indent="-168824">
              <a:buFont typeface="Arial" pitchFamily="34" charset="0"/>
              <a:buChar char="•"/>
            </a:pPr>
            <a:r>
              <a:rPr lang="en-US" b="0" u="none" baseline="0" dirty="0" smtClean="0"/>
              <a:t>Oversight available to engagement and country teams</a:t>
            </a:r>
          </a:p>
          <a:p>
            <a:pPr marL="168824" indent="-168824">
              <a:buFont typeface="Arial" pitchFamily="34" charset="0"/>
              <a:buChar char="•"/>
            </a:pPr>
            <a:r>
              <a:rPr lang="en-US" b="1" u="none" baseline="0" dirty="0" smtClean="0"/>
              <a:t>LEARNING PROCESS </a:t>
            </a:r>
            <a:r>
              <a:rPr lang="en-US" b="0" u="none" baseline="0" dirty="0" smtClean="0"/>
              <a:t>– Not linear, individuals can see results and increase their own knowledge</a:t>
            </a:r>
          </a:p>
          <a:p>
            <a:pPr marL="517415" lvl="1" indent="-168824">
              <a:buFont typeface="Arial" pitchFamily="34" charset="0"/>
              <a:buChar char="•"/>
            </a:pPr>
            <a:r>
              <a:rPr lang="en-US" b="0" u="none" baseline="0" dirty="0" smtClean="0"/>
              <a:t>Named professionals can answer questions and push back to tax support center</a:t>
            </a:r>
          </a:p>
          <a:p>
            <a:pPr marL="168824" indent="-168824">
              <a:buFont typeface="Arial" pitchFamily="34" charset="0"/>
              <a:buChar char="•"/>
            </a:pPr>
            <a:r>
              <a:rPr lang="en-US" b="0" u="none" baseline="0" dirty="0" smtClean="0"/>
              <a:t>There is scale and benefit in creating a living FAQ</a:t>
            </a:r>
          </a:p>
          <a:p>
            <a:pPr marL="168824" indent="-168824">
              <a:buFont typeface="Arial" pitchFamily="34" charset="0"/>
              <a:buChar char="•"/>
            </a:pPr>
            <a:endParaRPr lang="en-US" b="0" u="none" baseline="0" dirty="0" smtClean="0"/>
          </a:p>
          <a:p>
            <a:r>
              <a:rPr lang="en-US" b="1" u="sng" baseline="0" dirty="0" smtClean="0"/>
              <a:t>Customer Experience:</a:t>
            </a:r>
          </a:p>
          <a:p>
            <a:pPr marL="168824" indent="-168824" defTabSz="900395" eaLnBrk="0" fontAlgn="base" hangingPunct="0">
              <a:spcBef>
                <a:spcPct val="3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b="0" u="none" baseline="0" dirty="0" smtClean="0"/>
              <a:t>Access to </a:t>
            </a:r>
            <a:r>
              <a:rPr lang="en-US" b="1" u="none" baseline="0" dirty="0" smtClean="0"/>
              <a:t>dynamic knowledge base as starting point</a:t>
            </a:r>
          </a:p>
          <a:p>
            <a:pPr marL="168824" indent="-168824" defTabSz="900395" eaLnBrk="0" fontAlgn="base" hangingPunct="0">
              <a:spcBef>
                <a:spcPct val="3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b="0" u="none" baseline="0" dirty="0" smtClean="0"/>
              <a:t>Customers get to a tax person at first stage</a:t>
            </a:r>
          </a:p>
          <a:p>
            <a:pPr marL="168824" indent="-168824" defTabSz="900395" eaLnBrk="0" fontAlgn="base" hangingPunct="0">
              <a:spcBef>
                <a:spcPct val="3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b="0" u="none" baseline="0" dirty="0" smtClean="0"/>
              <a:t>One system for communications, multiple options, all with similar results</a:t>
            </a:r>
          </a:p>
          <a:p>
            <a:pPr marL="168824" indent="-168824" defTabSz="900395" eaLnBrk="0" fontAlgn="base" hangingPunct="0">
              <a:spcBef>
                <a:spcPct val="3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b="0" u="none" baseline="0" dirty="0" smtClean="0"/>
              <a:t>Customer does not need to know type of question or who to contact</a:t>
            </a:r>
          </a:p>
          <a:p>
            <a:pPr marL="168824" indent="-168824" defTabSz="900395" eaLnBrk="0" fontAlgn="base" hangingPunct="0">
              <a:spcBef>
                <a:spcPct val="3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b="0" u="none" baseline="0" dirty="0" smtClean="0"/>
              <a:t>Phone has 24/5 day support through helpdesk, who can answer technology questions there or open cases and assign to tax support center or named professional </a:t>
            </a:r>
          </a:p>
          <a:p>
            <a:endParaRPr lang="en-US" b="0" u="none" dirty="0" smtClean="0"/>
          </a:p>
          <a:p>
            <a:r>
              <a:rPr lang="en-US" b="1" u="sng" baseline="0" dirty="0" smtClean="0"/>
              <a:t>Named Tax Professionals :</a:t>
            </a:r>
          </a:p>
          <a:p>
            <a:pPr marL="168824" indent="-168824">
              <a:buFont typeface="Arial" pitchFamily="34" charset="0"/>
              <a:buChar char="•"/>
            </a:pPr>
            <a:r>
              <a:rPr lang="en-US" b="1" u="none" baseline="0" dirty="0" smtClean="0"/>
              <a:t>Treated as SME - </a:t>
            </a:r>
            <a:r>
              <a:rPr lang="en-US" b="1" baseline="0" dirty="0" smtClean="0"/>
              <a:t>Only asked questions when needed </a:t>
            </a:r>
          </a:p>
          <a:p>
            <a:pPr marL="168824" indent="-168824">
              <a:buFont typeface="Arial" pitchFamily="34" charset="0"/>
              <a:buChar char="•"/>
            </a:pPr>
            <a:r>
              <a:rPr lang="en-US" baseline="0" dirty="0" smtClean="0"/>
              <a:t>Can prioritize answering questions at appropriate times rather than constant interruptions</a:t>
            </a:r>
          </a:p>
          <a:p>
            <a:pPr marL="168824" indent="-168824">
              <a:buFont typeface="Arial" pitchFamily="34" charset="0"/>
              <a:buChar char="•"/>
            </a:pPr>
            <a:r>
              <a:rPr lang="en-US" baseline="0" dirty="0" smtClean="0"/>
              <a:t>Can answer questions personally, or provide a response but push Customer communication back to support center or helpdesk</a:t>
            </a:r>
          </a:p>
          <a:p>
            <a:pPr marL="168824" indent="-168824" defTabSz="900395" eaLnBrk="0" fontAlgn="base" hangingPunct="0">
              <a:spcBef>
                <a:spcPct val="3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b="1" baseline="0" dirty="0" smtClean="0"/>
              <a:t>Access to all previous communications with an Customer when responding or when working on compliance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D0A991-5E2B-4EFE-B04E-A09AFA5972B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593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u="none" dirty="0" smtClean="0"/>
              <a:t>Customer can still reach out to individual</a:t>
            </a:r>
            <a:r>
              <a:rPr lang="en-US" b="1" u="none" baseline="0" dirty="0" smtClean="0"/>
              <a:t> Tax Provider professionals</a:t>
            </a:r>
            <a:endParaRPr lang="en-US" b="0" u="none" baseline="0" dirty="0" smtClean="0"/>
          </a:p>
          <a:p>
            <a:pPr marL="168824" indent="-168824">
              <a:buFontTx/>
              <a:buChar char="-"/>
            </a:pPr>
            <a:r>
              <a:rPr lang="en-US" b="0" u="none" baseline="0" dirty="0" smtClean="0"/>
              <a:t>similar advantages and disadvantages to current state</a:t>
            </a:r>
          </a:p>
          <a:p>
            <a:endParaRPr lang="en-US" b="0" u="none" baseline="0" dirty="0" smtClean="0"/>
          </a:p>
          <a:p>
            <a:pPr marL="168824" indent="-168824">
              <a:buFontTx/>
              <a:buChar char="-"/>
            </a:pPr>
            <a:endParaRPr lang="en-US" b="0" u="none" baseline="0" dirty="0" smtClean="0"/>
          </a:p>
          <a:p>
            <a:r>
              <a:rPr lang="en-US" b="0" u="none" baseline="0" dirty="0" smtClean="0"/>
              <a:t>The Tax Provider professional can answer, OR </a:t>
            </a:r>
          </a:p>
          <a:p>
            <a:pPr marL="168824" indent="-168824">
              <a:buFont typeface="Arial" pitchFamily="34" charset="0"/>
              <a:buChar char="•"/>
            </a:pPr>
            <a:r>
              <a:rPr lang="en-US" b="0" u="none" baseline="0" dirty="0" smtClean="0"/>
              <a:t>The original named professional can push the email or call into a Case Management System </a:t>
            </a:r>
          </a:p>
          <a:p>
            <a:pPr marL="517415" lvl="1" indent="-168824">
              <a:buFont typeface="Arial" pitchFamily="34" charset="0"/>
              <a:buChar char="•"/>
            </a:pPr>
            <a:r>
              <a:rPr lang="en-US" b="0" u="none" baseline="0" dirty="0" smtClean="0"/>
              <a:t>In a Case Management System , </a:t>
            </a:r>
            <a:r>
              <a:rPr lang="en-US" b="1" u="none" baseline="0" dirty="0" smtClean="0"/>
              <a:t>the named resource can answer the question, at the same time capturing KPIs and searchable/reportable history.  </a:t>
            </a:r>
          </a:p>
          <a:p>
            <a:pPr marL="517415" lvl="1" indent="-168824">
              <a:buFont typeface="Arial" pitchFamily="34" charset="0"/>
              <a:buChar char="•"/>
            </a:pPr>
            <a:r>
              <a:rPr lang="en-US" b="1" u="none" baseline="0" dirty="0" smtClean="0"/>
              <a:t>Alternatively, the request can get put into a queue for the tax support center, helpdesk, or assigned to a different Tax Provider resource</a:t>
            </a:r>
          </a:p>
          <a:p>
            <a:pPr marL="517415" lvl="1" indent="-168824">
              <a:buFont typeface="Arial" pitchFamily="34" charset="0"/>
              <a:buChar char="•"/>
            </a:pPr>
            <a:r>
              <a:rPr lang="en-US" b="0" u="none" baseline="0" dirty="0" smtClean="0"/>
              <a:t>Since all </a:t>
            </a:r>
            <a:r>
              <a:rPr lang="en-US" b="0" u="none" dirty="0" smtClean="0"/>
              <a:t>communications are in one system, searchable, associated</a:t>
            </a:r>
            <a:r>
              <a:rPr lang="en-US" b="0" u="none" baseline="0" dirty="0" smtClean="0"/>
              <a:t> to Customer, Tax Provider professionals can feel confident in customer service and history and push questions on to others, and even monitor progress if desired</a:t>
            </a:r>
          </a:p>
          <a:p>
            <a:pPr marL="225099" indent="-225099">
              <a:buAutoNum type="arabicParenR"/>
            </a:pPr>
            <a:endParaRPr lang="en-US" dirty="0" smtClean="0"/>
          </a:p>
          <a:p>
            <a:pPr marL="168824" indent="-168824">
              <a:buFont typeface="Arial" pitchFamily="34" charset="0"/>
              <a:buChar char="•"/>
            </a:pPr>
            <a:r>
              <a:rPr lang="en-US" b="0" u="none" baseline="0" dirty="0" smtClean="0"/>
              <a:t>ADDITIONAL - Customer can also tag someone by name directly within a Case Management System </a:t>
            </a:r>
          </a:p>
          <a:p>
            <a:pPr marL="517415" lvl="1" indent="-168824">
              <a:buFont typeface="Arial" pitchFamily="34" charset="0"/>
              <a:buChar char="•"/>
            </a:pPr>
            <a:r>
              <a:rPr lang="en-US" b="0" u="none" baseline="0" dirty="0" smtClean="0"/>
              <a:t>Named professional can respond, OR</a:t>
            </a:r>
          </a:p>
          <a:p>
            <a:pPr marL="517415" lvl="1" indent="-168824">
              <a:buFont typeface="Arial" pitchFamily="34" charset="0"/>
              <a:buChar char="•"/>
            </a:pPr>
            <a:r>
              <a:rPr lang="en-US" b="0" u="none" baseline="0" dirty="0" smtClean="0"/>
              <a:t>If that person is unavailable or if the question sits for a period of time, a different Tax Provider professional can have oversight and pick-up the request and handle as needed.</a:t>
            </a:r>
          </a:p>
          <a:p>
            <a:pPr marL="168824" indent="-168824">
              <a:buFont typeface="Arial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D0A991-5E2B-4EFE-B04E-A09AFA5972B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593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Friday, August 02,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Friday, August 02,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Friday, August 02,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776" y="2698080"/>
            <a:ext cx="4033838" cy="732508"/>
          </a:xfrm>
        </p:spPr>
        <p:txBody>
          <a:bodyPr anchor="b"/>
          <a:lstStyle>
            <a:lvl1pPr algn="l">
              <a:lnSpc>
                <a:spcPct val="85000"/>
              </a:lnSpc>
              <a:defRPr sz="2800" b="0" baseline="0">
                <a:solidFill>
                  <a:schemeClr val="tx2"/>
                </a:solidFill>
                <a:latin typeface="+mj-lt"/>
                <a:cs typeface="Times New Roman" pitchFamily="18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0" name="Subtitle"/>
          <p:cNvSpPr>
            <a:spLocks noGrp="1"/>
          </p:cNvSpPr>
          <p:nvPr>
            <p:ph type="body" sz="quarter" idx="10"/>
          </p:nvPr>
        </p:nvSpPr>
        <p:spPr>
          <a:xfrm>
            <a:off x="358776" y="3429000"/>
            <a:ext cx="4033838" cy="732508"/>
          </a:xfrm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ts val="0"/>
              </a:spcBef>
              <a:defRPr sz="28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60000" y="5754727"/>
            <a:ext cx="4032613" cy="553998"/>
          </a:xfrm>
        </p:spPr>
        <p:txBody>
          <a:bodyPr anchor="b">
            <a:spAutoFit/>
          </a:bodyPr>
          <a:lstStyle>
            <a:lvl1pPr marL="0" indent="0" algn="l">
              <a:buNone/>
              <a:defRPr sz="18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55131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with 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363" y="395843"/>
            <a:ext cx="8424862" cy="36933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7" name="Subtitle0"/>
          <p:cNvSpPr>
            <a:spLocks noGrp="1"/>
          </p:cNvSpPr>
          <p:nvPr>
            <p:ph type="body" idx="13"/>
          </p:nvPr>
        </p:nvSpPr>
        <p:spPr>
          <a:xfrm>
            <a:off x="358775" y="765175"/>
            <a:ext cx="8424000" cy="307777"/>
          </a:xfrm>
        </p:spPr>
        <p:txBody>
          <a:bodyPr rtlCol="0">
            <a:sp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4"/>
          </p:nvPr>
        </p:nvSpPr>
        <p:spPr>
          <a:xfrm>
            <a:off x="361225" y="1268413"/>
            <a:ext cx="8424000" cy="5040311"/>
          </a:xfrm>
        </p:spPr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720725" y="6597650"/>
            <a:ext cx="3671888" cy="125413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>
              <a:solidFill>
                <a:srgbClr val="00277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58775" y="6597650"/>
            <a:ext cx="360363" cy="125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27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05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Friday, August 02,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Friday, August 02,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Friday, August 02,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Friday, August 02,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Friday, August 02,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Friday, August 02,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Friday, August 02,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Friday, August 02,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Friday, August 02,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  <p:sldLayoutId id="2147483866" r:id="rId1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15.png"/><Relationship Id="rId9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0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15.png"/><Relationship Id="rId4" Type="http://schemas.openxmlformats.org/officeDocument/2006/relationships/image" Target="../media/image14.jpeg"/><Relationship Id="rId9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google.com/url?sa=i&amp;rct=j&amp;q=&amp;esrc=s&amp;frm=1&amp;source=images&amp;cd=&amp;cad=rja&amp;docid=Y6nLz4VksyqfKM&amp;tbnid=rh495xs2FmSfqM:&amp;ved=0CAUQjRw&amp;url=http://www.cb2.com/15-minute-hour-glass/s605107&amp;ei=7focUaXEIrHy0QGm74CIBQ&amp;bvm=bv.42452523,d.dmQ&amp;psig=AFQjCNGTQMpBW9LaqT6GVQngS0P-hWVJiw&amp;ust=1360940130913128" TargetMode="External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google.com/url?sa=i&amp;rct=j&amp;q=&amp;esrc=s&amp;frm=1&amp;source=images&amp;cd=&amp;cad=rja&amp;docid=Xq7IVtJSOxJ-uM&amp;tbnid=EUi8XTodpJUynM:&amp;ved=0CAUQjRw&amp;url=http://www.mspmentor.net/2011/08/16/the-most-critical-managed-service-help-desk-services/&amp;ei=zt4bUcvVN43D0AGouoCYCA&amp;bvm=bv.42261806,d.dmQ&amp;psig=AFQjCNGYJ7XVuHIIUOyI4ksqZbGoqFPAsA&amp;ust=1360867250670997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11.jpeg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04800" y="1447800"/>
            <a:ext cx="4392612" cy="73250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Acme Corp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Case Management </a:t>
            </a:r>
            <a:r>
              <a:rPr lang="en-GB" dirty="0" smtClean="0"/>
              <a:t>Proposal</a:t>
            </a:r>
            <a:endParaRPr lang="en-GB" dirty="0"/>
          </a:p>
        </p:txBody>
      </p:sp>
      <p:sp>
        <p:nvSpPr>
          <p:cNvPr id="58372" name="Subtitle 5"/>
          <p:cNvSpPr>
            <a:spLocks noGrp="1"/>
          </p:cNvSpPr>
          <p:nvPr>
            <p:ph type="subTitle" idx="1"/>
          </p:nvPr>
        </p:nvSpPr>
        <p:spPr>
          <a:xfrm>
            <a:off x="363538" y="5769015"/>
            <a:ext cx="4391025" cy="553998"/>
          </a:xfrm>
        </p:spPr>
        <p:txBody>
          <a:bodyPr/>
          <a:lstStyle/>
          <a:p>
            <a:pPr eaLnBrk="1" hangingPunct="1"/>
            <a:r>
              <a:rPr dirty="0" smtClean="0"/>
              <a:t>Randi Craig</a:t>
            </a:r>
          </a:p>
          <a:p>
            <a:pPr eaLnBrk="1" hangingPunct="1"/>
            <a:r>
              <a:rPr dirty="0" smtClean="0"/>
              <a:t>03 August 2013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61481752"/>
              </p:ext>
            </p:extLst>
          </p:nvPr>
        </p:nvGraphicFramePr>
        <p:xfrm>
          <a:off x="2438400" y="1143000"/>
          <a:ext cx="7391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17049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669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93697" y="822960"/>
            <a:ext cx="3429000" cy="5730241"/>
            <a:chOff x="393697" y="1362620"/>
            <a:chExt cx="4012184" cy="4946105"/>
          </a:xfrm>
        </p:grpSpPr>
        <p:sp>
          <p:nvSpPr>
            <p:cNvPr id="8" name="Text Box 10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93699" y="1362620"/>
              <a:ext cx="3997326" cy="24967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accent1"/>
              </a:solidFill>
              <a:miter lim="800000"/>
              <a:headEnd/>
              <a:tailEnd type="none" w="sm" len="med"/>
            </a:ln>
          </p:spPr>
          <p:txBody>
            <a:bodyPr lIns="36000" tIns="36000" rIns="36000" bIns="36000" anchor="ctr" anchorCtr="1"/>
            <a:lstStyle/>
            <a:p>
              <a:pPr algn="ctr" defTabSz="9572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FFFFFF"/>
                  </a:solidFill>
                  <a:cs typeface="Arial" charset="0"/>
                </a:rPr>
                <a:t>Current </a:t>
              </a:r>
              <a:r>
                <a:rPr lang="en-GB" sz="1600" b="1" dirty="0" smtClean="0">
                  <a:solidFill>
                    <a:srgbClr val="FFFFFF"/>
                  </a:solidFill>
                  <a:cs typeface="Arial" charset="0"/>
                </a:rPr>
                <a:t>Problem</a:t>
              </a:r>
              <a:endParaRPr lang="en-GB" sz="1600" b="1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" name="Text Placeholder 5"/>
            <p:cNvSpPr txBox="1">
              <a:spLocks/>
            </p:cNvSpPr>
            <p:nvPr/>
          </p:nvSpPr>
          <p:spPr>
            <a:xfrm>
              <a:off x="393697" y="1626041"/>
              <a:ext cx="4012184" cy="4682684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  <p:txBody>
            <a:bodyPr wrap="square" lIns="36000" tIns="36000" rIns="36000" bIns="36000"/>
            <a:lstStyle>
              <a:lvl1pPr marL="0" indent="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defRPr lang="en-US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18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4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2pPr>
              <a:lvl3pPr marL="36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3pPr>
              <a:lvl4pPr marL="54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4pPr>
              <a:lvl5pPr marL="720000" indent="-179388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GB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5pPr>
              <a:lvl6pPr marL="90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6pPr>
              <a:lvl7pPr marL="108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7pPr>
              <a:lvl8pPr marL="126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8pPr>
              <a:lvl9pPr marL="144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1200"/>
                </a:spcBef>
              </a:pPr>
              <a:r>
                <a:rPr lang="en-GB" sz="1600" dirty="0">
                  <a:solidFill>
                    <a:srgbClr val="002776"/>
                  </a:solidFill>
                </a:rPr>
                <a:t>I don’t know:</a:t>
              </a:r>
            </a:p>
            <a:p>
              <a:pPr marL="285750" indent="-285750">
                <a:spcBef>
                  <a:spcPts val="1200"/>
                </a:spcBef>
                <a:buFont typeface="Arial" charset="0"/>
                <a:buChar char="•"/>
              </a:pPr>
              <a:r>
                <a:rPr lang="en-GB" sz="1600" dirty="0">
                  <a:solidFill>
                    <a:srgbClr val="002776"/>
                  </a:solidFill>
                </a:rPr>
                <a:t>Communications between </a:t>
              </a:r>
              <a:r>
                <a:rPr lang="en-GB" sz="1600" dirty="0" smtClean="0">
                  <a:solidFill>
                    <a:srgbClr val="002776"/>
                  </a:solidFill>
                </a:rPr>
                <a:t>Customers </a:t>
              </a:r>
              <a:r>
                <a:rPr lang="en-GB" sz="1600" dirty="0">
                  <a:solidFill>
                    <a:srgbClr val="002776"/>
                  </a:solidFill>
                </a:rPr>
                <a:t>and Lead, Home and Host </a:t>
              </a:r>
              <a:r>
                <a:rPr lang="en-GB" sz="1600" dirty="0" smtClean="0">
                  <a:solidFill>
                    <a:srgbClr val="002776"/>
                  </a:solidFill>
                </a:rPr>
                <a:t>offices</a:t>
              </a:r>
              <a:endParaRPr lang="en-GB" sz="1600" dirty="0">
                <a:solidFill>
                  <a:srgbClr val="002776"/>
                </a:solidFill>
              </a:endParaRPr>
            </a:p>
            <a:p>
              <a:pPr marL="285750" indent="-285750">
                <a:spcBef>
                  <a:spcPts val="1200"/>
                </a:spcBef>
                <a:buFont typeface="Arial" charset="0"/>
                <a:buChar char="•"/>
              </a:pPr>
              <a:r>
                <a:rPr lang="en-GB" sz="1600" dirty="0">
                  <a:solidFill>
                    <a:srgbClr val="002776"/>
                  </a:solidFill>
                </a:rPr>
                <a:t>That possible issues arise, because I don’t have early warning signs</a:t>
              </a:r>
            </a:p>
            <a:p>
              <a:pPr marL="0" lvl="1" indent="0">
                <a:spcBef>
                  <a:spcPts val="1200"/>
                </a:spcBef>
                <a:buNone/>
              </a:pPr>
              <a:r>
                <a:rPr lang="en-GB" sz="1600" dirty="0">
                  <a:solidFill>
                    <a:srgbClr val="002776"/>
                  </a:solidFill>
                </a:rPr>
                <a:t>I am frustrated by:</a:t>
              </a:r>
            </a:p>
            <a:p>
              <a:pPr lvl="1">
                <a:spcBef>
                  <a:spcPts val="1200"/>
                </a:spcBef>
              </a:pPr>
              <a:r>
                <a:rPr lang="en-GB" sz="1600" dirty="0">
                  <a:solidFill>
                    <a:srgbClr val="002776"/>
                  </a:solidFill>
                </a:rPr>
                <a:t>Limited visibility around compliance status</a:t>
              </a:r>
            </a:p>
            <a:p>
              <a:pPr lvl="1">
                <a:spcBef>
                  <a:spcPts val="1200"/>
                </a:spcBef>
              </a:pPr>
              <a:r>
                <a:rPr lang="en-GB" sz="1600" dirty="0">
                  <a:solidFill>
                    <a:srgbClr val="002776"/>
                  </a:solidFill>
                </a:rPr>
                <a:t>Different process steps for different engagements</a:t>
              </a:r>
            </a:p>
            <a:p>
              <a:pPr lvl="1">
                <a:spcBef>
                  <a:spcPts val="1200"/>
                </a:spcBef>
              </a:pPr>
              <a:r>
                <a:rPr lang="en-GB" sz="1600" dirty="0">
                  <a:solidFill>
                    <a:srgbClr val="002776"/>
                  </a:solidFill>
                </a:rPr>
                <a:t>Country specific document management</a:t>
              </a:r>
            </a:p>
            <a:p>
              <a:pPr lvl="1">
                <a:spcBef>
                  <a:spcPts val="1200"/>
                </a:spcBef>
              </a:pPr>
              <a:r>
                <a:rPr lang="en-GB" sz="1600" dirty="0">
                  <a:solidFill>
                    <a:srgbClr val="002776"/>
                  </a:solidFill>
                </a:rPr>
                <a:t>Data provided by </a:t>
              </a:r>
              <a:r>
                <a:rPr lang="en-GB" sz="1600" dirty="0" smtClean="0">
                  <a:solidFill>
                    <a:srgbClr val="002776"/>
                  </a:solidFill>
                </a:rPr>
                <a:t>customers </a:t>
              </a:r>
              <a:r>
                <a:rPr lang="en-GB" sz="1600" dirty="0">
                  <a:solidFill>
                    <a:srgbClr val="002776"/>
                  </a:solidFill>
                </a:rPr>
                <a:t>in multiple formats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962401" y="822961"/>
            <a:ext cx="4724400" cy="5730240"/>
            <a:chOff x="393698" y="1362621"/>
            <a:chExt cx="3997326" cy="4946104"/>
          </a:xfrm>
        </p:grpSpPr>
        <p:sp>
          <p:nvSpPr>
            <p:cNvPr id="11" name="Text Box 10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93699" y="1362621"/>
              <a:ext cx="3997325" cy="24967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accent1"/>
              </a:solidFill>
              <a:miter lim="800000"/>
              <a:headEnd/>
              <a:tailEnd type="none" w="sm" len="med"/>
            </a:ln>
          </p:spPr>
          <p:txBody>
            <a:bodyPr lIns="36000" tIns="36000" rIns="36000" bIns="36000" anchor="ctr" anchorCtr="1"/>
            <a:lstStyle/>
            <a:p>
              <a:pPr algn="ctr" defTabSz="9572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>
                  <a:solidFill>
                    <a:srgbClr val="FFFFFF"/>
                  </a:solidFill>
                  <a:cs typeface="Arial" charset="0"/>
                </a:rPr>
                <a:t>Non-functional requirements</a:t>
              </a:r>
              <a:endParaRPr lang="en-GB" sz="1600" b="1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" name="Text Placeholder 5"/>
            <p:cNvSpPr txBox="1">
              <a:spLocks/>
            </p:cNvSpPr>
            <p:nvPr/>
          </p:nvSpPr>
          <p:spPr>
            <a:xfrm>
              <a:off x="393698" y="1626041"/>
              <a:ext cx="3997325" cy="4682684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  <p:txBody>
            <a:bodyPr wrap="square" lIns="36000" tIns="36000" rIns="36000" bIns="36000"/>
            <a:lstStyle>
              <a:lvl1pPr marL="0" indent="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defRPr lang="en-US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18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4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2pPr>
              <a:lvl3pPr marL="36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3pPr>
              <a:lvl4pPr marL="54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4pPr>
              <a:lvl5pPr marL="720000" indent="-179388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GB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5pPr>
              <a:lvl6pPr marL="90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6pPr>
              <a:lvl7pPr marL="108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7pPr>
              <a:lvl8pPr marL="126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8pPr>
              <a:lvl9pPr marL="144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85750" indent="-285750">
                <a:spcBef>
                  <a:spcPts val="1200"/>
                </a:spcBef>
                <a:buFont typeface="Arial" pitchFamily="34" charset="0"/>
                <a:buChar char="•"/>
              </a:pPr>
              <a:r>
                <a:rPr lang="en-GB" sz="1600" dirty="0" smtClean="0">
                  <a:solidFill>
                    <a:srgbClr val="002776"/>
                  </a:solidFill>
                </a:rPr>
                <a:t>Resources shall be assigned work based on redefined criteria</a:t>
              </a:r>
            </a:p>
            <a:p>
              <a:pPr marL="285750" indent="-285750">
                <a:spcBef>
                  <a:spcPts val="1200"/>
                </a:spcBef>
                <a:buFont typeface="Arial" pitchFamily="34" charset="0"/>
                <a:buChar char="•"/>
              </a:pPr>
              <a:r>
                <a:rPr lang="en-GB" sz="1600" dirty="0" smtClean="0">
                  <a:solidFill>
                    <a:srgbClr val="002776"/>
                  </a:solidFill>
                </a:rPr>
                <a:t>System shall have row level security to control who can see what detail and what level</a:t>
              </a:r>
            </a:p>
            <a:p>
              <a:pPr marL="285750" indent="-285750">
                <a:spcBef>
                  <a:spcPts val="1200"/>
                </a:spcBef>
                <a:buFont typeface="Arial" pitchFamily="34" charset="0"/>
                <a:buChar char="•"/>
              </a:pPr>
              <a:r>
                <a:rPr lang="en-GB" sz="1600" dirty="0" smtClean="0">
                  <a:solidFill>
                    <a:srgbClr val="002776"/>
                  </a:solidFill>
                </a:rPr>
                <a:t>System shall generate aggregate metrics over KPI in a number of areas with drill down capacity to the details.</a:t>
              </a:r>
            </a:p>
            <a:p>
              <a:pPr marL="285750" indent="-285750">
                <a:spcBef>
                  <a:spcPts val="0"/>
                </a:spcBef>
                <a:buFont typeface="Arial" pitchFamily="34" charset="0"/>
                <a:buChar char="•"/>
              </a:pPr>
              <a:endParaRPr lang="en-GB" sz="1600" b="1" dirty="0" smtClean="0">
                <a:solidFill>
                  <a:srgbClr val="002776"/>
                </a:solidFill>
              </a:endParaRPr>
            </a:p>
            <a:p>
              <a:pPr marL="285750" indent="-285750">
                <a:spcBef>
                  <a:spcPts val="0"/>
                </a:spcBef>
                <a:buFont typeface="Arial" pitchFamily="34" charset="0"/>
                <a:buChar char="•"/>
              </a:pPr>
              <a:r>
                <a:rPr lang="en-GB" sz="1600" b="1" dirty="0" smtClean="0">
                  <a:solidFill>
                    <a:srgbClr val="002776"/>
                  </a:solidFill>
                </a:rPr>
                <a:t>System shall have automated WORKFLOW</a:t>
              </a:r>
              <a:r>
                <a:rPr lang="en-GB" sz="1600" dirty="0" smtClean="0">
                  <a:solidFill>
                    <a:srgbClr val="002776"/>
                  </a:solidFill>
                </a:rPr>
                <a:t> management for specific types of cases</a:t>
              </a:r>
            </a:p>
          </p:txBody>
        </p:sp>
      </p:grpSp>
      <p:sp>
        <p:nvSpPr>
          <p:cNvPr id="14" name="Title 1"/>
          <p:cNvSpPr txBox="1">
            <a:spLocks/>
          </p:cNvSpPr>
          <p:nvPr/>
        </p:nvSpPr>
        <p:spPr>
          <a:xfrm>
            <a:off x="425365" y="453628"/>
            <a:ext cx="8424862" cy="3693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solidFill>
                  <a:schemeClr val="tx1"/>
                </a:solidFill>
              </a:rPr>
              <a:t>Non-Functional Requirements – </a:t>
            </a:r>
            <a:r>
              <a:rPr lang="en-US" sz="2400" dirty="0" smtClean="0">
                <a:solidFill>
                  <a:schemeClr val="tx1"/>
                </a:solidFill>
              </a:rPr>
              <a:t>Acme Stakeholders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7000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57200"/>
            <a:ext cx="8424862" cy="369332"/>
          </a:xfrm>
        </p:spPr>
        <p:txBody>
          <a:bodyPr>
            <a:noAutofit/>
          </a:bodyPr>
          <a:lstStyle/>
          <a:p>
            <a:r>
              <a:rPr lang="en-US" sz="2800" dirty="0" smtClean="0"/>
              <a:t>Greater Transparency with Real-Time Access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 smtClean="0"/>
              <a:t>Who can see cases? Anyone – Level of detail depends on configuration.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F04E49B-BA0D-4788-9282-9B430959761D}" type="slidenum">
              <a:rPr lang="en-US" smtClean="0">
                <a:solidFill>
                  <a:srgbClr val="002776"/>
                </a:solidFill>
              </a:rPr>
              <a:pPr/>
              <a:t>11</a:t>
            </a:fld>
            <a:endParaRPr lang="en-US" dirty="0">
              <a:solidFill>
                <a:srgbClr val="00277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371600"/>
            <a:ext cx="7391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Example configuration might look like:</a:t>
            </a:r>
            <a:endParaRPr lang="en-US" dirty="0"/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600" dirty="0" smtClean="0"/>
              <a:t>Customer:</a:t>
            </a:r>
            <a:endParaRPr lang="en-US" sz="16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b="1" dirty="0"/>
              <a:t>Personal pending and historical </a:t>
            </a:r>
            <a:r>
              <a:rPr lang="en-US" sz="1600" b="1" dirty="0" smtClean="0"/>
              <a:t>cases with status</a:t>
            </a:r>
            <a:r>
              <a:rPr lang="en-US" sz="1400" dirty="0" smtClean="0"/>
              <a:t> (we control detail)</a:t>
            </a:r>
            <a:endParaRPr lang="en-US" sz="16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b="1" dirty="0"/>
              <a:t>Personalized </a:t>
            </a:r>
            <a:r>
              <a:rPr lang="en-US" sz="1600" b="1" dirty="0" smtClean="0"/>
              <a:t>FAQ/reminders</a:t>
            </a:r>
            <a:endParaRPr lang="en-US" sz="1600" b="1" dirty="0"/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600" dirty="0" smtClean="0"/>
              <a:t>Acme Corp professional</a:t>
            </a:r>
            <a:r>
              <a:rPr lang="en-US" sz="1600" dirty="0" smtClean="0"/>
              <a:t>:</a:t>
            </a:r>
            <a:endParaRPr lang="en-US" sz="16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b="1" dirty="0" smtClean="0"/>
              <a:t>Assigned pending &amp; </a:t>
            </a:r>
            <a:r>
              <a:rPr lang="en-US" sz="1600" b="1" dirty="0"/>
              <a:t>historical </a:t>
            </a:r>
            <a:r>
              <a:rPr lang="en-US" sz="1600" b="1" dirty="0" smtClean="0"/>
              <a:t>cases with status, priority &amp; aging</a:t>
            </a:r>
            <a:endParaRPr lang="en-US" sz="1600" b="1" dirty="0"/>
          </a:p>
          <a:p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Customer Program Manager: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b="1" dirty="0" smtClean="0"/>
              <a:t>Aggregate metrics </a:t>
            </a:r>
            <a:r>
              <a:rPr lang="en-US" sz="1600" dirty="0" smtClean="0"/>
              <a:t>over entire program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Cases where HQ office or program manger has an action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b="1" dirty="0" smtClean="0"/>
              <a:t>VIP oversight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600" dirty="0" smtClean="0"/>
              <a:t>Different functional teams at the customer or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party service providers: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Cases assigned to members of a </a:t>
            </a:r>
            <a:r>
              <a:rPr lang="en-US" sz="1600" b="1" dirty="0" smtClean="0"/>
              <a:t>user group 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600" dirty="0" smtClean="0"/>
              <a:t>Managers: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Metrics with the ability to </a:t>
            </a:r>
            <a:r>
              <a:rPr lang="en-US" sz="1600" b="1" dirty="0" smtClean="0"/>
              <a:t>drill down into trouble spots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b="1" dirty="0" smtClean="0"/>
              <a:t>Proactively address</a:t>
            </a:r>
            <a:r>
              <a:rPr lang="en-US" sz="1600" dirty="0" smtClean="0"/>
              <a:t> </a:t>
            </a:r>
            <a:r>
              <a:rPr lang="en-US" sz="1600" b="1" dirty="0" smtClean="0"/>
              <a:t>questions/issues </a:t>
            </a:r>
            <a:r>
              <a:rPr lang="en-US" sz="1600" b="1" i="1" dirty="0" smtClean="0"/>
              <a:t>before</a:t>
            </a:r>
            <a:r>
              <a:rPr lang="en-US" sz="1600" b="1" dirty="0" smtClean="0"/>
              <a:t> they become critical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b="1" dirty="0" smtClean="0"/>
              <a:t>Organize review by Customer or </a:t>
            </a:r>
            <a:r>
              <a:rPr lang="en-US" sz="1600" b="1" dirty="0" smtClean="0"/>
              <a:t>Acme Corp professional </a:t>
            </a:r>
            <a:r>
              <a:rPr lang="en-US" sz="1600" b="1" dirty="0" smtClean="0"/>
              <a:t>or across country, engagement, vendor, service area, etc.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4988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65760" y="457200"/>
            <a:ext cx="8424862" cy="369332"/>
          </a:xfrm>
        </p:spPr>
        <p:txBody>
          <a:bodyPr>
            <a:noAutofit/>
          </a:bodyPr>
          <a:lstStyle/>
          <a:p>
            <a:r>
              <a:rPr lang="en-US" sz="2800" dirty="0" smtClean="0"/>
              <a:t>How is a case updated?</a:t>
            </a:r>
            <a:endParaRPr lang="en-US" sz="2800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358775" y="765175"/>
            <a:ext cx="8424000" cy="615553"/>
          </a:xfrm>
        </p:spPr>
        <p:txBody>
          <a:bodyPr/>
          <a:lstStyle/>
          <a:p>
            <a:r>
              <a:rPr lang="en-US" i="1" dirty="0" smtClean="0"/>
              <a:t>Personalized experience</a:t>
            </a:r>
            <a:r>
              <a:rPr lang="en-US" dirty="0" smtClean="0"/>
              <a:t>, </a:t>
            </a:r>
            <a:r>
              <a:rPr lang="en-US" dirty="0"/>
              <a:t>all updating </a:t>
            </a:r>
            <a:r>
              <a:rPr lang="en-US" dirty="0" smtClean="0"/>
              <a:t>the </a:t>
            </a:r>
            <a:r>
              <a:rPr lang="en-US" dirty="0"/>
              <a:t>same consolidated </a:t>
            </a:r>
            <a:r>
              <a:rPr lang="en-US" dirty="0" smtClean="0"/>
              <a:t>system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4"/>
            <p:extLst>
              <p:ext uri="{D42A27DB-BD31-4B8C-83A1-F6EECF244321}">
                <p14:modId xmlns:p14="http://schemas.microsoft.com/office/powerpoint/2010/main" val="3384616649"/>
              </p:ext>
            </p:extLst>
          </p:nvPr>
        </p:nvGraphicFramePr>
        <p:xfrm>
          <a:off x="-1066800" y="1219200"/>
          <a:ext cx="8423275" cy="50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F04E49B-BA0D-4788-9282-9B430959761D}" type="slidenum">
              <a:rPr lang="en-US" smtClean="0">
                <a:solidFill>
                  <a:srgbClr val="002776"/>
                </a:solidFill>
              </a:rPr>
              <a:pPr/>
              <a:t>12</a:t>
            </a:fld>
            <a:endParaRPr lang="en-US" dirty="0">
              <a:solidFill>
                <a:srgbClr val="00277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1371600"/>
            <a:ext cx="5257800" cy="6848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91440" lvl="0">
              <a:spcAft>
                <a:spcPts val="300"/>
              </a:spcAft>
            </a:pPr>
            <a:r>
              <a:rPr lang="en-US" sz="1400" dirty="0" smtClean="0"/>
              <a:t>Any resource (Customers, </a:t>
            </a:r>
            <a:r>
              <a:rPr lang="en-US" sz="1400" dirty="0" smtClean="0"/>
              <a:t>Acme Corp</a:t>
            </a:r>
            <a:r>
              <a:rPr lang="en-US" sz="1400" dirty="0" smtClean="0"/>
              <a:t>, vendor, etc.) can start a case </a:t>
            </a:r>
            <a:r>
              <a:rPr lang="en-US" sz="1400" dirty="0"/>
              <a:t>in the </a:t>
            </a:r>
            <a:r>
              <a:rPr lang="en-US" sz="1400" dirty="0" smtClean="0"/>
              <a:t>Acme Corp portal </a:t>
            </a:r>
            <a:r>
              <a:rPr lang="en-US" sz="1400" dirty="0" smtClean="0"/>
              <a:t>or in house tools</a:t>
            </a:r>
            <a:endParaRPr lang="en-US" sz="1400" dirty="0"/>
          </a:p>
          <a:p>
            <a:pPr marL="91440">
              <a:spcAft>
                <a:spcPts val="300"/>
              </a:spcAft>
            </a:pPr>
            <a:endParaRPr lang="en-US" sz="1400" dirty="0" smtClean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2602173"/>
            <a:ext cx="4876800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91440" lvl="0"/>
            <a:r>
              <a:rPr lang="en-US" sz="1400" dirty="0" smtClean="0"/>
              <a:t>Any </a:t>
            </a:r>
            <a:r>
              <a:rPr lang="en-US" sz="1400" dirty="0"/>
              <a:t>resource can </a:t>
            </a:r>
            <a:r>
              <a:rPr lang="en-US" sz="1400" dirty="0" smtClean="0"/>
              <a:t>create a case or reply to an existing </a:t>
            </a:r>
            <a:r>
              <a:rPr lang="en-US" sz="1400" dirty="0"/>
              <a:t>case </a:t>
            </a:r>
            <a:r>
              <a:rPr lang="en-US" sz="1400" dirty="0" smtClean="0"/>
              <a:t>using email, directly updating the case record without cut/paste, rerouting to the correct person.</a:t>
            </a:r>
          </a:p>
          <a:p>
            <a:pPr marL="91440" lvl="0"/>
            <a:r>
              <a:rPr lang="en-US" sz="1400" dirty="0" smtClean="0"/>
              <a:t>*Chat (similar to Yammer)  functionality also available where chats can be turned into cases.</a:t>
            </a:r>
            <a:endParaRPr lang="en-US" sz="1400" dirty="0" smtClean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9200" y="3886200"/>
            <a:ext cx="381000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91440" lvl="0"/>
            <a:r>
              <a:rPr lang="en-US" sz="1400" dirty="0" smtClean="0"/>
              <a:t>Web services have the ability to automatically update case statuses from  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party software</a:t>
            </a:r>
            <a:endParaRPr lang="en-US" sz="1400" dirty="0"/>
          </a:p>
          <a:p>
            <a:pPr>
              <a:spcAft>
                <a:spcPts val="300"/>
              </a:spcAft>
            </a:pPr>
            <a:endParaRPr lang="en-US" sz="1400" dirty="0" smtClean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5257800"/>
            <a:ext cx="236220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91440" lvl="0"/>
            <a:r>
              <a:rPr lang="en-US" sz="1400" dirty="0" smtClean="0"/>
              <a:t>Resources can update a case as needed.</a:t>
            </a:r>
            <a:endParaRPr lang="en-US" sz="1400" dirty="0"/>
          </a:p>
          <a:p>
            <a:pPr>
              <a:spcAft>
                <a:spcPts val="300"/>
              </a:spcAft>
            </a:pPr>
            <a:endParaRPr lang="en-US" sz="1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50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57200"/>
            <a:ext cx="8424862" cy="369332"/>
          </a:xfrm>
        </p:spPr>
        <p:txBody>
          <a:bodyPr>
            <a:noAutofit/>
          </a:bodyPr>
          <a:lstStyle/>
          <a:p>
            <a:r>
              <a:rPr lang="en-US" sz="2800" dirty="0" smtClean="0"/>
              <a:t>Key Points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4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US" sz="2000" dirty="0" smtClean="0"/>
              <a:t>Personalized experience, standardized shared platform –</a:t>
            </a:r>
            <a:br>
              <a:rPr lang="en-US" sz="2000" dirty="0" smtClean="0"/>
            </a:br>
            <a:r>
              <a:rPr lang="en-US" sz="2000" dirty="0" smtClean="0"/>
              <a:t>	Across </a:t>
            </a:r>
            <a:r>
              <a:rPr lang="en-US" sz="2000" i="1" dirty="0" smtClean="0"/>
              <a:t>all</a:t>
            </a:r>
            <a:r>
              <a:rPr lang="en-US" sz="2000" dirty="0" smtClean="0"/>
              <a:t> services, reduced conflicting information 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US" sz="2000" dirty="0" smtClean="0"/>
              <a:t>Transparency &amp; proactive oversight </a:t>
            </a:r>
            <a:r>
              <a:rPr lang="en-US" sz="2000" dirty="0"/>
              <a:t> </a:t>
            </a:r>
            <a:r>
              <a:rPr lang="en-US" sz="2000" dirty="0" smtClean="0"/>
              <a:t>–</a:t>
            </a:r>
            <a:br>
              <a:rPr lang="en-US" sz="2000" dirty="0" smtClean="0"/>
            </a:br>
            <a:r>
              <a:rPr lang="en-US" sz="2000" dirty="0" smtClean="0"/>
              <a:t>	Aggregate real-time metrics with drill down to details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US" sz="2000" dirty="0"/>
              <a:t>Enhanced management </a:t>
            </a:r>
            <a:r>
              <a:rPr lang="en-US" sz="2000" dirty="0" smtClean="0"/>
              <a:t>options</a:t>
            </a:r>
            <a:r>
              <a:rPr lang="en-US" sz="2000" dirty="0"/>
              <a:t> –</a:t>
            </a:r>
            <a:br>
              <a:rPr lang="en-US" sz="2000" dirty="0"/>
            </a:br>
            <a:r>
              <a:rPr lang="en-US" sz="2000" dirty="0" smtClean="0"/>
              <a:t>	Proactively identify issues, </a:t>
            </a:r>
            <a:r>
              <a:rPr lang="en-US" sz="2000" dirty="0"/>
              <a:t>balance work load, </a:t>
            </a:r>
            <a:r>
              <a:rPr lang="en-US" sz="2000" dirty="0" smtClean="0"/>
              <a:t>manage vendors</a:t>
            </a:r>
            <a:endParaRPr lang="en-US" sz="2000" dirty="0"/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US" sz="2000" dirty="0" smtClean="0"/>
              <a:t>Reduced risk, time, and cost looking for information</a:t>
            </a:r>
            <a:r>
              <a:rPr lang="en-US" sz="2000" dirty="0"/>
              <a:t> </a:t>
            </a:r>
            <a:r>
              <a:rPr lang="en-US" sz="2000" dirty="0" smtClean="0"/>
              <a:t>–</a:t>
            </a:r>
            <a:br>
              <a:rPr lang="en-US" sz="2000" dirty="0" smtClean="0"/>
            </a:br>
            <a:r>
              <a:rPr lang="en-US" sz="2000" dirty="0" smtClean="0"/>
              <a:t>	Open and closed case history in one location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US" sz="2000" dirty="0" smtClean="0"/>
              <a:t>Simplified process = greater participation from supporting offices</a:t>
            </a:r>
            <a:r>
              <a:rPr lang="en-US" sz="2000" dirty="0"/>
              <a:t> –</a:t>
            </a:r>
            <a:br>
              <a:rPr lang="en-US" sz="2000" dirty="0"/>
            </a:br>
            <a:r>
              <a:rPr lang="en-US" sz="2000" dirty="0" smtClean="0"/>
              <a:t>	Email to automatically update existing cases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US" sz="2000" dirty="0" smtClean="0"/>
              <a:t>Automated status updates supported through web services – </a:t>
            </a:r>
            <a:br>
              <a:rPr lang="en-US" sz="2000" dirty="0" smtClean="0"/>
            </a:br>
            <a:r>
              <a:rPr lang="en-US" sz="2000" dirty="0" smtClean="0"/>
              <a:t>	More complete information since interfaces to other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	software all possible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F04E49B-BA0D-4788-9282-9B430959761D}" type="slidenum">
              <a:rPr lang="en-US" smtClean="0">
                <a:solidFill>
                  <a:srgbClr val="002776"/>
                </a:solidFill>
              </a:rPr>
              <a:pPr/>
              <a:t>13</a:t>
            </a:fld>
            <a:endParaRPr lang="en-US" dirty="0">
              <a:solidFill>
                <a:srgbClr val="0027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08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57200"/>
            <a:ext cx="8424862" cy="369332"/>
          </a:xfrm>
        </p:spPr>
        <p:txBody>
          <a:bodyPr>
            <a:noAutofit/>
          </a:bodyPr>
          <a:lstStyle/>
          <a:p>
            <a:r>
              <a:rPr lang="en-US" sz="2800" dirty="0"/>
              <a:t>NEW – Customer </a:t>
            </a:r>
            <a:r>
              <a:rPr lang="en-US" sz="2800" dirty="0"/>
              <a:t>Asks a </a:t>
            </a:r>
            <a:r>
              <a:rPr lang="en-US" sz="2800" dirty="0" smtClean="0"/>
              <a:t>Question</a:t>
            </a:r>
            <a:endParaRPr lang="en-US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4023360" y="3227100"/>
            <a:ext cx="465679" cy="359840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2b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740108" y="4112147"/>
            <a:ext cx="476611" cy="359840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4a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558" y="3144662"/>
            <a:ext cx="635196" cy="826604"/>
          </a:xfrm>
          <a:prstGeom prst="rect">
            <a:avLst/>
          </a:prstGeom>
          <a:ln w="25400">
            <a:solidFill>
              <a:schemeClr val="bg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7" name="TextBox 56"/>
          <p:cNvSpPr txBox="1"/>
          <p:nvPr/>
        </p:nvSpPr>
        <p:spPr>
          <a:xfrm>
            <a:off x="5384977" y="3793029"/>
            <a:ext cx="1425897" cy="267507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cs typeface="Arial" charset="0"/>
              </a:rPr>
              <a:t>Acme Helpdesk</a:t>
            </a:r>
            <a:endParaRPr lang="en-US" sz="11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948790" y="5446081"/>
            <a:ext cx="1838936" cy="452173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cs typeface="Arial" charset="0"/>
              </a:rPr>
              <a:t>Named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cs typeface="Arial" charset="0"/>
              </a:rPr>
              <a:t>Acme Professional</a:t>
            </a:r>
            <a:endParaRPr lang="en-US" sz="1200" b="1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99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1510"/>
            <a:ext cx="1598783" cy="1225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205797" y="872751"/>
            <a:ext cx="1546803" cy="2992067"/>
            <a:chOff x="495213" y="2586659"/>
            <a:chExt cx="1701752" cy="3391704"/>
          </a:xfrm>
        </p:grpSpPr>
        <p:pic>
          <p:nvPicPr>
            <p:cNvPr id="7" name="Picture 58" descr="carter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6594" y="2586659"/>
              <a:ext cx="1321429" cy="2295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495213" y="4931708"/>
              <a:ext cx="1701752" cy="1046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2776"/>
                  </a:solidFill>
                  <a:cs typeface="Arial" charset="0"/>
                </a:rPr>
                <a:t>John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2776"/>
                  </a:solidFill>
                  <a:cs typeface="Arial" charset="0"/>
                </a:rPr>
                <a:t>(Customer)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 smtClean="0">
                <a:solidFill>
                  <a:srgbClr val="002776"/>
                </a:solidFill>
                <a:cs typeface="Arial" charset="0"/>
              </a:endParaRPr>
            </a:p>
          </p:txBody>
        </p:sp>
      </p:grpSp>
      <p:cxnSp>
        <p:nvCxnSpPr>
          <p:cNvPr id="103" name="Elbow Connector 102"/>
          <p:cNvCxnSpPr/>
          <p:nvPr/>
        </p:nvCxnSpPr>
        <p:spPr>
          <a:xfrm rot="10800000">
            <a:off x="1535237" y="3230542"/>
            <a:ext cx="4669414" cy="2307174"/>
          </a:xfrm>
          <a:prstGeom prst="bentConnector3">
            <a:avLst>
              <a:gd name="adj1" fmla="val 77581"/>
            </a:avLst>
          </a:prstGeom>
          <a:ln w="19050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/>
          <p:cNvCxnSpPr>
            <a:endCxn id="9" idx="1"/>
          </p:cNvCxnSpPr>
          <p:nvPr/>
        </p:nvCxnSpPr>
        <p:spPr>
          <a:xfrm rot="16200000" flipH="1">
            <a:off x="3124837" y="1955243"/>
            <a:ext cx="1792938" cy="1412504"/>
          </a:xfrm>
          <a:prstGeom prst="bentConnector2">
            <a:avLst/>
          </a:prstGeom>
          <a:ln w="254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0" name="Picture 2" descr="C:\Users\rcraig\AppData\Local\Temp\SNAGHTML19dca599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758" y="4958964"/>
            <a:ext cx="620592" cy="822960"/>
          </a:xfrm>
          <a:prstGeom prst="rect">
            <a:avLst/>
          </a:prstGeom>
          <a:noFill/>
          <a:effectLst>
            <a:reflection endPos="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4" name="Elbow Connector 213"/>
          <p:cNvCxnSpPr>
            <a:stCxn id="110" idx="3"/>
          </p:cNvCxnSpPr>
          <p:nvPr/>
        </p:nvCxnSpPr>
        <p:spPr>
          <a:xfrm flipV="1">
            <a:off x="6887350" y="3953073"/>
            <a:ext cx="1212506" cy="1417371"/>
          </a:xfrm>
          <a:prstGeom prst="bentConnector2">
            <a:avLst/>
          </a:prstGeom>
          <a:ln w="254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0" name="Picture 2" descr="C:\Users\rcraig\AppData\Local\Temp\SNAGHTML19dca599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787" y="956799"/>
            <a:ext cx="620592" cy="822960"/>
          </a:xfrm>
          <a:prstGeom prst="rect">
            <a:avLst/>
          </a:prstGeom>
          <a:noFill/>
          <a:effectLst>
            <a:reflection endPos="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5338980" y="1447800"/>
            <a:ext cx="1705584" cy="452173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cs typeface="Arial" charset="0"/>
              </a:rPr>
              <a:t>Acme Support </a:t>
            </a:r>
            <a:r>
              <a:rPr lang="en-US" sz="1200" b="1" dirty="0" smtClean="0">
                <a:solidFill>
                  <a:srgbClr val="000000"/>
                </a:solidFill>
                <a:cs typeface="Arial" charset="0"/>
              </a:rPr>
              <a:t>Center</a:t>
            </a:r>
            <a:endParaRPr lang="en-US" sz="1200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207" name="Elbow Connector 206"/>
          <p:cNvCxnSpPr/>
          <p:nvPr/>
        </p:nvCxnSpPr>
        <p:spPr>
          <a:xfrm rot="16200000" flipV="1">
            <a:off x="5873086" y="908156"/>
            <a:ext cx="1740669" cy="2667558"/>
          </a:xfrm>
          <a:prstGeom prst="bentConnector2">
            <a:avLst/>
          </a:prstGeom>
          <a:ln w="254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511" name="Straight Arrow Connector 148510"/>
          <p:cNvCxnSpPr/>
          <p:nvPr/>
        </p:nvCxnSpPr>
        <p:spPr>
          <a:xfrm>
            <a:off x="4191000" y="1363965"/>
            <a:ext cx="549624" cy="4314"/>
          </a:xfrm>
          <a:prstGeom prst="straightConnector1">
            <a:avLst/>
          </a:prstGeom>
          <a:ln w="254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TextBox 255"/>
          <p:cNvSpPr txBox="1"/>
          <p:nvPr/>
        </p:nvSpPr>
        <p:spPr>
          <a:xfrm>
            <a:off x="4191984" y="1023620"/>
            <a:ext cx="457200" cy="365760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2a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57" name="TextBox 256"/>
          <p:cNvSpPr txBox="1"/>
          <p:nvPr/>
        </p:nvSpPr>
        <p:spPr>
          <a:xfrm>
            <a:off x="6400800" y="1023620"/>
            <a:ext cx="457200" cy="365760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3a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5410200" y="3254234"/>
            <a:ext cx="1839294" cy="359840"/>
            <a:chOff x="5362755" y="3251907"/>
            <a:chExt cx="2225545" cy="359840"/>
          </a:xfrm>
        </p:grpSpPr>
        <p:cxnSp>
          <p:nvCxnSpPr>
            <p:cNvPr id="210" name="Elbow Connector 209"/>
            <p:cNvCxnSpPr>
              <a:endCxn id="9" idx="3"/>
            </p:cNvCxnSpPr>
            <p:nvPr/>
          </p:nvCxnSpPr>
          <p:spPr>
            <a:xfrm rot="10800000" flipV="1">
              <a:off x="5362755" y="3549685"/>
              <a:ext cx="2225545" cy="5952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accent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0" name="TextBox 259"/>
            <p:cNvSpPr txBox="1"/>
            <p:nvPr/>
          </p:nvSpPr>
          <p:spPr>
            <a:xfrm>
              <a:off x="6400800" y="3251907"/>
              <a:ext cx="680528" cy="359840"/>
            </a:xfrm>
            <a:prstGeom prst="rect">
              <a:avLst/>
            </a:prstGeom>
            <a:noFill/>
          </p:spPr>
          <p:txBody>
            <a:bodyPr wrap="square" lIns="82040" tIns="41020" rIns="82040" bIns="41020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smtClean="0">
                  <a:solidFill>
                    <a:srgbClr val="000000"/>
                  </a:solidFill>
                  <a:cs typeface="Arial" charset="0"/>
                </a:rPr>
                <a:t>3b</a:t>
              </a:r>
              <a:endParaRPr lang="en-US" b="1" dirty="0">
                <a:solidFill>
                  <a:srgbClr val="000000"/>
                </a:solidFill>
                <a:cs typeface="Arial" charset="0"/>
              </a:endParaRPr>
            </a:p>
          </p:txBody>
        </p:sp>
      </p:grpSp>
      <p:cxnSp>
        <p:nvCxnSpPr>
          <p:cNvPr id="5" name="Elbow Connector 4"/>
          <p:cNvCxnSpPr/>
          <p:nvPr/>
        </p:nvCxnSpPr>
        <p:spPr>
          <a:xfrm rot="10800000">
            <a:off x="1509483" y="2944052"/>
            <a:ext cx="3189426" cy="320603"/>
          </a:xfrm>
          <a:prstGeom prst="bentConnector3">
            <a:avLst>
              <a:gd name="adj1" fmla="val 27791"/>
            </a:avLst>
          </a:prstGeom>
          <a:ln w="19050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 rot="10800000" flipV="1">
            <a:off x="1506589" y="1712487"/>
            <a:ext cx="3205198" cy="1106912"/>
          </a:xfrm>
          <a:prstGeom prst="bentConnector3">
            <a:avLst>
              <a:gd name="adj1" fmla="val 27097"/>
            </a:avLst>
          </a:prstGeom>
          <a:ln w="1905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2" descr="C:\Users\rcraig\AppData\Local\Microsoft\Windows\Temporary Internet Files\Content.IE5\5Y4KSXJE\MP900305768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140" y="2626113"/>
            <a:ext cx="40135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6" name="TextBox 125"/>
          <p:cNvSpPr txBox="1"/>
          <p:nvPr/>
        </p:nvSpPr>
        <p:spPr>
          <a:xfrm>
            <a:off x="1828800" y="1023620"/>
            <a:ext cx="457200" cy="365760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1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1598783" y="1371600"/>
            <a:ext cx="1204714" cy="1720"/>
          </a:xfrm>
          <a:prstGeom prst="straightConnector1">
            <a:avLst/>
          </a:prstGeom>
          <a:ln w="254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7" name="Elbow Connector 86"/>
          <p:cNvCxnSpPr/>
          <p:nvPr/>
        </p:nvCxnSpPr>
        <p:spPr>
          <a:xfrm rot="16200000" flipH="1">
            <a:off x="2676045" y="2218845"/>
            <a:ext cx="3546941" cy="2683368"/>
          </a:xfrm>
          <a:prstGeom prst="bentConnector2">
            <a:avLst/>
          </a:prstGeom>
          <a:ln w="254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480280" y="5027762"/>
            <a:ext cx="296511" cy="359840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68" name="Elbow Connector 67"/>
          <p:cNvCxnSpPr>
            <a:stCxn id="59" idx="2"/>
          </p:cNvCxnSpPr>
          <p:nvPr/>
        </p:nvCxnSpPr>
        <p:spPr>
          <a:xfrm rot="5400000" flipH="1" flipV="1">
            <a:off x="4521571" y="-80916"/>
            <a:ext cx="456914" cy="7722770"/>
          </a:xfrm>
          <a:prstGeom prst="bentConnector4">
            <a:avLst>
              <a:gd name="adj1" fmla="val -414148"/>
              <a:gd name="adj2" fmla="val 102960"/>
            </a:avLst>
          </a:prstGeom>
          <a:ln w="254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7" name="Picture 13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158" y="5813146"/>
            <a:ext cx="361317" cy="203053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618186" y="3731927"/>
            <a:ext cx="54091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ts val="300"/>
              </a:spcAft>
            </a:pPr>
            <a:r>
              <a:rPr lang="en-US" dirty="0" smtClean="0">
                <a:solidFill>
                  <a:srgbClr val="002776"/>
                </a:solidFill>
                <a:cs typeface="Arial" charset="0"/>
              </a:rPr>
              <a:t> 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8311115" y="4112147"/>
            <a:ext cx="476611" cy="359840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4b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20" name="Picture 2" descr="C:\Users\rcraig\AppData\Local\Microsoft\Windows\Temporary Internet Files\Content.IE5\5Y4KSXJE\MP900305768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961" y="3472759"/>
            <a:ext cx="33446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Box 48"/>
          <p:cNvSpPr txBox="1"/>
          <p:nvPr/>
        </p:nvSpPr>
        <p:spPr>
          <a:xfrm>
            <a:off x="6830509" y="3402"/>
            <a:ext cx="2315073" cy="8817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lIns="91440" tIns="27432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ts val="300"/>
              </a:spcAft>
            </a:pPr>
            <a:r>
              <a:rPr lang="en-US" sz="1200" b="1" u="sng" dirty="0" smtClean="0">
                <a:solidFill>
                  <a:srgbClr val="000000"/>
                </a:solidFill>
                <a:cs typeface="Arial" charset="0"/>
              </a:rPr>
              <a:t>Lines of Communications:</a:t>
            </a:r>
          </a:p>
          <a:p>
            <a:pPr fontAlgn="base">
              <a:spcBef>
                <a:spcPct val="0"/>
              </a:spcBef>
              <a:spcAft>
                <a:spcPts val="300"/>
              </a:spcAft>
            </a:pPr>
            <a:r>
              <a:rPr lang="en-US" sz="1200" b="1" dirty="0" smtClean="0">
                <a:solidFill>
                  <a:srgbClr val="FF0000"/>
                </a:solidFill>
                <a:cs typeface="Arial" charset="0"/>
              </a:rPr>
              <a:t>Not centrally searchable </a:t>
            </a:r>
          </a:p>
          <a:p>
            <a:pPr fontAlgn="base">
              <a:spcBef>
                <a:spcPct val="0"/>
              </a:spcBef>
              <a:spcAft>
                <a:spcPts val="300"/>
              </a:spcAft>
            </a:pPr>
            <a:r>
              <a:rPr lang="en-US" sz="1200" b="1" dirty="0" smtClean="0">
                <a:solidFill>
                  <a:srgbClr val="00B050"/>
                </a:solidFill>
                <a:cs typeface="Arial" charset="0"/>
              </a:rPr>
              <a:t>W/Customer and searchable</a:t>
            </a:r>
          </a:p>
          <a:p>
            <a:pPr fontAlgn="base">
              <a:spcBef>
                <a:spcPct val="0"/>
              </a:spcBef>
              <a:spcAft>
                <a:spcPts val="300"/>
              </a:spcAft>
            </a:pPr>
            <a:r>
              <a:rPr lang="en-US" sz="1200" b="1" dirty="0" smtClean="0">
                <a:solidFill>
                  <a:srgbClr val="00A1DE"/>
                </a:solidFill>
                <a:cs typeface="Arial" charset="0"/>
              </a:rPr>
              <a:t>Internal and searchable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86486" y="861536"/>
            <a:ext cx="1304514" cy="738664"/>
          </a:xfrm>
          <a:prstGeom prst="rect">
            <a:avLst/>
          </a:prstGeom>
          <a:solidFill>
            <a:srgbClr val="62C2E4"/>
          </a:solidFill>
          <a:ln>
            <a:solidFill>
              <a:srgbClr val="002060"/>
            </a:solidFill>
          </a:ln>
          <a:effectLst>
            <a:outerShdw blurRad="50800" dist="50800" dir="54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Case Management System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306899" y="3135129"/>
            <a:ext cx="1304514" cy="738664"/>
          </a:xfrm>
          <a:prstGeom prst="rect">
            <a:avLst/>
          </a:prstGeom>
          <a:solidFill>
            <a:srgbClr val="62C2E4"/>
          </a:solidFill>
          <a:ln>
            <a:solidFill>
              <a:srgbClr val="002060"/>
            </a:solidFill>
          </a:ln>
          <a:effectLst>
            <a:outerShdw blurRad="50800" dist="50800" dir="54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Case Management System</a:t>
            </a:r>
          </a:p>
        </p:txBody>
      </p:sp>
    </p:spTree>
    <p:extLst>
      <p:ext uri="{BB962C8B-B14F-4D97-AF65-F5344CB8AC3E}">
        <p14:creationId xmlns:p14="http://schemas.microsoft.com/office/powerpoint/2010/main" val="331595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" name="Group 279"/>
          <p:cNvGrpSpPr/>
          <p:nvPr/>
        </p:nvGrpSpPr>
        <p:grpSpPr>
          <a:xfrm>
            <a:off x="4847066" y="4983960"/>
            <a:ext cx="2596923" cy="983361"/>
            <a:chOff x="4847066" y="5354766"/>
            <a:chExt cx="2596923" cy="983361"/>
          </a:xfrm>
        </p:grpSpPr>
        <p:pic>
          <p:nvPicPr>
            <p:cNvPr id="114" name="Picture 2" descr="C:\Users\rcraig\AppData\Local\Temp\SNAGHTML19dca599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7066" y="5354766"/>
              <a:ext cx="620592" cy="822960"/>
            </a:xfrm>
            <a:prstGeom prst="rect">
              <a:avLst/>
            </a:prstGeom>
            <a:noFill/>
            <a:effectLst>
              <a:reflection endPos="0" dist="508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5" name="TextBox 114"/>
            <p:cNvSpPr txBox="1"/>
            <p:nvPr/>
          </p:nvSpPr>
          <p:spPr>
            <a:xfrm>
              <a:off x="5474259" y="5885954"/>
              <a:ext cx="1969730" cy="452173"/>
            </a:xfrm>
            <a:prstGeom prst="rect">
              <a:avLst/>
            </a:prstGeom>
            <a:noFill/>
          </p:spPr>
          <p:txBody>
            <a:bodyPr wrap="square" lIns="82040" tIns="41020" rIns="82040" bIns="41020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rgbClr val="000000"/>
                  </a:solidFill>
                  <a:cs typeface="Arial" charset="0"/>
                </a:rPr>
                <a:t>Original or New Named </a:t>
              </a:r>
              <a:r>
                <a:rPr lang="en-US" sz="1200" b="1" dirty="0" smtClean="0">
                  <a:solidFill>
                    <a:srgbClr val="000000"/>
                  </a:solidFill>
                  <a:cs typeface="Arial" charset="0"/>
                </a:rPr>
                <a:t>Acme Professional</a:t>
              </a:r>
              <a:endParaRPr lang="en-US" sz="1200" b="1" dirty="0">
                <a:solidFill>
                  <a:srgbClr val="000000"/>
                </a:solidFill>
                <a:cs typeface="Arial" charset="0"/>
              </a:endParaRPr>
            </a:p>
          </p:txBody>
        </p:sp>
      </p:grpSp>
      <p:cxnSp>
        <p:nvCxnSpPr>
          <p:cNvPr id="139" name="Elbow Connector 138"/>
          <p:cNvCxnSpPr/>
          <p:nvPr/>
        </p:nvCxnSpPr>
        <p:spPr>
          <a:xfrm rot="10800000">
            <a:off x="1611026" y="2475171"/>
            <a:ext cx="3274685" cy="3191437"/>
          </a:xfrm>
          <a:prstGeom prst="bentConnector3">
            <a:avLst>
              <a:gd name="adj1" fmla="val 50393"/>
            </a:avLst>
          </a:prstGeom>
          <a:ln w="19050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57200"/>
            <a:ext cx="8424862" cy="369332"/>
          </a:xfrm>
        </p:spPr>
        <p:txBody>
          <a:bodyPr>
            <a:noAutofit/>
          </a:bodyPr>
          <a:lstStyle/>
          <a:p>
            <a:r>
              <a:rPr lang="en-US" sz="2800" dirty="0"/>
              <a:t>NEW – Question to Named Professional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696200" y="4086747"/>
            <a:ext cx="476611" cy="359840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3a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78" name="Group 277"/>
          <p:cNvGrpSpPr/>
          <p:nvPr/>
        </p:nvGrpSpPr>
        <p:grpSpPr>
          <a:xfrm>
            <a:off x="4884066" y="3759011"/>
            <a:ext cx="2082532" cy="893338"/>
            <a:chOff x="4911468" y="4944470"/>
            <a:chExt cx="2082532" cy="893338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11468" y="4944470"/>
              <a:ext cx="635196" cy="826604"/>
            </a:xfrm>
            <a:prstGeom prst="rect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7" name="TextBox 56"/>
            <p:cNvSpPr txBox="1"/>
            <p:nvPr/>
          </p:nvSpPr>
          <p:spPr>
            <a:xfrm>
              <a:off x="5562734" y="5570301"/>
              <a:ext cx="1431266" cy="267507"/>
            </a:xfrm>
            <a:prstGeom prst="rect">
              <a:avLst/>
            </a:prstGeom>
            <a:noFill/>
          </p:spPr>
          <p:txBody>
            <a:bodyPr wrap="square" lIns="82040" tIns="41020" rIns="82040" bIns="41020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rgbClr val="000000"/>
                  </a:solidFill>
                  <a:cs typeface="Arial" charset="0"/>
                </a:rPr>
                <a:t>Acme Helpdesk</a:t>
              </a:r>
              <a:endParaRPr lang="en-US" sz="1200" b="1" dirty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4800222" y="1435754"/>
            <a:ext cx="1525027" cy="452173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cs typeface="Arial" charset="0"/>
              </a:rPr>
              <a:t>Original Named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cs typeface="Arial" charset="0"/>
              </a:rPr>
              <a:t>Tax Professional</a:t>
            </a:r>
            <a:endParaRPr lang="en-US" sz="1200" b="1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99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1510"/>
            <a:ext cx="1598783" cy="1225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205797" y="847351"/>
            <a:ext cx="1468433" cy="2715068"/>
            <a:chOff x="495213" y="2586659"/>
            <a:chExt cx="1615531" cy="3077708"/>
          </a:xfrm>
        </p:grpSpPr>
        <p:pic>
          <p:nvPicPr>
            <p:cNvPr id="7" name="Picture 58" descr="carter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6594" y="2586659"/>
              <a:ext cx="1321429" cy="2295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495213" y="4931708"/>
              <a:ext cx="1615531" cy="732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2776"/>
                  </a:solidFill>
                  <a:cs typeface="Arial" charset="0"/>
                </a:rPr>
                <a:t>John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2776"/>
                  </a:solidFill>
                  <a:cs typeface="Arial" charset="0"/>
                </a:rPr>
                <a:t>(Customer)</a:t>
              </a:r>
              <a:endParaRPr lang="en-US" dirty="0">
                <a:solidFill>
                  <a:srgbClr val="002776"/>
                </a:solidFill>
                <a:cs typeface="Arial" charset="0"/>
              </a:endParaRPr>
            </a:p>
          </p:txBody>
        </p:sp>
      </p:grpSp>
      <p:pic>
        <p:nvPicPr>
          <p:cNvPr id="110" name="Picture 2" descr="C:\Users\rcraig\AppData\Local\Temp\SNAGHTML19dca59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630" y="922748"/>
            <a:ext cx="620592" cy="822960"/>
          </a:xfrm>
          <a:prstGeom prst="rect">
            <a:avLst/>
          </a:prstGeom>
          <a:noFill/>
          <a:effectLst>
            <a:reflection endPos="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4" name="Elbow Connector 213"/>
          <p:cNvCxnSpPr>
            <a:stCxn id="110" idx="3"/>
          </p:cNvCxnSpPr>
          <p:nvPr/>
        </p:nvCxnSpPr>
        <p:spPr>
          <a:xfrm>
            <a:off x="4800222" y="1334228"/>
            <a:ext cx="3299634" cy="1791323"/>
          </a:xfrm>
          <a:prstGeom prst="bentConnector2">
            <a:avLst/>
          </a:prstGeom>
          <a:ln w="254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0" name="Picture 2" descr="C:\Users\rcraig\AppData\Local\Temp\SNAGHTML19dca59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066" y="2536749"/>
            <a:ext cx="620592" cy="822960"/>
          </a:xfrm>
          <a:prstGeom prst="rect">
            <a:avLst/>
          </a:prstGeom>
          <a:noFill/>
          <a:effectLst>
            <a:reflection endPos="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5474259" y="3093337"/>
            <a:ext cx="1705584" cy="452173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cs typeface="Arial" charset="0"/>
              </a:rPr>
              <a:t>Acme Support </a:t>
            </a:r>
            <a:r>
              <a:rPr lang="en-US" sz="1200" b="1" dirty="0" smtClean="0">
                <a:solidFill>
                  <a:srgbClr val="000000"/>
                </a:solidFill>
                <a:cs typeface="Arial" charset="0"/>
              </a:rPr>
              <a:t>Center</a:t>
            </a:r>
            <a:endParaRPr lang="en-US" sz="1200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207" name="Elbow Connector 206"/>
          <p:cNvCxnSpPr/>
          <p:nvPr/>
        </p:nvCxnSpPr>
        <p:spPr>
          <a:xfrm rot="10800000">
            <a:off x="5470424" y="2990232"/>
            <a:ext cx="2073376" cy="536380"/>
          </a:xfrm>
          <a:prstGeom prst="bentConnector3">
            <a:avLst>
              <a:gd name="adj1" fmla="val 20103"/>
            </a:avLst>
          </a:prstGeom>
          <a:ln w="254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TextBox 255"/>
          <p:cNvSpPr txBox="1"/>
          <p:nvPr/>
        </p:nvSpPr>
        <p:spPr>
          <a:xfrm>
            <a:off x="7669177" y="998220"/>
            <a:ext cx="457200" cy="365760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57" name="TextBox 256"/>
          <p:cNvSpPr txBox="1"/>
          <p:nvPr/>
        </p:nvSpPr>
        <p:spPr>
          <a:xfrm>
            <a:off x="6509398" y="2644140"/>
            <a:ext cx="457200" cy="365760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3b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210" name="Elbow Connector 209"/>
          <p:cNvCxnSpPr>
            <a:endCxn id="9" idx="3"/>
          </p:cNvCxnSpPr>
          <p:nvPr/>
        </p:nvCxnSpPr>
        <p:spPr>
          <a:xfrm rot="10800000" flipV="1">
            <a:off x="5519263" y="3526611"/>
            <a:ext cx="2069037" cy="645701"/>
          </a:xfrm>
          <a:prstGeom prst="bentConnector3">
            <a:avLst>
              <a:gd name="adj1" fmla="val 22757"/>
            </a:avLst>
          </a:prstGeom>
          <a:ln w="254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lbow Connector 4"/>
          <p:cNvCxnSpPr/>
          <p:nvPr/>
        </p:nvCxnSpPr>
        <p:spPr>
          <a:xfrm rot="10800000">
            <a:off x="1610796" y="2106121"/>
            <a:ext cx="3236270" cy="1063156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3520529" y="998220"/>
            <a:ext cx="457200" cy="365760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1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68" name="Elbow Connector 67"/>
          <p:cNvCxnSpPr/>
          <p:nvPr/>
        </p:nvCxnSpPr>
        <p:spPr>
          <a:xfrm rot="16200000" flipH="1">
            <a:off x="4411962" y="300383"/>
            <a:ext cx="88255" cy="7235778"/>
          </a:xfrm>
          <a:prstGeom prst="bentConnector3">
            <a:avLst>
              <a:gd name="adj1" fmla="val 2982883"/>
            </a:avLst>
          </a:prstGeom>
          <a:ln w="254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7" name="Picture 13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738" y="6400800"/>
            <a:ext cx="361317" cy="203053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618186" y="3706527"/>
            <a:ext cx="54091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ts val="300"/>
              </a:spcAft>
            </a:pPr>
            <a:r>
              <a:rPr lang="en-US" dirty="0" smtClean="0">
                <a:solidFill>
                  <a:srgbClr val="002776"/>
                </a:solidFill>
                <a:cs typeface="Arial" charset="0"/>
              </a:rPr>
              <a:t> 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1674230" y="1337574"/>
            <a:ext cx="2505400" cy="13203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2" descr="C:\Users\rcraig\AppData\Local\Microsoft\Windows\Temporary Internet Files\Content.IE5\5Y4KSXJE\MP900305768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559" y="1089660"/>
            <a:ext cx="40135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407" y="1232701"/>
            <a:ext cx="361317" cy="203053"/>
          </a:xfrm>
          <a:prstGeom prst="rect">
            <a:avLst/>
          </a:prstGeom>
        </p:spPr>
      </p:pic>
      <p:cxnSp>
        <p:nvCxnSpPr>
          <p:cNvPr id="101" name="Elbow Connector 100"/>
          <p:cNvCxnSpPr>
            <a:endCxn id="100" idx="1"/>
          </p:cNvCxnSpPr>
          <p:nvPr/>
        </p:nvCxnSpPr>
        <p:spPr>
          <a:xfrm flipV="1">
            <a:off x="2999947" y="2948229"/>
            <a:ext cx="1847119" cy="1211843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lbow Connector 101"/>
          <p:cNvCxnSpPr/>
          <p:nvPr/>
        </p:nvCxnSpPr>
        <p:spPr>
          <a:xfrm rot="16200000" flipH="1">
            <a:off x="1110463" y="3627233"/>
            <a:ext cx="291504" cy="836029"/>
          </a:xfrm>
          <a:prstGeom prst="bentConnector2">
            <a:avLst/>
          </a:prstGeom>
          <a:ln w="254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763124" y="2440286"/>
            <a:ext cx="79194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ts val="300"/>
              </a:spcAft>
            </a:pPr>
            <a:r>
              <a:rPr lang="en-US" dirty="0" smtClean="0">
                <a:solidFill>
                  <a:srgbClr val="002776"/>
                </a:solidFill>
                <a:cs typeface="Arial" charset="0"/>
              </a:rPr>
              <a:t> </a:t>
            </a:r>
          </a:p>
        </p:txBody>
      </p:sp>
      <p:cxnSp>
        <p:nvCxnSpPr>
          <p:cNvPr id="121" name="Elbow Connector 120"/>
          <p:cNvCxnSpPr/>
          <p:nvPr/>
        </p:nvCxnSpPr>
        <p:spPr>
          <a:xfrm rot="10800000" flipV="1">
            <a:off x="5410201" y="3520680"/>
            <a:ext cx="2073376" cy="1737119"/>
          </a:xfrm>
          <a:prstGeom prst="bentConnector3">
            <a:avLst>
              <a:gd name="adj1" fmla="val 18119"/>
            </a:avLst>
          </a:prstGeom>
          <a:ln w="254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Elbow Connector 127"/>
          <p:cNvCxnSpPr/>
          <p:nvPr/>
        </p:nvCxnSpPr>
        <p:spPr>
          <a:xfrm>
            <a:off x="2999947" y="4160072"/>
            <a:ext cx="1847119" cy="1348653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6507250" y="3832860"/>
            <a:ext cx="457200" cy="365760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3c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6492223" y="4892040"/>
            <a:ext cx="457200" cy="365760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3d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4261326" y="2644140"/>
            <a:ext cx="457200" cy="365760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4a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259178" y="3832860"/>
            <a:ext cx="457200" cy="365760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4b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4257030" y="5113020"/>
            <a:ext cx="457200" cy="365760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4c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138" name="Elbow Connector 137"/>
          <p:cNvCxnSpPr/>
          <p:nvPr/>
        </p:nvCxnSpPr>
        <p:spPr>
          <a:xfrm rot="10800000">
            <a:off x="1610796" y="2263193"/>
            <a:ext cx="3189427" cy="2045911"/>
          </a:xfrm>
          <a:prstGeom prst="bentConnector3">
            <a:avLst>
              <a:gd name="adj1" fmla="val 49192"/>
            </a:avLst>
          </a:prstGeom>
          <a:ln w="19050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0" name="Picture 2" descr="C:\Users\rcraig\AppData\Local\Microsoft\Windows\Temporary Internet Files\Content.IE5\5Y4KSXJE\MP900305768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841" y="2040214"/>
            <a:ext cx="404703" cy="553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Arrow Connector 13"/>
          <p:cNvCxnSpPr/>
          <p:nvPr/>
        </p:nvCxnSpPr>
        <p:spPr>
          <a:xfrm>
            <a:off x="2987068" y="4180807"/>
            <a:ext cx="1884119" cy="10193"/>
          </a:xfrm>
          <a:prstGeom prst="straightConnector1">
            <a:avLst/>
          </a:prstGeom>
          <a:ln w="254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830509" y="3402"/>
            <a:ext cx="2315073" cy="8817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lIns="91440" tIns="27432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ts val="300"/>
              </a:spcAft>
            </a:pPr>
            <a:r>
              <a:rPr lang="en-US" sz="1200" b="1" u="sng" dirty="0" smtClean="0">
                <a:solidFill>
                  <a:srgbClr val="000000"/>
                </a:solidFill>
                <a:cs typeface="Arial" charset="0"/>
              </a:rPr>
              <a:t>Lines of Communications:</a:t>
            </a:r>
          </a:p>
          <a:p>
            <a:pPr fontAlgn="base">
              <a:spcBef>
                <a:spcPct val="0"/>
              </a:spcBef>
              <a:spcAft>
                <a:spcPts val="300"/>
              </a:spcAft>
            </a:pPr>
            <a:r>
              <a:rPr lang="en-US" sz="1200" b="1" dirty="0" smtClean="0">
                <a:solidFill>
                  <a:srgbClr val="FF0000"/>
                </a:solidFill>
                <a:cs typeface="Arial" charset="0"/>
              </a:rPr>
              <a:t>Not centrally searchable </a:t>
            </a:r>
          </a:p>
          <a:p>
            <a:pPr fontAlgn="base">
              <a:spcBef>
                <a:spcPct val="0"/>
              </a:spcBef>
              <a:spcAft>
                <a:spcPts val="300"/>
              </a:spcAft>
            </a:pPr>
            <a:r>
              <a:rPr lang="en-US" sz="1200" b="1" dirty="0" smtClean="0">
                <a:solidFill>
                  <a:srgbClr val="00B050"/>
                </a:solidFill>
                <a:cs typeface="Arial" charset="0"/>
              </a:rPr>
              <a:t>W/Customer and searchable</a:t>
            </a:r>
          </a:p>
          <a:p>
            <a:pPr fontAlgn="base">
              <a:spcBef>
                <a:spcPct val="0"/>
              </a:spcBef>
              <a:spcAft>
                <a:spcPts val="300"/>
              </a:spcAft>
            </a:pPr>
            <a:r>
              <a:rPr lang="en-US" sz="1200" b="1" dirty="0" smtClean="0">
                <a:solidFill>
                  <a:srgbClr val="00A1DE"/>
                </a:solidFill>
                <a:cs typeface="Arial" charset="0"/>
              </a:rPr>
              <a:t>Internal and searchable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620000" y="3200400"/>
            <a:ext cx="1304514" cy="738664"/>
          </a:xfrm>
          <a:prstGeom prst="rect">
            <a:avLst/>
          </a:prstGeom>
          <a:solidFill>
            <a:srgbClr val="62C2E4"/>
          </a:solidFill>
          <a:ln>
            <a:solidFill>
              <a:srgbClr val="002060"/>
            </a:solidFill>
          </a:ln>
          <a:effectLst>
            <a:outerShdw blurRad="50800" dist="50800" dir="54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Case Management System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726551" y="3759011"/>
            <a:ext cx="1304514" cy="738664"/>
          </a:xfrm>
          <a:prstGeom prst="rect">
            <a:avLst/>
          </a:prstGeom>
          <a:solidFill>
            <a:srgbClr val="62C2E4"/>
          </a:solidFill>
          <a:ln>
            <a:solidFill>
              <a:srgbClr val="002060"/>
            </a:solidFill>
          </a:ln>
          <a:effectLst>
            <a:outerShdw blurRad="50800" dist="50800" dir="54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Case Management System</a:t>
            </a:r>
          </a:p>
        </p:txBody>
      </p:sp>
    </p:spTree>
    <p:extLst>
      <p:ext uri="{BB962C8B-B14F-4D97-AF65-F5344CB8AC3E}">
        <p14:creationId xmlns:p14="http://schemas.microsoft.com/office/powerpoint/2010/main" val="221017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57200"/>
            <a:ext cx="8424862" cy="369332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</a:t>
            </a:r>
            <a:r>
              <a:rPr lang="en-US" sz="2800" dirty="0"/>
              <a:t>C</a:t>
            </a:r>
            <a:r>
              <a:rPr lang="en-US" sz="2800" dirty="0" smtClean="0"/>
              <a:t>ase for Case Management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>
          <a:xfrm>
            <a:off x="358775" y="765175"/>
            <a:ext cx="8424000" cy="400110"/>
          </a:xfrm>
        </p:spPr>
        <p:txBody>
          <a:bodyPr/>
          <a:lstStyle/>
          <a:p>
            <a:r>
              <a:rPr lang="en-US" dirty="0" smtClean="0"/>
              <a:t>Customers work with us in differentiated and increasingly complex ways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4"/>
            <p:extLst>
              <p:ext uri="{D42A27DB-BD31-4B8C-83A1-F6EECF244321}">
                <p14:modId xmlns:p14="http://schemas.microsoft.com/office/powerpoint/2010/main" val="3986432026"/>
              </p:ext>
            </p:extLst>
          </p:nvPr>
        </p:nvGraphicFramePr>
        <p:xfrm>
          <a:off x="-228600" y="2971800"/>
          <a:ext cx="48768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F04E49B-BA0D-4788-9282-9B430959761D}" type="slidenum">
              <a:rPr lang="en-US" smtClean="0">
                <a:solidFill>
                  <a:srgbClr val="002776"/>
                </a:solidFill>
              </a:rPr>
              <a:pPr/>
              <a:t>2</a:t>
            </a:fld>
            <a:endParaRPr lang="en-US" dirty="0">
              <a:solidFill>
                <a:srgbClr val="00277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295400"/>
            <a:ext cx="8077200" cy="22621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600" dirty="0" smtClean="0">
                <a:solidFill>
                  <a:schemeClr val="tx2"/>
                </a:solidFill>
              </a:rPr>
              <a:t>Objectives:</a:t>
            </a:r>
          </a:p>
          <a:p>
            <a:pPr marL="342900" indent="-342900">
              <a:spcAft>
                <a:spcPts val="300"/>
              </a:spcAft>
              <a:buAutoNum type="arabicPeriod"/>
            </a:pPr>
            <a:r>
              <a:rPr lang="en-US" sz="1600" dirty="0" smtClean="0">
                <a:solidFill>
                  <a:schemeClr val="tx2"/>
                </a:solidFill>
              </a:rPr>
              <a:t>Know customer’s global needs, across multiple stakeholders and multiple points of entry with different goals</a:t>
            </a:r>
          </a:p>
          <a:p>
            <a:pPr marL="342900" indent="-342900">
              <a:spcAft>
                <a:spcPts val="300"/>
              </a:spcAft>
              <a:buAutoNum type="arabicPeriod"/>
            </a:pPr>
            <a:r>
              <a:rPr lang="en-US" sz="1600" dirty="0" smtClean="0">
                <a:solidFill>
                  <a:schemeClr val="tx2"/>
                </a:solidFill>
              </a:rPr>
              <a:t>Understand who in </a:t>
            </a:r>
            <a:r>
              <a:rPr lang="en-US" sz="1600" dirty="0" smtClean="0">
                <a:solidFill>
                  <a:schemeClr val="tx2"/>
                </a:solidFill>
              </a:rPr>
              <a:t>Acme Corp is </a:t>
            </a:r>
            <a:r>
              <a:rPr lang="en-US" sz="1600" dirty="0" smtClean="0">
                <a:solidFill>
                  <a:schemeClr val="tx2"/>
                </a:solidFill>
              </a:rPr>
              <a:t>actively progressing </a:t>
            </a:r>
            <a:r>
              <a:rPr lang="en-US" sz="1600" dirty="0" smtClean="0">
                <a:solidFill>
                  <a:schemeClr val="tx2"/>
                </a:solidFill>
              </a:rPr>
              <a:t>Customer </a:t>
            </a:r>
            <a:r>
              <a:rPr lang="en-US" sz="1600" dirty="0" smtClean="0">
                <a:solidFill>
                  <a:schemeClr val="tx2"/>
                </a:solidFill>
              </a:rPr>
              <a:t>work</a:t>
            </a:r>
          </a:p>
          <a:p>
            <a:pPr marL="342900" indent="-342900">
              <a:spcAft>
                <a:spcPts val="300"/>
              </a:spcAft>
              <a:buAutoNum type="arabicPeriod"/>
            </a:pPr>
            <a:r>
              <a:rPr lang="en-US" sz="1600" dirty="0" smtClean="0">
                <a:solidFill>
                  <a:schemeClr val="tx2"/>
                </a:solidFill>
              </a:rPr>
              <a:t>Oversight to performance, progress, delivery, response time and closure</a:t>
            </a:r>
          </a:p>
          <a:p>
            <a:pPr marL="342900" indent="-342900">
              <a:spcAft>
                <a:spcPts val="300"/>
              </a:spcAft>
              <a:buAutoNum type="arabicPeriod"/>
            </a:pPr>
            <a:r>
              <a:rPr lang="en-US" sz="1600" dirty="0" smtClean="0">
                <a:solidFill>
                  <a:schemeClr val="tx2"/>
                </a:solidFill>
              </a:rPr>
              <a:t>Manage billing and scope with oversight to both</a:t>
            </a:r>
          </a:p>
          <a:p>
            <a:pPr marL="342900" indent="-342900">
              <a:spcAft>
                <a:spcPts val="300"/>
              </a:spcAft>
              <a:buAutoNum type="arabicPeriod"/>
            </a:pPr>
            <a:endParaRPr lang="en-US" dirty="0" smtClean="0">
              <a:solidFill>
                <a:schemeClr val="tx2"/>
              </a:solidFill>
            </a:endParaRPr>
          </a:p>
          <a:p>
            <a:pPr marL="342900" indent="-342900">
              <a:spcAft>
                <a:spcPts val="300"/>
              </a:spcAft>
              <a:buAutoNum type="arabicPeriod"/>
            </a:pP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3289771"/>
            <a:ext cx="4572000" cy="29238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600" b="1" dirty="0" smtClean="0">
                <a:solidFill>
                  <a:schemeClr val="tx2"/>
                </a:solidFill>
              </a:rPr>
              <a:t>PROBLEM - </a:t>
            </a:r>
            <a:r>
              <a:rPr lang="en-US" sz="1600" dirty="0" smtClean="0">
                <a:solidFill>
                  <a:schemeClr val="tx2"/>
                </a:solidFill>
              </a:rPr>
              <a:t>Current challenges:</a:t>
            </a:r>
          </a:p>
          <a:p>
            <a:pPr marL="342900" indent="-342900">
              <a:spcBef>
                <a:spcPts val="600"/>
              </a:spcBef>
              <a:spcAft>
                <a:spcPts val="300"/>
              </a:spcAft>
              <a:buAutoNum type="arabicPeriod"/>
            </a:pPr>
            <a:r>
              <a:rPr lang="en-US" sz="1600" dirty="0" smtClean="0">
                <a:solidFill>
                  <a:schemeClr val="tx2"/>
                </a:solidFill>
              </a:rPr>
              <a:t>Speed, turnaround, responsiveness and proactivity is subject of </a:t>
            </a:r>
            <a:r>
              <a:rPr lang="en-US" sz="1600" dirty="0" smtClean="0">
                <a:solidFill>
                  <a:schemeClr val="tx2"/>
                </a:solidFill>
              </a:rPr>
              <a:t>Customer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feedback</a:t>
            </a:r>
          </a:p>
          <a:p>
            <a:pPr marL="342900" indent="-342900">
              <a:spcBef>
                <a:spcPts val="600"/>
              </a:spcBef>
              <a:spcAft>
                <a:spcPts val="300"/>
              </a:spcAft>
              <a:buAutoNum type="arabicPeriod"/>
            </a:pPr>
            <a:r>
              <a:rPr lang="en-US" sz="1600" dirty="0" smtClean="0">
                <a:solidFill>
                  <a:schemeClr val="tx2"/>
                </a:solidFill>
              </a:rPr>
              <a:t>Customer requirements to have increasing visibility, transparency and vendor performance management</a:t>
            </a:r>
          </a:p>
          <a:p>
            <a:pPr marL="342900" indent="-342900">
              <a:spcBef>
                <a:spcPts val="600"/>
              </a:spcBef>
              <a:spcAft>
                <a:spcPts val="300"/>
              </a:spcAft>
              <a:buAutoNum type="arabicPeriod"/>
            </a:pPr>
            <a:r>
              <a:rPr lang="en-US" sz="1600" dirty="0" smtClean="0">
                <a:solidFill>
                  <a:schemeClr val="tx2"/>
                </a:solidFill>
              </a:rPr>
              <a:t>Providing governance and control to work requests where customer organizations cannot</a:t>
            </a:r>
          </a:p>
          <a:p>
            <a:pPr marL="342900" indent="-342900">
              <a:spcBef>
                <a:spcPts val="600"/>
              </a:spcBef>
              <a:spcAft>
                <a:spcPts val="300"/>
              </a:spcAft>
              <a:buAutoNum type="arabicPeriod"/>
            </a:pPr>
            <a:r>
              <a:rPr lang="en-US" sz="1600" dirty="0" smtClean="0">
                <a:solidFill>
                  <a:schemeClr val="tx2"/>
                </a:solidFill>
              </a:rPr>
              <a:t>Manage global billing, scope management and other factors, efficiently and effectively</a:t>
            </a:r>
          </a:p>
        </p:txBody>
      </p:sp>
    </p:spTree>
    <p:extLst>
      <p:ext uri="{BB962C8B-B14F-4D97-AF65-F5344CB8AC3E}">
        <p14:creationId xmlns:p14="http://schemas.microsoft.com/office/powerpoint/2010/main" val="131723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60363" y="395843"/>
            <a:ext cx="8424862" cy="6771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a case? </a:t>
            </a:r>
            <a:br>
              <a:rPr lang="en-US" dirty="0" smtClean="0"/>
            </a:br>
            <a:r>
              <a:rPr lang="en-US" sz="2000" dirty="0" smtClean="0"/>
              <a:t>Anything tracked and all related communications &amp; notes associated. </a:t>
            </a:r>
            <a:endParaRPr lang="en-US" sz="2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4"/>
            <p:extLst>
              <p:ext uri="{D42A27DB-BD31-4B8C-83A1-F6EECF244321}">
                <p14:modId xmlns:p14="http://schemas.microsoft.com/office/powerpoint/2010/main" val="833018082"/>
              </p:ext>
            </p:extLst>
          </p:nvPr>
        </p:nvGraphicFramePr>
        <p:xfrm>
          <a:off x="361950" y="1268412"/>
          <a:ext cx="8705850" cy="5208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F04E49B-BA0D-4788-9282-9B430959761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1371600"/>
            <a:ext cx="25908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dirty="0" smtClean="0">
                <a:solidFill>
                  <a:schemeClr val="tx2"/>
                </a:solidFill>
              </a:rPr>
              <a:t>Examples Include:</a:t>
            </a:r>
          </a:p>
        </p:txBody>
      </p:sp>
    </p:spTree>
    <p:extLst>
      <p:ext uri="{BB962C8B-B14F-4D97-AF65-F5344CB8AC3E}">
        <p14:creationId xmlns:p14="http://schemas.microsoft.com/office/powerpoint/2010/main" val="119920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57200"/>
            <a:ext cx="8328025" cy="307777"/>
          </a:xfrm>
        </p:spPr>
        <p:txBody>
          <a:bodyPr>
            <a:noAutofit/>
          </a:bodyPr>
          <a:lstStyle/>
          <a:p>
            <a:r>
              <a:rPr lang="en-GB" sz="2800" dirty="0" smtClean="0"/>
              <a:t>Written Communications Issues &amp; Proposed Solution</a:t>
            </a:r>
            <a:endParaRPr lang="en-GB" sz="28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4"/>
            <p:extLst>
              <p:ext uri="{D42A27DB-BD31-4B8C-83A1-F6EECF244321}">
                <p14:modId xmlns:p14="http://schemas.microsoft.com/office/powerpoint/2010/main" val="1209650519"/>
              </p:ext>
            </p:extLst>
          </p:nvPr>
        </p:nvGraphicFramePr>
        <p:xfrm>
          <a:off x="457200" y="838200"/>
          <a:ext cx="8422520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4627"/>
                <a:gridCol w="1499173"/>
                <a:gridCol w="1600200"/>
                <a:gridCol w="1219200"/>
                <a:gridCol w="1869320"/>
              </a:tblGrid>
              <a:tr h="57112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Communication</a:t>
                      </a:r>
                      <a:endParaRPr lang="en-US" sz="1800" dirty="0"/>
                    </a:p>
                  </a:txBody>
                  <a:tcPr marL="90773" marR="907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MS</a:t>
                      </a:r>
                      <a:r>
                        <a:rPr lang="en-US" sz="1800" baseline="0" dirty="0" smtClean="0"/>
                        <a:t> Outlook</a:t>
                      </a:r>
                      <a:endParaRPr lang="en-US" sz="1800" dirty="0"/>
                    </a:p>
                  </a:txBody>
                  <a:tcPr marL="90773" marR="907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MS</a:t>
                      </a:r>
                      <a:r>
                        <a:rPr lang="en-US" sz="1800" baseline="0" dirty="0" smtClean="0"/>
                        <a:t> Lync</a:t>
                      </a:r>
                      <a:endParaRPr lang="en-US" sz="1800" dirty="0"/>
                    </a:p>
                  </a:txBody>
                  <a:tcPr marL="90773" marR="907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Yammer</a:t>
                      </a:r>
                      <a:endParaRPr lang="en-US" sz="1800" dirty="0"/>
                    </a:p>
                  </a:txBody>
                  <a:tcPr marL="90773" marR="907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Proposed Case Management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0773" marR="9077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0590">
                <a:tc gridSpan="5">
                  <a:txBody>
                    <a:bodyPr/>
                    <a:lstStyle/>
                    <a:p>
                      <a:r>
                        <a:rPr lang="en-US" sz="1400" b="1" dirty="0" smtClean="0"/>
                        <a:t>Real Time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0773" marR="90773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1003">
                <a:tc>
                  <a:txBody>
                    <a:bodyPr/>
                    <a:lstStyle/>
                    <a:p>
                      <a:pPr lvl="1"/>
                      <a:r>
                        <a:rPr lang="en-US" sz="1400" dirty="0" smtClean="0"/>
                        <a:t>With Customer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0773" marR="907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O</a:t>
                      </a:r>
                    </a:p>
                  </a:txBody>
                  <a:tcPr marL="90773" marR="907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B050"/>
                          </a:solidFill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</a:p>
                    <a:p>
                      <a:pPr algn="ctr"/>
                      <a:r>
                        <a:rPr lang="en-US" sz="800" dirty="0" smtClean="0"/>
                        <a:t>Approval Per Customer</a:t>
                      </a:r>
                      <a:endParaRPr lang="en-US" sz="800" dirty="0">
                        <a:latin typeface="+mn-lt"/>
                      </a:endParaRPr>
                    </a:p>
                  </a:txBody>
                  <a:tcPr marL="90773" marR="907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O</a:t>
                      </a:r>
                    </a:p>
                  </a:txBody>
                  <a:tcPr marL="90773" marR="907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B050"/>
                          </a:solidFill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</a:p>
                  </a:txBody>
                  <a:tcPr marL="90773" marR="9077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0767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Acme Corp</a:t>
                      </a:r>
                      <a:endParaRPr lang="en-US" sz="1400" b="1" dirty="0" smtClean="0">
                        <a:latin typeface="+mn-lt"/>
                      </a:endParaRPr>
                    </a:p>
                  </a:txBody>
                  <a:tcPr marL="90773" marR="907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O</a:t>
                      </a:r>
                    </a:p>
                  </a:txBody>
                  <a:tcPr marL="90773" marR="907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B050"/>
                          </a:solidFill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</a:p>
                  </a:txBody>
                  <a:tcPr marL="90773" marR="907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B050"/>
                          </a:solidFill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</a:p>
                  </a:txBody>
                  <a:tcPr marL="90773" marR="907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B050"/>
                          </a:solidFill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</a:p>
                  </a:txBody>
                  <a:tcPr marL="90773" marR="9077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0590">
                <a:tc gridSpan="5">
                  <a:txBody>
                    <a:bodyPr/>
                    <a:lstStyle/>
                    <a:p>
                      <a:r>
                        <a:rPr lang="en-US" sz="1400" b="1" dirty="0" smtClean="0"/>
                        <a:t>Next Day’s Business Hours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0773" marR="90773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0767">
                <a:tc>
                  <a:txBody>
                    <a:bodyPr/>
                    <a:lstStyle/>
                    <a:p>
                      <a:pPr lvl="1"/>
                      <a:r>
                        <a:rPr lang="en-US" sz="1400" dirty="0" smtClean="0"/>
                        <a:t>Customer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0773" marR="907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B050"/>
                          </a:solidFill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</a:p>
                  </a:txBody>
                  <a:tcPr marL="90773" marR="907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O</a:t>
                      </a:r>
                    </a:p>
                  </a:txBody>
                  <a:tcPr marL="90773" marR="907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O</a:t>
                      </a:r>
                      <a:endParaRPr lang="en-US" sz="2000" b="1" kern="1200" dirty="0">
                        <a:solidFill>
                          <a:srgbClr val="FF0000"/>
                        </a:solidFill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773" marR="907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B050"/>
                          </a:solidFill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</a:p>
                  </a:txBody>
                  <a:tcPr marL="90773" marR="9077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0767">
                <a:tc>
                  <a:txBody>
                    <a:bodyPr/>
                    <a:lstStyle/>
                    <a:p>
                      <a:pPr lvl="1"/>
                      <a:r>
                        <a:rPr lang="en-US" sz="1400" dirty="0" smtClean="0"/>
                        <a:t>Acme Corp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0773" marR="907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B050"/>
                          </a:solidFill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</a:p>
                  </a:txBody>
                  <a:tcPr marL="90773" marR="907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O</a:t>
                      </a:r>
                    </a:p>
                  </a:txBody>
                  <a:tcPr marL="90773" marR="907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B050"/>
                          </a:solidFill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</a:p>
                  </a:txBody>
                  <a:tcPr marL="90773" marR="907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B050"/>
                          </a:solidFill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</a:p>
                  </a:txBody>
                  <a:tcPr marL="90773" marR="9077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1100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History </a:t>
                      </a:r>
                      <a:r>
                        <a:rPr lang="en-US" sz="1400" dirty="0" smtClean="0"/>
                        <a:t>associated to  an Customer or resource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0773" marR="907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rgbClr val="00B050"/>
                          </a:solidFill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2000" b="1" kern="1200" dirty="0">
                        <a:solidFill>
                          <a:srgbClr val="00B050"/>
                        </a:solidFill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773" marR="907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O</a:t>
                      </a:r>
                      <a:endParaRPr lang="en-US" sz="2000" b="1" kern="1200" dirty="0">
                        <a:solidFill>
                          <a:srgbClr val="FF0000"/>
                        </a:solidFill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773" marR="907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O</a:t>
                      </a:r>
                      <a:endParaRPr lang="en-US" sz="2000" b="1" kern="1200" dirty="0">
                        <a:solidFill>
                          <a:srgbClr val="FF0000"/>
                        </a:solidFill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773" marR="907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B050"/>
                          </a:solidFill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</a:p>
                  </a:txBody>
                  <a:tcPr marL="90773" marR="9077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0767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Centrally Searchable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0773" marR="907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O</a:t>
                      </a:r>
                    </a:p>
                  </a:txBody>
                  <a:tcPr marL="90773" marR="907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O</a:t>
                      </a:r>
                      <a:endParaRPr lang="en-US" sz="2000" b="1" kern="1200" dirty="0">
                        <a:solidFill>
                          <a:srgbClr val="FF0000"/>
                        </a:solidFill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773" marR="907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B050"/>
                          </a:solidFill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2000" b="1" kern="1200" dirty="0">
                        <a:solidFill>
                          <a:srgbClr val="00B050"/>
                        </a:solidFill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773" marR="907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B050"/>
                          </a:solidFill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</a:p>
                  </a:txBody>
                  <a:tcPr marL="90773" marR="9077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0767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Centrally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smtClean="0"/>
                        <a:t>Reportable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0773" marR="907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O</a:t>
                      </a:r>
                    </a:p>
                  </a:txBody>
                  <a:tcPr marL="90773" marR="907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O</a:t>
                      </a:r>
                      <a:endParaRPr lang="en-US" sz="2000" b="1" kern="1200" dirty="0">
                        <a:solidFill>
                          <a:srgbClr val="FF0000"/>
                        </a:solidFill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773" marR="907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O</a:t>
                      </a:r>
                      <a:endParaRPr lang="en-US" sz="2000" b="1" kern="1200" dirty="0">
                        <a:solidFill>
                          <a:srgbClr val="FF0000"/>
                        </a:solidFill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773" marR="907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B050"/>
                          </a:solidFill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</a:p>
                  </a:txBody>
                  <a:tcPr marL="90773" marR="9077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0767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Oversight</a:t>
                      </a:r>
                      <a:r>
                        <a:rPr lang="en-US" sz="1400" b="1" baseline="0" dirty="0" smtClean="0"/>
                        <a:t> Possible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0773" marR="907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O</a:t>
                      </a:r>
                    </a:p>
                  </a:txBody>
                  <a:tcPr marL="90773" marR="907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O</a:t>
                      </a:r>
                      <a:endParaRPr lang="en-US" sz="2000" b="1" kern="1200" dirty="0">
                        <a:solidFill>
                          <a:srgbClr val="FF0000"/>
                        </a:solidFill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773" marR="907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B050"/>
                          </a:solidFill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2000" b="1" kern="1200" dirty="0">
                        <a:solidFill>
                          <a:srgbClr val="00B050"/>
                        </a:solidFill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773" marR="907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B050"/>
                          </a:solidFill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</a:p>
                  </a:txBody>
                  <a:tcPr marL="90773" marR="9077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554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57200"/>
            <a:ext cx="8424862" cy="338554"/>
          </a:xfrm>
        </p:spPr>
        <p:txBody>
          <a:bodyPr>
            <a:noAutofit/>
          </a:bodyPr>
          <a:lstStyle/>
          <a:p>
            <a:r>
              <a:rPr lang="en-US" sz="2400" dirty="0" smtClean="0"/>
              <a:t>Current – Customer contacts </a:t>
            </a:r>
            <a:r>
              <a:rPr lang="en-US" sz="2400" dirty="0" smtClean="0"/>
              <a:t>Acme Helpdesk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726" y="2223659"/>
            <a:ext cx="1019795" cy="1005840"/>
          </a:xfrm>
          <a:prstGeom prst="rect">
            <a:avLst/>
          </a:prstGeom>
          <a:ln w="25400">
            <a:solidFill>
              <a:schemeClr val="bg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748" y="2223658"/>
            <a:ext cx="1019795" cy="1005840"/>
          </a:xfrm>
          <a:prstGeom prst="rect">
            <a:avLst/>
          </a:prstGeom>
          <a:ln w="25400">
            <a:solidFill>
              <a:schemeClr val="bg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820" y="2271942"/>
            <a:ext cx="1502514" cy="1005840"/>
          </a:xfrm>
          <a:prstGeom prst="rect">
            <a:avLst/>
          </a:prstGeom>
          <a:ln w="25400">
            <a:solidFill>
              <a:srgbClr val="CBCDD6"/>
            </a:solidFill>
          </a:ln>
        </p:spPr>
      </p:pic>
      <p:cxnSp>
        <p:nvCxnSpPr>
          <p:cNvPr id="24" name="Straight Arrow Connector 23"/>
          <p:cNvCxnSpPr>
            <a:stCxn id="10" idx="2"/>
            <a:endCxn id="148489" idx="0"/>
          </p:cNvCxnSpPr>
          <p:nvPr/>
        </p:nvCxnSpPr>
        <p:spPr>
          <a:xfrm flipH="1">
            <a:off x="5243542" y="3229498"/>
            <a:ext cx="6104" cy="642457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9" idx="3"/>
            <a:endCxn id="10" idx="1"/>
          </p:cNvCxnSpPr>
          <p:nvPr/>
        </p:nvCxnSpPr>
        <p:spPr>
          <a:xfrm flipV="1">
            <a:off x="3531521" y="2726578"/>
            <a:ext cx="1208227" cy="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2"/>
          </p:cNvCxnSpPr>
          <p:nvPr/>
        </p:nvCxnSpPr>
        <p:spPr>
          <a:xfrm>
            <a:off x="3021624" y="3229499"/>
            <a:ext cx="5952" cy="671751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0" idx="3"/>
            <a:endCxn id="11" idx="1"/>
          </p:cNvCxnSpPr>
          <p:nvPr/>
        </p:nvCxnSpPr>
        <p:spPr>
          <a:xfrm>
            <a:off x="5759543" y="2726578"/>
            <a:ext cx="1440277" cy="48284"/>
          </a:xfrm>
          <a:prstGeom prst="bentConnector3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481" name="Straight Arrow Connector 148480"/>
          <p:cNvCxnSpPr>
            <a:stCxn id="11" idx="2"/>
            <a:endCxn id="90" idx="0"/>
          </p:cNvCxnSpPr>
          <p:nvPr/>
        </p:nvCxnSpPr>
        <p:spPr>
          <a:xfrm>
            <a:off x="7951077" y="3277782"/>
            <a:ext cx="8115" cy="193294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848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943" y="3871955"/>
            <a:ext cx="1011198" cy="838920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2743200" y="3291840"/>
            <a:ext cx="272980" cy="359840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962712" y="2286000"/>
            <a:ext cx="361317" cy="359840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979670" y="3291840"/>
            <a:ext cx="272980" cy="359840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299547" y="2286000"/>
            <a:ext cx="347318" cy="359840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554770" y="3291840"/>
            <a:ext cx="272980" cy="359840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137791" y="3291840"/>
            <a:ext cx="901868" cy="421395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  <a:cs typeface="Arial" charset="0"/>
              </a:rPr>
              <a:t>ABC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  <a:cs typeface="Arial" charset="0"/>
              </a:rPr>
              <a:t>Helpdesk</a:t>
            </a:r>
            <a:endParaRPr lang="en-US" sz="11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78248" y="3287809"/>
            <a:ext cx="1526583" cy="421395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  <a:cs typeface="Arial" charset="0"/>
              </a:rPr>
              <a:t>Central Mailbox/ Admin center</a:t>
            </a:r>
            <a:endParaRPr lang="en-US" sz="11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921093" y="3291840"/>
            <a:ext cx="1030168" cy="252118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  <a:cs typeface="Arial" charset="0"/>
              </a:rPr>
              <a:t>Local Admin</a:t>
            </a:r>
            <a:endParaRPr lang="en-US" sz="1100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148499" name="Elbow Connector 148498"/>
          <p:cNvCxnSpPr>
            <a:stCxn id="90" idx="1"/>
            <a:endCxn id="64" idx="2"/>
          </p:cNvCxnSpPr>
          <p:nvPr/>
        </p:nvCxnSpPr>
        <p:spPr>
          <a:xfrm rot="10800000">
            <a:off x="1048268" y="4034555"/>
            <a:ext cx="6600629" cy="1587656"/>
          </a:xfrm>
          <a:prstGeom prst="bentConnector2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Picture 8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869" y="5570232"/>
            <a:ext cx="361317" cy="203053"/>
          </a:xfrm>
          <a:prstGeom prst="rect">
            <a:avLst/>
          </a:prstGeom>
        </p:spPr>
      </p:pic>
      <p:pic>
        <p:nvPicPr>
          <p:cNvPr id="84" name="Picture 2" descr="C:\Users\rcraig\AppData\Local\Microsoft\Windows\Temporary Internet Files\Content.IE5\5Y4KSXJE\MP900305768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268" y="5373649"/>
            <a:ext cx="442583" cy="60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029" y="4157605"/>
            <a:ext cx="361317" cy="203053"/>
          </a:xfrm>
          <a:prstGeom prst="rect">
            <a:avLst/>
          </a:prstGeom>
        </p:spPr>
      </p:pic>
      <p:grpSp>
        <p:nvGrpSpPr>
          <p:cNvPr id="62" name="Group 61"/>
          <p:cNvGrpSpPr/>
          <p:nvPr/>
        </p:nvGrpSpPr>
        <p:grpSpPr>
          <a:xfrm>
            <a:off x="205797" y="1596486"/>
            <a:ext cx="1684940" cy="2438069"/>
            <a:chOff x="495213" y="2586659"/>
            <a:chExt cx="1853726" cy="2763711"/>
          </a:xfrm>
        </p:grpSpPr>
        <p:pic>
          <p:nvPicPr>
            <p:cNvPr id="63" name="Picture 58" descr="carter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6594" y="2586659"/>
              <a:ext cx="1321429" cy="2295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" name="TextBox 63"/>
            <p:cNvSpPr txBox="1"/>
            <p:nvPr/>
          </p:nvSpPr>
          <p:spPr>
            <a:xfrm>
              <a:off x="495213" y="4931708"/>
              <a:ext cx="1853726" cy="418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2776"/>
                  </a:solidFill>
                  <a:cs typeface="Arial" charset="0"/>
                </a:rPr>
                <a:t>John</a:t>
              </a:r>
            </a:p>
          </p:txBody>
        </p:sp>
      </p:grpSp>
      <p:cxnSp>
        <p:nvCxnSpPr>
          <p:cNvPr id="71" name="Straight Arrow Connector 70"/>
          <p:cNvCxnSpPr>
            <a:endCxn id="9" idx="1"/>
          </p:cNvCxnSpPr>
          <p:nvPr/>
        </p:nvCxnSpPr>
        <p:spPr>
          <a:xfrm flipV="1">
            <a:off x="1564830" y="2726579"/>
            <a:ext cx="946896" cy="2821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8" name="Picture 8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309" y="960587"/>
            <a:ext cx="1362264" cy="671805"/>
          </a:xfrm>
          <a:prstGeom prst="rect">
            <a:avLst/>
          </a:prstGeom>
          <a:ln w="22225">
            <a:solidFill>
              <a:schemeClr val="accent1">
                <a:shade val="50000"/>
              </a:schemeClr>
            </a:solidFill>
          </a:ln>
        </p:spPr>
      </p:pic>
      <p:sp>
        <p:nvSpPr>
          <p:cNvPr id="89" name="TextBox 88"/>
          <p:cNvSpPr txBox="1"/>
          <p:nvPr/>
        </p:nvSpPr>
        <p:spPr>
          <a:xfrm>
            <a:off x="7267843" y="6002394"/>
            <a:ext cx="1431691" cy="421395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  <a:cs typeface="Arial" charset="0"/>
              </a:rPr>
              <a:t>Home/Host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  <a:cs typeface="Arial" charset="0"/>
              </a:rPr>
              <a:t>Customer Team</a:t>
            </a:r>
            <a:endParaRPr lang="en-US" sz="1100" b="1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90" name="Picture 2" descr="C:\Users\rcraig\AppData\Local\Temp\SNAGHTML19dca599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896" y="5210731"/>
            <a:ext cx="620592" cy="822960"/>
          </a:xfrm>
          <a:prstGeom prst="rect">
            <a:avLst/>
          </a:prstGeom>
          <a:noFill/>
          <a:effectLst>
            <a:reflection endPos="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713" y="2651760"/>
            <a:ext cx="361317" cy="203053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548" y="2651760"/>
            <a:ext cx="361317" cy="203053"/>
          </a:xfrm>
          <a:prstGeom prst="rect">
            <a:avLst/>
          </a:prstGeom>
        </p:spPr>
      </p:pic>
      <p:sp>
        <p:nvSpPr>
          <p:cNvPr id="103" name="TextBox 102"/>
          <p:cNvSpPr txBox="1"/>
          <p:nvPr/>
        </p:nvSpPr>
        <p:spPr>
          <a:xfrm>
            <a:off x="3524510" y="1626319"/>
            <a:ext cx="1394247" cy="252118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000000"/>
                </a:solidFill>
                <a:cs typeface="Arial" charset="0"/>
              </a:rPr>
              <a:t>Lead Office</a:t>
            </a:r>
            <a:endParaRPr lang="en-US" sz="1100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104" name="Elbow Connector 103"/>
          <p:cNvCxnSpPr>
            <a:stCxn id="9" idx="0"/>
            <a:endCxn id="88" idx="1"/>
          </p:cNvCxnSpPr>
          <p:nvPr/>
        </p:nvCxnSpPr>
        <p:spPr>
          <a:xfrm rot="5400000" flipH="1" flipV="1">
            <a:off x="2809882" y="1508233"/>
            <a:ext cx="927169" cy="503685"/>
          </a:xfrm>
          <a:prstGeom prst="bentConnector2">
            <a:avLst/>
          </a:prstGeom>
          <a:ln w="25400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lbow Connector 108"/>
          <p:cNvCxnSpPr>
            <a:stCxn id="10" idx="0"/>
            <a:endCxn id="88" idx="3"/>
          </p:cNvCxnSpPr>
          <p:nvPr/>
        </p:nvCxnSpPr>
        <p:spPr>
          <a:xfrm rot="16200000" flipV="1">
            <a:off x="4605026" y="1579037"/>
            <a:ext cx="927168" cy="362073"/>
          </a:xfrm>
          <a:prstGeom prst="bentConnector2">
            <a:avLst/>
          </a:prstGeom>
          <a:ln w="25400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0" name="Picture 2" descr="C:\Users\rcraig\AppData\Local\Microsoft\Windows\Temporary Internet Files\Content.IE5\5Y4KSXJE\MP900305768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446" y="2452293"/>
            <a:ext cx="442583" cy="60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393" y="2651760"/>
            <a:ext cx="361317" cy="203053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1813241" y="2286000"/>
            <a:ext cx="361317" cy="359840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1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694019" y="5249036"/>
            <a:ext cx="272980" cy="359840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830509" y="3402"/>
            <a:ext cx="2315073" cy="8817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lIns="91440" tIns="27432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ts val="300"/>
              </a:spcAft>
            </a:pPr>
            <a:r>
              <a:rPr lang="en-US" sz="1200" b="1" u="sng" dirty="0" smtClean="0">
                <a:solidFill>
                  <a:srgbClr val="000000"/>
                </a:solidFill>
                <a:cs typeface="Arial" charset="0"/>
              </a:rPr>
              <a:t>Lines of Communications:</a:t>
            </a:r>
          </a:p>
          <a:p>
            <a:pPr fontAlgn="base">
              <a:spcBef>
                <a:spcPct val="0"/>
              </a:spcBef>
              <a:spcAft>
                <a:spcPts val="300"/>
              </a:spcAft>
            </a:pPr>
            <a:r>
              <a:rPr lang="en-US" sz="1200" b="1" dirty="0" smtClean="0">
                <a:solidFill>
                  <a:srgbClr val="FF0000"/>
                </a:solidFill>
                <a:cs typeface="Arial" charset="0"/>
              </a:rPr>
              <a:t>Not centrally searchable </a:t>
            </a:r>
          </a:p>
          <a:p>
            <a:pPr fontAlgn="base">
              <a:spcBef>
                <a:spcPct val="0"/>
              </a:spcBef>
              <a:spcAft>
                <a:spcPts val="300"/>
              </a:spcAft>
            </a:pPr>
            <a:r>
              <a:rPr lang="en-US" sz="1200" b="1" dirty="0" smtClean="0">
                <a:solidFill>
                  <a:srgbClr val="00B050"/>
                </a:solidFill>
                <a:cs typeface="Arial" charset="0"/>
              </a:rPr>
              <a:t>W/Customer and searchable</a:t>
            </a:r>
          </a:p>
          <a:p>
            <a:pPr fontAlgn="base">
              <a:spcBef>
                <a:spcPct val="0"/>
              </a:spcBef>
              <a:spcAft>
                <a:spcPts val="300"/>
              </a:spcAft>
            </a:pPr>
            <a:r>
              <a:rPr lang="en-US" sz="1200" b="1" dirty="0" smtClean="0">
                <a:solidFill>
                  <a:srgbClr val="00A1DE"/>
                </a:solidFill>
                <a:cs typeface="Arial" charset="0"/>
              </a:rPr>
              <a:t>Internal and searchable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24427" y="3886200"/>
            <a:ext cx="2000464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dirty="0" smtClean="0">
                <a:solidFill>
                  <a:schemeClr val="tx1"/>
                </a:solidFill>
              </a:rPr>
              <a:t>Helpdesk Case Management System</a:t>
            </a:r>
          </a:p>
        </p:txBody>
      </p:sp>
    </p:spTree>
    <p:extLst>
      <p:ext uri="{BB962C8B-B14F-4D97-AF65-F5344CB8AC3E}">
        <p14:creationId xmlns:p14="http://schemas.microsoft.com/office/powerpoint/2010/main" val="3703743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82" name="Picture 2" descr="http://images.cb2.com/is/image/CB2/15MinutesGlassGreenF8/&amp;$web_zoom$&amp;/1006111326/15-minute-hour-glas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011" y="1674901"/>
            <a:ext cx="680276" cy="680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57200"/>
            <a:ext cx="6465712" cy="677108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Current </a:t>
            </a:r>
            <a:r>
              <a:rPr lang="en-US" sz="2800" dirty="0">
                <a:solidFill>
                  <a:schemeClr val="tx1"/>
                </a:solidFill>
              </a:rPr>
              <a:t>– </a:t>
            </a:r>
            <a:r>
              <a:rPr lang="en-US" sz="2800" dirty="0" smtClean="0">
                <a:solidFill>
                  <a:schemeClr val="tx1"/>
                </a:solidFill>
              </a:rPr>
              <a:t>Customer contacts </a:t>
            </a:r>
            <a:r>
              <a:rPr lang="en-US" sz="2800" dirty="0">
                <a:solidFill>
                  <a:schemeClr val="tx1"/>
                </a:solidFill>
              </a:rPr>
              <a:t>named 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Acme Corp professional</a:t>
            </a: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112491" y="1174508"/>
            <a:ext cx="1488270" cy="1972098"/>
            <a:chOff x="495211" y="2514341"/>
            <a:chExt cx="1981200" cy="2704959"/>
          </a:xfrm>
        </p:grpSpPr>
        <p:pic>
          <p:nvPicPr>
            <p:cNvPr id="7" name="Picture 58" descr="carter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6594" y="2514341"/>
              <a:ext cx="1321429" cy="22950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495211" y="4712719"/>
              <a:ext cx="1981200" cy="506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2776"/>
                  </a:solidFill>
                  <a:cs typeface="Arial" charset="0"/>
                </a:rPr>
                <a:t>John</a:t>
              </a: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2420102" y="1613416"/>
            <a:ext cx="361317" cy="359840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1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148497" name="Group 148496"/>
          <p:cNvGrpSpPr/>
          <p:nvPr/>
        </p:nvGrpSpPr>
        <p:grpSpPr>
          <a:xfrm>
            <a:off x="5726538" y="1331322"/>
            <a:ext cx="2374611" cy="1589295"/>
            <a:chOff x="7093666" y="4092788"/>
            <a:chExt cx="2873279" cy="1923047"/>
          </a:xfrm>
        </p:grpSpPr>
        <p:pic>
          <p:nvPicPr>
            <p:cNvPr id="148485" name="Picture 5" descr="http://c810422.r22.cf2.rackcdn.com/wp-content/uploads/2011/08/helpdesk.jpg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3666" y="4092788"/>
              <a:ext cx="1583356" cy="15833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" name="TextBox 55"/>
            <p:cNvSpPr txBox="1"/>
            <p:nvPr/>
          </p:nvSpPr>
          <p:spPr>
            <a:xfrm>
              <a:off x="7598950" y="5468706"/>
              <a:ext cx="2367995" cy="547129"/>
            </a:xfrm>
            <a:prstGeom prst="rect">
              <a:avLst/>
            </a:prstGeom>
            <a:noFill/>
          </p:spPr>
          <p:txBody>
            <a:bodyPr wrap="square" lIns="82040" tIns="41020" rIns="82040" bIns="41020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rgbClr val="000000"/>
                  </a:solidFill>
                  <a:cs typeface="Arial" charset="0"/>
                </a:rPr>
                <a:t>Named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rgbClr val="000000"/>
                  </a:solidFill>
                  <a:cs typeface="Arial" charset="0"/>
                </a:rPr>
                <a:t>Acme Corp Professional</a:t>
              </a:r>
              <a:endParaRPr lang="en-US" sz="1200" b="1" dirty="0">
                <a:solidFill>
                  <a:srgbClr val="000000"/>
                </a:solidFill>
                <a:cs typeface="Arial" charset="0"/>
              </a:endParaRPr>
            </a:p>
          </p:txBody>
        </p:sp>
      </p:grpSp>
      <p:cxnSp>
        <p:nvCxnSpPr>
          <p:cNvPr id="148499" name="Elbow Connector 148498"/>
          <p:cNvCxnSpPr/>
          <p:nvPr/>
        </p:nvCxnSpPr>
        <p:spPr>
          <a:xfrm rot="10800000" flipV="1">
            <a:off x="2367660" y="1985602"/>
            <a:ext cx="3477628" cy="25522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Picture 8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569" y="1906066"/>
            <a:ext cx="328471" cy="184594"/>
          </a:xfrm>
          <a:prstGeom prst="rect">
            <a:avLst/>
          </a:prstGeom>
        </p:spPr>
      </p:pic>
      <p:pic>
        <p:nvPicPr>
          <p:cNvPr id="84" name="Picture 2" descr="C:\Users\rcraig\AppData\Local\Microsoft\Windows\Temporary Internet Files\Content.IE5\5Y4KSXJE\MP900305768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99" y="1740042"/>
            <a:ext cx="402348" cy="549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446568" y="3379429"/>
            <a:ext cx="8580474" cy="30162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 fontAlgn="base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400" dirty="0" smtClean="0">
              <a:solidFill>
                <a:srgbClr val="000000"/>
              </a:solidFill>
              <a:cs typeface="Arial" charset="0"/>
            </a:endParaRPr>
          </a:p>
          <a:p>
            <a:pPr marL="285750" indent="-285750" fontAlgn="base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600" b="1" dirty="0">
                <a:solidFill>
                  <a:srgbClr val="FF0000"/>
                </a:solidFill>
                <a:cs typeface="Arial" charset="0"/>
              </a:rPr>
              <a:t>UNEVEN PROCESS </a:t>
            </a:r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– 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Best case, the 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Customer 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contacts the correct person and gets a quick, accurate, cheerful response, which is documented to meet risk requirements and shared with all required parties, and those parties remember the next time the 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Customer 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contacts the same team at 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Acme Corp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  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  <a:p>
            <a:pPr marL="285750" lvl="1" indent="-285750" fontAlgn="base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b="1" u="sng" dirty="0">
                <a:solidFill>
                  <a:srgbClr val="FF0000"/>
                </a:solidFill>
                <a:cs typeface="Arial" charset="0"/>
              </a:rPr>
              <a:t>No oversight, few efficiencies, possible issues include:</a:t>
            </a:r>
          </a:p>
          <a:p>
            <a:pPr marL="742950" lvl="1" indent="-285750" fontAlgn="base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  <a:cs typeface="Arial" charset="0"/>
              </a:rPr>
              <a:t>Bounced email</a:t>
            </a:r>
          </a:p>
          <a:p>
            <a:pPr marL="742950" lvl="1" indent="-285750" fontAlgn="base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  <a:cs typeface="Arial" charset="0"/>
              </a:rPr>
              <a:t>Responsiveness impacted  by resourcing, culture, etc., without manager or engagement oversight</a:t>
            </a:r>
          </a:p>
          <a:p>
            <a:pPr marL="742950" lvl="1" indent="-285750" fontAlgn="base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  <a:cs typeface="Arial" charset="0"/>
              </a:rPr>
              <a:t>Wrong resource with rude or incorrect response</a:t>
            </a:r>
          </a:p>
          <a:p>
            <a:pPr marL="742950" lvl="1" indent="-285750" fontAlgn="base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  <a:cs typeface="Arial" charset="0"/>
              </a:rPr>
              <a:t>Wrong level resource, which increases cost to </a:t>
            </a:r>
            <a:r>
              <a:rPr lang="en-US" sz="1400" dirty="0" smtClean="0">
                <a:solidFill>
                  <a:srgbClr val="FF0000"/>
                </a:solidFill>
                <a:cs typeface="Arial" charset="0"/>
              </a:rPr>
              <a:t>Acme Corp</a:t>
            </a:r>
            <a:endParaRPr lang="en-US" sz="1400" dirty="0">
              <a:solidFill>
                <a:srgbClr val="FF0000"/>
              </a:solidFill>
              <a:cs typeface="Arial" charset="0"/>
            </a:endParaRPr>
          </a:p>
          <a:p>
            <a:pPr marL="742950" lvl="1" indent="-285750" fontAlgn="base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  <a:cs typeface="Arial" charset="0"/>
              </a:rPr>
              <a:t>Increased risk across network since information isn’t shared</a:t>
            </a:r>
          </a:p>
          <a:p>
            <a:pPr marL="742950" lvl="1" indent="-285750" fontAlgn="base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  <a:cs typeface="Arial" charset="0"/>
              </a:rPr>
              <a:t>Annoyed </a:t>
            </a:r>
            <a:r>
              <a:rPr lang="en-US" sz="1400" dirty="0" smtClean="0">
                <a:solidFill>
                  <a:srgbClr val="FF0000"/>
                </a:solidFill>
                <a:cs typeface="Arial" charset="0"/>
              </a:rPr>
              <a:t>Customer </a:t>
            </a:r>
            <a:r>
              <a:rPr lang="en-US" sz="1400" dirty="0">
                <a:solidFill>
                  <a:srgbClr val="FF0000"/>
                </a:solidFill>
                <a:cs typeface="Arial" charset="0"/>
              </a:rPr>
              <a:t>must repeat information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30509" y="3402"/>
            <a:ext cx="2315073" cy="8817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lIns="91440" tIns="27432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ts val="300"/>
              </a:spcAft>
            </a:pPr>
            <a:r>
              <a:rPr lang="en-US" sz="1200" b="1" u="sng" dirty="0" smtClean="0">
                <a:solidFill>
                  <a:srgbClr val="000000"/>
                </a:solidFill>
                <a:cs typeface="Arial" charset="0"/>
              </a:rPr>
              <a:t>Lines of Communications:</a:t>
            </a:r>
          </a:p>
          <a:p>
            <a:pPr fontAlgn="base">
              <a:spcBef>
                <a:spcPct val="0"/>
              </a:spcBef>
              <a:spcAft>
                <a:spcPts val="300"/>
              </a:spcAft>
            </a:pPr>
            <a:r>
              <a:rPr lang="en-US" sz="1200" b="1" dirty="0" smtClean="0">
                <a:solidFill>
                  <a:srgbClr val="FF0000"/>
                </a:solidFill>
                <a:cs typeface="Arial" charset="0"/>
              </a:rPr>
              <a:t>Not centrally searchable </a:t>
            </a:r>
          </a:p>
          <a:p>
            <a:pPr fontAlgn="base">
              <a:spcBef>
                <a:spcPct val="0"/>
              </a:spcBef>
              <a:spcAft>
                <a:spcPts val="300"/>
              </a:spcAft>
            </a:pPr>
            <a:r>
              <a:rPr lang="en-US" sz="1200" b="1" dirty="0" smtClean="0">
                <a:solidFill>
                  <a:srgbClr val="00B050"/>
                </a:solidFill>
                <a:cs typeface="Arial" charset="0"/>
              </a:rPr>
              <a:t>W/Customer and searchable</a:t>
            </a:r>
          </a:p>
          <a:p>
            <a:pPr fontAlgn="base">
              <a:spcBef>
                <a:spcPct val="0"/>
              </a:spcBef>
              <a:spcAft>
                <a:spcPts val="300"/>
              </a:spcAft>
            </a:pPr>
            <a:r>
              <a:rPr lang="en-US" sz="1200" b="1" dirty="0" smtClean="0">
                <a:solidFill>
                  <a:srgbClr val="00A1DE"/>
                </a:solidFill>
                <a:cs typeface="Arial" charset="0"/>
              </a:rPr>
              <a:t>Internal and searchable</a:t>
            </a:r>
          </a:p>
        </p:txBody>
      </p:sp>
    </p:spTree>
    <p:extLst>
      <p:ext uri="{BB962C8B-B14F-4D97-AF65-F5344CB8AC3E}">
        <p14:creationId xmlns:p14="http://schemas.microsoft.com/office/powerpoint/2010/main" val="394447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57200"/>
            <a:ext cx="8424862" cy="369332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Non-Functional Requirements Overview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4"/>
            <p:extLst>
              <p:ext uri="{D42A27DB-BD31-4B8C-83A1-F6EECF244321}">
                <p14:modId xmlns:p14="http://schemas.microsoft.com/office/powerpoint/2010/main" val="616319099"/>
              </p:ext>
            </p:extLst>
          </p:nvPr>
        </p:nvGraphicFramePr>
        <p:xfrm>
          <a:off x="457200" y="990598"/>
          <a:ext cx="8153400" cy="5446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0"/>
              </a:tblGrid>
              <a:tr h="4173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System Shall:</a:t>
                      </a:r>
                      <a:endParaRPr lang="en-US" sz="1600" dirty="0"/>
                    </a:p>
                  </a:txBody>
                  <a:tcPr/>
                </a:tc>
              </a:tr>
              <a:tr h="4992892">
                <a:tc>
                  <a:txBody>
                    <a:bodyPr/>
                    <a:lstStyle/>
                    <a:p>
                      <a:pPr marL="0" marR="0" indent="-914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Allow users to create a case with specific topic categories, and record a date/time stamp for case creation</a:t>
                      </a:r>
                    </a:p>
                    <a:p>
                      <a:pPr marL="0" marR="0" indent="-914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Allow users to add additional notes/communications to an existing case recording date/time stamp (no delete and no edit functionality for past notes)</a:t>
                      </a:r>
                    </a:p>
                    <a:p>
                      <a:pPr marL="0" marR="0" indent="-914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Automatically update existing case notes by reply email to case generated email</a:t>
                      </a:r>
                    </a:p>
                    <a:p>
                      <a:pPr marL="0" marR="0" indent="-914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Schedule and display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reminders to by</a:t>
                      </a:r>
                      <a:r>
                        <a:rPr lang="en-US" sz="1600" baseline="0" dirty="0" smtClean="0"/>
                        <a:t> user name</a:t>
                      </a:r>
                      <a:endParaRPr lang="en-US" sz="1600" dirty="0" smtClean="0"/>
                    </a:p>
                    <a:p>
                      <a:pPr marL="0" marR="0" indent="-914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Include communication</a:t>
                      </a:r>
                      <a:r>
                        <a:rPr lang="en-US" sz="1600" baseline="0" dirty="0" smtClean="0"/>
                        <a:t> templates </a:t>
                      </a:r>
                    </a:p>
                    <a:p>
                      <a:pPr marL="0" marR="0" indent="-914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Allow flexible</a:t>
                      </a:r>
                      <a:r>
                        <a:rPr lang="en-US" sz="1600" baseline="0" dirty="0" smtClean="0"/>
                        <a:t> user defined escalation of cases</a:t>
                      </a:r>
                    </a:p>
                    <a:p>
                      <a:pPr marL="0" marR="0" indent="-914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Formal assigned </a:t>
                      </a:r>
                      <a:r>
                        <a:rPr lang="en-US" sz="1600" dirty="0" smtClean="0"/>
                        <a:t>workflow</a:t>
                      </a:r>
                      <a:r>
                        <a:rPr lang="en-US" sz="1600" baseline="0" dirty="0" smtClean="0"/>
                        <a:t> across applications, teams, and organizations</a:t>
                      </a:r>
                    </a:p>
                    <a:p>
                      <a:pPr marL="0" indent="-9144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Capture key metrics defined in functional requirements filterable by Customers, vendors, location</a:t>
                      </a:r>
                    </a:p>
                    <a:p>
                      <a:pPr marL="0" indent="-9144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Support web services for updates of key fields defined in functional requirements</a:t>
                      </a:r>
                    </a:p>
                    <a:p>
                      <a:pPr marL="0" indent="-9144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Support feedback capture using 1 minute survey</a:t>
                      </a:r>
                    </a:p>
                    <a:p>
                      <a:pPr marL="0" marR="0" indent="-914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Include searchable Frequently</a:t>
                      </a:r>
                      <a:r>
                        <a:rPr lang="en-US" sz="1600" baseline="0" dirty="0" smtClean="0"/>
                        <a:t> Asked Questions, maintainable by </a:t>
                      </a:r>
                      <a:r>
                        <a:rPr lang="en-US" sz="1600" baseline="0" dirty="0" smtClean="0"/>
                        <a:t>Acme Corp</a:t>
                      </a: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F04E49B-BA0D-4788-9282-9B430959761D}" type="slidenum">
              <a:rPr lang="en-US" smtClean="0">
                <a:solidFill>
                  <a:srgbClr val="002776"/>
                </a:solidFill>
              </a:rPr>
              <a:pPr/>
              <a:t>7</a:t>
            </a:fld>
            <a:endParaRPr lang="en-US" dirty="0">
              <a:solidFill>
                <a:srgbClr val="0027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35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57200"/>
            <a:ext cx="8424862" cy="369332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Non-Functional Requirements –  Individual Customer Stakeholders</a:t>
            </a:r>
            <a:endParaRPr lang="en-GB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393697" y="822960"/>
            <a:ext cx="3429000" cy="5485765"/>
            <a:chOff x="393697" y="1362620"/>
            <a:chExt cx="4012184" cy="4946105"/>
          </a:xfrm>
        </p:grpSpPr>
        <p:sp>
          <p:nvSpPr>
            <p:cNvPr id="8" name="Text Box 10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93699" y="1362620"/>
              <a:ext cx="3997325" cy="24967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accent1"/>
              </a:solidFill>
              <a:miter lim="800000"/>
              <a:headEnd/>
              <a:tailEnd type="none" w="sm" len="med"/>
            </a:ln>
          </p:spPr>
          <p:txBody>
            <a:bodyPr lIns="36000" tIns="36000" rIns="36000" bIns="36000" anchor="ctr" anchorCtr="1"/>
            <a:lstStyle/>
            <a:p>
              <a:pPr algn="ctr" defTabSz="9572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FFFFFF"/>
                  </a:solidFill>
                  <a:cs typeface="Arial" charset="0"/>
                </a:rPr>
                <a:t>Current Problem</a:t>
              </a:r>
              <a:endParaRPr lang="en-GB" sz="1600" b="1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" name="Text Placeholder 5"/>
            <p:cNvSpPr txBox="1">
              <a:spLocks/>
            </p:cNvSpPr>
            <p:nvPr/>
          </p:nvSpPr>
          <p:spPr>
            <a:xfrm>
              <a:off x="393697" y="1626041"/>
              <a:ext cx="4012184" cy="4682684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  <p:txBody>
            <a:bodyPr wrap="square" lIns="36000" tIns="36000" rIns="36000" bIns="36000"/>
            <a:lstStyle>
              <a:lvl1pPr marL="0" indent="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defRPr lang="en-US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18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4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2pPr>
              <a:lvl3pPr marL="36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3pPr>
              <a:lvl4pPr marL="54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4pPr>
              <a:lvl5pPr marL="720000" indent="-179388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GB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5pPr>
              <a:lvl6pPr marL="90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6pPr>
              <a:lvl7pPr marL="108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7pPr>
              <a:lvl8pPr marL="126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8pPr>
              <a:lvl9pPr marL="144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600"/>
                </a:spcBef>
              </a:pPr>
              <a:r>
                <a:rPr lang="en-GB" sz="1600" dirty="0" smtClean="0">
                  <a:solidFill>
                    <a:srgbClr val="002776"/>
                  </a:solidFill>
                </a:rPr>
                <a:t>I don’t know:</a:t>
              </a:r>
            </a:p>
            <a:p>
              <a:pPr marL="285750" indent="-285750">
                <a:spcBef>
                  <a:spcPts val="600"/>
                </a:spcBef>
                <a:buFont typeface="Arial" charset="0"/>
                <a:buChar char="•"/>
              </a:pPr>
              <a:r>
                <a:rPr lang="en-GB" sz="1600" dirty="0" smtClean="0">
                  <a:solidFill>
                    <a:srgbClr val="002776"/>
                  </a:solidFill>
                </a:rPr>
                <a:t>Expectations of me</a:t>
              </a:r>
            </a:p>
            <a:p>
              <a:pPr marL="285750" indent="-285750">
                <a:spcBef>
                  <a:spcPts val="600"/>
                </a:spcBef>
                <a:buFont typeface="Arial" charset="0"/>
                <a:buChar char="•"/>
              </a:pPr>
              <a:r>
                <a:rPr lang="en-GB" sz="1600" dirty="0" smtClean="0">
                  <a:solidFill>
                    <a:srgbClr val="002776"/>
                  </a:solidFill>
                </a:rPr>
                <a:t>Services available to me</a:t>
              </a:r>
            </a:p>
            <a:p>
              <a:pPr marL="285750" indent="-285750">
                <a:spcBef>
                  <a:spcPts val="600"/>
                </a:spcBef>
                <a:buFont typeface="Arial" charset="0"/>
                <a:buChar char="•"/>
              </a:pPr>
              <a:r>
                <a:rPr lang="en-GB" sz="1600" dirty="0" smtClean="0">
                  <a:solidFill>
                    <a:srgbClr val="002776"/>
                  </a:solidFill>
                </a:rPr>
                <a:t>Documents </a:t>
              </a:r>
              <a:r>
                <a:rPr lang="en-GB" sz="1600" dirty="0" smtClean="0">
                  <a:solidFill>
                    <a:srgbClr val="002776"/>
                  </a:solidFill>
                </a:rPr>
                <a:t>Acme Corp has</a:t>
              </a:r>
              <a:endParaRPr lang="en-GB" sz="1600" dirty="0" smtClean="0">
                <a:solidFill>
                  <a:srgbClr val="002776"/>
                </a:solidFill>
              </a:endParaRPr>
            </a:p>
            <a:p>
              <a:pPr marL="285750" indent="-285750">
                <a:spcBef>
                  <a:spcPts val="600"/>
                </a:spcBef>
                <a:buFont typeface="Arial" charset="0"/>
                <a:buChar char="•"/>
              </a:pPr>
              <a:r>
                <a:rPr lang="en-GB" sz="1600" dirty="0" smtClean="0">
                  <a:solidFill>
                    <a:srgbClr val="002776"/>
                  </a:solidFill>
                </a:rPr>
                <a:t>Why information is requested</a:t>
              </a:r>
            </a:p>
            <a:p>
              <a:pPr marL="285750" indent="-285750">
                <a:spcBef>
                  <a:spcPts val="600"/>
                </a:spcBef>
                <a:buFont typeface="Arial" charset="0"/>
                <a:buChar char="•"/>
              </a:pPr>
              <a:r>
                <a:rPr lang="en-GB" sz="1600" dirty="0" smtClean="0">
                  <a:solidFill>
                    <a:srgbClr val="002776"/>
                  </a:solidFill>
                </a:rPr>
                <a:t>Status of my questions</a:t>
              </a:r>
            </a:p>
            <a:p>
              <a:pPr>
                <a:spcBef>
                  <a:spcPts val="600"/>
                </a:spcBef>
              </a:pPr>
              <a:endParaRPr lang="en-GB" sz="1600" dirty="0" smtClean="0">
                <a:solidFill>
                  <a:srgbClr val="002776"/>
                </a:solidFill>
              </a:endParaRPr>
            </a:p>
            <a:p>
              <a:pPr>
                <a:spcBef>
                  <a:spcPts val="600"/>
                </a:spcBef>
              </a:pPr>
              <a:r>
                <a:rPr lang="en-GB" sz="1600" dirty="0" smtClean="0">
                  <a:solidFill>
                    <a:srgbClr val="002776"/>
                  </a:solidFill>
                </a:rPr>
                <a:t>I am frustrated by:</a:t>
              </a:r>
            </a:p>
            <a:p>
              <a:pPr marL="285750" indent="-285750">
                <a:spcBef>
                  <a:spcPts val="600"/>
                </a:spcBef>
                <a:buFont typeface="Arial" charset="0"/>
                <a:buChar char="•"/>
              </a:pPr>
              <a:r>
                <a:rPr lang="en-GB" sz="1600" dirty="0" smtClean="0">
                  <a:solidFill>
                    <a:srgbClr val="002776"/>
                  </a:solidFill>
                </a:rPr>
                <a:t>Providing </a:t>
              </a:r>
              <a:r>
                <a:rPr lang="en-GB" sz="1600" dirty="0">
                  <a:solidFill>
                    <a:srgbClr val="002776"/>
                  </a:solidFill>
                </a:rPr>
                <a:t>s</a:t>
              </a:r>
              <a:r>
                <a:rPr lang="en-GB" sz="1600" dirty="0" smtClean="0">
                  <a:solidFill>
                    <a:srgbClr val="002776"/>
                  </a:solidFill>
                </a:rPr>
                <a:t>ame information multiple times</a:t>
              </a:r>
            </a:p>
            <a:p>
              <a:pPr marL="285750" indent="-285750">
                <a:spcBef>
                  <a:spcPts val="600"/>
                </a:spcBef>
                <a:buFont typeface="Arial" charset="0"/>
                <a:buChar char="•"/>
              </a:pPr>
              <a:r>
                <a:rPr lang="en-GB" sz="1600" dirty="0" smtClean="0">
                  <a:solidFill>
                    <a:srgbClr val="002776"/>
                  </a:solidFill>
                </a:rPr>
                <a:t>Explaining my questions to multiple people</a:t>
              </a:r>
            </a:p>
            <a:p>
              <a:pPr marL="285750" indent="-285750">
                <a:spcBef>
                  <a:spcPts val="600"/>
                </a:spcBef>
                <a:buFont typeface="Arial" charset="0"/>
                <a:buChar char="•"/>
              </a:pPr>
              <a:r>
                <a:rPr lang="en-GB" sz="1600" dirty="0" smtClean="0">
                  <a:solidFill>
                    <a:srgbClr val="002776"/>
                  </a:solidFill>
                </a:rPr>
                <a:t>Late updates of missing information</a:t>
              </a:r>
            </a:p>
            <a:p>
              <a:pPr marL="285750" indent="-285750">
                <a:spcBef>
                  <a:spcPts val="600"/>
                </a:spcBef>
                <a:buFont typeface="Arial" charset="0"/>
                <a:buChar char="•"/>
              </a:pPr>
              <a:r>
                <a:rPr lang="en-GB" sz="1600" dirty="0" smtClean="0">
                  <a:solidFill>
                    <a:srgbClr val="002776"/>
                  </a:solidFill>
                </a:rPr>
                <a:t>Impersonal emails</a:t>
              </a:r>
              <a:endParaRPr lang="en-GB" sz="1600" dirty="0">
                <a:solidFill>
                  <a:srgbClr val="002776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962401" y="822961"/>
            <a:ext cx="4724400" cy="5485764"/>
            <a:chOff x="393698" y="1362621"/>
            <a:chExt cx="3997326" cy="4946104"/>
          </a:xfrm>
        </p:grpSpPr>
        <p:sp>
          <p:nvSpPr>
            <p:cNvPr id="11" name="Text Box 10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93699" y="1362621"/>
              <a:ext cx="3997325" cy="24967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accent1"/>
              </a:solidFill>
              <a:miter lim="800000"/>
              <a:headEnd/>
              <a:tailEnd type="none" w="sm" len="med"/>
            </a:ln>
          </p:spPr>
          <p:txBody>
            <a:bodyPr lIns="36000" tIns="36000" rIns="36000" bIns="36000" anchor="ctr" anchorCtr="1"/>
            <a:lstStyle/>
            <a:p>
              <a:pPr algn="ctr" defTabSz="9572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FFFFFF"/>
                  </a:solidFill>
                  <a:cs typeface="Arial" charset="0"/>
                </a:rPr>
                <a:t>Non-functional requirements</a:t>
              </a:r>
              <a:endParaRPr lang="en-GB" sz="1600" b="1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" name="Text Placeholder 5"/>
            <p:cNvSpPr txBox="1">
              <a:spLocks/>
            </p:cNvSpPr>
            <p:nvPr/>
          </p:nvSpPr>
          <p:spPr>
            <a:xfrm>
              <a:off x="393698" y="1626041"/>
              <a:ext cx="3997325" cy="4682684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  <p:txBody>
            <a:bodyPr wrap="square" lIns="36000" tIns="36000" rIns="36000" bIns="36000"/>
            <a:lstStyle>
              <a:lvl1pPr marL="0" indent="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defRPr lang="en-US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18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4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2pPr>
              <a:lvl3pPr marL="36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3pPr>
              <a:lvl4pPr marL="54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4pPr>
              <a:lvl5pPr marL="720000" indent="-179388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GB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5pPr>
              <a:lvl6pPr marL="90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6pPr>
              <a:lvl7pPr marL="108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7pPr>
              <a:lvl8pPr marL="126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8pPr>
              <a:lvl9pPr marL="144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1200"/>
                </a:spcBef>
              </a:pPr>
              <a:r>
                <a:rPr lang="en-GB" sz="1600" b="1" dirty="0" smtClean="0">
                  <a:solidFill>
                    <a:srgbClr val="002776"/>
                  </a:solidFill>
                </a:rPr>
                <a:t>Real Time Access:</a:t>
              </a:r>
              <a:endParaRPr lang="en-GB" sz="1600" b="1" dirty="0">
                <a:solidFill>
                  <a:srgbClr val="002776"/>
                </a:solidFill>
              </a:endParaRPr>
            </a:p>
            <a:p>
              <a:pPr marL="285750" indent="-285750">
                <a:spcBef>
                  <a:spcPts val="1200"/>
                </a:spcBef>
                <a:buFont typeface="Arial" pitchFamily="34" charset="0"/>
                <a:buChar char="•"/>
              </a:pPr>
              <a:r>
                <a:rPr lang="en-GB" sz="1600" b="1" dirty="0" smtClean="0">
                  <a:solidFill>
                    <a:srgbClr val="FF0000"/>
                  </a:solidFill>
                </a:rPr>
                <a:t>PROACTIVE - </a:t>
              </a:r>
              <a:r>
                <a:rPr lang="en-GB" sz="1600" dirty="0" smtClean="0">
                  <a:solidFill>
                    <a:srgbClr val="002776"/>
                  </a:solidFill>
                </a:rPr>
                <a:t>Customer shall have a home page which includes personalized schedule with due dates, meetings, to dos, pending items</a:t>
              </a:r>
            </a:p>
            <a:p>
              <a:pPr marL="285750" indent="-285750">
                <a:spcBef>
                  <a:spcPts val="1200"/>
                </a:spcBef>
                <a:buFont typeface="Arial" pitchFamily="34" charset="0"/>
                <a:buChar char="•"/>
              </a:pPr>
              <a:r>
                <a:rPr lang="en-GB" sz="1600" b="1" dirty="0" smtClean="0">
                  <a:solidFill>
                    <a:srgbClr val="FF0000"/>
                  </a:solidFill>
                </a:rPr>
                <a:t>SEARCHABLE - </a:t>
              </a:r>
              <a:r>
                <a:rPr lang="en-GB" sz="1600" dirty="0" smtClean="0">
                  <a:solidFill>
                    <a:srgbClr val="002776"/>
                  </a:solidFill>
                </a:rPr>
                <a:t>Status </a:t>
              </a:r>
              <a:r>
                <a:rPr lang="en-GB" sz="1600" dirty="0">
                  <a:solidFill>
                    <a:srgbClr val="002776"/>
                  </a:solidFill>
                </a:rPr>
                <a:t>of outstanding questions, history of previous personal </a:t>
              </a:r>
              <a:r>
                <a:rPr lang="en-GB" sz="1600" dirty="0" smtClean="0">
                  <a:solidFill>
                    <a:srgbClr val="002776"/>
                  </a:solidFill>
                </a:rPr>
                <a:t>questions communications</a:t>
              </a:r>
              <a:endParaRPr lang="en-GB" sz="1600" dirty="0">
                <a:solidFill>
                  <a:srgbClr val="002776"/>
                </a:solidFill>
              </a:endParaRPr>
            </a:p>
            <a:p>
              <a:pPr marL="285750" indent="-285750">
                <a:spcBef>
                  <a:spcPts val="1200"/>
                </a:spcBef>
                <a:buFont typeface="Arial" pitchFamily="34" charset="0"/>
                <a:buChar char="•"/>
              </a:pPr>
              <a:r>
                <a:rPr lang="en-GB" sz="1600" dirty="0" smtClean="0">
                  <a:solidFill>
                    <a:srgbClr val="002776"/>
                  </a:solidFill>
                </a:rPr>
                <a:t>Shared FAQs </a:t>
              </a:r>
            </a:p>
            <a:p>
              <a:pPr marL="285750" indent="-285750">
                <a:spcBef>
                  <a:spcPts val="1200"/>
                </a:spcBef>
                <a:buFont typeface="Arial" pitchFamily="34" charset="0"/>
                <a:buChar char="•"/>
              </a:pPr>
              <a:r>
                <a:rPr lang="en-GB" sz="1600" dirty="0" smtClean="0">
                  <a:solidFill>
                    <a:srgbClr val="002776"/>
                  </a:solidFill>
                </a:rPr>
                <a:t>Access to personal documents shared by </a:t>
              </a:r>
              <a:r>
                <a:rPr lang="en-GB" sz="1600" dirty="0" smtClean="0">
                  <a:solidFill>
                    <a:srgbClr val="002776"/>
                  </a:solidFill>
                </a:rPr>
                <a:t>Acme Corp</a:t>
              </a:r>
              <a:endParaRPr lang="en-GB" sz="1600" dirty="0" smtClean="0">
                <a:solidFill>
                  <a:srgbClr val="002776"/>
                </a:solidFill>
              </a:endParaRPr>
            </a:p>
            <a:p>
              <a:pPr marL="285750" indent="-285750">
                <a:spcBef>
                  <a:spcPts val="1200"/>
                </a:spcBef>
                <a:buFont typeface="Arial" pitchFamily="34" charset="0"/>
                <a:buChar char="•"/>
              </a:pPr>
              <a:r>
                <a:rPr lang="en-GB" sz="1600" dirty="0" smtClean="0">
                  <a:solidFill>
                    <a:srgbClr val="002776"/>
                  </a:solidFill>
                </a:rPr>
                <a:t>Notifications sent and data access in </a:t>
              </a:r>
              <a:r>
                <a:rPr lang="en-GB" sz="1600" i="1" dirty="0" smtClean="0">
                  <a:solidFill>
                    <a:srgbClr val="002776"/>
                  </a:solidFill>
                </a:rPr>
                <a:t>personal</a:t>
              </a:r>
              <a:r>
                <a:rPr lang="en-GB" sz="1600" dirty="0" smtClean="0">
                  <a:solidFill>
                    <a:srgbClr val="002776"/>
                  </a:solidFill>
                </a:rPr>
                <a:t> preferred format (pc, email, smart phone, etc.)</a:t>
              </a:r>
            </a:p>
            <a:p>
              <a:pPr marL="285750" indent="-285750">
                <a:spcBef>
                  <a:spcPts val="1200"/>
                </a:spcBef>
                <a:buFont typeface="Arial" pitchFamily="34" charset="0"/>
                <a:buChar char="•"/>
              </a:pPr>
              <a:r>
                <a:rPr lang="en-GB" sz="1600" dirty="0" smtClean="0">
                  <a:solidFill>
                    <a:srgbClr val="002776"/>
                  </a:solidFill>
                </a:rPr>
                <a:t>Aggregate metrics across services</a:t>
              </a:r>
            </a:p>
            <a:p>
              <a:pPr>
                <a:spcBef>
                  <a:spcPts val="1200"/>
                </a:spcBef>
              </a:pPr>
              <a:endParaRPr lang="en-GB" sz="1600" dirty="0" smtClean="0">
                <a:solidFill>
                  <a:srgbClr val="00277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096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93697" y="822960"/>
            <a:ext cx="3429000" cy="5485765"/>
            <a:chOff x="393697" y="1362620"/>
            <a:chExt cx="4012184" cy="4946105"/>
          </a:xfrm>
        </p:grpSpPr>
        <p:sp>
          <p:nvSpPr>
            <p:cNvPr id="8" name="Text Box 10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93699" y="1362620"/>
              <a:ext cx="3997325" cy="24967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accent1"/>
              </a:solidFill>
              <a:miter lim="800000"/>
              <a:headEnd/>
              <a:tailEnd type="none" w="sm" len="med"/>
            </a:ln>
          </p:spPr>
          <p:txBody>
            <a:bodyPr lIns="36000" tIns="36000" rIns="36000" bIns="36000" anchor="ctr" anchorCtr="1"/>
            <a:lstStyle/>
            <a:p>
              <a:pPr algn="ctr" defTabSz="9572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FFFFFF"/>
                  </a:solidFill>
                  <a:cs typeface="Arial" charset="0"/>
                </a:rPr>
                <a:t>Current Problem</a:t>
              </a:r>
              <a:endParaRPr lang="en-GB" sz="1600" b="1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" name="Text Placeholder 5"/>
            <p:cNvSpPr txBox="1">
              <a:spLocks/>
            </p:cNvSpPr>
            <p:nvPr/>
          </p:nvSpPr>
          <p:spPr>
            <a:xfrm>
              <a:off x="393697" y="1626041"/>
              <a:ext cx="4012184" cy="4682684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  <p:txBody>
            <a:bodyPr wrap="square" lIns="36000" tIns="36000" rIns="36000" bIns="36000"/>
            <a:lstStyle>
              <a:lvl1pPr marL="0" indent="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defRPr lang="en-US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18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4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2pPr>
              <a:lvl3pPr marL="36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3pPr>
              <a:lvl4pPr marL="54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4pPr>
              <a:lvl5pPr marL="720000" indent="-179388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GB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5pPr>
              <a:lvl6pPr marL="90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6pPr>
              <a:lvl7pPr marL="108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7pPr>
              <a:lvl8pPr marL="126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8pPr>
              <a:lvl9pPr marL="144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1200"/>
                </a:spcBef>
              </a:pPr>
              <a:r>
                <a:rPr lang="en-GB" sz="1600" dirty="0">
                  <a:solidFill>
                    <a:srgbClr val="002776"/>
                  </a:solidFill>
                </a:rPr>
                <a:t>I don’t know:</a:t>
              </a:r>
            </a:p>
            <a:p>
              <a:pPr marL="285750" indent="-285750">
                <a:spcBef>
                  <a:spcPts val="1200"/>
                </a:spcBef>
                <a:buFont typeface="Arial" pitchFamily="34" charset="0"/>
                <a:buChar char="•"/>
              </a:pPr>
              <a:r>
                <a:rPr lang="en-GB" sz="1600" dirty="0">
                  <a:solidFill>
                    <a:srgbClr val="002776"/>
                  </a:solidFill>
                </a:rPr>
                <a:t>What </a:t>
              </a:r>
              <a:r>
                <a:rPr lang="en-GB" sz="1600" dirty="0" smtClean="0">
                  <a:solidFill>
                    <a:srgbClr val="002776"/>
                  </a:solidFill>
                </a:rPr>
                <a:t>Acme Corp needs </a:t>
              </a:r>
              <a:r>
                <a:rPr lang="en-GB" sz="1600" dirty="0">
                  <a:solidFill>
                    <a:srgbClr val="002776"/>
                  </a:solidFill>
                </a:rPr>
                <a:t>in order to run program successfully</a:t>
              </a:r>
            </a:p>
            <a:p>
              <a:pPr marL="285750" indent="-285750">
                <a:spcBef>
                  <a:spcPts val="1200"/>
                </a:spcBef>
                <a:buFont typeface="Arial" pitchFamily="34" charset="0"/>
                <a:buChar char="•"/>
              </a:pPr>
              <a:r>
                <a:rPr lang="en-GB" sz="1600" dirty="0">
                  <a:solidFill>
                    <a:srgbClr val="002776"/>
                  </a:solidFill>
                </a:rPr>
                <a:t>Documents </a:t>
              </a:r>
              <a:r>
                <a:rPr lang="en-GB" sz="1600" dirty="0" smtClean="0">
                  <a:solidFill>
                    <a:srgbClr val="002776"/>
                  </a:solidFill>
                </a:rPr>
                <a:t>Acme Corp has available</a:t>
              </a:r>
              <a:endParaRPr lang="en-GB" sz="1600" dirty="0">
                <a:solidFill>
                  <a:srgbClr val="002776"/>
                </a:solidFill>
              </a:endParaRPr>
            </a:p>
            <a:p>
              <a:pPr marL="285750" indent="-285750">
                <a:spcBef>
                  <a:spcPts val="1200"/>
                </a:spcBef>
                <a:buFont typeface="Arial" pitchFamily="34" charset="0"/>
                <a:buChar char="•"/>
              </a:pPr>
              <a:endParaRPr lang="en-GB" sz="1600" dirty="0">
                <a:solidFill>
                  <a:srgbClr val="002776"/>
                </a:solidFill>
              </a:endParaRPr>
            </a:p>
            <a:p>
              <a:pPr marL="285750" indent="-285750">
                <a:spcBef>
                  <a:spcPts val="1200"/>
                </a:spcBef>
                <a:buFont typeface="Arial" pitchFamily="34" charset="0"/>
                <a:buChar char="•"/>
              </a:pPr>
              <a:endParaRPr lang="en-GB" sz="1600" dirty="0">
                <a:solidFill>
                  <a:srgbClr val="002776"/>
                </a:solidFill>
              </a:endParaRPr>
            </a:p>
            <a:p>
              <a:pPr>
                <a:spcBef>
                  <a:spcPts val="1200"/>
                </a:spcBef>
              </a:pPr>
              <a:r>
                <a:rPr lang="en-GB" sz="1600" dirty="0">
                  <a:solidFill>
                    <a:srgbClr val="002776"/>
                  </a:solidFill>
                </a:rPr>
                <a:t>I am frustrated by:</a:t>
              </a:r>
            </a:p>
            <a:p>
              <a:pPr marL="285750" indent="-285750">
                <a:spcBef>
                  <a:spcPts val="1200"/>
                </a:spcBef>
                <a:buFont typeface="Arial" pitchFamily="34" charset="0"/>
                <a:buChar char="•"/>
              </a:pPr>
              <a:r>
                <a:rPr lang="en-GB" sz="1600" dirty="0">
                  <a:solidFill>
                    <a:srgbClr val="002776"/>
                  </a:solidFill>
                </a:rPr>
                <a:t>Providing my data via e-mail </a:t>
              </a:r>
            </a:p>
            <a:p>
              <a:pPr marL="285750" indent="-285750">
                <a:spcBef>
                  <a:spcPts val="1200"/>
                </a:spcBef>
                <a:buFont typeface="Arial" pitchFamily="34" charset="0"/>
                <a:buChar char="•"/>
              </a:pPr>
              <a:r>
                <a:rPr lang="en-GB" sz="1600" dirty="0">
                  <a:solidFill>
                    <a:srgbClr val="002776"/>
                  </a:solidFill>
                </a:rPr>
                <a:t>Lack of workflow support</a:t>
              </a:r>
            </a:p>
            <a:p>
              <a:pPr marL="285750" indent="-285750">
                <a:spcBef>
                  <a:spcPts val="1200"/>
                </a:spcBef>
                <a:buFont typeface="Arial" pitchFamily="34" charset="0"/>
                <a:buChar char="•"/>
              </a:pPr>
              <a:r>
                <a:rPr lang="en-GB" sz="1600" dirty="0">
                  <a:solidFill>
                    <a:srgbClr val="002776"/>
                  </a:solidFill>
                </a:rPr>
                <a:t>Lack of advance warning on upcoming activities</a:t>
              </a:r>
            </a:p>
            <a:p>
              <a:pPr marL="285750" indent="-285750">
                <a:spcBef>
                  <a:spcPts val="1200"/>
                </a:spcBef>
                <a:buFont typeface="Arial" pitchFamily="34" charset="0"/>
                <a:buChar char="•"/>
              </a:pPr>
              <a:r>
                <a:rPr lang="en-GB" sz="1600" dirty="0">
                  <a:solidFill>
                    <a:srgbClr val="002776"/>
                  </a:solidFill>
                </a:rPr>
                <a:t>Lack of learning opportunities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962401" y="822961"/>
            <a:ext cx="4724400" cy="5485764"/>
            <a:chOff x="393698" y="1362621"/>
            <a:chExt cx="3997326" cy="4946104"/>
          </a:xfrm>
        </p:grpSpPr>
        <p:sp>
          <p:nvSpPr>
            <p:cNvPr id="11" name="Text Box 10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93699" y="1362621"/>
              <a:ext cx="3997325" cy="24967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accent1"/>
              </a:solidFill>
              <a:miter lim="800000"/>
              <a:headEnd/>
              <a:tailEnd type="none" w="sm" len="med"/>
            </a:ln>
          </p:spPr>
          <p:txBody>
            <a:bodyPr lIns="36000" tIns="36000" rIns="36000" bIns="36000" anchor="ctr" anchorCtr="1"/>
            <a:lstStyle/>
            <a:p>
              <a:pPr algn="ctr" defTabSz="9572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>
                  <a:solidFill>
                    <a:srgbClr val="FFFFFF"/>
                  </a:solidFill>
                  <a:cs typeface="Arial" charset="0"/>
                </a:rPr>
                <a:t>Non-functional requirements</a:t>
              </a:r>
            </a:p>
          </p:txBody>
        </p:sp>
        <p:sp>
          <p:nvSpPr>
            <p:cNvPr id="12" name="Text Placeholder 5"/>
            <p:cNvSpPr txBox="1">
              <a:spLocks/>
            </p:cNvSpPr>
            <p:nvPr/>
          </p:nvSpPr>
          <p:spPr>
            <a:xfrm>
              <a:off x="393698" y="1626041"/>
              <a:ext cx="3997325" cy="4682684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  <p:txBody>
            <a:bodyPr wrap="square" lIns="36000" tIns="36000" rIns="36000" bIns="36000"/>
            <a:lstStyle>
              <a:lvl1pPr marL="0" indent="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defRPr lang="en-US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18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4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2pPr>
              <a:lvl3pPr marL="36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3pPr>
              <a:lvl4pPr marL="54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4pPr>
              <a:lvl5pPr marL="720000" indent="-179388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GB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5pPr>
              <a:lvl6pPr marL="90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6pPr>
              <a:lvl7pPr marL="108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7pPr>
              <a:lvl8pPr marL="126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8pPr>
              <a:lvl9pPr marL="144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1200"/>
                </a:spcBef>
              </a:pPr>
              <a:r>
                <a:rPr lang="en-GB" sz="1600" b="1" dirty="0" smtClean="0">
                  <a:solidFill>
                    <a:srgbClr val="002776"/>
                  </a:solidFill>
                </a:rPr>
                <a:t>Real Time Access:</a:t>
              </a:r>
              <a:endParaRPr lang="en-GB" sz="1600" b="1" dirty="0">
                <a:solidFill>
                  <a:srgbClr val="002776"/>
                </a:solidFill>
              </a:endParaRPr>
            </a:p>
            <a:p>
              <a:pPr marL="285750" indent="-285750">
                <a:spcBef>
                  <a:spcPts val="1200"/>
                </a:spcBef>
                <a:buFont typeface="Arial" pitchFamily="34" charset="0"/>
                <a:buChar char="•"/>
              </a:pPr>
              <a:r>
                <a:rPr lang="en-GB" sz="1600" b="1" dirty="0" smtClean="0">
                  <a:solidFill>
                    <a:srgbClr val="FF0000"/>
                  </a:solidFill>
                </a:rPr>
                <a:t>PROACTIVE - </a:t>
              </a:r>
              <a:r>
                <a:rPr lang="en-GB" sz="1600" dirty="0" smtClean="0">
                  <a:solidFill>
                    <a:srgbClr val="002776"/>
                  </a:solidFill>
                </a:rPr>
                <a:t>Personalized dashboards, schedule with due dates, meetings, to dos, pending items</a:t>
              </a:r>
            </a:p>
            <a:p>
              <a:pPr marL="285750" indent="-285750">
                <a:spcBef>
                  <a:spcPts val="1200"/>
                </a:spcBef>
                <a:buFont typeface="Arial" pitchFamily="34" charset="0"/>
                <a:buChar char="•"/>
              </a:pPr>
              <a:r>
                <a:rPr lang="en-GB" sz="1600" b="1" dirty="0" smtClean="0">
                  <a:solidFill>
                    <a:srgbClr val="FF0000"/>
                  </a:solidFill>
                </a:rPr>
                <a:t>SEARCHABLE - </a:t>
              </a:r>
              <a:r>
                <a:rPr lang="en-GB" sz="1600" dirty="0" smtClean="0">
                  <a:solidFill>
                    <a:srgbClr val="002776"/>
                  </a:solidFill>
                </a:rPr>
                <a:t>Status </a:t>
              </a:r>
              <a:r>
                <a:rPr lang="en-GB" sz="1600" dirty="0">
                  <a:solidFill>
                    <a:srgbClr val="002776"/>
                  </a:solidFill>
                </a:rPr>
                <a:t>of outstanding questions, history of previous personal </a:t>
              </a:r>
              <a:r>
                <a:rPr lang="en-GB" sz="1600" dirty="0" smtClean="0">
                  <a:solidFill>
                    <a:srgbClr val="002776"/>
                  </a:solidFill>
                </a:rPr>
                <a:t>questions communications</a:t>
              </a:r>
              <a:endParaRPr lang="en-GB" sz="1600" dirty="0">
                <a:solidFill>
                  <a:srgbClr val="002776"/>
                </a:solidFill>
              </a:endParaRPr>
            </a:p>
            <a:p>
              <a:pPr marL="285750" indent="-285750">
                <a:spcBef>
                  <a:spcPts val="1200"/>
                </a:spcBef>
                <a:buFont typeface="Arial" pitchFamily="34" charset="0"/>
                <a:buChar char="•"/>
              </a:pPr>
              <a:r>
                <a:rPr lang="en-GB" sz="1600" dirty="0" smtClean="0">
                  <a:solidFill>
                    <a:srgbClr val="002776"/>
                  </a:solidFill>
                </a:rPr>
                <a:t>FAQs and Learning Process</a:t>
              </a:r>
              <a:endParaRPr lang="en-GB" sz="1600" dirty="0">
                <a:solidFill>
                  <a:srgbClr val="002776"/>
                </a:solidFill>
              </a:endParaRPr>
            </a:p>
            <a:p>
              <a:pPr marL="285750" indent="-285750">
                <a:spcBef>
                  <a:spcPts val="1200"/>
                </a:spcBef>
                <a:buFont typeface="Arial" pitchFamily="34" charset="0"/>
                <a:buChar char="•"/>
              </a:pPr>
              <a:r>
                <a:rPr lang="en-GB" sz="1600" dirty="0" smtClean="0">
                  <a:solidFill>
                    <a:srgbClr val="002776"/>
                  </a:solidFill>
                </a:rPr>
                <a:t>Notifications sent and data access in </a:t>
              </a:r>
              <a:r>
                <a:rPr lang="en-GB" sz="1600" i="1" dirty="0" smtClean="0">
                  <a:solidFill>
                    <a:srgbClr val="002776"/>
                  </a:solidFill>
                </a:rPr>
                <a:t>personal </a:t>
              </a:r>
              <a:r>
                <a:rPr lang="en-GB" sz="1600" dirty="0" smtClean="0">
                  <a:solidFill>
                    <a:srgbClr val="002776"/>
                  </a:solidFill>
                </a:rPr>
                <a:t>preferred format (pc, email, smart phone, etc.)</a:t>
              </a:r>
            </a:p>
            <a:p>
              <a:pPr marL="285750" indent="-285750">
                <a:spcBef>
                  <a:spcPts val="1200"/>
                </a:spcBef>
                <a:buFont typeface="Arial" pitchFamily="34" charset="0"/>
                <a:buChar char="•"/>
              </a:pPr>
              <a:r>
                <a:rPr lang="en-GB" sz="1600" dirty="0" smtClean="0">
                  <a:solidFill>
                    <a:srgbClr val="002776"/>
                  </a:solidFill>
                </a:rPr>
                <a:t>Information provided once, shared and accessible by all</a:t>
              </a:r>
            </a:p>
          </p:txBody>
        </p:sp>
      </p:grpSp>
      <p:sp>
        <p:nvSpPr>
          <p:cNvPr id="13" name="Title 1"/>
          <p:cNvSpPr txBox="1">
            <a:spLocks/>
          </p:cNvSpPr>
          <p:nvPr/>
        </p:nvSpPr>
        <p:spPr>
          <a:xfrm>
            <a:off x="425365" y="453628"/>
            <a:ext cx="8424862" cy="3693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solidFill>
                  <a:schemeClr val="tx1"/>
                </a:solidFill>
              </a:rPr>
              <a:t>Non-Functional Requirements – Customer Manager Stakeholders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9924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uy9cPoXIka_xjt35BcYN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uy9cPoXIka_xjt35BcYN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uy9cPoXIka_xjt35BcY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uy9cPoXIka_xjt35BcYN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uy9cPoXIka_xjt35BcYN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uy9cPoXIka_xjt35BcYNw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6766</TotalTime>
  <Words>1770</Words>
  <Application>Microsoft Office PowerPoint</Application>
  <PresentationFormat>On-screen Show (4:3)</PresentationFormat>
  <Paragraphs>340</Paragraphs>
  <Slides>16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Acme Corp  Case Management Proposal</vt:lpstr>
      <vt:lpstr>The Case for Case Management</vt:lpstr>
      <vt:lpstr>What is a case?  Anything tracked and all related communications &amp; notes associated. </vt:lpstr>
      <vt:lpstr>Written Communications Issues &amp; Proposed Solution</vt:lpstr>
      <vt:lpstr>Current – Customer contacts Acme Helpdesk</vt:lpstr>
      <vt:lpstr>Current – Customer contacts named    Acme Corp professional</vt:lpstr>
      <vt:lpstr>Non-Functional Requirements Overview</vt:lpstr>
      <vt:lpstr>Non-Functional Requirements –  Individual Customer Stakeholders</vt:lpstr>
      <vt:lpstr>PowerPoint Presentation</vt:lpstr>
      <vt:lpstr>PowerPoint Presentation</vt:lpstr>
      <vt:lpstr>Greater Transparency with Real-Time Access</vt:lpstr>
      <vt:lpstr>How is a case updated?</vt:lpstr>
      <vt:lpstr>Key Points</vt:lpstr>
      <vt:lpstr>NEW – Customer Asks a Question</vt:lpstr>
      <vt:lpstr>NEW – Question to Named Professional</vt:lpstr>
      <vt:lpstr>Questions?</vt:lpstr>
    </vt:vector>
  </TitlesOfParts>
  <Company>Deloitte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Hall, Nancy L.</dc:creator>
  <cp:lastModifiedBy>Craig, Randi</cp:lastModifiedBy>
  <cp:revision>514</cp:revision>
  <cp:lastPrinted>2013-06-22T02:41:29Z</cp:lastPrinted>
  <dcterms:created xsi:type="dcterms:W3CDTF">2012-10-09T18:34:38Z</dcterms:created>
  <dcterms:modified xsi:type="dcterms:W3CDTF">2013-08-03T07:35:42Z</dcterms:modified>
</cp:coreProperties>
</file>