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2" r:id="rId2"/>
    <p:sldId id="256" r:id="rId3"/>
    <p:sldId id="257" r:id="rId4"/>
    <p:sldId id="264" r:id="rId5"/>
    <p:sldId id="258" r:id="rId6"/>
    <p:sldId id="272" r:id="rId7"/>
    <p:sldId id="284" r:id="rId8"/>
    <p:sldId id="269" r:id="rId9"/>
    <p:sldId id="285" r:id="rId10"/>
    <p:sldId id="286" r:id="rId11"/>
    <p:sldId id="288" r:id="rId12"/>
    <p:sldId id="289" r:id="rId13"/>
    <p:sldId id="287" r:id="rId14"/>
    <p:sldId id="290" r:id="rId15"/>
    <p:sldId id="293" r:id="rId16"/>
    <p:sldId id="291" r:id="rId17"/>
    <p:sldId id="292" r:id="rId18"/>
    <p:sldId id="294" r:id="rId19"/>
    <p:sldId id="295" r:id="rId20"/>
    <p:sldId id="296" r:id="rId21"/>
    <p:sldId id="266" r:id="rId22"/>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48" autoAdjust="0"/>
  </p:normalViewPr>
  <p:slideViewPr>
    <p:cSldViewPr>
      <p:cViewPr varScale="1">
        <p:scale>
          <a:sx n="84" d="100"/>
          <a:sy n="84" d="100"/>
        </p:scale>
        <p:origin x="-140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Tnegus\Local%20Settings\Temporary%20Internet%20Files\Content.Outlook\Z786HAZA\Energy%20Data%20Collection%20for%20FY%201990-2011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Energy Usage/Sq. Ft.</c:v>
          </c:tx>
          <c:invertIfNegative val="0"/>
          <c:cat>
            <c:numRef>
              <c:f>Comparison!$A$21:$A$31</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Comparison!$D$21:$D$31</c:f>
              <c:numCache>
                <c:formatCode>#,##0</c:formatCode>
                <c:ptCount val="11"/>
                <c:pt idx="0">
                  <c:v>341329.98312597099</c:v>
                </c:pt>
                <c:pt idx="1">
                  <c:v>250648.14573447715</c:v>
                </c:pt>
                <c:pt idx="2">
                  <c:v>287257.30518418085</c:v>
                </c:pt>
                <c:pt idx="3">
                  <c:v>246419.12089260676</c:v>
                </c:pt>
                <c:pt idx="4">
                  <c:v>230420.74759214983</c:v>
                </c:pt>
                <c:pt idx="5">
                  <c:v>247386.64593293375</c:v>
                </c:pt>
                <c:pt idx="6">
                  <c:v>238344.75939919759</c:v>
                </c:pt>
                <c:pt idx="7">
                  <c:v>242983.87594949332</c:v>
                </c:pt>
                <c:pt idx="8">
                  <c:v>233416.14655871611</c:v>
                </c:pt>
                <c:pt idx="9">
                  <c:v>217482.76995626854</c:v>
                </c:pt>
                <c:pt idx="10">
                  <c:v>212510.51821011977</c:v>
                </c:pt>
              </c:numCache>
            </c:numRef>
          </c:val>
        </c:ser>
        <c:ser>
          <c:idx val="1"/>
          <c:order val="1"/>
          <c:tx>
            <c:v>Building Square FootageX10</c:v>
          </c:tx>
          <c:invertIfNegative val="0"/>
          <c:cat>
            <c:numRef>
              <c:f>Comparison!$A$21:$A$31</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Comparison!$C$21:$C$31</c:f>
              <c:numCache>
                <c:formatCode>#,##0</c:formatCode>
                <c:ptCount val="11"/>
                <c:pt idx="0">
                  <c:v>499827.20000000001</c:v>
                </c:pt>
                <c:pt idx="1">
                  <c:v>686117</c:v>
                </c:pt>
                <c:pt idx="2">
                  <c:v>690117</c:v>
                </c:pt>
                <c:pt idx="3">
                  <c:v>690117</c:v>
                </c:pt>
                <c:pt idx="4">
                  <c:v>693417</c:v>
                </c:pt>
                <c:pt idx="5">
                  <c:v>720307</c:v>
                </c:pt>
                <c:pt idx="6">
                  <c:v>811295.4</c:v>
                </c:pt>
                <c:pt idx="7">
                  <c:v>819295.4</c:v>
                </c:pt>
                <c:pt idx="8">
                  <c:v>827625.4</c:v>
                </c:pt>
                <c:pt idx="9">
                  <c:v>892976.4</c:v>
                </c:pt>
                <c:pt idx="10">
                  <c:v>1018981.6000000001</c:v>
                </c:pt>
              </c:numCache>
            </c:numRef>
          </c:val>
        </c:ser>
        <c:dLbls>
          <c:showLegendKey val="0"/>
          <c:showVal val="0"/>
          <c:showCatName val="0"/>
          <c:showSerName val="0"/>
          <c:showPercent val="0"/>
          <c:showBubbleSize val="0"/>
        </c:dLbls>
        <c:gapWidth val="150"/>
        <c:axId val="144629760"/>
        <c:axId val="144631296"/>
      </c:barChart>
      <c:catAx>
        <c:axId val="144629760"/>
        <c:scaling>
          <c:orientation val="minMax"/>
        </c:scaling>
        <c:delete val="0"/>
        <c:axPos val="b"/>
        <c:numFmt formatCode="General" sourceLinked="1"/>
        <c:majorTickMark val="out"/>
        <c:minorTickMark val="none"/>
        <c:tickLblPos val="nextTo"/>
        <c:crossAx val="144631296"/>
        <c:crosses val="autoZero"/>
        <c:auto val="1"/>
        <c:lblAlgn val="ctr"/>
        <c:lblOffset val="100"/>
        <c:noMultiLvlLbl val="0"/>
      </c:catAx>
      <c:valAx>
        <c:axId val="144631296"/>
        <c:scaling>
          <c:orientation val="minMax"/>
        </c:scaling>
        <c:delete val="0"/>
        <c:axPos val="l"/>
        <c:majorGridlines/>
        <c:numFmt formatCode="#,##0" sourceLinked="1"/>
        <c:majorTickMark val="out"/>
        <c:minorTickMark val="none"/>
        <c:tickLblPos val="nextTo"/>
        <c:crossAx val="144629760"/>
        <c:crosses val="autoZero"/>
        <c:crossBetween val="between"/>
      </c:valAx>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8E7293F8-371E-4943-9A6E-F32E77463B2E}" type="datetimeFigureOut">
              <a:rPr lang="en-US" smtClean="0"/>
              <a:pPr/>
              <a:t>8/3/2013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11" name="Slide Number Placeholder 10"/>
          <p:cNvSpPr>
            <a:spLocks noGrp="1"/>
          </p:cNvSpPr>
          <p:nvPr>
            <p:ph type="sldNum" sz="quarter" idx="12"/>
          </p:nvPr>
        </p:nvSpPr>
        <p:spPr/>
        <p:txBody>
          <a:bodyPr/>
          <a:lstStyle>
            <a:extLst/>
          </a:lstStyle>
          <a:p>
            <a:fld id="{753B9992-AAA2-4326-A6F6-17419481D2F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7293F8-371E-4943-9A6E-F32E77463B2E}" type="datetimeFigureOut">
              <a:rPr lang="en-US" smtClean="0"/>
              <a:pPr/>
              <a:t>8/3/2013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53B9992-AAA2-4326-A6F6-17419481D2F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7293F8-371E-4943-9A6E-F32E77463B2E}" type="datetimeFigureOut">
              <a:rPr lang="en-US" smtClean="0"/>
              <a:pPr/>
              <a:t>8/3/2013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53B9992-AAA2-4326-A6F6-17419481D2F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7293F8-371E-4943-9A6E-F32E77463B2E}" type="datetimeFigureOut">
              <a:rPr lang="en-US" smtClean="0"/>
              <a:pPr/>
              <a:t>8/3/2013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53B9992-AAA2-4326-A6F6-17419481D2F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E7293F8-371E-4943-9A6E-F32E77463B2E}" type="datetimeFigureOut">
              <a:rPr lang="en-US" smtClean="0"/>
              <a:pPr/>
              <a:t>8/3/2013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53B9992-AAA2-4326-A6F6-17419481D2F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E7293F8-371E-4943-9A6E-F32E77463B2E}" type="datetimeFigureOut">
              <a:rPr lang="en-US" smtClean="0"/>
              <a:pPr/>
              <a:t>8/3/2013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53B9992-AAA2-4326-A6F6-17419481D2F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E7293F8-371E-4943-9A6E-F32E77463B2E}" type="datetimeFigureOut">
              <a:rPr lang="en-US" smtClean="0"/>
              <a:pPr/>
              <a:t>8/3/2013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753B9992-AAA2-4326-A6F6-17419481D2F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E7293F8-371E-4943-9A6E-F32E77463B2E}" type="datetimeFigureOut">
              <a:rPr lang="en-US" smtClean="0"/>
              <a:pPr/>
              <a:t>8/3/2013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753B9992-AAA2-4326-A6F6-17419481D2F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8E7293F8-371E-4943-9A6E-F32E77463B2E}" type="datetimeFigureOut">
              <a:rPr lang="en-US" smtClean="0"/>
              <a:pPr/>
              <a:t>8/3/2013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753B9992-AAA2-4326-A6F6-17419481D2F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E7293F8-371E-4943-9A6E-F32E77463B2E}" type="datetimeFigureOut">
              <a:rPr lang="en-US" smtClean="0"/>
              <a:pPr/>
              <a:t>8/3/2013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53B9992-AAA2-4326-A6F6-17419481D2F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E7293F8-371E-4943-9A6E-F32E77463B2E}" type="datetimeFigureOut">
              <a:rPr lang="en-US" smtClean="0"/>
              <a:pPr/>
              <a:t>8/3/2013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53B9992-AAA2-4326-A6F6-17419481D2FB}" type="slidenum">
              <a:rPr lang="en-US" smtClean="0"/>
              <a:pPr/>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E7293F8-371E-4943-9A6E-F32E77463B2E}" type="datetimeFigureOut">
              <a:rPr lang="en-US" smtClean="0"/>
              <a:pPr/>
              <a:t>8/3/2013</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53B9992-AAA2-4326-A6F6-17419481D2F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file:///\\SWNW207\USERS2\PHYSPLAN\SYS2\Maint\ENERGY\2010\Energy%20Data%20Collection%20for%20FY%201990-2010E.xls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North_Campus.JPG"/>
          <p:cNvPicPr>
            <a:picLocks noChangeAspect="1"/>
          </p:cNvPicPr>
          <p:nvPr/>
        </p:nvPicPr>
        <p:blipFill>
          <a:blip r:embed="rId2" cstate="print"/>
          <a:stretch>
            <a:fillRect/>
          </a:stretch>
        </p:blipFill>
        <p:spPr>
          <a:xfrm>
            <a:off x="152400" y="152400"/>
            <a:ext cx="8991600" cy="6248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705850" cy="567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49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673" y="1371600"/>
            <a:ext cx="7770812"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901700" y="986089"/>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atin typeface="Arial" charset="0"/>
              </a:rPr>
              <a:t>Equal Marginal Performance Principle Based Control</a:t>
            </a:r>
          </a:p>
        </p:txBody>
      </p:sp>
      <p:sp>
        <p:nvSpPr>
          <p:cNvPr id="6" name="Text Box 5"/>
          <p:cNvSpPr txBox="1">
            <a:spLocks noChangeArrowheads="1"/>
          </p:cNvSpPr>
          <p:nvPr/>
        </p:nvSpPr>
        <p:spPr bwMode="auto">
          <a:xfrm>
            <a:off x="533400" y="381000"/>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u="sng">
                <a:latin typeface="Arial" charset="0"/>
              </a:rPr>
              <a:t>Sustainable Chilled Water Systems</a:t>
            </a:r>
          </a:p>
        </p:txBody>
      </p:sp>
    </p:spTree>
    <p:extLst>
      <p:ext uri="{BB962C8B-B14F-4D97-AF65-F5344CB8AC3E}">
        <p14:creationId xmlns:p14="http://schemas.microsoft.com/office/powerpoint/2010/main" val="290400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28625" y="1212850"/>
            <a:ext cx="83264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22325">
              <a:defRPr sz="2400">
                <a:solidFill>
                  <a:schemeClr val="tx1"/>
                </a:solidFill>
                <a:latin typeface="Times New Roman" charset="0"/>
              </a:defRPr>
            </a:lvl1pPr>
            <a:lvl2pPr marL="742950" indent="-285750" defTabSz="822325">
              <a:defRPr sz="2400">
                <a:solidFill>
                  <a:schemeClr val="tx1"/>
                </a:solidFill>
                <a:latin typeface="Times New Roman" charset="0"/>
              </a:defRPr>
            </a:lvl2pPr>
            <a:lvl3pPr marL="1143000" indent="-228600" defTabSz="822325">
              <a:defRPr sz="2400">
                <a:solidFill>
                  <a:schemeClr val="tx1"/>
                </a:solidFill>
                <a:latin typeface="Times New Roman" charset="0"/>
              </a:defRPr>
            </a:lvl3pPr>
            <a:lvl4pPr marL="1600200" indent="-228600" defTabSz="822325">
              <a:defRPr sz="2400">
                <a:solidFill>
                  <a:schemeClr val="tx1"/>
                </a:solidFill>
                <a:latin typeface="Times New Roman" charset="0"/>
              </a:defRPr>
            </a:lvl4pPr>
            <a:lvl5pPr marL="2057400" indent="-228600" defTabSz="822325">
              <a:defRPr sz="2400">
                <a:solidFill>
                  <a:schemeClr val="tx1"/>
                </a:solidFill>
                <a:latin typeface="Times New Roman" charset="0"/>
              </a:defRPr>
            </a:lvl5pPr>
            <a:lvl6pPr marL="2514600" indent="-228600" defTabSz="822325" eaLnBrk="0" fontAlgn="base" hangingPunct="0">
              <a:spcBef>
                <a:spcPct val="0"/>
              </a:spcBef>
              <a:spcAft>
                <a:spcPct val="0"/>
              </a:spcAft>
              <a:defRPr sz="2400">
                <a:solidFill>
                  <a:schemeClr val="tx1"/>
                </a:solidFill>
                <a:latin typeface="Times New Roman" charset="0"/>
              </a:defRPr>
            </a:lvl6pPr>
            <a:lvl7pPr marL="2971800" indent="-228600" defTabSz="822325" eaLnBrk="0" fontAlgn="base" hangingPunct="0">
              <a:spcBef>
                <a:spcPct val="0"/>
              </a:spcBef>
              <a:spcAft>
                <a:spcPct val="0"/>
              </a:spcAft>
              <a:defRPr sz="2400">
                <a:solidFill>
                  <a:schemeClr val="tx1"/>
                </a:solidFill>
                <a:latin typeface="Times New Roman" charset="0"/>
              </a:defRPr>
            </a:lvl7pPr>
            <a:lvl8pPr marL="3429000" indent="-228600" defTabSz="822325" eaLnBrk="0" fontAlgn="base" hangingPunct="0">
              <a:spcBef>
                <a:spcPct val="0"/>
              </a:spcBef>
              <a:spcAft>
                <a:spcPct val="0"/>
              </a:spcAft>
              <a:defRPr sz="2400">
                <a:solidFill>
                  <a:schemeClr val="tx1"/>
                </a:solidFill>
                <a:latin typeface="Times New Roman" charset="0"/>
              </a:defRPr>
            </a:lvl8pPr>
            <a:lvl9pPr marL="3886200" indent="-228600" defTabSz="822325" eaLnBrk="0" fontAlgn="base" hangingPunct="0">
              <a:spcBef>
                <a:spcPct val="0"/>
              </a:spcBef>
              <a:spcAft>
                <a:spcPct val="0"/>
              </a:spcAft>
              <a:defRPr sz="2400">
                <a:solidFill>
                  <a:schemeClr val="tx1"/>
                </a:solidFill>
                <a:latin typeface="Times New Roman" charset="0"/>
              </a:defRPr>
            </a:lvl9pPr>
          </a:lstStyle>
          <a:p>
            <a:pPr algn="ctr">
              <a:spcAft>
                <a:spcPct val="15000"/>
              </a:spcAft>
            </a:pPr>
            <a:r>
              <a:rPr lang="en-US" dirty="0">
                <a:solidFill>
                  <a:srgbClr val="000000"/>
                </a:solidFill>
                <a:latin typeface="Arial" charset="0"/>
              </a:rPr>
              <a:t>Tower Approach Temperature For 3 Tower System </a:t>
            </a:r>
          </a:p>
        </p:txBody>
      </p:sp>
      <p:sp>
        <p:nvSpPr>
          <p:cNvPr id="5" name="Text Box 3"/>
          <p:cNvSpPr txBox="1">
            <a:spLocks noChangeArrowheads="1"/>
          </p:cNvSpPr>
          <p:nvPr/>
        </p:nvSpPr>
        <p:spPr bwMode="auto">
          <a:xfrm>
            <a:off x="5319712" y="2057400"/>
            <a:ext cx="3541713" cy="349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22325">
              <a:defRPr sz="2400">
                <a:solidFill>
                  <a:schemeClr val="tx1"/>
                </a:solidFill>
                <a:latin typeface="Times New Roman" charset="0"/>
              </a:defRPr>
            </a:lvl1pPr>
            <a:lvl2pPr marL="742950" indent="-285750" defTabSz="822325">
              <a:defRPr sz="2400">
                <a:solidFill>
                  <a:schemeClr val="tx1"/>
                </a:solidFill>
                <a:latin typeface="Times New Roman" charset="0"/>
              </a:defRPr>
            </a:lvl2pPr>
            <a:lvl3pPr marL="1143000" indent="-228600" defTabSz="822325">
              <a:defRPr sz="2400">
                <a:solidFill>
                  <a:schemeClr val="tx1"/>
                </a:solidFill>
                <a:latin typeface="Times New Roman" charset="0"/>
              </a:defRPr>
            </a:lvl3pPr>
            <a:lvl4pPr marL="1600200" indent="-228600" defTabSz="822325">
              <a:defRPr sz="2400">
                <a:solidFill>
                  <a:schemeClr val="tx1"/>
                </a:solidFill>
                <a:latin typeface="Times New Roman" charset="0"/>
              </a:defRPr>
            </a:lvl4pPr>
            <a:lvl5pPr marL="2057400" indent="-228600" defTabSz="822325">
              <a:defRPr sz="2400">
                <a:solidFill>
                  <a:schemeClr val="tx1"/>
                </a:solidFill>
                <a:latin typeface="Times New Roman" charset="0"/>
              </a:defRPr>
            </a:lvl5pPr>
            <a:lvl6pPr marL="2514600" indent="-228600" defTabSz="822325" eaLnBrk="0" fontAlgn="base" hangingPunct="0">
              <a:spcBef>
                <a:spcPct val="0"/>
              </a:spcBef>
              <a:spcAft>
                <a:spcPct val="0"/>
              </a:spcAft>
              <a:defRPr sz="2400">
                <a:solidFill>
                  <a:schemeClr val="tx1"/>
                </a:solidFill>
                <a:latin typeface="Times New Roman" charset="0"/>
              </a:defRPr>
            </a:lvl6pPr>
            <a:lvl7pPr marL="2971800" indent="-228600" defTabSz="822325" eaLnBrk="0" fontAlgn="base" hangingPunct="0">
              <a:spcBef>
                <a:spcPct val="0"/>
              </a:spcBef>
              <a:spcAft>
                <a:spcPct val="0"/>
              </a:spcAft>
              <a:defRPr sz="2400">
                <a:solidFill>
                  <a:schemeClr val="tx1"/>
                </a:solidFill>
                <a:latin typeface="Times New Roman" charset="0"/>
              </a:defRPr>
            </a:lvl7pPr>
            <a:lvl8pPr marL="3429000" indent="-228600" defTabSz="822325" eaLnBrk="0" fontAlgn="base" hangingPunct="0">
              <a:spcBef>
                <a:spcPct val="0"/>
              </a:spcBef>
              <a:spcAft>
                <a:spcPct val="0"/>
              </a:spcAft>
              <a:defRPr sz="2400">
                <a:solidFill>
                  <a:schemeClr val="tx1"/>
                </a:solidFill>
                <a:latin typeface="Times New Roman" charset="0"/>
              </a:defRPr>
            </a:lvl8pPr>
            <a:lvl9pPr marL="3886200" indent="-228600" defTabSz="822325" eaLnBrk="0" fontAlgn="base" hangingPunct="0">
              <a:spcBef>
                <a:spcPct val="0"/>
              </a:spcBef>
              <a:spcAft>
                <a:spcPct val="0"/>
              </a:spcAft>
              <a:defRPr sz="2400">
                <a:solidFill>
                  <a:schemeClr val="tx1"/>
                </a:solidFill>
                <a:latin typeface="Times New Roman" charset="0"/>
              </a:defRPr>
            </a:lvl9pPr>
          </a:lstStyle>
          <a:p>
            <a:pPr>
              <a:spcAft>
                <a:spcPct val="15000"/>
              </a:spcAft>
            </a:pPr>
            <a:r>
              <a:rPr lang="en-US" sz="1500" dirty="0">
                <a:solidFill>
                  <a:srgbClr val="000000"/>
                </a:solidFill>
                <a:latin typeface="Arial" charset="0"/>
              </a:rPr>
              <a:t>At lower wet bulb temperatures, the approach of cooling towers rises due to reduced moisture capacity of cooler air. By keeping towers on line and slowing fans and pumps, greater air and water volumes pass over larger surface areas per unit energy expended to improve part load approach temperatures, as shown in this chart.</a:t>
            </a:r>
          </a:p>
          <a:p>
            <a:pPr>
              <a:spcAft>
                <a:spcPct val="15000"/>
              </a:spcAft>
            </a:pPr>
            <a:endParaRPr lang="en-US" sz="1500" dirty="0">
              <a:solidFill>
                <a:srgbClr val="000000"/>
              </a:solidFill>
              <a:latin typeface="Arial" charset="0"/>
            </a:endParaRPr>
          </a:p>
          <a:p>
            <a:pPr>
              <a:spcAft>
                <a:spcPct val="15000"/>
              </a:spcAft>
            </a:pPr>
            <a:r>
              <a:rPr lang="en-US" sz="1500" dirty="0">
                <a:solidFill>
                  <a:srgbClr val="000000"/>
                </a:solidFill>
                <a:latin typeface="Arial" charset="0"/>
              </a:rPr>
              <a:t>The total power to fans and pumps is the same for the variable speed and constant speed systems at each condition. Note the improved approach by slowing, not shedding towers at low loads.</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3450"/>
            <a:ext cx="5011737"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609600" y="304800"/>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u="sng" dirty="0">
                <a:latin typeface="Arial" charset="0"/>
              </a:rPr>
              <a:t>Sustainable Chilled Water Systems</a:t>
            </a:r>
          </a:p>
        </p:txBody>
      </p:sp>
    </p:spTree>
    <p:extLst>
      <p:ext uri="{BB962C8B-B14F-4D97-AF65-F5344CB8AC3E}">
        <p14:creationId xmlns:p14="http://schemas.microsoft.com/office/powerpoint/2010/main" val="3288570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28625" y="1143000"/>
            <a:ext cx="83264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22325">
              <a:defRPr sz="2400">
                <a:solidFill>
                  <a:schemeClr val="tx1"/>
                </a:solidFill>
                <a:latin typeface="Times New Roman" charset="0"/>
              </a:defRPr>
            </a:lvl1pPr>
            <a:lvl2pPr marL="742950" indent="-285750" defTabSz="822325">
              <a:defRPr sz="2400">
                <a:solidFill>
                  <a:schemeClr val="tx1"/>
                </a:solidFill>
                <a:latin typeface="Times New Roman" charset="0"/>
              </a:defRPr>
            </a:lvl2pPr>
            <a:lvl3pPr marL="1143000" indent="-228600" defTabSz="822325">
              <a:defRPr sz="2400">
                <a:solidFill>
                  <a:schemeClr val="tx1"/>
                </a:solidFill>
                <a:latin typeface="Times New Roman" charset="0"/>
              </a:defRPr>
            </a:lvl3pPr>
            <a:lvl4pPr marL="1600200" indent="-228600" defTabSz="822325">
              <a:defRPr sz="2400">
                <a:solidFill>
                  <a:schemeClr val="tx1"/>
                </a:solidFill>
                <a:latin typeface="Times New Roman" charset="0"/>
              </a:defRPr>
            </a:lvl4pPr>
            <a:lvl5pPr marL="2057400" indent="-228600" defTabSz="822325">
              <a:defRPr sz="2400">
                <a:solidFill>
                  <a:schemeClr val="tx1"/>
                </a:solidFill>
                <a:latin typeface="Times New Roman" charset="0"/>
              </a:defRPr>
            </a:lvl5pPr>
            <a:lvl6pPr marL="2514600" indent="-228600" defTabSz="822325" eaLnBrk="0" fontAlgn="base" hangingPunct="0">
              <a:spcBef>
                <a:spcPct val="0"/>
              </a:spcBef>
              <a:spcAft>
                <a:spcPct val="0"/>
              </a:spcAft>
              <a:defRPr sz="2400">
                <a:solidFill>
                  <a:schemeClr val="tx1"/>
                </a:solidFill>
                <a:latin typeface="Times New Roman" charset="0"/>
              </a:defRPr>
            </a:lvl6pPr>
            <a:lvl7pPr marL="2971800" indent="-228600" defTabSz="822325" eaLnBrk="0" fontAlgn="base" hangingPunct="0">
              <a:spcBef>
                <a:spcPct val="0"/>
              </a:spcBef>
              <a:spcAft>
                <a:spcPct val="0"/>
              </a:spcAft>
              <a:defRPr sz="2400">
                <a:solidFill>
                  <a:schemeClr val="tx1"/>
                </a:solidFill>
                <a:latin typeface="Times New Roman" charset="0"/>
              </a:defRPr>
            </a:lvl7pPr>
            <a:lvl8pPr marL="3429000" indent="-228600" defTabSz="822325" eaLnBrk="0" fontAlgn="base" hangingPunct="0">
              <a:spcBef>
                <a:spcPct val="0"/>
              </a:spcBef>
              <a:spcAft>
                <a:spcPct val="0"/>
              </a:spcAft>
              <a:defRPr sz="2400">
                <a:solidFill>
                  <a:schemeClr val="tx1"/>
                </a:solidFill>
                <a:latin typeface="Times New Roman" charset="0"/>
              </a:defRPr>
            </a:lvl8pPr>
            <a:lvl9pPr marL="3886200" indent="-228600" defTabSz="822325" eaLnBrk="0" fontAlgn="base" hangingPunct="0">
              <a:spcBef>
                <a:spcPct val="0"/>
              </a:spcBef>
              <a:spcAft>
                <a:spcPct val="0"/>
              </a:spcAft>
              <a:defRPr sz="2400">
                <a:solidFill>
                  <a:schemeClr val="tx1"/>
                </a:solidFill>
                <a:latin typeface="Times New Roman" charset="0"/>
              </a:defRPr>
            </a:lvl9pPr>
          </a:lstStyle>
          <a:p>
            <a:pPr algn="ctr">
              <a:spcAft>
                <a:spcPct val="15000"/>
              </a:spcAft>
            </a:pPr>
            <a:r>
              <a:rPr lang="en-US" dirty="0">
                <a:solidFill>
                  <a:srgbClr val="000000"/>
                </a:solidFill>
                <a:latin typeface="Arial" charset="0"/>
              </a:rPr>
              <a:t>Chiller Plant with Conventional Controls</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0" y="1828800"/>
            <a:ext cx="7178675"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523875" y="4800600"/>
            <a:ext cx="8128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22325">
              <a:defRPr sz="2400">
                <a:solidFill>
                  <a:schemeClr val="tx1"/>
                </a:solidFill>
                <a:latin typeface="Times New Roman" charset="0"/>
              </a:defRPr>
            </a:lvl1pPr>
            <a:lvl2pPr marL="742950" indent="-285750" defTabSz="822325">
              <a:defRPr sz="2400">
                <a:solidFill>
                  <a:schemeClr val="tx1"/>
                </a:solidFill>
                <a:latin typeface="Times New Roman" charset="0"/>
              </a:defRPr>
            </a:lvl2pPr>
            <a:lvl3pPr marL="1143000" indent="-228600" defTabSz="822325">
              <a:defRPr sz="2400">
                <a:solidFill>
                  <a:schemeClr val="tx1"/>
                </a:solidFill>
                <a:latin typeface="Times New Roman" charset="0"/>
              </a:defRPr>
            </a:lvl3pPr>
            <a:lvl4pPr marL="1600200" indent="-228600" defTabSz="822325">
              <a:defRPr sz="2400">
                <a:solidFill>
                  <a:schemeClr val="tx1"/>
                </a:solidFill>
                <a:latin typeface="Times New Roman" charset="0"/>
              </a:defRPr>
            </a:lvl4pPr>
            <a:lvl5pPr marL="2057400" indent="-228600" defTabSz="822325">
              <a:defRPr sz="2400">
                <a:solidFill>
                  <a:schemeClr val="tx1"/>
                </a:solidFill>
                <a:latin typeface="Times New Roman" charset="0"/>
              </a:defRPr>
            </a:lvl5pPr>
            <a:lvl6pPr marL="2514600" indent="-228600" defTabSz="822325" eaLnBrk="0" fontAlgn="base" hangingPunct="0">
              <a:spcBef>
                <a:spcPct val="0"/>
              </a:spcBef>
              <a:spcAft>
                <a:spcPct val="0"/>
              </a:spcAft>
              <a:defRPr sz="2400">
                <a:solidFill>
                  <a:schemeClr val="tx1"/>
                </a:solidFill>
                <a:latin typeface="Times New Roman" charset="0"/>
              </a:defRPr>
            </a:lvl6pPr>
            <a:lvl7pPr marL="2971800" indent="-228600" defTabSz="822325" eaLnBrk="0" fontAlgn="base" hangingPunct="0">
              <a:spcBef>
                <a:spcPct val="0"/>
              </a:spcBef>
              <a:spcAft>
                <a:spcPct val="0"/>
              </a:spcAft>
              <a:defRPr sz="2400">
                <a:solidFill>
                  <a:schemeClr val="tx1"/>
                </a:solidFill>
                <a:latin typeface="Times New Roman" charset="0"/>
              </a:defRPr>
            </a:lvl7pPr>
            <a:lvl8pPr marL="3429000" indent="-228600" defTabSz="822325" eaLnBrk="0" fontAlgn="base" hangingPunct="0">
              <a:spcBef>
                <a:spcPct val="0"/>
              </a:spcBef>
              <a:spcAft>
                <a:spcPct val="0"/>
              </a:spcAft>
              <a:defRPr sz="2400">
                <a:solidFill>
                  <a:schemeClr val="tx1"/>
                </a:solidFill>
                <a:latin typeface="Times New Roman" charset="0"/>
              </a:defRPr>
            </a:lvl8pPr>
            <a:lvl9pPr marL="3886200" indent="-228600" defTabSz="822325" eaLnBrk="0" fontAlgn="base" hangingPunct="0">
              <a:spcBef>
                <a:spcPct val="0"/>
              </a:spcBef>
              <a:spcAft>
                <a:spcPct val="0"/>
              </a:spcAft>
              <a:defRPr sz="2400">
                <a:solidFill>
                  <a:schemeClr val="tx1"/>
                </a:solidFill>
                <a:latin typeface="Times New Roman" charset="0"/>
              </a:defRPr>
            </a:lvl9pPr>
          </a:lstStyle>
          <a:p>
            <a:pPr>
              <a:spcAft>
                <a:spcPct val="15000"/>
              </a:spcAft>
            </a:pPr>
            <a:r>
              <a:rPr lang="en-US" sz="1500" dirty="0">
                <a:solidFill>
                  <a:srgbClr val="000000"/>
                </a:solidFill>
                <a:latin typeface="Arial" charset="0"/>
              </a:rPr>
              <a:t>Equipment is operated independently with local PID temperature and pressure loops. Chillers and towers are sequenced to keep on-line equipment as fully loaded as possible. Plant optimization, if it is applied at all, requires another level of control that continuously resets the various </a:t>
            </a:r>
            <a:r>
              <a:rPr lang="en-US" sz="1500" dirty="0" smtClean="0">
                <a:solidFill>
                  <a:srgbClr val="000000"/>
                </a:solidFill>
                <a:latin typeface="Arial" charset="0"/>
              </a:rPr>
              <a:t>set-points</a:t>
            </a:r>
            <a:r>
              <a:rPr lang="en-US" sz="1500" dirty="0">
                <a:solidFill>
                  <a:srgbClr val="000000"/>
                </a:solidFill>
                <a:latin typeface="Arial" charset="0"/>
              </a:rPr>
              <a:t>, which can reduce overall system stability.</a:t>
            </a:r>
          </a:p>
        </p:txBody>
      </p:sp>
      <p:sp>
        <p:nvSpPr>
          <p:cNvPr id="7" name="Text Box 5"/>
          <p:cNvSpPr txBox="1">
            <a:spLocks noChangeArrowheads="1"/>
          </p:cNvSpPr>
          <p:nvPr/>
        </p:nvSpPr>
        <p:spPr bwMode="auto">
          <a:xfrm>
            <a:off x="609600" y="304800"/>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u="sng" dirty="0">
                <a:latin typeface="Arial" charset="0"/>
              </a:rPr>
              <a:t>Sustainable Chilled Water Systems</a:t>
            </a:r>
          </a:p>
        </p:txBody>
      </p:sp>
    </p:spTree>
    <p:extLst>
      <p:ext uri="{BB962C8B-B14F-4D97-AF65-F5344CB8AC3E}">
        <p14:creationId xmlns:p14="http://schemas.microsoft.com/office/powerpoint/2010/main" val="257078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428625" y="1066800"/>
            <a:ext cx="83264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22325">
              <a:defRPr sz="2400">
                <a:solidFill>
                  <a:schemeClr val="tx1"/>
                </a:solidFill>
                <a:latin typeface="Times New Roman" charset="0"/>
              </a:defRPr>
            </a:lvl1pPr>
            <a:lvl2pPr marL="742950" indent="-285750" defTabSz="822325">
              <a:defRPr sz="2400">
                <a:solidFill>
                  <a:schemeClr val="tx1"/>
                </a:solidFill>
                <a:latin typeface="Times New Roman" charset="0"/>
              </a:defRPr>
            </a:lvl2pPr>
            <a:lvl3pPr marL="1143000" indent="-228600" defTabSz="822325">
              <a:defRPr sz="2400">
                <a:solidFill>
                  <a:schemeClr val="tx1"/>
                </a:solidFill>
                <a:latin typeface="Times New Roman" charset="0"/>
              </a:defRPr>
            </a:lvl3pPr>
            <a:lvl4pPr marL="1600200" indent="-228600" defTabSz="822325">
              <a:defRPr sz="2400">
                <a:solidFill>
                  <a:schemeClr val="tx1"/>
                </a:solidFill>
                <a:latin typeface="Times New Roman" charset="0"/>
              </a:defRPr>
            </a:lvl4pPr>
            <a:lvl5pPr marL="2057400" indent="-228600" defTabSz="822325">
              <a:defRPr sz="2400">
                <a:solidFill>
                  <a:schemeClr val="tx1"/>
                </a:solidFill>
                <a:latin typeface="Times New Roman" charset="0"/>
              </a:defRPr>
            </a:lvl5pPr>
            <a:lvl6pPr marL="2514600" indent="-228600" defTabSz="822325" eaLnBrk="0" fontAlgn="base" hangingPunct="0">
              <a:spcBef>
                <a:spcPct val="0"/>
              </a:spcBef>
              <a:spcAft>
                <a:spcPct val="0"/>
              </a:spcAft>
              <a:defRPr sz="2400">
                <a:solidFill>
                  <a:schemeClr val="tx1"/>
                </a:solidFill>
                <a:latin typeface="Times New Roman" charset="0"/>
              </a:defRPr>
            </a:lvl6pPr>
            <a:lvl7pPr marL="2971800" indent="-228600" defTabSz="822325" eaLnBrk="0" fontAlgn="base" hangingPunct="0">
              <a:spcBef>
                <a:spcPct val="0"/>
              </a:spcBef>
              <a:spcAft>
                <a:spcPct val="0"/>
              </a:spcAft>
              <a:defRPr sz="2400">
                <a:solidFill>
                  <a:schemeClr val="tx1"/>
                </a:solidFill>
                <a:latin typeface="Times New Roman" charset="0"/>
              </a:defRPr>
            </a:lvl7pPr>
            <a:lvl8pPr marL="3429000" indent="-228600" defTabSz="822325" eaLnBrk="0" fontAlgn="base" hangingPunct="0">
              <a:spcBef>
                <a:spcPct val="0"/>
              </a:spcBef>
              <a:spcAft>
                <a:spcPct val="0"/>
              </a:spcAft>
              <a:defRPr sz="2400">
                <a:solidFill>
                  <a:schemeClr val="tx1"/>
                </a:solidFill>
                <a:latin typeface="Times New Roman" charset="0"/>
              </a:defRPr>
            </a:lvl8pPr>
            <a:lvl9pPr marL="3886200" indent="-228600" defTabSz="822325" eaLnBrk="0" fontAlgn="base" hangingPunct="0">
              <a:spcBef>
                <a:spcPct val="0"/>
              </a:spcBef>
              <a:spcAft>
                <a:spcPct val="0"/>
              </a:spcAft>
              <a:defRPr sz="2400">
                <a:solidFill>
                  <a:schemeClr val="tx1"/>
                </a:solidFill>
                <a:latin typeface="Times New Roman" charset="0"/>
              </a:defRPr>
            </a:lvl9pPr>
          </a:lstStyle>
          <a:p>
            <a:pPr algn="ctr">
              <a:spcAft>
                <a:spcPct val="15000"/>
              </a:spcAft>
            </a:pPr>
            <a:r>
              <a:rPr lang="en-US">
                <a:solidFill>
                  <a:srgbClr val="000000"/>
                </a:solidFill>
                <a:latin typeface="Arial" charset="0"/>
              </a:rPr>
              <a:t>All-Variable Speed Demand Based Control</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25" y="1624013"/>
            <a:ext cx="7862888"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523875" y="4953000"/>
            <a:ext cx="8128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22325">
              <a:defRPr sz="2400">
                <a:solidFill>
                  <a:schemeClr val="tx1"/>
                </a:solidFill>
                <a:latin typeface="Times New Roman" charset="0"/>
              </a:defRPr>
            </a:lvl1pPr>
            <a:lvl2pPr marL="742950" indent="-285750" defTabSz="822325">
              <a:defRPr sz="2400">
                <a:solidFill>
                  <a:schemeClr val="tx1"/>
                </a:solidFill>
                <a:latin typeface="Times New Roman" charset="0"/>
              </a:defRPr>
            </a:lvl2pPr>
            <a:lvl3pPr marL="1143000" indent="-228600" defTabSz="822325">
              <a:defRPr sz="2400">
                <a:solidFill>
                  <a:schemeClr val="tx1"/>
                </a:solidFill>
                <a:latin typeface="Times New Roman" charset="0"/>
              </a:defRPr>
            </a:lvl3pPr>
            <a:lvl4pPr marL="1600200" indent="-228600" defTabSz="822325">
              <a:defRPr sz="2400">
                <a:solidFill>
                  <a:schemeClr val="tx1"/>
                </a:solidFill>
                <a:latin typeface="Times New Roman" charset="0"/>
              </a:defRPr>
            </a:lvl4pPr>
            <a:lvl5pPr marL="2057400" indent="-228600" defTabSz="822325">
              <a:defRPr sz="2400">
                <a:solidFill>
                  <a:schemeClr val="tx1"/>
                </a:solidFill>
                <a:latin typeface="Times New Roman" charset="0"/>
              </a:defRPr>
            </a:lvl5pPr>
            <a:lvl6pPr marL="2514600" indent="-228600" defTabSz="822325" eaLnBrk="0" fontAlgn="base" hangingPunct="0">
              <a:spcBef>
                <a:spcPct val="0"/>
              </a:spcBef>
              <a:spcAft>
                <a:spcPct val="0"/>
              </a:spcAft>
              <a:defRPr sz="2400">
                <a:solidFill>
                  <a:schemeClr val="tx1"/>
                </a:solidFill>
                <a:latin typeface="Times New Roman" charset="0"/>
              </a:defRPr>
            </a:lvl6pPr>
            <a:lvl7pPr marL="2971800" indent="-228600" defTabSz="822325" eaLnBrk="0" fontAlgn="base" hangingPunct="0">
              <a:spcBef>
                <a:spcPct val="0"/>
              </a:spcBef>
              <a:spcAft>
                <a:spcPct val="0"/>
              </a:spcAft>
              <a:defRPr sz="2400">
                <a:solidFill>
                  <a:schemeClr val="tx1"/>
                </a:solidFill>
                <a:latin typeface="Times New Roman" charset="0"/>
              </a:defRPr>
            </a:lvl7pPr>
            <a:lvl8pPr marL="3429000" indent="-228600" defTabSz="822325" eaLnBrk="0" fontAlgn="base" hangingPunct="0">
              <a:spcBef>
                <a:spcPct val="0"/>
              </a:spcBef>
              <a:spcAft>
                <a:spcPct val="0"/>
              </a:spcAft>
              <a:defRPr sz="2400">
                <a:solidFill>
                  <a:schemeClr val="tx1"/>
                </a:solidFill>
                <a:latin typeface="Times New Roman" charset="0"/>
              </a:defRPr>
            </a:lvl8pPr>
            <a:lvl9pPr marL="3886200" indent="-228600" defTabSz="822325" eaLnBrk="0" fontAlgn="base" hangingPunct="0">
              <a:spcBef>
                <a:spcPct val="0"/>
              </a:spcBef>
              <a:spcAft>
                <a:spcPct val="0"/>
              </a:spcAft>
              <a:defRPr sz="2400">
                <a:solidFill>
                  <a:schemeClr val="tx1"/>
                </a:solidFill>
                <a:latin typeface="Times New Roman" charset="0"/>
              </a:defRPr>
            </a:lvl9pPr>
          </a:lstStyle>
          <a:p>
            <a:pPr>
              <a:spcAft>
                <a:spcPct val="15000"/>
              </a:spcAft>
            </a:pPr>
            <a:r>
              <a:rPr lang="en-US" sz="1500">
                <a:solidFill>
                  <a:srgbClr val="000000"/>
                </a:solidFill>
                <a:latin typeface="Arial" charset="0"/>
              </a:rPr>
              <a:t>Equipment is connected via an integrated network and operation is coordinated to maintain lowest overall energy use at all load conditions using demand based control and natural curve sequencing of equipment. Unless incorporated as design criteria, temperature and pressure setpoints are not employed except as operating limits.</a:t>
            </a:r>
          </a:p>
        </p:txBody>
      </p:sp>
      <p:sp>
        <p:nvSpPr>
          <p:cNvPr id="11" name="Text Box 5"/>
          <p:cNvSpPr txBox="1">
            <a:spLocks noChangeArrowheads="1"/>
          </p:cNvSpPr>
          <p:nvPr/>
        </p:nvSpPr>
        <p:spPr bwMode="auto">
          <a:xfrm>
            <a:off x="609600" y="304800"/>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u="sng">
                <a:latin typeface="Arial" charset="0"/>
              </a:rPr>
              <a:t>Sustainable Chilled Water Systems</a:t>
            </a:r>
          </a:p>
        </p:txBody>
      </p:sp>
    </p:spTree>
    <p:extLst>
      <p:ext uri="{BB962C8B-B14F-4D97-AF65-F5344CB8AC3E}">
        <p14:creationId xmlns:p14="http://schemas.microsoft.com/office/powerpoint/2010/main" val="169735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41300" y="1066800"/>
            <a:ext cx="8326438"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22325">
              <a:defRPr sz="2400">
                <a:solidFill>
                  <a:schemeClr val="tx1"/>
                </a:solidFill>
                <a:latin typeface="Times New Roman" charset="0"/>
              </a:defRPr>
            </a:lvl1pPr>
            <a:lvl2pPr marL="742950" indent="-285750" defTabSz="822325">
              <a:defRPr sz="2400">
                <a:solidFill>
                  <a:schemeClr val="tx1"/>
                </a:solidFill>
                <a:latin typeface="Times New Roman" charset="0"/>
              </a:defRPr>
            </a:lvl2pPr>
            <a:lvl3pPr marL="1143000" indent="-228600" defTabSz="822325">
              <a:defRPr sz="2400">
                <a:solidFill>
                  <a:schemeClr val="tx1"/>
                </a:solidFill>
                <a:latin typeface="Times New Roman" charset="0"/>
              </a:defRPr>
            </a:lvl3pPr>
            <a:lvl4pPr marL="1600200" indent="-228600" defTabSz="822325">
              <a:defRPr sz="2400">
                <a:solidFill>
                  <a:schemeClr val="tx1"/>
                </a:solidFill>
                <a:latin typeface="Times New Roman" charset="0"/>
              </a:defRPr>
            </a:lvl4pPr>
            <a:lvl5pPr marL="2057400" indent="-228600" defTabSz="822325">
              <a:defRPr sz="2400">
                <a:solidFill>
                  <a:schemeClr val="tx1"/>
                </a:solidFill>
                <a:latin typeface="Times New Roman" charset="0"/>
              </a:defRPr>
            </a:lvl5pPr>
            <a:lvl6pPr marL="2514600" indent="-228600" defTabSz="822325" eaLnBrk="0" fontAlgn="base" hangingPunct="0">
              <a:spcBef>
                <a:spcPct val="0"/>
              </a:spcBef>
              <a:spcAft>
                <a:spcPct val="0"/>
              </a:spcAft>
              <a:defRPr sz="2400">
                <a:solidFill>
                  <a:schemeClr val="tx1"/>
                </a:solidFill>
                <a:latin typeface="Times New Roman" charset="0"/>
              </a:defRPr>
            </a:lvl6pPr>
            <a:lvl7pPr marL="2971800" indent="-228600" defTabSz="822325" eaLnBrk="0" fontAlgn="base" hangingPunct="0">
              <a:spcBef>
                <a:spcPct val="0"/>
              </a:spcBef>
              <a:spcAft>
                <a:spcPct val="0"/>
              </a:spcAft>
              <a:defRPr sz="2400">
                <a:solidFill>
                  <a:schemeClr val="tx1"/>
                </a:solidFill>
                <a:latin typeface="Times New Roman" charset="0"/>
              </a:defRPr>
            </a:lvl7pPr>
            <a:lvl8pPr marL="3429000" indent="-228600" defTabSz="822325" eaLnBrk="0" fontAlgn="base" hangingPunct="0">
              <a:spcBef>
                <a:spcPct val="0"/>
              </a:spcBef>
              <a:spcAft>
                <a:spcPct val="0"/>
              </a:spcAft>
              <a:defRPr sz="2400">
                <a:solidFill>
                  <a:schemeClr val="tx1"/>
                </a:solidFill>
                <a:latin typeface="Times New Roman" charset="0"/>
              </a:defRPr>
            </a:lvl8pPr>
            <a:lvl9pPr marL="3886200" indent="-228600" defTabSz="822325" eaLnBrk="0" fontAlgn="base" hangingPunct="0">
              <a:spcBef>
                <a:spcPct val="0"/>
              </a:spcBef>
              <a:spcAft>
                <a:spcPct val="0"/>
              </a:spcAft>
              <a:defRPr sz="2400">
                <a:solidFill>
                  <a:schemeClr val="tx1"/>
                </a:solidFill>
                <a:latin typeface="Times New Roman" charset="0"/>
              </a:defRPr>
            </a:lvl9pPr>
          </a:lstStyle>
          <a:p>
            <a:pPr algn="ctr">
              <a:spcAft>
                <a:spcPct val="15000"/>
              </a:spcAft>
            </a:pPr>
            <a:r>
              <a:rPr lang="en-US" dirty="0">
                <a:solidFill>
                  <a:srgbClr val="000000"/>
                </a:solidFill>
                <a:latin typeface="Arial" charset="0"/>
              </a:rPr>
              <a:t>Network Enabled Demand Based Control Of All-Variable Speed Chiller Plants</a:t>
            </a:r>
          </a:p>
        </p:txBody>
      </p:sp>
      <p:sp>
        <p:nvSpPr>
          <p:cNvPr id="3" name="Text Box 3"/>
          <p:cNvSpPr txBox="1">
            <a:spLocks noChangeArrowheads="1"/>
          </p:cNvSpPr>
          <p:nvPr/>
        </p:nvSpPr>
        <p:spPr bwMode="auto">
          <a:xfrm>
            <a:off x="685800" y="2070100"/>
            <a:ext cx="7772400" cy="341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263525" indent="-263525" defTabSz="822325">
              <a:defRPr sz="2400">
                <a:solidFill>
                  <a:schemeClr val="tx1"/>
                </a:solidFill>
                <a:latin typeface="Times New Roman" charset="0"/>
              </a:defRPr>
            </a:lvl1pPr>
            <a:lvl2pPr marL="742950" indent="-285750" defTabSz="822325">
              <a:defRPr sz="2400">
                <a:solidFill>
                  <a:schemeClr val="tx1"/>
                </a:solidFill>
                <a:latin typeface="Times New Roman" charset="0"/>
              </a:defRPr>
            </a:lvl2pPr>
            <a:lvl3pPr marL="1143000" indent="-228600" defTabSz="822325">
              <a:defRPr sz="2400">
                <a:solidFill>
                  <a:schemeClr val="tx1"/>
                </a:solidFill>
                <a:latin typeface="Times New Roman" charset="0"/>
              </a:defRPr>
            </a:lvl3pPr>
            <a:lvl4pPr marL="1600200" indent="-228600" defTabSz="822325">
              <a:defRPr sz="2400">
                <a:solidFill>
                  <a:schemeClr val="tx1"/>
                </a:solidFill>
                <a:latin typeface="Times New Roman" charset="0"/>
              </a:defRPr>
            </a:lvl4pPr>
            <a:lvl5pPr marL="2057400" indent="-228600" defTabSz="822325">
              <a:defRPr sz="2400">
                <a:solidFill>
                  <a:schemeClr val="tx1"/>
                </a:solidFill>
                <a:latin typeface="Times New Roman" charset="0"/>
              </a:defRPr>
            </a:lvl5pPr>
            <a:lvl6pPr marL="2514600" indent="-228600" defTabSz="822325" eaLnBrk="0" fontAlgn="base" hangingPunct="0">
              <a:spcBef>
                <a:spcPct val="0"/>
              </a:spcBef>
              <a:spcAft>
                <a:spcPct val="0"/>
              </a:spcAft>
              <a:defRPr sz="2400">
                <a:solidFill>
                  <a:schemeClr val="tx1"/>
                </a:solidFill>
                <a:latin typeface="Times New Roman" charset="0"/>
              </a:defRPr>
            </a:lvl6pPr>
            <a:lvl7pPr marL="2971800" indent="-228600" defTabSz="822325" eaLnBrk="0" fontAlgn="base" hangingPunct="0">
              <a:spcBef>
                <a:spcPct val="0"/>
              </a:spcBef>
              <a:spcAft>
                <a:spcPct val="0"/>
              </a:spcAft>
              <a:defRPr sz="2400">
                <a:solidFill>
                  <a:schemeClr val="tx1"/>
                </a:solidFill>
                <a:latin typeface="Times New Roman" charset="0"/>
              </a:defRPr>
            </a:lvl7pPr>
            <a:lvl8pPr marL="3429000" indent="-228600" defTabSz="822325" eaLnBrk="0" fontAlgn="base" hangingPunct="0">
              <a:spcBef>
                <a:spcPct val="0"/>
              </a:spcBef>
              <a:spcAft>
                <a:spcPct val="0"/>
              </a:spcAft>
              <a:defRPr sz="2400">
                <a:solidFill>
                  <a:schemeClr val="tx1"/>
                </a:solidFill>
                <a:latin typeface="Times New Roman" charset="0"/>
              </a:defRPr>
            </a:lvl8pPr>
            <a:lvl9pPr marL="3886200" indent="-228600" defTabSz="822325" eaLnBrk="0" fontAlgn="base" hangingPunct="0">
              <a:spcBef>
                <a:spcPct val="0"/>
              </a:spcBef>
              <a:spcAft>
                <a:spcPct val="0"/>
              </a:spcAft>
              <a:defRPr sz="2400">
                <a:solidFill>
                  <a:schemeClr val="tx1"/>
                </a:solidFill>
                <a:latin typeface="Times New Roman" charset="0"/>
              </a:defRPr>
            </a:lvl9pPr>
          </a:lstStyle>
          <a:p>
            <a:pPr>
              <a:spcAft>
                <a:spcPct val="15000"/>
              </a:spcAft>
            </a:pPr>
            <a:r>
              <a:rPr lang="en-US" sz="2000" b="1" dirty="0">
                <a:solidFill>
                  <a:srgbClr val="960018"/>
                </a:solidFill>
                <a:latin typeface="Arial" charset="0"/>
              </a:rPr>
              <a:t>Control Features:</a:t>
            </a:r>
            <a:endParaRPr lang="en-US" sz="2000" dirty="0">
              <a:solidFill>
                <a:srgbClr val="000000"/>
              </a:solidFill>
              <a:latin typeface="Arial" charset="0"/>
            </a:endParaRPr>
          </a:p>
          <a:p>
            <a:pPr>
              <a:spcAft>
                <a:spcPct val="15000"/>
              </a:spcAft>
              <a:buClr>
                <a:srgbClr val="000000"/>
              </a:buClr>
              <a:buSzPct val="100000"/>
              <a:buFontTx/>
              <a:buChar char="•"/>
            </a:pPr>
            <a:r>
              <a:rPr lang="en-US" sz="2000" dirty="0">
                <a:solidFill>
                  <a:srgbClr val="000000"/>
                </a:solidFill>
                <a:latin typeface="Arial" charset="0"/>
              </a:rPr>
              <a:t>Simple Direct Control Relationships between Chillers, Pumps and Tower Fans		</a:t>
            </a:r>
          </a:p>
          <a:p>
            <a:pPr>
              <a:spcAft>
                <a:spcPct val="15000"/>
              </a:spcAft>
              <a:buClr>
                <a:srgbClr val="000000"/>
              </a:buClr>
              <a:buSzPct val="100000"/>
              <a:buFontTx/>
              <a:buChar char="•"/>
            </a:pPr>
            <a:r>
              <a:rPr lang="en-US" sz="2000" dirty="0">
                <a:solidFill>
                  <a:srgbClr val="000000"/>
                </a:solidFill>
                <a:latin typeface="Arial" charset="0"/>
              </a:rPr>
              <a:t>"Natural Curve" Sequencing of chillers</a:t>
            </a:r>
          </a:p>
          <a:p>
            <a:pPr>
              <a:spcAft>
                <a:spcPct val="15000"/>
              </a:spcAft>
            </a:pPr>
            <a:endParaRPr lang="en-US" sz="2000" dirty="0">
              <a:solidFill>
                <a:srgbClr val="000000"/>
              </a:solidFill>
              <a:latin typeface="Arial" charset="0"/>
            </a:endParaRPr>
          </a:p>
          <a:p>
            <a:pPr>
              <a:spcAft>
                <a:spcPct val="15000"/>
              </a:spcAft>
            </a:pPr>
            <a:r>
              <a:rPr lang="en-US" sz="2000" b="1" dirty="0">
                <a:solidFill>
                  <a:srgbClr val="960018"/>
                </a:solidFill>
                <a:latin typeface="Arial" charset="0"/>
              </a:rPr>
              <a:t>Benefits:</a:t>
            </a:r>
            <a:endParaRPr lang="en-US" sz="2000" dirty="0">
              <a:solidFill>
                <a:srgbClr val="000000"/>
              </a:solidFill>
              <a:latin typeface="Arial" charset="0"/>
            </a:endParaRPr>
          </a:p>
          <a:p>
            <a:pPr>
              <a:spcAft>
                <a:spcPct val="15000"/>
              </a:spcAft>
              <a:buClr>
                <a:srgbClr val="000000"/>
              </a:buClr>
              <a:buSzPct val="100000"/>
              <a:buFontTx/>
              <a:buChar char="•"/>
            </a:pPr>
            <a:r>
              <a:rPr lang="en-US" sz="2000" dirty="0">
                <a:solidFill>
                  <a:srgbClr val="000000"/>
                </a:solidFill>
                <a:latin typeface="Arial" charset="0"/>
              </a:rPr>
              <a:t>Ultra-Efficient Plant Operation</a:t>
            </a:r>
          </a:p>
          <a:p>
            <a:pPr>
              <a:spcAft>
                <a:spcPct val="15000"/>
              </a:spcAft>
              <a:buClr>
                <a:srgbClr val="000000"/>
              </a:buClr>
              <a:buSzPct val="100000"/>
              <a:buFontTx/>
              <a:buChar char="•"/>
            </a:pPr>
            <a:r>
              <a:rPr lang="en-US" sz="2000" dirty="0">
                <a:solidFill>
                  <a:srgbClr val="000000"/>
                </a:solidFill>
                <a:latin typeface="Arial" charset="0"/>
              </a:rPr>
              <a:t>Simpler and More Stable Plant Operation</a:t>
            </a:r>
          </a:p>
          <a:p>
            <a:pPr>
              <a:spcAft>
                <a:spcPct val="15000"/>
              </a:spcAft>
              <a:buClr>
                <a:srgbClr val="000000"/>
              </a:buClr>
              <a:buSzPct val="100000"/>
              <a:buFontTx/>
              <a:buChar char="•"/>
            </a:pPr>
            <a:r>
              <a:rPr lang="en-US" sz="2000" dirty="0">
                <a:solidFill>
                  <a:srgbClr val="000000"/>
                </a:solidFill>
                <a:latin typeface="Arial" charset="0"/>
              </a:rPr>
              <a:t>Longer Life for Equipment and Lower Maintenance Costs</a:t>
            </a:r>
          </a:p>
          <a:p>
            <a:pPr>
              <a:spcAft>
                <a:spcPct val="15000"/>
              </a:spcAft>
              <a:buClr>
                <a:srgbClr val="000000"/>
              </a:buClr>
              <a:buSzPct val="100000"/>
              <a:buFont typeface="Arial" charset="0"/>
              <a:buChar char="5"/>
            </a:pPr>
            <a:endParaRPr lang="en-US" sz="2000" dirty="0">
              <a:solidFill>
                <a:srgbClr val="000000"/>
              </a:solidFill>
              <a:latin typeface="Arial" charset="0"/>
            </a:endParaRPr>
          </a:p>
        </p:txBody>
      </p:sp>
      <p:sp>
        <p:nvSpPr>
          <p:cNvPr id="4" name="Text Box 4"/>
          <p:cNvSpPr txBox="1">
            <a:spLocks noChangeArrowheads="1"/>
          </p:cNvSpPr>
          <p:nvPr/>
        </p:nvSpPr>
        <p:spPr bwMode="auto">
          <a:xfrm>
            <a:off x="609600" y="304800"/>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u="sng" dirty="0">
                <a:latin typeface="Arial" charset="0"/>
              </a:rPr>
              <a:t>Sustainable Chilled Water Systems</a:t>
            </a:r>
          </a:p>
        </p:txBody>
      </p:sp>
    </p:spTree>
    <p:extLst>
      <p:ext uri="{BB962C8B-B14F-4D97-AF65-F5344CB8AC3E}">
        <p14:creationId xmlns:p14="http://schemas.microsoft.com/office/powerpoint/2010/main" val="1080226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428625" y="1181100"/>
            <a:ext cx="83264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22325">
              <a:defRPr sz="2400">
                <a:solidFill>
                  <a:schemeClr val="tx1"/>
                </a:solidFill>
                <a:latin typeface="Times New Roman" charset="0"/>
              </a:defRPr>
            </a:lvl1pPr>
            <a:lvl2pPr marL="742950" indent="-285750" defTabSz="822325">
              <a:defRPr sz="2400">
                <a:solidFill>
                  <a:schemeClr val="tx1"/>
                </a:solidFill>
                <a:latin typeface="Times New Roman" charset="0"/>
              </a:defRPr>
            </a:lvl2pPr>
            <a:lvl3pPr marL="1143000" indent="-228600" defTabSz="822325">
              <a:defRPr sz="2400">
                <a:solidFill>
                  <a:schemeClr val="tx1"/>
                </a:solidFill>
                <a:latin typeface="Times New Roman" charset="0"/>
              </a:defRPr>
            </a:lvl3pPr>
            <a:lvl4pPr marL="1600200" indent="-228600" defTabSz="822325">
              <a:defRPr sz="2400">
                <a:solidFill>
                  <a:schemeClr val="tx1"/>
                </a:solidFill>
                <a:latin typeface="Times New Roman" charset="0"/>
              </a:defRPr>
            </a:lvl4pPr>
            <a:lvl5pPr marL="2057400" indent="-228600" defTabSz="822325">
              <a:defRPr sz="2400">
                <a:solidFill>
                  <a:schemeClr val="tx1"/>
                </a:solidFill>
                <a:latin typeface="Times New Roman" charset="0"/>
              </a:defRPr>
            </a:lvl5pPr>
            <a:lvl6pPr marL="2514600" indent="-228600" defTabSz="822325" eaLnBrk="0" fontAlgn="base" hangingPunct="0">
              <a:spcBef>
                <a:spcPct val="0"/>
              </a:spcBef>
              <a:spcAft>
                <a:spcPct val="0"/>
              </a:spcAft>
              <a:defRPr sz="2400">
                <a:solidFill>
                  <a:schemeClr val="tx1"/>
                </a:solidFill>
                <a:latin typeface="Times New Roman" charset="0"/>
              </a:defRPr>
            </a:lvl6pPr>
            <a:lvl7pPr marL="2971800" indent="-228600" defTabSz="822325" eaLnBrk="0" fontAlgn="base" hangingPunct="0">
              <a:spcBef>
                <a:spcPct val="0"/>
              </a:spcBef>
              <a:spcAft>
                <a:spcPct val="0"/>
              </a:spcAft>
              <a:defRPr sz="2400">
                <a:solidFill>
                  <a:schemeClr val="tx1"/>
                </a:solidFill>
                <a:latin typeface="Times New Roman" charset="0"/>
              </a:defRPr>
            </a:lvl7pPr>
            <a:lvl8pPr marL="3429000" indent="-228600" defTabSz="822325" eaLnBrk="0" fontAlgn="base" hangingPunct="0">
              <a:spcBef>
                <a:spcPct val="0"/>
              </a:spcBef>
              <a:spcAft>
                <a:spcPct val="0"/>
              </a:spcAft>
              <a:defRPr sz="2400">
                <a:solidFill>
                  <a:schemeClr val="tx1"/>
                </a:solidFill>
                <a:latin typeface="Times New Roman" charset="0"/>
              </a:defRPr>
            </a:lvl8pPr>
            <a:lvl9pPr marL="3886200" indent="-228600" defTabSz="822325" eaLnBrk="0" fontAlgn="base" hangingPunct="0">
              <a:spcBef>
                <a:spcPct val="0"/>
              </a:spcBef>
              <a:spcAft>
                <a:spcPct val="0"/>
              </a:spcAft>
              <a:defRPr sz="2400">
                <a:solidFill>
                  <a:schemeClr val="tx1"/>
                </a:solidFill>
                <a:latin typeface="Times New Roman" charset="0"/>
              </a:defRPr>
            </a:lvl9pPr>
          </a:lstStyle>
          <a:p>
            <a:pPr algn="ctr">
              <a:spcAft>
                <a:spcPct val="15000"/>
              </a:spcAft>
            </a:pPr>
            <a:r>
              <a:rPr lang="en-US">
                <a:solidFill>
                  <a:srgbClr val="000000"/>
                </a:solidFill>
                <a:latin typeface="Arial" charset="0"/>
              </a:rPr>
              <a:t>Primary/Secondary CHW Distribution System</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 y="1905000"/>
            <a:ext cx="8126413"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609600" y="304800"/>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u="sng" dirty="0">
                <a:latin typeface="Arial" charset="0"/>
              </a:rPr>
              <a:t>Sustainable Chilled Water Systems</a:t>
            </a:r>
          </a:p>
        </p:txBody>
      </p:sp>
    </p:spTree>
    <p:extLst>
      <p:ext uri="{BB962C8B-B14F-4D97-AF65-F5344CB8AC3E}">
        <p14:creationId xmlns:p14="http://schemas.microsoft.com/office/powerpoint/2010/main" val="219966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533525"/>
            <a:ext cx="65913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txBox="1">
            <a:spLocks noChangeArrowheads="1"/>
          </p:cNvSpPr>
          <p:nvPr/>
        </p:nvSpPr>
        <p:spPr bwMode="auto">
          <a:xfrm>
            <a:off x="428625" y="1181100"/>
            <a:ext cx="83264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22325">
              <a:defRPr sz="2400">
                <a:solidFill>
                  <a:schemeClr val="tx1"/>
                </a:solidFill>
                <a:latin typeface="Times New Roman" charset="0"/>
              </a:defRPr>
            </a:lvl1pPr>
            <a:lvl2pPr marL="742950" indent="-285750" defTabSz="822325">
              <a:defRPr sz="2400">
                <a:solidFill>
                  <a:schemeClr val="tx1"/>
                </a:solidFill>
                <a:latin typeface="Times New Roman" charset="0"/>
              </a:defRPr>
            </a:lvl2pPr>
            <a:lvl3pPr marL="1143000" indent="-228600" defTabSz="822325">
              <a:defRPr sz="2400">
                <a:solidFill>
                  <a:schemeClr val="tx1"/>
                </a:solidFill>
                <a:latin typeface="Times New Roman" charset="0"/>
              </a:defRPr>
            </a:lvl3pPr>
            <a:lvl4pPr marL="1600200" indent="-228600" defTabSz="822325">
              <a:defRPr sz="2400">
                <a:solidFill>
                  <a:schemeClr val="tx1"/>
                </a:solidFill>
                <a:latin typeface="Times New Roman" charset="0"/>
              </a:defRPr>
            </a:lvl4pPr>
            <a:lvl5pPr marL="2057400" indent="-228600" defTabSz="822325">
              <a:defRPr sz="2400">
                <a:solidFill>
                  <a:schemeClr val="tx1"/>
                </a:solidFill>
                <a:latin typeface="Times New Roman" charset="0"/>
              </a:defRPr>
            </a:lvl5pPr>
            <a:lvl6pPr marL="2514600" indent="-228600" defTabSz="822325" eaLnBrk="0" fontAlgn="base" hangingPunct="0">
              <a:spcBef>
                <a:spcPct val="0"/>
              </a:spcBef>
              <a:spcAft>
                <a:spcPct val="0"/>
              </a:spcAft>
              <a:defRPr sz="2400">
                <a:solidFill>
                  <a:schemeClr val="tx1"/>
                </a:solidFill>
                <a:latin typeface="Times New Roman" charset="0"/>
              </a:defRPr>
            </a:lvl6pPr>
            <a:lvl7pPr marL="2971800" indent="-228600" defTabSz="822325" eaLnBrk="0" fontAlgn="base" hangingPunct="0">
              <a:spcBef>
                <a:spcPct val="0"/>
              </a:spcBef>
              <a:spcAft>
                <a:spcPct val="0"/>
              </a:spcAft>
              <a:defRPr sz="2400">
                <a:solidFill>
                  <a:schemeClr val="tx1"/>
                </a:solidFill>
                <a:latin typeface="Times New Roman" charset="0"/>
              </a:defRPr>
            </a:lvl7pPr>
            <a:lvl8pPr marL="3429000" indent="-228600" defTabSz="822325" eaLnBrk="0" fontAlgn="base" hangingPunct="0">
              <a:spcBef>
                <a:spcPct val="0"/>
              </a:spcBef>
              <a:spcAft>
                <a:spcPct val="0"/>
              </a:spcAft>
              <a:defRPr sz="2400">
                <a:solidFill>
                  <a:schemeClr val="tx1"/>
                </a:solidFill>
                <a:latin typeface="Times New Roman" charset="0"/>
              </a:defRPr>
            </a:lvl8pPr>
            <a:lvl9pPr marL="3886200" indent="-228600" defTabSz="822325" eaLnBrk="0" fontAlgn="base" hangingPunct="0">
              <a:spcBef>
                <a:spcPct val="0"/>
              </a:spcBef>
              <a:spcAft>
                <a:spcPct val="0"/>
              </a:spcAft>
              <a:defRPr sz="2400">
                <a:solidFill>
                  <a:schemeClr val="tx1"/>
                </a:solidFill>
                <a:latin typeface="Times New Roman" charset="0"/>
              </a:defRPr>
            </a:lvl9pPr>
          </a:lstStyle>
          <a:p>
            <a:pPr algn="ctr">
              <a:spcAft>
                <a:spcPct val="15000"/>
              </a:spcAft>
            </a:pPr>
            <a:r>
              <a:rPr lang="en-US">
                <a:solidFill>
                  <a:srgbClr val="000000"/>
                </a:solidFill>
                <a:latin typeface="Arial" charset="0"/>
              </a:rPr>
              <a:t>Variable Speed Pump Operation Comparison</a:t>
            </a:r>
          </a:p>
        </p:txBody>
      </p:sp>
      <p:sp>
        <p:nvSpPr>
          <p:cNvPr id="4" name="Text Box 4"/>
          <p:cNvSpPr txBox="1">
            <a:spLocks noChangeArrowheads="1"/>
          </p:cNvSpPr>
          <p:nvPr/>
        </p:nvSpPr>
        <p:spPr bwMode="auto">
          <a:xfrm>
            <a:off x="609600" y="304800"/>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u="sng">
                <a:latin typeface="Arial" charset="0"/>
              </a:rPr>
              <a:t>Sustainable Chilled Water Systems</a:t>
            </a:r>
          </a:p>
        </p:txBody>
      </p:sp>
    </p:spTree>
    <p:extLst>
      <p:ext uri="{BB962C8B-B14F-4D97-AF65-F5344CB8AC3E}">
        <p14:creationId xmlns:p14="http://schemas.microsoft.com/office/powerpoint/2010/main" val="2657265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428625" y="1143000"/>
            <a:ext cx="8326438"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22325">
              <a:defRPr sz="2400">
                <a:solidFill>
                  <a:schemeClr val="tx1"/>
                </a:solidFill>
                <a:latin typeface="Times New Roman" charset="0"/>
              </a:defRPr>
            </a:lvl1pPr>
            <a:lvl2pPr marL="742950" indent="-285750" defTabSz="822325">
              <a:defRPr sz="2400">
                <a:solidFill>
                  <a:schemeClr val="tx1"/>
                </a:solidFill>
                <a:latin typeface="Times New Roman" charset="0"/>
              </a:defRPr>
            </a:lvl2pPr>
            <a:lvl3pPr marL="1143000" indent="-228600" defTabSz="822325">
              <a:defRPr sz="2400">
                <a:solidFill>
                  <a:schemeClr val="tx1"/>
                </a:solidFill>
                <a:latin typeface="Times New Roman" charset="0"/>
              </a:defRPr>
            </a:lvl3pPr>
            <a:lvl4pPr marL="1600200" indent="-228600" defTabSz="822325">
              <a:defRPr sz="2400">
                <a:solidFill>
                  <a:schemeClr val="tx1"/>
                </a:solidFill>
                <a:latin typeface="Times New Roman" charset="0"/>
              </a:defRPr>
            </a:lvl4pPr>
            <a:lvl5pPr marL="2057400" indent="-228600" defTabSz="822325">
              <a:defRPr sz="2400">
                <a:solidFill>
                  <a:schemeClr val="tx1"/>
                </a:solidFill>
                <a:latin typeface="Times New Roman" charset="0"/>
              </a:defRPr>
            </a:lvl5pPr>
            <a:lvl6pPr marL="2514600" indent="-228600" defTabSz="822325" eaLnBrk="0" fontAlgn="base" hangingPunct="0">
              <a:spcBef>
                <a:spcPct val="0"/>
              </a:spcBef>
              <a:spcAft>
                <a:spcPct val="0"/>
              </a:spcAft>
              <a:defRPr sz="2400">
                <a:solidFill>
                  <a:schemeClr val="tx1"/>
                </a:solidFill>
                <a:latin typeface="Times New Roman" charset="0"/>
              </a:defRPr>
            </a:lvl6pPr>
            <a:lvl7pPr marL="2971800" indent="-228600" defTabSz="822325" eaLnBrk="0" fontAlgn="base" hangingPunct="0">
              <a:spcBef>
                <a:spcPct val="0"/>
              </a:spcBef>
              <a:spcAft>
                <a:spcPct val="0"/>
              </a:spcAft>
              <a:defRPr sz="2400">
                <a:solidFill>
                  <a:schemeClr val="tx1"/>
                </a:solidFill>
                <a:latin typeface="Times New Roman" charset="0"/>
              </a:defRPr>
            </a:lvl7pPr>
            <a:lvl8pPr marL="3429000" indent="-228600" defTabSz="822325" eaLnBrk="0" fontAlgn="base" hangingPunct="0">
              <a:spcBef>
                <a:spcPct val="0"/>
              </a:spcBef>
              <a:spcAft>
                <a:spcPct val="0"/>
              </a:spcAft>
              <a:defRPr sz="2400">
                <a:solidFill>
                  <a:schemeClr val="tx1"/>
                </a:solidFill>
                <a:latin typeface="Times New Roman" charset="0"/>
              </a:defRPr>
            </a:lvl8pPr>
            <a:lvl9pPr marL="3886200" indent="-228600" defTabSz="822325" eaLnBrk="0" fontAlgn="base" hangingPunct="0">
              <a:spcBef>
                <a:spcPct val="0"/>
              </a:spcBef>
              <a:spcAft>
                <a:spcPct val="0"/>
              </a:spcAft>
              <a:defRPr sz="2400">
                <a:solidFill>
                  <a:schemeClr val="tx1"/>
                </a:solidFill>
                <a:latin typeface="Times New Roman" charset="0"/>
              </a:defRPr>
            </a:lvl9pPr>
          </a:lstStyle>
          <a:p>
            <a:pPr algn="ctr">
              <a:spcAft>
                <a:spcPct val="15000"/>
              </a:spcAft>
            </a:pPr>
            <a:r>
              <a:rPr lang="en-US" dirty="0">
                <a:solidFill>
                  <a:srgbClr val="000000"/>
                </a:solidFill>
                <a:latin typeface="Arial" charset="0"/>
              </a:rPr>
              <a:t>Improving Efficiency of Variable Flow Distribution System for Demand Based Control</a:t>
            </a:r>
          </a:p>
        </p:txBody>
      </p:sp>
      <p:sp>
        <p:nvSpPr>
          <p:cNvPr id="6" name="Text Box 3"/>
          <p:cNvSpPr txBox="1">
            <a:spLocks noChangeArrowheads="1"/>
          </p:cNvSpPr>
          <p:nvPr/>
        </p:nvSpPr>
        <p:spPr bwMode="auto">
          <a:xfrm>
            <a:off x="609600" y="2316163"/>
            <a:ext cx="7620000" cy="217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576263" indent="-247650" defTabSz="822325">
              <a:defRPr sz="2400">
                <a:solidFill>
                  <a:schemeClr val="tx1"/>
                </a:solidFill>
                <a:latin typeface="Times New Roman" charset="0"/>
              </a:defRPr>
            </a:lvl1pPr>
            <a:lvl2pPr marL="742950" indent="-285750" defTabSz="822325">
              <a:defRPr sz="2400">
                <a:solidFill>
                  <a:schemeClr val="tx1"/>
                </a:solidFill>
                <a:latin typeface="Times New Roman" charset="0"/>
              </a:defRPr>
            </a:lvl2pPr>
            <a:lvl3pPr marL="1143000" indent="-228600" defTabSz="822325">
              <a:defRPr sz="2400">
                <a:solidFill>
                  <a:schemeClr val="tx1"/>
                </a:solidFill>
                <a:latin typeface="Times New Roman" charset="0"/>
              </a:defRPr>
            </a:lvl3pPr>
            <a:lvl4pPr marL="1600200" indent="-228600" defTabSz="822325">
              <a:defRPr sz="2400">
                <a:solidFill>
                  <a:schemeClr val="tx1"/>
                </a:solidFill>
                <a:latin typeface="Times New Roman" charset="0"/>
              </a:defRPr>
            </a:lvl4pPr>
            <a:lvl5pPr marL="2057400" indent="-228600" defTabSz="822325">
              <a:defRPr sz="2400">
                <a:solidFill>
                  <a:schemeClr val="tx1"/>
                </a:solidFill>
                <a:latin typeface="Times New Roman" charset="0"/>
              </a:defRPr>
            </a:lvl5pPr>
            <a:lvl6pPr marL="2514600" indent="-228600" defTabSz="822325" eaLnBrk="0" fontAlgn="base" hangingPunct="0">
              <a:spcBef>
                <a:spcPct val="0"/>
              </a:spcBef>
              <a:spcAft>
                <a:spcPct val="0"/>
              </a:spcAft>
              <a:defRPr sz="2400">
                <a:solidFill>
                  <a:schemeClr val="tx1"/>
                </a:solidFill>
                <a:latin typeface="Times New Roman" charset="0"/>
              </a:defRPr>
            </a:lvl6pPr>
            <a:lvl7pPr marL="2971800" indent="-228600" defTabSz="822325" eaLnBrk="0" fontAlgn="base" hangingPunct="0">
              <a:spcBef>
                <a:spcPct val="0"/>
              </a:spcBef>
              <a:spcAft>
                <a:spcPct val="0"/>
              </a:spcAft>
              <a:defRPr sz="2400">
                <a:solidFill>
                  <a:schemeClr val="tx1"/>
                </a:solidFill>
                <a:latin typeface="Times New Roman" charset="0"/>
              </a:defRPr>
            </a:lvl7pPr>
            <a:lvl8pPr marL="3429000" indent="-228600" defTabSz="822325" eaLnBrk="0" fontAlgn="base" hangingPunct="0">
              <a:spcBef>
                <a:spcPct val="0"/>
              </a:spcBef>
              <a:spcAft>
                <a:spcPct val="0"/>
              </a:spcAft>
              <a:defRPr sz="2400">
                <a:solidFill>
                  <a:schemeClr val="tx1"/>
                </a:solidFill>
                <a:latin typeface="Times New Roman" charset="0"/>
              </a:defRPr>
            </a:lvl8pPr>
            <a:lvl9pPr marL="3886200" indent="-228600" defTabSz="822325" eaLnBrk="0" fontAlgn="base" hangingPunct="0">
              <a:spcBef>
                <a:spcPct val="0"/>
              </a:spcBef>
              <a:spcAft>
                <a:spcPct val="0"/>
              </a:spcAft>
              <a:defRPr sz="2400">
                <a:solidFill>
                  <a:schemeClr val="tx1"/>
                </a:solidFill>
                <a:latin typeface="Times New Roman" charset="0"/>
              </a:defRPr>
            </a:lvl9pPr>
          </a:lstStyle>
          <a:p>
            <a:pPr>
              <a:spcAft>
                <a:spcPct val="15000"/>
              </a:spcAft>
              <a:buClr>
                <a:srgbClr val="000000"/>
              </a:buClr>
              <a:buSzPct val="100000"/>
              <a:buFontTx/>
              <a:buChar char="•"/>
            </a:pPr>
            <a:r>
              <a:rPr lang="en-US" sz="2000" dirty="0">
                <a:solidFill>
                  <a:srgbClr val="000000"/>
                </a:solidFill>
                <a:latin typeface="Arial" charset="0"/>
              </a:rPr>
              <a:t>Reduce the pressure drop through chilled water valves. Line size valves with zero pressure drop at full flow are effective if they are properly controlled. </a:t>
            </a:r>
          </a:p>
          <a:p>
            <a:pPr>
              <a:spcAft>
                <a:spcPct val="15000"/>
              </a:spcAft>
              <a:buClr>
                <a:srgbClr val="000000"/>
              </a:buClr>
              <a:buSzPct val="100000"/>
              <a:buFontTx/>
              <a:buChar char="•"/>
            </a:pPr>
            <a:r>
              <a:rPr lang="en-US" sz="2000" dirty="0">
                <a:solidFill>
                  <a:srgbClr val="000000"/>
                </a:solidFill>
                <a:latin typeface="Arial" charset="0"/>
              </a:rPr>
              <a:t>Operate chilled water pumps with network control that reacts to actual demand for flow by the valves served and sequence pumps to so that on-line pumps operate as close as possible to their natural curve.</a:t>
            </a:r>
          </a:p>
        </p:txBody>
      </p:sp>
      <p:sp>
        <p:nvSpPr>
          <p:cNvPr id="7" name="Text Box 4"/>
          <p:cNvSpPr txBox="1">
            <a:spLocks noChangeArrowheads="1"/>
          </p:cNvSpPr>
          <p:nvPr/>
        </p:nvSpPr>
        <p:spPr bwMode="auto">
          <a:xfrm>
            <a:off x="609600" y="304800"/>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u="sng" dirty="0">
                <a:latin typeface="Arial" charset="0"/>
              </a:rPr>
              <a:t>Sustainable Chilled Water Systems</a:t>
            </a:r>
          </a:p>
        </p:txBody>
      </p:sp>
    </p:spTree>
    <p:extLst>
      <p:ext uri="{BB962C8B-B14F-4D97-AF65-F5344CB8AC3E}">
        <p14:creationId xmlns:p14="http://schemas.microsoft.com/office/powerpoint/2010/main" val="3935293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28625" y="1401763"/>
            <a:ext cx="83264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22325">
              <a:defRPr sz="2400">
                <a:solidFill>
                  <a:schemeClr val="tx1"/>
                </a:solidFill>
                <a:latin typeface="Times New Roman" charset="0"/>
              </a:defRPr>
            </a:lvl1pPr>
            <a:lvl2pPr marL="742950" indent="-285750" defTabSz="822325">
              <a:defRPr sz="2400">
                <a:solidFill>
                  <a:schemeClr val="tx1"/>
                </a:solidFill>
                <a:latin typeface="Times New Roman" charset="0"/>
              </a:defRPr>
            </a:lvl2pPr>
            <a:lvl3pPr marL="1143000" indent="-228600" defTabSz="822325">
              <a:defRPr sz="2400">
                <a:solidFill>
                  <a:schemeClr val="tx1"/>
                </a:solidFill>
                <a:latin typeface="Times New Roman" charset="0"/>
              </a:defRPr>
            </a:lvl3pPr>
            <a:lvl4pPr marL="1600200" indent="-228600" defTabSz="822325">
              <a:defRPr sz="2400">
                <a:solidFill>
                  <a:schemeClr val="tx1"/>
                </a:solidFill>
                <a:latin typeface="Times New Roman" charset="0"/>
              </a:defRPr>
            </a:lvl4pPr>
            <a:lvl5pPr marL="2057400" indent="-228600" defTabSz="822325">
              <a:defRPr sz="2400">
                <a:solidFill>
                  <a:schemeClr val="tx1"/>
                </a:solidFill>
                <a:latin typeface="Times New Roman" charset="0"/>
              </a:defRPr>
            </a:lvl5pPr>
            <a:lvl6pPr marL="2514600" indent="-228600" defTabSz="822325" eaLnBrk="0" fontAlgn="base" hangingPunct="0">
              <a:spcBef>
                <a:spcPct val="0"/>
              </a:spcBef>
              <a:spcAft>
                <a:spcPct val="0"/>
              </a:spcAft>
              <a:defRPr sz="2400">
                <a:solidFill>
                  <a:schemeClr val="tx1"/>
                </a:solidFill>
                <a:latin typeface="Times New Roman" charset="0"/>
              </a:defRPr>
            </a:lvl6pPr>
            <a:lvl7pPr marL="2971800" indent="-228600" defTabSz="822325" eaLnBrk="0" fontAlgn="base" hangingPunct="0">
              <a:spcBef>
                <a:spcPct val="0"/>
              </a:spcBef>
              <a:spcAft>
                <a:spcPct val="0"/>
              </a:spcAft>
              <a:defRPr sz="2400">
                <a:solidFill>
                  <a:schemeClr val="tx1"/>
                </a:solidFill>
                <a:latin typeface="Times New Roman" charset="0"/>
              </a:defRPr>
            </a:lvl7pPr>
            <a:lvl8pPr marL="3429000" indent="-228600" defTabSz="822325" eaLnBrk="0" fontAlgn="base" hangingPunct="0">
              <a:spcBef>
                <a:spcPct val="0"/>
              </a:spcBef>
              <a:spcAft>
                <a:spcPct val="0"/>
              </a:spcAft>
              <a:defRPr sz="2400">
                <a:solidFill>
                  <a:schemeClr val="tx1"/>
                </a:solidFill>
                <a:latin typeface="Times New Roman" charset="0"/>
              </a:defRPr>
            </a:lvl8pPr>
            <a:lvl9pPr marL="3886200" indent="-228600" defTabSz="822325" eaLnBrk="0" fontAlgn="base" hangingPunct="0">
              <a:spcBef>
                <a:spcPct val="0"/>
              </a:spcBef>
              <a:spcAft>
                <a:spcPct val="0"/>
              </a:spcAft>
              <a:defRPr sz="2400">
                <a:solidFill>
                  <a:schemeClr val="tx1"/>
                </a:solidFill>
                <a:latin typeface="Times New Roman" charset="0"/>
              </a:defRPr>
            </a:lvl9pPr>
          </a:lstStyle>
          <a:p>
            <a:pPr algn="ctr">
              <a:spcAft>
                <a:spcPct val="15000"/>
              </a:spcAft>
            </a:pPr>
            <a:r>
              <a:rPr lang="en-US">
                <a:solidFill>
                  <a:srgbClr val="000000"/>
                </a:solidFill>
                <a:latin typeface="Arial" charset="0"/>
              </a:rPr>
              <a:t>Implementing All-Variable Speed Chilled Water Systems</a:t>
            </a:r>
          </a:p>
        </p:txBody>
      </p:sp>
      <p:sp>
        <p:nvSpPr>
          <p:cNvPr id="3" name="Text Box 3"/>
          <p:cNvSpPr txBox="1">
            <a:spLocks noChangeArrowheads="1"/>
          </p:cNvSpPr>
          <p:nvPr/>
        </p:nvSpPr>
        <p:spPr bwMode="auto">
          <a:xfrm>
            <a:off x="430213" y="2132013"/>
            <a:ext cx="7951787" cy="3582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576263" indent="-247650" defTabSz="822325">
              <a:defRPr sz="2400">
                <a:solidFill>
                  <a:schemeClr val="tx1"/>
                </a:solidFill>
                <a:latin typeface="Times New Roman" charset="0"/>
              </a:defRPr>
            </a:lvl1pPr>
            <a:lvl2pPr marL="871538" indent="-193675" defTabSz="822325">
              <a:defRPr sz="2400">
                <a:solidFill>
                  <a:schemeClr val="tx1"/>
                </a:solidFill>
                <a:latin typeface="Times New Roman" charset="0"/>
              </a:defRPr>
            </a:lvl2pPr>
            <a:lvl3pPr marL="1143000" indent="-228600" defTabSz="822325">
              <a:defRPr sz="2400">
                <a:solidFill>
                  <a:schemeClr val="tx1"/>
                </a:solidFill>
                <a:latin typeface="Times New Roman" charset="0"/>
              </a:defRPr>
            </a:lvl3pPr>
            <a:lvl4pPr marL="1600200" indent="-228600" defTabSz="822325">
              <a:defRPr sz="2400">
                <a:solidFill>
                  <a:schemeClr val="tx1"/>
                </a:solidFill>
                <a:latin typeface="Times New Roman" charset="0"/>
              </a:defRPr>
            </a:lvl4pPr>
            <a:lvl5pPr marL="2057400" indent="-228600" defTabSz="822325">
              <a:defRPr sz="2400">
                <a:solidFill>
                  <a:schemeClr val="tx1"/>
                </a:solidFill>
                <a:latin typeface="Times New Roman" charset="0"/>
              </a:defRPr>
            </a:lvl5pPr>
            <a:lvl6pPr marL="2514600" indent="-228600" defTabSz="822325" eaLnBrk="0" fontAlgn="base" hangingPunct="0">
              <a:spcBef>
                <a:spcPct val="0"/>
              </a:spcBef>
              <a:spcAft>
                <a:spcPct val="0"/>
              </a:spcAft>
              <a:defRPr sz="2400">
                <a:solidFill>
                  <a:schemeClr val="tx1"/>
                </a:solidFill>
                <a:latin typeface="Times New Roman" charset="0"/>
              </a:defRPr>
            </a:lvl6pPr>
            <a:lvl7pPr marL="2971800" indent="-228600" defTabSz="822325" eaLnBrk="0" fontAlgn="base" hangingPunct="0">
              <a:spcBef>
                <a:spcPct val="0"/>
              </a:spcBef>
              <a:spcAft>
                <a:spcPct val="0"/>
              </a:spcAft>
              <a:defRPr sz="2400">
                <a:solidFill>
                  <a:schemeClr val="tx1"/>
                </a:solidFill>
                <a:latin typeface="Times New Roman" charset="0"/>
              </a:defRPr>
            </a:lvl7pPr>
            <a:lvl8pPr marL="3429000" indent="-228600" defTabSz="822325" eaLnBrk="0" fontAlgn="base" hangingPunct="0">
              <a:spcBef>
                <a:spcPct val="0"/>
              </a:spcBef>
              <a:spcAft>
                <a:spcPct val="0"/>
              </a:spcAft>
              <a:defRPr sz="2400">
                <a:solidFill>
                  <a:schemeClr val="tx1"/>
                </a:solidFill>
                <a:latin typeface="Times New Roman" charset="0"/>
              </a:defRPr>
            </a:lvl8pPr>
            <a:lvl9pPr marL="3886200" indent="-228600" defTabSz="822325" eaLnBrk="0" fontAlgn="base" hangingPunct="0">
              <a:spcBef>
                <a:spcPct val="0"/>
              </a:spcBef>
              <a:spcAft>
                <a:spcPct val="0"/>
              </a:spcAft>
              <a:defRPr sz="2400">
                <a:solidFill>
                  <a:schemeClr val="tx1"/>
                </a:solidFill>
                <a:latin typeface="Times New Roman" charset="0"/>
              </a:defRPr>
            </a:lvl9pPr>
          </a:lstStyle>
          <a:p>
            <a:pPr>
              <a:spcAft>
                <a:spcPct val="15000"/>
              </a:spcAft>
              <a:buClr>
                <a:srgbClr val="000000"/>
              </a:buClr>
              <a:buSzPct val="100000"/>
              <a:buFont typeface="Arial" charset="0"/>
              <a:buNone/>
            </a:pPr>
            <a:r>
              <a:rPr lang="en-US" sz="2000" b="1">
                <a:solidFill>
                  <a:srgbClr val="000000"/>
                </a:solidFill>
                <a:latin typeface="Arial" charset="0"/>
              </a:rPr>
              <a:t>WHY?</a:t>
            </a:r>
            <a:r>
              <a:rPr lang="en-US" sz="2000">
                <a:solidFill>
                  <a:srgbClr val="000000"/>
                </a:solidFill>
                <a:latin typeface="Arial" charset="0"/>
              </a:rPr>
              <a:t> </a:t>
            </a:r>
          </a:p>
          <a:p>
            <a:pPr lvl="1">
              <a:spcAft>
                <a:spcPct val="15000"/>
              </a:spcAft>
              <a:buClr>
                <a:srgbClr val="000000"/>
              </a:buClr>
              <a:buSzPct val="100000"/>
              <a:buFont typeface="Arial" charset="0"/>
              <a:buNone/>
            </a:pPr>
            <a:r>
              <a:rPr lang="en-US" sz="2000">
                <a:solidFill>
                  <a:srgbClr val="000000"/>
                </a:solidFill>
                <a:latin typeface="Arial" charset="0"/>
              </a:rPr>
              <a:t>Achieves approximately 0.5 kW/ton overall annual plant &amp; distribution system performance – about half the energy use of most existing plants.</a:t>
            </a:r>
          </a:p>
          <a:p>
            <a:pPr lvl="1">
              <a:spcAft>
                <a:spcPct val="15000"/>
              </a:spcAft>
              <a:buClr>
                <a:srgbClr val="000000"/>
              </a:buClr>
              <a:buSzPct val="100000"/>
              <a:buFont typeface="Arial" charset="0"/>
              <a:buNone/>
            </a:pPr>
            <a:r>
              <a:rPr lang="en-US" sz="2000">
                <a:solidFill>
                  <a:srgbClr val="000000"/>
                </a:solidFill>
                <a:latin typeface="Arial" charset="0"/>
              </a:rPr>
              <a:t>Simple, stable, ultra-efficient control with reduced system maintenance.</a:t>
            </a:r>
          </a:p>
          <a:p>
            <a:pPr>
              <a:spcAft>
                <a:spcPct val="15000"/>
              </a:spcAft>
              <a:buClr>
                <a:srgbClr val="000000"/>
              </a:buClr>
              <a:buSzPct val="100000"/>
              <a:buFont typeface="Arial" charset="0"/>
              <a:buNone/>
            </a:pPr>
            <a:r>
              <a:rPr lang="en-US" sz="2000" b="1">
                <a:solidFill>
                  <a:srgbClr val="000000"/>
                </a:solidFill>
                <a:latin typeface="Arial" charset="0"/>
              </a:rPr>
              <a:t>HOW?</a:t>
            </a:r>
            <a:r>
              <a:rPr lang="en-US" sz="2000">
                <a:solidFill>
                  <a:srgbClr val="000000"/>
                </a:solidFill>
                <a:latin typeface="Arial" charset="0"/>
              </a:rPr>
              <a:t> </a:t>
            </a:r>
          </a:p>
          <a:p>
            <a:pPr lvl="1">
              <a:spcAft>
                <a:spcPct val="15000"/>
              </a:spcAft>
              <a:buClr>
                <a:srgbClr val="000000"/>
              </a:buClr>
              <a:buSzPct val="100000"/>
              <a:buFont typeface="Arial" charset="0"/>
              <a:buNone/>
            </a:pPr>
            <a:r>
              <a:rPr lang="en-US" sz="2000">
                <a:solidFill>
                  <a:srgbClr val="000000"/>
                </a:solidFill>
                <a:latin typeface="Arial" charset="0"/>
              </a:rPr>
              <a:t>Network control coordinates all-variable speed equipment for optimum operation in response to actual demand on system.</a:t>
            </a:r>
          </a:p>
          <a:p>
            <a:pPr lvl="1">
              <a:spcAft>
                <a:spcPct val="15000"/>
              </a:spcAft>
              <a:buClr>
                <a:srgbClr val="000000"/>
              </a:buClr>
              <a:buSzPct val="100000"/>
              <a:buFont typeface="Arial" charset="0"/>
              <a:buNone/>
            </a:pPr>
            <a:r>
              <a:rPr lang="en-US" sz="2000">
                <a:solidFill>
                  <a:srgbClr val="000000"/>
                </a:solidFill>
                <a:latin typeface="Arial" charset="0"/>
              </a:rPr>
              <a:t>Plant is designed for direct control among components, and distribution system to minimize pressure drops and variations</a:t>
            </a:r>
          </a:p>
        </p:txBody>
      </p:sp>
      <p:sp>
        <p:nvSpPr>
          <p:cNvPr id="4" name="Text Box 4"/>
          <p:cNvSpPr txBox="1">
            <a:spLocks noChangeArrowheads="1"/>
          </p:cNvSpPr>
          <p:nvPr/>
        </p:nvSpPr>
        <p:spPr bwMode="auto">
          <a:xfrm>
            <a:off x="609600" y="304800"/>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u="sng">
                <a:latin typeface="Arial" charset="0"/>
              </a:rPr>
              <a:t>Sustainable Chilled Water Systems</a:t>
            </a:r>
          </a:p>
        </p:txBody>
      </p:sp>
    </p:spTree>
    <p:extLst>
      <p:ext uri="{BB962C8B-B14F-4D97-AF65-F5344CB8AC3E}">
        <p14:creationId xmlns:p14="http://schemas.microsoft.com/office/powerpoint/2010/main" val="1972521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UTSW Thermal Energy Plants, Power Generation and Electrical System  </a:t>
            </a:r>
            <a:endParaRPr lang="en-US" dirty="0"/>
          </a:p>
        </p:txBody>
      </p:sp>
      <p:sp>
        <p:nvSpPr>
          <p:cNvPr id="3" name="Subtitle 2"/>
          <p:cNvSpPr>
            <a:spLocks noGrp="1"/>
          </p:cNvSpPr>
          <p:nvPr>
            <p:ph type="subTitle" idx="1"/>
          </p:nvPr>
        </p:nvSpPr>
        <p:spPr/>
        <p:txBody>
          <a:bodyPr/>
          <a:lstStyle/>
          <a:p>
            <a:r>
              <a:rPr lang="en-US" dirty="0" smtClean="0"/>
              <a:t>What do we do to meet the Emission Reduction, Energy usage Reduction and Electrical generation goals?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96863" y="1281113"/>
            <a:ext cx="832643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22325">
              <a:defRPr sz="2400">
                <a:solidFill>
                  <a:schemeClr val="tx1"/>
                </a:solidFill>
                <a:latin typeface="Times New Roman" charset="0"/>
              </a:defRPr>
            </a:lvl1pPr>
            <a:lvl2pPr marL="742950" indent="-285750" defTabSz="822325">
              <a:defRPr sz="2400">
                <a:solidFill>
                  <a:schemeClr val="tx1"/>
                </a:solidFill>
                <a:latin typeface="Times New Roman" charset="0"/>
              </a:defRPr>
            </a:lvl2pPr>
            <a:lvl3pPr marL="1143000" indent="-228600" defTabSz="822325">
              <a:defRPr sz="2400">
                <a:solidFill>
                  <a:schemeClr val="tx1"/>
                </a:solidFill>
                <a:latin typeface="Times New Roman" charset="0"/>
              </a:defRPr>
            </a:lvl3pPr>
            <a:lvl4pPr marL="1600200" indent="-228600" defTabSz="822325">
              <a:defRPr sz="2400">
                <a:solidFill>
                  <a:schemeClr val="tx1"/>
                </a:solidFill>
                <a:latin typeface="Times New Roman" charset="0"/>
              </a:defRPr>
            </a:lvl4pPr>
            <a:lvl5pPr marL="2057400" indent="-228600" defTabSz="822325">
              <a:defRPr sz="2400">
                <a:solidFill>
                  <a:schemeClr val="tx1"/>
                </a:solidFill>
                <a:latin typeface="Times New Roman" charset="0"/>
              </a:defRPr>
            </a:lvl5pPr>
            <a:lvl6pPr marL="2514600" indent="-228600" defTabSz="822325" eaLnBrk="0" fontAlgn="base" hangingPunct="0">
              <a:spcBef>
                <a:spcPct val="0"/>
              </a:spcBef>
              <a:spcAft>
                <a:spcPct val="0"/>
              </a:spcAft>
              <a:defRPr sz="2400">
                <a:solidFill>
                  <a:schemeClr val="tx1"/>
                </a:solidFill>
                <a:latin typeface="Times New Roman" charset="0"/>
              </a:defRPr>
            </a:lvl6pPr>
            <a:lvl7pPr marL="2971800" indent="-228600" defTabSz="822325" eaLnBrk="0" fontAlgn="base" hangingPunct="0">
              <a:spcBef>
                <a:spcPct val="0"/>
              </a:spcBef>
              <a:spcAft>
                <a:spcPct val="0"/>
              </a:spcAft>
              <a:defRPr sz="2400">
                <a:solidFill>
                  <a:schemeClr val="tx1"/>
                </a:solidFill>
                <a:latin typeface="Times New Roman" charset="0"/>
              </a:defRPr>
            </a:lvl7pPr>
            <a:lvl8pPr marL="3429000" indent="-228600" defTabSz="822325" eaLnBrk="0" fontAlgn="base" hangingPunct="0">
              <a:spcBef>
                <a:spcPct val="0"/>
              </a:spcBef>
              <a:spcAft>
                <a:spcPct val="0"/>
              </a:spcAft>
              <a:defRPr sz="2400">
                <a:solidFill>
                  <a:schemeClr val="tx1"/>
                </a:solidFill>
                <a:latin typeface="Times New Roman" charset="0"/>
              </a:defRPr>
            </a:lvl8pPr>
            <a:lvl9pPr marL="3886200" indent="-228600" defTabSz="822325" eaLnBrk="0" fontAlgn="base" hangingPunct="0">
              <a:spcBef>
                <a:spcPct val="0"/>
              </a:spcBef>
              <a:spcAft>
                <a:spcPct val="0"/>
              </a:spcAft>
              <a:defRPr sz="2400">
                <a:solidFill>
                  <a:schemeClr val="tx1"/>
                </a:solidFill>
                <a:latin typeface="Times New Roman" charset="0"/>
              </a:defRPr>
            </a:lvl9pPr>
          </a:lstStyle>
          <a:p>
            <a:pPr algn="ctr">
              <a:spcAft>
                <a:spcPct val="15000"/>
              </a:spcAft>
            </a:pPr>
            <a:r>
              <a:rPr lang="en-US" dirty="0">
                <a:solidFill>
                  <a:srgbClr val="000000"/>
                </a:solidFill>
                <a:latin typeface="Arial" charset="0"/>
              </a:rPr>
              <a:t>Next Steps Toward a Sustainable Chilled Water System</a:t>
            </a:r>
          </a:p>
        </p:txBody>
      </p:sp>
      <p:sp>
        <p:nvSpPr>
          <p:cNvPr id="3" name="Text Box 3"/>
          <p:cNvSpPr txBox="1">
            <a:spLocks noChangeArrowheads="1"/>
          </p:cNvSpPr>
          <p:nvPr/>
        </p:nvSpPr>
        <p:spPr bwMode="auto">
          <a:xfrm>
            <a:off x="800100" y="1828800"/>
            <a:ext cx="7353300"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457200" indent="-457200" defTabSz="822325">
              <a:defRPr sz="2400">
                <a:solidFill>
                  <a:schemeClr val="tx1"/>
                </a:solidFill>
                <a:latin typeface="Times New Roman" charset="0"/>
              </a:defRPr>
            </a:lvl1pPr>
            <a:lvl2pPr marL="742950" indent="-285750" defTabSz="822325">
              <a:defRPr sz="2400">
                <a:solidFill>
                  <a:schemeClr val="tx1"/>
                </a:solidFill>
                <a:latin typeface="Times New Roman" charset="0"/>
              </a:defRPr>
            </a:lvl2pPr>
            <a:lvl3pPr marL="1143000" indent="-228600" defTabSz="822325">
              <a:defRPr sz="2400">
                <a:solidFill>
                  <a:schemeClr val="tx1"/>
                </a:solidFill>
                <a:latin typeface="Times New Roman" charset="0"/>
              </a:defRPr>
            </a:lvl3pPr>
            <a:lvl4pPr marL="1600200" indent="-228600" defTabSz="822325">
              <a:defRPr sz="2400">
                <a:solidFill>
                  <a:schemeClr val="tx1"/>
                </a:solidFill>
                <a:latin typeface="Times New Roman" charset="0"/>
              </a:defRPr>
            </a:lvl4pPr>
            <a:lvl5pPr marL="2057400" indent="-228600" defTabSz="822325">
              <a:defRPr sz="2400">
                <a:solidFill>
                  <a:schemeClr val="tx1"/>
                </a:solidFill>
                <a:latin typeface="Times New Roman" charset="0"/>
              </a:defRPr>
            </a:lvl5pPr>
            <a:lvl6pPr marL="2514600" indent="-228600" defTabSz="822325" eaLnBrk="0" fontAlgn="base" hangingPunct="0">
              <a:spcBef>
                <a:spcPct val="0"/>
              </a:spcBef>
              <a:spcAft>
                <a:spcPct val="0"/>
              </a:spcAft>
              <a:defRPr sz="2400">
                <a:solidFill>
                  <a:schemeClr val="tx1"/>
                </a:solidFill>
                <a:latin typeface="Times New Roman" charset="0"/>
              </a:defRPr>
            </a:lvl6pPr>
            <a:lvl7pPr marL="2971800" indent="-228600" defTabSz="822325" eaLnBrk="0" fontAlgn="base" hangingPunct="0">
              <a:spcBef>
                <a:spcPct val="0"/>
              </a:spcBef>
              <a:spcAft>
                <a:spcPct val="0"/>
              </a:spcAft>
              <a:defRPr sz="2400">
                <a:solidFill>
                  <a:schemeClr val="tx1"/>
                </a:solidFill>
                <a:latin typeface="Times New Roman" charset="0"/>
              </a:defRPr>
            </a:lvl7pPr>
            <a:lvl8pPr marL="3429000" indent="-228600" defTabSz="822325" eaLnBrk="0" fontAlgn="base" hangingPunct="0">
              <a:spcBef>
                <a:spcPct val="0"/>
              </a:spcBef>
              <a:spcAft>
                <a:spcPct val="0"/>
              </a:spcAft>
              <a:defRPr sz="2400">
                <a:solidFill>
                  <a:schemeClr val="tx1"/>
                </a:solidFill>
                <a:latin typeface="Times New Roman" charset="0"/>
              </a:defRPr>
            </a:lvl8pPr>
            <a:lvl9pPr marL="3886200" indent="-228600" defTabSz="822325" eaLnBrk="0" fontAlgn="base" hangingPunct="0">
              <a:spcBef>
                <a:spcPct val="0"/>
              </a:spcBef>
              <a:spcAft>
                <a:spcPct val="0"/>
              </a:spcAft>
              <a:defRPr sz="2400">
                <a:solidFill>
                  <a:schemeClr val="tx1"/>
                </a:solidFill>
                <a:latin typeface="Times New Roman" charset="0"/>
              </a:defRPr>
            </a:lvl9pPr>
          </a:lstStyle>
          <a:p>
            <a:pPr>
              <a:spcAft>
                <a:spcPct val="15000"/>
              </a:spcAft>
              <a:buClr>
                <a:srgbClr val="960018"/>
              </a:buClr>
              <a:buSzPct val="100000"/>
              <a:buFontTx/>
              <a:buAutoNum type="arabicPeriod"/>
            </a:pPr>
            <a:r>
              <a:rPr lang="en-US" sz="2000" b="1">
                <a:solidFill>
                  <a:srgbClr val="000000"/>
                </a:solidFill>
                <a:latin typeface="Arial" charset="0"/>
              </a:rPr>
              <a:t>Instrument</a:t>
            </a:r>
            <a:r>
              <a:rPr lang="en-US" sz="2000">
                <a:solidFill>
                  <a:srgbClr val="000000"/>
                </a:solidFill>
                <a:latin typeface="Arial" charset="0"/>
              </a:rPr>
              <a:t> current facility or facilities to obtain actual energy used to generate and distribute chilled water.</a:t>
            </a:r>
          </a:p>
          <a:p>
            <a:pPr>
              <a:spcAft>
                <a:spcPct val="15000"/>
              </a:spcAft>
              <a:buClr>
                <a:srgbClr val="960018"/>
              </a:buClr>
              <a:buSzPct val="100000"/>
              <a:buFontTx/>
              <a:buAutoNum type="arabicPeriod"/>
            </a:pPr>
            <a:r>
              <a:rPr lang="en-US" sz="2000" b="1">
                <a:solidFill>
                  <a:srgbClr val="000000"/>
                </a:solidFill>
                <a:latin typeface="Arial" charset="0"/>
              </a:rPr>
              <a:t>Calculate</a:t>
            </a:r>
            <a:r>
              <a:rPr lang="en-US" sz="2000">
                <a:solidFill>
                  <a:srgbClr val="000000"/>
                </a:solidFill>
                <a:latin typeface="Arial" charset="0"/>
              </a:rPr>
              <a:t> the potential avoided costs by converting to an ultra-efficient all-variable speed chilled water system.</a:t>
            </a:r>
          </a:p>
          <a:p>
            <a:pPr>
              <a:spcAft>
                <a:spcPct val="15000"/>
              </a:spcAft>
              <a:buClr>
                <a:srgbClr val="960018"/>
              </a:buClr>
              <a:buSzPct val="100000"/>
              <a:buFontTx/>
              <a:buAutoNum type="arabicPeriod"/>
            </a:pPr>
            <a:r>
              <a:rPr lang="en-US" sz="2000" b="1">
                <a:solidFill>
                  <a:srgbClr val="000000"/>
                </a:solidFill>
                <a:latin typeface="Arial" charset="0"/>
              </a:rPr>
              <a:t>Develop</a:t>
            </a:r>
            <a:r>
              <a:rPr lang="en-US" sz="2000">
                <a:solidFill>
                  <a:srgbClr val="000000"/>
                </a:solidFill>
                <a:latin typeface="Arial" charset="0"/>
              </a:rPr>
              <a:t> cost-effective budgets, goals and target dates to implement a conversion to a more sustainable system.</a:t>
            </a:r>
          </a:p>
          <a:p>
            <a:pPr>
              <a:spcAft>
                <a:spcPct val="15000"/>
              </a:spcAft>
              <a:buClr>
                <a:srgbClr val="960018"/>
              </a:buClr>
              <a:buSzPct val="100000"/>
              <a:buFontTx/>
              <a:buAutoNum type="arabicPeriod"/>
            </a:pPr>
            <a:r>
              <a:rPr lang="en-US" sz="2000" b="1">
                <a:solidFill>
                  <a:srgbClr val="000000"/>
                </a:solidFill>
                <a:latin typeface="Arial" charset="0"/>
              </a:rPr>
              <a:t>Implement</a:t>
            </a:r>
            <a:r>
              <a:rPr lang="en-US" sz="2000">
                <a:solidFill>
                  <a:srgbClr val="000000"/>
                </a:solidFill>
                <a:latin typeface="Arial" charset="0"/>
              </a:rPr>
              <a:t> the project or projects required to achieve the targeted plant performance.</a:t>
            </a:r>
          </a:p>
          <a:p>
            <a:pPr>
              <a:spcAft>
                <a:spcPct val="15000"/>
              </a:spcAft>
              <a:buClr>
                <a:srgbClr val="960018"/>
              </a:buClr>
              <a:buSzPct val="100000"/>
              <a:buFontTx/>
              <a:buAutoNum type="arabicPeriod"/>
            </a:pPr>
            <a:r>
              <a:rPr lang="en-US" sz="2000" b="1">
                <a:solidFill>
                  <a:srgbClr val="000000"/>
                </a:solidFill>
                <a:latin typeface="Arial" charset="0"/>
              </a:rPr>
              <a:t>Incorporate</a:t>
            </a:r>
            <a:r>
              <a:rPr lang="en-US" sz="2000">
                <a:solidFill>
                  <a:srgbClr val="000000"/>
                </a:solidFill>
                <a:latin typeface="Arial" charset="0"/>
              </a:rPr>
              <a:t> performance verification and performance accountability to ensure the goals are achieved and maintained.</a:t>
            </a:r>
          </a:p>
        </p:txBody>
      </p:sp>
      <p:sp>
        <p:nvSpPr>
          <p:cNvPr id="4" name="Text Box 4"/>
          <p:cNvSpPr txBox="1">
            <a:spLocks noChangeArrowheads="1"/>
          </p:cNvSpPr>
          <p:nvPr/>
        </p:nvSpPr>
        <p:spPr bwMode="auto">
          <a:xfrm>
            <a:off x="609600" y="304800"/>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u="sng" dirty="0">
                <a:latin typeface="Arial" charset="0"/>
              </a:rPr>
              <a:t>Sustainable Chilled Water Systems</a:t>
            </a:r>
          </a:p>
        </p:txBody>
      </p:sp>
    </p:spTree>
    <p:extLst>
      <p:ext uri="{BB962C8B-B14F-4D97-AF65-F5344CB8AC3E}">
        <p14:creationId xmlns:p14="http://schemas.microsoft.com/office/powerpoint/2010/main" val="413840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sz="9600" dirty="0" smtClean="0">
                <a:hlinkClick r:id="rId2" action="ppaction://hlinkfile"/>
              </a:rPr>
              <a:t>ANY Questions?</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p:txBody>
          <a:bodyPr/>
          <a:lstStyle/>
          <a:p>
            <a:r>
              <a:rPr lang="en-US" dirty="0" smtClean="0"/>
              <a:t>We are a service organization with mission to provide QUALITY SERVICE in support of the educational, research, health care, and community service goals of UT Southwestern.</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big are we in Utilities?</a:t>
            </a:r>
            <a:endParaRPr lang="en-US" dirty="0"/>
          </a:p>
        </p:txBody>
      </p:sp>
      <p:sp>
        <p:nvSpPr>
          <p:cNvPr id="3" name="Content Placeholder 2"/>
          <p:cNvSpPr>
            <a:spLocks noGrp="1"/>
          </p:cNvSpPr>
          <p:nvPr>
            <p:ph idx="1"/>
          </p:nvPr>
        </p:nvSpPr>
        <p:spPr>
          <a:xfrm>
            <a:off x="502920" y="530352"/>
            <a:ext cx="8183880" cy="4422648"/>
          </a:xfrm>
        </p:spPr>
        <p:txBody>
          <a:bodyPr>
            <a:normAutofit fontScale="92500" lnSpcReduction="10000"/>
          </a:bodyPr>
          <a:lstStyle/>
          <a:p>
            <a:r>
              <a:rPr lang="en-US" dirty="0" smtClean="0"/>
              <a:t>Consumption per year (2010)</a:t>
            </a:r>
          </a:p>
          <a:p>
            <a:pPr lvl="1"/>
            <a:r>
              <a:rPr lang="en-US" dirty="0" smtClean="0"/>
              <a:t>Electric – 317,199,934 KWh or $23,954,638</a:t>
            </a:r>
          </a:p>
          <a:p>
            <a:pPr lvl="1"/>
            <a:r>
              <a:rPr lang="en-US" dirty="0" smtClean="0"/>
              <a:t>Gas – 1,051,310 MCF or $7,612,321</a:t>
            </a:r>
          </a:p>
          <a:p>
            <a:pPr lvl="1"/>
            <a:r>
              <a:rPr lang="en-US" dirty="0" smtClean="0"/>
              <a:t>Water – 559,372 MGal. or $3,175,029</a:t>
            </a:r>
          </a:p>
          <a:p>
            <a:r>
              <a:rPr lang="en-US" dirty="0" smtClean="0"/>
              <a:t>52,000 tons of cooling capacity – Chillers</a:t>
            </a:r>
          </a:p>
          <a:p>
            <a:r>
              <a:rPr lang="en-US" dirty="0" smtClean="0"/>
              <a:t>550,000 lbs/hr Steam capacity – Boilers</a:t>
            </a:r>
          </a:p>
          <a:p>
            <a:r>
              <a:rPr lang="en-US" dirty="0" smtClean="0"/>
              <a:t>31 MW of Power – Peak engine/backup</a:t>
            </a:r>
          </a:p>
          <a:p>
            <a:r>
              <a:rPr lang="en-US" dirty="0" smtClean="0"/>
              <a:t>38 plus Emergency Generators</a:t>
            </a:r>
          </a:p>
          <a:p>
            <a:r>
              <a:rPr lang="en-US" dirty="0" smtClean="0"/>
              <a:t>250,000 EMS points monitored – We are the biggest in the D/FW Metroplex.</a:t>
            </a:r>
          </a:p>
          <a:p>
            <a:r>
              <a:rPr lang="en-US" dirty="0" smtClean="0"/>
              <a:t>11.2 Million ft</a:t>
            </a:r>
            <a:r>
              <a:rPr lang="en-US" baseline="30000" dirty="0" smtClean="0"/>
              <a:t>2 </a:t>
            </a:r>
            <a:r>
              <a:rPr lang="en-US" dirty="0" smtClean="0"/>
              <a:t>Campus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to the total Plants</a:t>
            </a:r>
            <a:endParaRPr lang="en-US" dirty="0"/>
          </a:p>
        </p:txBody>
      </p:sp>
      <p:sp>
        <p:nvSpPr>
          <p:cNvPr id="3" name="Content Placeholder 2"/>
          <p:cNvSpPr>
            <a:spLocks noGrp="1"/>
          </p:cNvSpPr>
          <p:nvPr>
            <p:ph idx="1"/>
          </p:nvPr>
        </p:nvSpPr>
        <p:spPr>
          <a:xfrm>
            <a:off x="502920" y="530352"/>
            <a:ext cx="8183880" cy="4651248"/>
          </a:xfrm>
        </p:spPr>
        <p:txBody>
          <a:bodyPr>
            <a:normAutofit fontScale="62500" lnSpcReduction="20000"/>
          </a:bodyPr>
          <a:lstStyle/>
          <a:p>
            <a:r>
              <a:rPr lang="en-US" b="1" dirty="0" smtClean="0"/>
              <a:t>North Thermal Energy Plant – 1992</a:t>
            </a:r>
          </a:p>
          <a:p>
            <a:pPr lvl="1"/>
            <a:r>
              <a:rPr lang="en-US" dirty="0" smtClean="0"/>
              <a:t>Chillers – 18,500 tons</a:t>
            </a:r>
          </a:p>
          <a:p>
            <a:pPr lvl="1"/>
            <a:r>
              <a:rPr lang="en-US" dirty="0" smtClean="0"/>
              <a:t>Boilers – 138,000 lbs/hr steam</a:t>
            </a:r>
          </a:p>
          <a:p>
            <a:r>
              <a:rPr lang="en-US" dirty="0" smtClean="0"/>
              <a:t>South Thermal Energy Plant – 1972</a:t>
            </a:r>
          </a:p>
          <a:p>
            <a:pPr lvl="1"/>
            <a:r>
              <a:rPr lang="en-US" dirty="0" smtClean="0"/>
              <a:t>Chillers – 18,750 tons</a:t>
            </a:r>
          </a:p>
          <a:p>
            <a:pPr lvl="1"/>
            <a:r>
              <a:rPr lang="en-US" dirty="0" smtClean="0"/>
              <a:t>Boilers – 246,000 lbs/hr Steam</a:t>
            </a:r>
          </a:p>
          <a:p>
            <a:r>
              <a:rPr lang="en-US" dirty="0" smtClean="0"/>
              <a:t>Bass Thermal Energy Plant – 1956</a:t>
            </a:r>
          </a:p>
          <a:p>
            <a:pPr lvl="1"/>
            <a:r>
              <a:rPr lang="en-US" dirty="0" smtClean="0"/>
              <a:t>Chillers – 4,500 tons</a:t>
            </a:r>
          </a:p>
          <a:p>
            <a:pPr lvl="1"/>
            <a:r>
              <a:rPr lang="en-US" dirty="0" smtClean="0"/>
              <a:t>Boilers – 40,000 lbs/hr Steam</a:t>
            </a:r>
          </a:p>
          <a:p>
            <a:r>
              <a:rPr lang="en-US" dirty="0" smtClean="0"/>
              <a:t>St. Paul Thermal Energy Plant – 1961</a:t>
            </a:r>
          </a:p>
          <a:p>
            <a:pPr lvl="1"/>
            <a:r>
              <a:rPr lang="en-US" dirty="0" smtClean="0"/>
              <a:t>Chillers – 3,000 tons</a:t>
            </a:r>
          </a:p>
          <a:p>
            <a:pPr lvl="1"/>
            <a:r>
              <a:rPr lang="en-US" dirty="0" smtClean="0"/>
              <a:t>Boilers – 50,000 lbs/hr Steam</a:t>
            </a:r>
          </a:p>
          <a:p>
            <a:r>
              <a:rPr lang="en-US" dirty="0" smtClean="0"/>
              <a:t>Zale Thermal Energy Plant – 1987</a:t>
            </a:r>
          </a:p>
          <a:p>
            <a:pPr lvl="1"/>
            <a:r>
              <a:rPr lang="en-US" dirty="0" smtClean="0"/>
              <a:t>Chillers – 2,800 tons	</a:t>
            </a:r>
          </a:p>
          <a:p>
            <a:pPr lvl="1"/>
            <a:r>
              <a:rPr lang="en-US" dirty="0" smtClean="0"/>
              <a:t>Boilers – 30,000 lbs/hr Steam</a:t>
            </a:r>
          </a:p>
          <a:p>
            <a:r>
              <a:rPr lang="en-US" dirty="0" smtClean="0"/>
              <a:t>North Campus Generation Plant – 2005</a:t>
            </a:r>
          </a:p>
          <a:p>
            <a:pPr lvl="1"/>
            <a:r>
              <a:rPr lang="en-US" dirty="0" smtClean="0"/>
              <a:t>Natural Gas Driven Engines – 9 MW</a:t>
            </a:r>
          </a:p>
          <a:p>
            <a:r>
              <a:rPr lang="en-US" dirty="0" smtClean="0"/>
              <a:t>South Campus Generation Plant - 2004</a:t>
            </a:r>
          </a:p>
          <a:p>
            <a:pPr lvl="1"/>
            <a:r>
              <a:rPr lang="en-US" dirty="0" smtClean="0"/>
              <a:t>Natural Gas Driven Engines – 12 MW</a:t>
            </a:r>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91200"/>
            <a:ext cx="8183880" cy="609600"/>
          </a:xfrm>
        </p:spPr>
        <p:txBody>
          <a:bodyPr>
            <a:normAutofit fontScale="90000"/>
          </a:bodyPr>
          <a:lstStyle/>
          <a:p>
            <a:r>
              <a:rPr lang="en-US" dirty="0" smtClean="0"/>
              <a:t>Serves North Campus</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457200" y="152400"/>
            <a:ext cx="8229600" cy="556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91200"/>
            <a:ext cx="8183880" cy="609600"/>
          </a:xfrm>
        </p:spPr>
        <p:txBody>
          <a:bodyPr>
            <a:normAutofit fontScale="90000"/>
          </a:bodyPr>
          <a:lstStyle/>
          <a:p>
            <a:r>
              <a:rPr lang="en-US" dirty="0" smtClean="0"/>
              <a:t>Serves North Campus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914400"/>
            <a:ext cx="7010400" cy="4495800"/>
          </a:xfrm>
        </p:spPr>
      </p:pic>
    </p:spTree>
    <p:extLst>
      <p:ext uri="{BB962C8B-B14F-4D97-AF65-F5344CB8AC3E}">
        <p14:creationId xmlns:p14="http://schemas.microsoft.com/office/powerpoint/2010/main" val="465633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457200" y="457200"/>
          <a:ext cx="8183562" cy="5791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Sustainable Chiller</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066800"/>
            <a:ext cx="75866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537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30077</TotalTime>
  <Words>760</Words>
  <Application>Microsoft Office PowerPoint</Application>
  <PresentationFormat>On-screen Show (4:3)</PresentationFormat>
  <Paragraphs>85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Aspect</vt:lpstr>
      <vt:lpstr>PowerPoint Presentation</vt:lpstr>
      <vt:lpstr>UTSW Thermal Energy Plants, Power Generation and Electrical System  </vt:lpstr>
      <vt:lpstr>Mission</vt:lpstr>
      <vt:lpstr>How big are we in Utilities?</vt:lpstr>
      <vt:lpstr>Introduction to the total Plants</vt:lpstr>
      <vt:lpstr>Serves North Campus</vt:lpstr>
      <vt:lpstr>Serves North Campus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 Southwestern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Physical Plant Goals</dc:title>
  <dc:creator>Robiel Ghebrekidan</dc:creator>
  <cp:lastModifiedBy>Robiel Ghebrekidan</cp:lastModifiedBy>
  <cp:revision>2100</cp:revision>
  <dcterms:created xsi:type="dcterms:W3CDTF">2010-02-25T13:46:41Z</dcterms:created>
  <dcterms:modified xsi:type="dcterms:W3CDTF">2013-08-03T12:56:24Z</dcterms:modified>
</cp:coreProperties>
</file>