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2" r:id="rId2"/>
    <p:sldId id="256" r:id="rId3"/>
    <p:sldId id="257" r:id="rId4"/>
    <p:sldId id="262" r:id="rId5"/>
    <p:sldId id="264" r:id="rId6"/>
    <p:sldId id="258" r:id="rId7"/>
    <p:sldId id="272" r:id="rId8"/>
    <p:sldId id="284" r:id="rId9"/>
    <p:sldId id="273" r:id="rId10"/>
    <p:sldId id="276" r:id="rId11"/>
    <p:sldId id="281" r:id="rId12"/>
    <p:sldId id="263" r:id="rId13"/>
    <p:sldId id="269" r:id="rId14"/>
    <p:sldId id="278" r:id="rId15"/>
    <p:sldId id="259" r:id="rId16"/>
    <p:sldId id="283" r:id="rId17"/>
    <p:sldId id="260" r:id="rId18"/>
    <p:sldId id="270" r:id="rId19"/>
    <p:sldId id="267" r:id="rId20"/>
    <p:sldId id="271" r:id="rId21"/>
    <p:sldId id="277" r:id="rId22"/>
    <p:sldId id="280" r:id="rId23"/>
    <p:sldId id="265" r:id="rId24"/>
    <p:sldId id="266" r:id="rId25"/>
  </p:sldIdLst>
  <p:sldSz cx="9144000" cy="6858000" type="screen4x3"/>
  <p:notesSz cx="6954838" cy="9240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48" autoAdjust="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Tnegus\Local%20Settings\Temporary%20Internet%20Files\Content.Outlook\Z786HAZA\Energy%20Data%20Collection%20for%20FY%201990-2011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Energy Usage/Sq. Ft.</c:v>
          </c:tx>
          <c:invertIfNegative val="0"/>
          <c:cat>
            <c:numRef>
              <c:f>Comparison!$A$21:$A$31</c:f>
              <c:numCache>
                <c:formatCode>General</c:formatCod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numCache>
            </c:numRef>
          </c:cat>
          <c:val>
            <c:numRef>
              <c:f>Comparison!$D$21:$D$31</c:f>
              <c:numCache>
                <c:formatCode>#,##0</c:formatCode>
                <c:ptCount val="11"/>
                <c:pt idx="0">
                  <c:v>341329.98312597099</c:v>
                </c:pt>
                <c:pt idx="1">
                  <c:v>250648.14573447715</c:v>
                </c:pt>
                <c:pt idx="2">
                  <c:v>287257.30518418085</c:v>
                </c:pt>
                <c:pt idx="3">
                  <c:v>246419.12089260676</c:v>
                </c:pt>
                <c:pt idx="4">
                  <c:v>230420.74759214983</c:v>
                </c:pt>
                <c:pt idx="5">
                  <c:v>247386.64593293375</c:v>
                </c:pt>
                <c:pt idx="6">
                  <c:v>238344.75939919759</c:v>
                </c:pt>
                <c:pt idx="7">
                  <c:v>242983.87594949332</c:v>
                </c:pt>
                <c:pt idx="8">
                  <c:v>233416.14655871611</c:v>
                </c:pt>
                <c:pt idx="9">
                  <c:v>217482.76995626854</c:v>
                </c:pt>
                <c:pt idx="10">
                  <c:v>212510.51821011977</c:v>
                </c:pt>
              </c:numCache>
            </c:numRef>
          </c:val>
        </c:ser>
        <c:ser>
          <c:idx val="1"/>
          <c:order val="1"/>
          <c:tx>
            <c:v>Building Square FootageX10</c:v>
          </c:tx>
          <c:invertIfNegative val="0"/>
          <c:cat>
            <c:numRef>
              <c:f>Comparison!$A$21:$A$31</c:f>
              <c:numCache>
                <c:formatCode>General</c:formatCod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numCache>
            </c:numRef>
          </c:cat>
          <c:val>
            <c:numRef>
              <c:f>Comparison!$C$21:$C$31</c:f>
              <c:numCache>
                <c:formatCode>#,##0</c:formatCode>
                <c:ptCount val="11"/>
                <c:pt idx="0">
                  <c:v>499827.20000000001</c:v>
                </c:pt>
                <c:pt idx="1">
                  <c:v>686117</c:v>
                </c:pt>
                <c:pt idx="2">
                  <c:v>690117</c:v>
                </c:pt>
                <c:pt idx="3">
                  <c:v>690117</c:v>
                </c:pt>
                <c:pt idx="4">
                  <c:v>693417</c:v>
                </c:pt>
                <c:pt idx="5">
                  <c:v>720307</c:v>
                </c:pt>
                <c:pt idx="6">
                  <c:v>811295.4</c:v>
                </c:pt>
                <c:pt idx="7">
                  <c:v>819295.4</c:v>
                </c:pt>
                <c:pt idx="8">
                  <c:v>827625.4</c:v>
                </c:pt>
                <c:pt idx="9">
                  <c:v>892976.4</c:v>
                </c:pt>
                <c:pt idx="10">
                  <c:v>1018981.6000000001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955904"/>
        <c:axId val="92361472"/>
      </c:barChart>
      <c:catAx>
        <c:axId val="88955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2361472"/>
        <c:crosses val="autoZero"/>
        <c:auto val="1"/>
        <c:lblAlgn val="ctr"/>
        <c:lblOffset val="100"/>
        <c:noMultiLvlLbl val="0"/>
      </c:catAx>
      <c:valAx>
        <c:axId val="9236147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889559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7293F8-371E-4943-9A6E-F32E77463B2E}" type="datetimeFigureOut">
              <a:rPr lang="en-US" smtClean="0"/>
              <a:pPr/>
              <a:t>6/29/2013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3B9992-AAA2-4326-A6F6-17419481D2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7293F8-371E-4943-9A6E-F32E77463B2E}" type="datetimeFigureOut">
              <a:rPr lang="en-US" smtClean="0"/>
              <a:pPr/>
              <a:t>6/29/2013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3B9992-AAA2-4326-A6F6-17419481D2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7293F8-371E-4943-9A6E-F32E77463B2E}" type="datetimeFigureOut">
              <a:rPr lang="en-US" smtClean="0"/>
              <a:pPr/>
              <a:t>6/29/2013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3B9992-AAA2-4326-A6F6-17419481D2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7293F8-371E-4943-9A6E-F32E77463B2E}" type="datetimeFigureOut">
              <a:rPr lang="en-US" smtClean="0"/>
              <a:pPr/>
              <a:t>6/29/2013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3B9992-AAA2-4326-A6F6-17419481D2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7293F8-371E-4943-9A6E-F32E77463B2E}" type="datetimeFigureOut">
              <a:rPr lang="en-US" smtClean="0"/>
              <a:pPr/>
              <a:t>6/29/2013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3B9992-AAA2-4326-A6F6-17419481D2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7293F8-371E-4943-9A6E-F32E77463B2E}" type="datetimeFigureOut">
              <a:rPr lang="en-US" smtClean="0"/>
              <a:pPr/>
              <a:t>6/29/2013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3B9992-AAA2-4326-A6F6-17419481D2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7293F8-371E-4943-9A6E-F32E77463B2E}" type="datetimeFigureOut">
              <a:rPr lang="en-US" smtClean="0"/>
              <a:pPr/>
              <a:t>6/29/2013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3B9992-AAA2-4326-A6F6-17419481D2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7293F8-371E-4943-9A6E-F32E77463B2E}" type="datetimeFigureOut">
              <a:rPr lang="en-US" smtClean="0"/>
              <a:pPr/>
              <a:t>6/29/2013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3B9992-AAA2-4326-A6F6-17419481D2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7293F8-371E-4943-9A6E-F32E77463B2E}" type="datetimeFigureOut">
              <a:rPr lang="en-US" smtClean="0"/>
              <a:pPr/>
              <a:t>6/29/2013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3B9992-AAA2-4326-A6F6-17419481D2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7293F8-371E-4943-9A6E-F32E77463B2E}" type="datetimeFigureOut">
              <a:rPr lang="en-US" smtClean="0"/>
              <a:pPr/>
              <a:t>6/29/2013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3B9992-AAA2-4326-A6F6-17419481D2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7293F8-371E-4943-9A6E-F32E77463B2E}" type="datetimeFigureOut">
              <a:rPr lang="en-US" smtClean="0"/>
              <a:pPr/>
              <a:t>6/29/2013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3B9992-AAA2-4326-A6F6-17419481D2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E7293F8-371E-4943-9A6E-F32E77463B2E}" type="datetimeFigureOut">
              <a:rPr lang="en-US" smtClean="0"/>
              <a:pPr/>
              <a:t>6/29/2013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53B9992-AAA2-4326-A6F6-17419481D2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file:///\\SWNW207\USERS2\PHYSPLAN\SYS2\Maint\ENERGY\2010\Energy%20Data%20Collection%20for%20FY%201990-2010E.xlsx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file:///\\SWNW207\USERS2\PHYSPLAN\SYS2\Maint\ENERGY\2010\Energy%20Data%20Collection%20for%20FY%201990-2010E.xls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North_Camp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8991600" cy="6248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867400"/>
            <a:ext cx="8183880" cy="685800"/>
          </a:xfrm>
        </p:spPr>
        <p:txBody>
          <a:bodyPr/>
          <a:lstStyle/>
          <a:p>
            <a:r>
              <a:rPr lang="en-US" dirty="0" smtClean="0"/>
              <a:t>NL – Bldg at North Campus</a:t>
            </a:r>
            <a:endParaRPr lang="en-US" dirty="0"/>
          </a:p>
        </p:txBody>
      </p:sp>
      <p:pic>
        <p:nvPicPr>
          <p:cNvPr id="4" name="Content Placeholder 3" descr="NL 1-UTS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52401"/>
            <a:ext cx="8229599" cy="586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Generation 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Backup to the Campus</a:t>
            </a:r>
          </a:p>
          <a:p>
            <a:r>
              <a:rPr lang="en-US" dirty="0" smtClean="0"/>
              <a:t>Electric Reliability Council of Texas 4 Coincident Peak – (</a:t>
            </a:r>
            <a:r>
              <a:rPr lang="en-US" b="1" dirty="0" smtClean="0"/>
              <a:t>ERCOT 4 CP</a:t>
            </a:r>
            <a:r>
              <a:rPr lang="en-US" dirty="0" smtClean="0"/>
              <a:t>) Program – 21 MW - $535K per year</a:t>
            </a:r>
          </a:p>
          <a:p>
            <a:pPr lvl="1"/>
            <a:r>
              <a:rPr lang="en-US" dirty="0" smtClean="0"/>
              <a:t>North Campus Generators</a:t>
            </a:r>
          </a:p>
          <a:p>
            <a:pPr lvl="2"/>
            <a:r>
              <a:rPr lang="en-US" dirty="0" smtClean="0"/>
              <a:t>9 MW</a:t>
            </a:r>
          </a:p>
          <a:p>
            <a:pPr lvl="1"/>
            <a:r>
              <a:rPr lang="en-US" dirty="0" smtClean="0"/>
              <a:t>South Campus Generators</a:t>
            </a:r>
          </a:p>
          <a:p>
            <a:pPr lvl="2"/>
            <a:r>
              <a:rPr lang="en-US" dirty="0" smtClean="0"/>
              <a:t>12 MW</a:t>
            </a:r>
          </a:p>
          <a:p>
            <a:r>
              <a:rPr lang="en-US" dirty="0" smtClean="0"/>
              <a:t>ERCOT – Emergency Interruptible Load Service (</a:t>
            </a:r>
            <a:r>
              <a:rPr lang="en-US" b="1" dirty="0" smtClean="0"/>
              <a:t>EILS</a:t>
            </a:r>
            <a:r>
              <a:rPr lang="en-US" dirty="0" smtClean="0"/>
              <a:t>) Program - $414K per year</a:t>
            </a:r>
          </a:p>
          <a:p>
            <a:pPr lvl="1"/>
            <a:r>
              <a:rPr lang="en-US" dirty="0" smtClean="0"/>
              <a:t>North Campus Generators</a:t>
            </a:r>
          </a:p>
          <a:p>
            <a:pPr lvl="2"/>
            <a:r>
              <a:rPr lang="en-US" dirty="0" smtClean="0"/>
              <a:t>9 MW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we do to meet Energy Reduction Goals?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381000"/>
            <a:ext cx="8183880" cy="4724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NA Bldg Lab Exhaust fan VFDs installation</a:t>
            </a:r>
          </a:p>
          <a:p>
            <a:r>
              <a:rPr lang="en-US" dirty="0" smtClean="0"/>
              <a:t>Heat exchanger installation</a:t>
            </a:r>
          </a:p>
          <a:p>
            <a:r>
              <a:rPr lang="en-US" dirty="0" smtClean="0"/>
              <a:t>Insulation Project throughout the Campus</a:t>
            </a:r>
          </a:p>
          <a:p>
            <a:r>
              <a:rPr lang="en-US" dirty="0" smtClean="0"/>
              <a:t>Air Balance (NA, NB Bldg.)</a:t>
            </a:r>
          </a:p>
          <a:p>
            <a:r>
              <a:rPr lang="en-US" dirty="0" smtClean="0"/>
              <a:t>VFDs for AHUs</a:t>
            </a:r>
          </a:p>
          <a:p>
            <a:r>
              <a:rPr lang="en-US" dirty="0" smtClean="0"/>
              <a:t>Control Valves</a:t>
            </a:r>
          </a:p>
          <a:p>
            <a:pPr lvl="1"/>
            <a:r>
              <a:rPr lang="en-US" dirty="0" smtClean="0"/>
              <a:t>Pre-heat Valves</a:t>
            </a:r>
          </a:p>
          <a:p>
            <a:pPr lvl="1"/>
            <a:r>
              <a:rPr lang="en-US" dirty="0" smtClean="0"/>
              <a:t>Chilled Water Valves</a:t>
            </a:r>
          </a:p>
          <a:p>
            <a:pPr lvl="1"/>
            <a:r>
              <a:rPr lang="en-US" dirty="0" smtClean="0"/>
              <a:t>Hot Water Control Valves</a:t>
            </a:r>
          </a:p>
          <a:p>
            <a:r>
              <a:rPr lang="en-US" dirty="0" smtClean="0"/>
              <a:t>Secondary Pumping control and VFDs</a:t>
            </a:r>
          </a:p>
          <a:p>
            <a:r>
              <a:rPr lang="en-US" dirty="0" smtClean="0"/>
              <a:t>Night Setbacks – Campus Wide</a:t>
            </a:r>
          </a:p>
          <a:p>
            <a:r>
              <a:rPr lang="en-US" dirty="0" smtClean="0"/>
              <a:t>Motor upgrade</a:t>
            </a:r>
          </a:p>
          <a:p>
            <a:r>
              <a:rPr lang="en-US" dirty="0" smtClean="0"/>
              <a:t>Air Compressors Upgrade</a:t>
            </a:r>
          </a:p>
          <a:p>
            <a:r>
              <a:rPr lang="en-US" dirty="0" smtClean="0"/>
              <a:t>Operational and Maintenance</a:t>
            </a:r>
          </a:p>
          <a:p>
            <a:pPr lvl="1"/>
            <a:r>
              <a:rPr lang="en-US" dirty="0" smtClean="0"/>
              <a:t>Cleaning tubes (Chiller and boiler tubes)</a:t>
            </a:r>
          </a:p>
          <a:p>
            <a:pPr lvl="1"/>
            <a:r>
              <a:rPr lang="en-US" dirty="0" smtClean="0"/>
              <a:t>Repairing leaks (Chilled Water, Steam, Condensate)</a:t>
            </a:r>
          </a:p>
          <a:p>
            <a:pPr lvl="1"/>
            <a:r>
              <a:rPr lang="en-US" dirty="0" smtClean="0"/>
              <a:t>Etc…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457200"/>
          <a:ext cx="8183562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Reduction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 the last 10 years the medical center has reduced its energy usage per square foot by </a:t>
            </a:r>
            <a:r>
              <a:rPr lang="en-US" b="1" dirty="0" smtClean="0"/>
              <a:t>37.7 percent</a:t>
            </a:r>
            <a:r>
              <a:rPr lang="en-US" dirty="0" smtClean="0"/>
              <a:t>.  UT Southwestern’s goal is a further 30 percent reduction by 2021.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34644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138 KV from UTSW Substation</a:t>
            </a:r>
          </a:p>
          <a:p>
            <a:r>
              <a:rPr lang="en-US" dirty="0" smtClean="0"/>
              <a:t>15KV electrical infrastructure associated with the Campus Substation/Distribution components</a:t>
            </a:r>
          </a:p>
          <a:p>
            <a:r>
              <a:rPr lang="en-US" dirty="0" smtClean="0"/>
              <a:t>Underground distribution system</a:t>
            </a:r>
          </a:p>
          <a:p>
            <a:r>
              <a:rPr lang="en-US" dirty="0" smtClean="0"/>
              <a:t>Low Voltage substation (600 Volt) at the building</a:t>
            </a:r>
          </a:p>
          <a:p>
            <a:r>
              <a:rPr lang="en-US" dirty="0" smtClean="0"/>
              <a:t>Photovoltaic – 260 KW (Solar Panel)</a:t>
            </a:r>
          </a:p>
          <a:p>
            <a:r>
              <a:rPr lang="en-US" dirty="0" smtClean="0"/>
              <a:t>Inspection of New Construction Projects</a:t>
            </a:r>
          </a:p>
          <a:p>
            <a:r>
              <a:rPr lang="en-US" dirty="0" smtClean="0"/>
              <a:t>Thermographic Surveys on the Electrical Systems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53000"/>
            <a:ext cx="8183880" cy="108204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Simplified diagram of AC electricity distribution from generation stations to consumers</a:t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1026" name="Picture 2" descr="http://upload.wikimedia.org/wikipedia/commons/thumb/4/41/Electricity_grid_simple-_North_America.svg/380px-Electricity_grid_simple-_North_America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43000"/>
            <a:ext cx="81534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0225"/>
            <a:ext cx="8229600" cy="564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3" y="485775"/>
            <a:ext cx="7800975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263" y="371475"/>
            <a:ext cx="7991475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UTSW Thermal Energy Plants, Power Generation and Electrical System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 do we do to meet the Emission Reduction, Energy usage Reduction and Electrical generation goals?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219075"/>
            <a:ext cx="9001125" cy="641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8153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Photovoltaic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Construction of solar panels at Paul M. Bass Administrative and Clinical Center will save 406,281 kilowatt-hours, the equivalent of taking 56 passenger vehicles off the road.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Actual 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3400"/>
            <a:ext cx="8183880" cy="3886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>
              <a:hlinkClick r:id="rId2" action="ppaction://hlinkfile"/>
            </a:endParaRPr>
          </a:p>
          <a:p>
            <a:pPr>
              <a:buNone/>
            </a:pPr>
            <a:endParaRPr lang="en-US" dirty="0" smtClean="0">
              <a:hlinkClick r:id="rId2" action="ppaction://hlinkfile"/>
            </a:endParaRPr>
          </a:p>
          <a:p>
            <a:endParaRPr lang="en-US" dirty="0" smtClean="0">
              <a:hlinkClick r:id="rId2" action="ppaction://hlinkfile"/>
            </a:endParaRPr>
          </a:p>
          <a:p>
            <a:r>
              <a:rPr lang="en-US" dirty="0" smtClean="0"/>
              <a:t>Siemens Apogee Link (Building Automation)</a:t>
            </a:r>
          </a:p>
          <a:p>
            <a:r>
              <a:rPr lang="en-US" dirty="0" smtClean="0"/>
              <a:t>Wonderware Link (UTSW Electrical System)</a:t>
            </a:r>
          </a:p>
          <a:p>
            <a:r>
              <a:rPr lang="en-US" dirty="0" smtClean="0"/>
              <a:t>Photovoltaic (Solar Panel)</a:t>
            </a:r>
          </a:p>
          <a:p>
            <a:pPr lvl="1"/>
            <a:r>
              <a:rPr lang="en-US" dirty="0" smtClean="0"/>
              <a:t>www.Datareadings.com 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9600" dirty="0" smtClean="0">
                <a:hlinkClick r:id="rId2" action="ppaction://hlinkfile"/>
              </a:rPr>
              <a:t>ANY Questions?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a service organization with mission to provide QUALITY SERVICE in support of the educational, research, health care, and community service goals of UT Southwestern.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Thermal Energy Plants</a:t>
            </a:r>
          </a:p>
          <a:p>
            <a:pPr lvl="1"/>
            <a:r>
              <a:rPr lang="en-US" dirty="0" smtClean="0"/>
              <a:t>NTEP, STEP, Bass TEP, Zale TEP, St Paul TEP</a:t>
            </a:r>
          </a:p>
          <a:p>
            <a:r>
              <a:rPr lang="en-US" dirty="0" smtClean="0"/>
              <a:t>Electrical Systems Group</a:t>
            </a:r>
          </a:p>
          <a:p>
            <a:pPr lvl="1"/>
            <a:r>
              <a:rPr lang="en-US" dirty="0" smtClean="0"/>
              <a:t>Primary Electrical Substation (138KV), Medium Voltage(15KV and 5KV), low voltage substation (600 V), Photovoltaic System</a:t>
            </a:r>
          </a:p>
          <a:p>
            <a:r>
              <a:rPr lang="en-US" dirty="0" smtClean="0"/>
              <a:t>Power Generation Group</a:t>
            </a:r>
          </a:p>
          <a:p>
            <a:pPr lvl="1"/>
            <a:r>
              <a:rPr lang="en-US" dirty="0" smtClean="0"/>
              <a:t>Peak Engines and Emergency Generators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big are we in Utilities?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42264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Consumption per year (2010)</a:t>
            </a:r>
          </a:p>
          <a:p>
            <a:pPr lvl="1"/>
            <a:r>
              <a:rPr lang="en-US" dirty="0" smtClean="0"/>
              <a:t>Electric – 317,199,934 KWh or $23,954,638</a:t>
            </a:r>
          </a:p>
          <a:p>
            <a:pPr lvl="1"/>
            <a:r>
              <a:rPr lang="en-US" dirty="0" smtClean="0"/>
              <a:t>Gas – 1,051,310 MCF or $7,612,321</a:t>
            </a:r>
          </a:p>
          <a:p>
            <a:pPr lvl="1"/>
            <a:r>
              <a:rPr lang="en-US" dirty="0" smtClean="0"/>
              <a:t>Water – 559,372 MGal. or $3,175,029</a:t>
            </a:r>
          </a:p>
          <a:p>
            <a:r>
              <a:rPr lang="en-US" dirty="0" smtClean="0"/>
              <a:t>52,000 tons of cooling capacity – Chillers</a:t>
            </a:r>
          </a:p>
          <a:p>
            <a:r>
              <a:rPr lang="en-US" dirty="0" smtClean="0"/>
              <a:t>550,000 lbs/hr Steam capacity – Boilers</a:t>
            </a:r>
          </a:p>
          <a:p>
            <a:r>
              <a:rPr lang="en-US" dirty="0" smtClean="0"/>
              <a:t>31 MW of Power – Peak engine/backup</a:t>
            </a:r>
          </a:p>
          <a:p>
            <a:r>
              <a:rPr lang="en-US" dirty="0" smtClean="0"/>
              <a:t>38 plus Emergency Generators</a:t>
            </a:r>
          </a:p>
          <a:p>
            <a:r>
              <a:rPr lang="en-US" dirty="0" smtClean="0"/>
              <a:t>250,000 EMS points monitored – We are the biggest in the D/FW Metroplex.</a:t>
            </a:r>
          </a:p>
          <a:p>
            <a:r>
              <a:rPr lang="en-US" dirty="0" smtClean="0"/>
              <a:t>11.2 Million ft</a:t>
            </a:r>
            <a:r>
              <a:rPr lang="en-US" baseline="30000" dirty="0" smtClean="0"/>
              <a:t>2 </a:t>
            </a:r>
            <a:r>
              <a:rPr lang="en-US" dirty="0" smtClean="0"/>
              <a:t>Campus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Introduction to the total Plants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651248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/>
              <a:t>North Thermal Energy Plant – 1992</a:t>
            </a:r>
          </a:p>
          <a:p>
            <a:pPr lvl="1"/>
            <a:r>
              <a:rPr lang="en-US" dirty="0" smtClean="0"/>
              <a:t>Chillers – 18,500 tons</a:t>
            </a:r>
          </a:p>
          <a:p>
            <a:pPr lvl="1"/>
            <a:r>
              <a:rPr lang="en-US" dirty="0" smtClean="0"/>
              <a:t>Boilers – 138,000 lbs/hr steam</a:t>
            </a:r>
          </a:p>
          <a:p>
            <a:r>
              <a:rPr lang="en-US" dirty="0" smtClean="0"/>
              <a:t>South Thermal Energy Plant – 1972</a:t>
            </a:r>
          </a:p>
          <a:p>
            <a:pPr lvl="1"/>
            <a:r>
              <a:rPr lang="en-US" dirty="0" smtClean="0"/>
              <a:t>Chillers – 18,750 tons</a:t>
            </a:r>
          </a:p>
          <a:p>
            <a:pPr lvl="1"/>
            <a:r>
              <a:rPr lang="en-US" dirty="0" smtClean="0"/>
              <a:t>Boilers – 246,000 lbs/hr Steam</a:t>
            </a:r>
          </a:p>
          <a:p>
            <a:r>
              <a:rPr lang="en-US" dirty="0" smtClean="0"/>
              <a:t>Bass Thermal Energy Plant – 1956</a:t>
            </a:r>
          </a:p>
          <a:p>
            <a:pPr lvl="1"/>
            <a:r>
              <a:rPr lang="en-US" dirty="0" smtClean="0"/>
              <a:t>Chillers – 4,500 tons</a:t>
            </a:r>
          </a:p>
          <a:p>
            <a:pPr lvl="1"/>
            <a:r>
              <a:rPr lang="en-US" dirty="0" smtClean="0"/>
              <a:t>Boilers – 40,000 lbs/hr Steam</a:t>
            </a:r>
          </a:p>
          <a:p>
            <a:r>
              <a:rPr lang="en-US" dirty="0" smtClean="0"/>
              <a:t>St. Paul Thermal Energy Plant – 1961</a:t>
            </a:r>
          </a:p>
          <a:p>
            <a:pPr lvl="1"/>
            <a:r>
              <a:rPr lang="en-US" dirty="0" smtClean="0"/>
              <a:t>Chillers – 3,000 tons</a:t>
            </a:r>
          </a:p>
          <a:p>
            <a:pPr lvl="1"/>
            <a:r>
              <a:rPr lang="en-US" dirty="0" smtClean="0"/>
              <a:t>Boilers – 50,000 lbs/hr Steam</a:t>
            </a:r>
          </a:p>
          <a:p>
            <a:r>
              <a:rPr lang="en-US" dirty="0" smtClean="0"/>
              <a:t>Zale Thermal Energy Plant – 1987</a:t>
            </a:r>
          </a:p>
          <a:p>
            <a:pPr lvl="1"/>
            <a:r>
              <a:rPr lang="en-US" dirty="0" smtClean="0"/>
              <a:t>Chillers – 2,800 tons	</a:t>
            </a:r>
          </a:p>
          <a:p>
            <a:pPr lvl="1"/>
            <a:r>
              <a:rPr lang="en-US" dirty="0" smtClean="0"/>
              <a:t>Boilers – 30,000 lbs/hr Steam</a:t>
            </a:r>
          </a:p>
          <a:p>
            <a:r>
              <a:rPr lang="en-US" dirty="0" smtClean="0"/>
              <a:t>North Campus Generation Plant – 2005</a:t>
            </a:r>
          </a:p>
          <a:p>
            <a:pPr lvl="1"/>
            <a:r>
              <a:rPr lang="en-US" dirty="0" smtClean="0"/>
              <a:t>Natural Gas Driven Engines – 9 MW</a:t>
            </a:r>
          </a:p>
          <a:p>
            <a:r>
              <a:rPr lang="en-US" dirty="0" smtClean="0"/>
              <a:t>South Campus Generation Plant - 2004</a:t>
            </a:r>
          </a:p>
          <a:p>
            <a:pPr lvl="1"/>
            <a:r>
              <a:rPr lang="en-US" dirty="0" smtClean="0"/>
              <a:t>Natural Gas Driven Engines – 12 MW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791200"/>
            <a:ext cx="818388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Serves North Campus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"/>
            <a:ext cx="8229600" cy="556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791200"/>
            <a:ext cx="818388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Serves North Campus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14400"/>
            <a:ext cx="7010400" cy="4495800"/>
          </a:xfrm>
        </p:spPr>
      </p:pic>
    </p:spTree>
    <p:extLst>
      <p:ext uri="{BB962C8B-B14F-4D97-AF65-F5344CB8AC3E}">
        <p14:creationId xmlns:p14="http://schemas.microsoft.com/office/powerpoint/2010/main" val="46563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715000"/>
            <a:ext cx="818388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Serves North Campus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229599" cy="548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30060</TotalTime>
  <Words>570</Words>
  <Application>Microsoft Office PowerPoint</Application>
  <PresentationFormat>On-screen Show (4:3)</PresentationFormat>
  <Paragraphs>96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Aspect</vt:lpstr>
      <vt:lpstr>PowerPoint Presentation</vt:lpstr>
      <vt:lpstr>UTSW Thermal Energy Plants, Power Generation and Electrical System  </vt:lpstr>
      <vt:lpstr>Mission</vt:lpstr>
      <vt:lpstr>PowerPoint Presentation</vt:lpstr>
      <vt:lpstr>How big are we in Utilities?</vt:lpstr>
      <vt:lpstr>Introduction to the total Plants</vt:lpstr>
      <vt:lpstr>Serves North Campus</vt:lpstr>
      <vt:lpstr>Serves North Campus</vt:lpstr>
      <vt:lpstr>Serves North Campus</vt:lpstr>
      <vt:lpstr>NL – Bldg at North Campus</vt:lpstr>
      <vt:lpstr>Power Generation Uses</vt:lpstr>
      <vt:lpstr>What do we do to meet Energy Reduction Goals?</vt:lpstr>
      <vt:lpstr>PowerPoint Presentation</vt:lpstr>
      <vt:lpstr>Energy Reduction Goal</vt:lpstr>
      <vt:lpstr>Electrical System</vt:lpstr>
      <vt:lpstr>Simplified diagram of AC electricity distribution from generation stations to consumers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Photovoltaic System</vt:lpstr>
      <vt:lpstr>Actual Site</vt:lpstr>
      <vt:lpstr>PowerPoint Presentation</vt:lpstr>
    </vt:vector>
  </TitlesOfParts>
  <Company>UT Southwestern Medical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Meeting Physical Plant Goals</dc:title>
  <dc:creator>Robiel Ghebrekidan</dc:creator>
  <cp:lastModifiedBy>Robiel Ghebrekidan</cp:lastModifiedBy>
  <cp:revision>2098</cp:revision>
  <dcterms:created xsi:type="dcterms:W3CDTF">2010-02-25T13:46:41Z</dcterms:created>
  <dcterms:modified xsi:type="dcterms:W3CDTF">2013-06-29T09:17:24Z</dcterms:modified>
</cp:coreProperties>
</file>