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69" r:id="rId2"/>
    <p:sldId id="282" r:id="rId3"/>
    <p:sldId id="283" r:id="rId4"/>
    <p:sldId id="263" r:id="rId5"/>
    <p:sldId id="284" r:id="rId6"/>
    <p:sldId id="278" r:id="rId7"/>
    <p:sldId id="297" r:id="rId8"/>
    <p:sldId id="266" r:id="rId9"/>
    <p:sldId id="285" r:id="rId10"/>
    <p:sldId id="264" r:id="rId11"/>
    <p:sldId id="265" r:id="rId12"/>
    <p:sldId id="267" r:id="rId13"/>
    <p:sldId id="286" r:id="rId14"/>
    <p:sldId id="272" r:id="rId15"/>
    <p:sldId id="268" r:id="rId16"/>
    <p:sldId id="260" r:id="rId17"/>
    <p:sldId id="273" r:id="rId18"/>
    <p:sldId id="270" r:id="rId19"/>
    <p:sldId id="258" r:id="rId20"/>
    <p:sldId id="262" r:id="rId21"/>
    <p:sldId id="287" r:id="rId22"/>
    <p:sldId id="288" r:id="rId23"/>
    <p:sldId id="277" r:id="rId24"/>
    <p:sldId id="296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8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07" autoAdjust="0"/>
  </p:normalViewPr>
  <p:slideViewPr>
    <p:cSldViewPr showGuides="1">
      <p:cViewPr varScale="1">
        <p:scale>
          <a:sx n="74" d="100"/>
          <a:sy n="74" d="100"/>
        </p:scale>
        <p:origin x="-161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1322B-346A-41A7-959B-83ACF853642F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DC9EA4-0F31-45CA-9E06-5022E78A0AA2}">
      <dgm:prSet phldrT="[Text]" custT="1"/>
      <dgm:spPr/>
      <dgm:t>
        <a:bodyPr/>
        <a:lstStyle/>
        <a:p>
          <a:r>
            <a:rPr lang="en-US" sz="4000" dirty="0" smtClean="0"/>
            <a:t>Lawrence Chung, Professor</a:t>
          </a:r>
          <a:endParaRPr lang="en-US" sz="4000" dirty="0"/>
        </a:p>
      </dgm:t>
    </dgm:pt>
    <dgm:pt modelId="{6A500AEA-848C-41D8-AF48-9CD30A1542AB}" type="parTrans" cxnId="{FF7F86A4-2C25-4049-8FBF-CAA5ED3F62E8}">
      <dgm:prSet/>
      <dgm:spPr/>
      <dgm:t>
        <a:bodyPr/>
        <a:lstStyle/>
        <a:p>
          <a:endParaRPr lang="en-US"/>
        </a:p>
      </dgm:t>
    </dgm:pt>
    <dgm:pt modelId="{6FAF2702-87BD-4EBE-B4A7-3B2CBB2DF99A}" type="sibTrans" cxnId="{FF7F86A4-2C25-4049-8FBF-CAA5ED3F62E8}">
      <dgm:prSet/>
      <dgm:spPr/>
      <dgm:t>
        <a:bodyPr/>
        <a:lstStyle/>
        <a:p>
          <a:endParaRPr lang="en-US"/>
        </a:p>
      </dgm:t>
    </dgm:pt>
    <dgm:pt modelId="{2CDFB346-BE96-473B-AB2F-66059C469517}">
      <dgm:prSet custT="1"/>
      <dgm:spPr/>
      <dgm:t>
        <a:bodyPr/>
        <a:lstStyle/>
        <a:p>
          <a:r>
            <a:rPr lang="en-US" sz="1800" dirty="0" err="1" smtClean="0"/>
            <a:t>Nikolaus</a:t>
          </a:r>
          <a:r>
            <a:rPr lang="en-US" sz="1800" dirty="0" smtClean="0"/>
            <a:t> </a:t>
          </a:r>
          <a:r>
            <a:rPr lang="en-US" sz="1800" dirty="0" err="1" smtClean="0"/>
            <a:t>Walch</a:t>
          </a:r>
          <a:r>
            <a:rPr lang="en-US" sz="1800" dirty="0" smtClean="0"/>
            <a:t>, Product Experience Manager</a:t>
          </a:r>
        </a:p>
      </dgm:t>
    </dgm:pt>
    <dgm:pt modelId="{539527C4-D4CA-4F7D-87C3-DCBAF2E53D6E}" type="parTrans" cxnId="{01BDC529-6B54-4AF8-879D-A465EF5EA9EA}">
      <dgm:prSet/>
      <dgm:spPr/>
      <dgm:t>
        <a:bodyPr/>
        <a:lstStyle/>
        <a:p>
          <a:endParaRPr lang="en-US" sz="1600"/>
        </a:p>
      </dgm:t>
    </dgm:pt>
    <dgm:pt modelId="{B7920787-5BC3-4F74-9619-22A4BA668C9A}" type="sibTrans" cxnId="{01BDC529-6B54-4AF8-879D-A465EF5EA9EA}">
      <dgm:prSet/>
      <dgm:spPr/>
      <dgm:t>
        <a:bodyPr/>
        <a:lstStyle/>
        <a:p>
          <a:endParaRPr lang="en-US"/>
        </a:p>
      </dgm:t>
    </dgm:pt>
    <dgm:pt modelId="{A753471E-A23A-4EEB-ABC7-09746CF80BA4}">
      <dgm:prSet custT="1"/>
      <dgm:spPr/>
      <dgm:t>
        <a:bodyPr/>
        <a:lstStyle/>
        <a:p>
          <a:r>
            <a:rPr lang="en-US" sz="1800" dirty="0" smtClean="0"/>
            <a:t>Dylan Brandt, Systems Engineer</a:t>
          </a:r>
        </a:p>
      </dgm:t>
    </dgm:pt>
    <dgm:pt modelId="{3823D164-0DBF-4EAC-B089-E0012D2AEBC5}" type="parTrans" cxnId="{BE453453-0DA7-479A-A248-489FCC641BA1}">
      <dgm:prSet/>
      <dgm:spPr/>
      <dgm:t>
        <a:bodyPr/>
        <a:lstStyle/>
        <a:p>
          <a:endParaRPr lang="en-US" sz="1600"/>
        </a:p>
      </dgm:t>
    </dgm:pt>
    <dgm:pt modelId="{5CF9D735-63ED-4C6E-9A3C-6B4AA73CEF55}" type="sibTrans" cxnId="{BE453453-0DA7-479A-A248-489FCC641BA1}">
      <dgm:prSet/>
      <dgm:spPr/>
      <dgm:t>
        <a:bodyPr/>
        <a:lstStyle/>
        <a:p>
          <a:endParaRPr lang="en-US"/>
        </a:p>
      </dgm:t>
    </dgm:pt>
    <dgm:pt modelId="{27F9EC79-8FA7-4C31-AA73-2CAAE3035A1D}">
      <dgm:prSet custT="1"/>
      <dgm:spPr/>
      <dgm:t>
        <a:bodyPr/>
        <a:lstStyle/>
        <a:p>
          <a:r>
            <a:rPr lang="en-US" sz="1800" dirty="0" smtClean="0"/>
            <a:t>Ben Smiley, Senior Business Analyst</a:t>
          </a:r>
        </a:p>
      </dgm:t>
    </dgm:pt>
    <dgm:pt modelId="{5447B945-8283-4097-B65B-55D423AA02F7}" type="parTrans" cxnId="{2135456F-E1FE-4F25-87EC-A390D7638116}">
      <dgm:prSet/>
      <dgm:spPr/>
      <dgm:t>
        <a:bodyPr/>
        <a:lstStyle/>
        <a:p>
          <a:endParaRPr lang="en-US" sz="1600"/>
        </a:p>
      </dgm:t>
    </dgm:pt>
    <dgm:pt modelId="{379988D1-3354-49DA-B686-E6FF17351B3F}" type="sibTrans" cxnId="{2135456F-E1FE-4F25-87EC-A390D7638116}">
      <dgm:prSet/>
      <dgm:spPr/>
      <dgm:t>
        <a:bodyPr/>
        <a:lstStyle/>
        <a:p>
          <a:endParaRPr lang="en-US"/>
        </a:p>
      </dgm:t>
    </dgm:pt>
    <dgm:pt modelId="{CA1E8793-317F-4E34-96F0-B39CC9D9BBF2}">
      <dgm:prSet phldrT="[Text]" custT="1"/>
      <dgm:spPr/>
      <dgm:t>
        <a:bodyPr/>
        <a:lstStyle/>
        <a:p>
          <a:r>
            <a:rPr lang="en-US" sz="1800" dirty="0" smtClean="0"/>
            <a:t>Randi Craig, Project Manager</a:t>
          </a:r>
          <a:endParaRPr lang="en-US" sz="1800" dirty="0"/>
        </a:p>
      </dgm:t>
    </dgm:pt>
    <dgm:pt modelId="{D4A23F7C-38D9-4453-8242-7B153E8BB201}" type="parTrans" cxnId="{0186FE92-0976-4253-888D-AAAA759C8F13}">
      <dgm:prSet/>
      <dgm:spPr/>
      <dgm:t>
        <a:bodyPr/>
        <a:lstStyle/>
        <a:p>
          <a:endParaRPr lang="en-US" sz="1600"/>
        </a:p>
      </dgm:t>
    </dgm:pt>
    <dgm:pt modelId="{2FD2E832-A363-46FC-BA50-EE95B3F50877}" type="sibTrans" cxnId="{0186FE92-0976-4253-888D-AAAA759C8F13}">
      <dgm:prSet/>
      <dgm:spPr/>
      <dgm:t>
        <a:bodyPr/>
        <a:lstStyle/>
        <a:p>
          <a:endParaRPr lang="en-US"/>
        </a:p>
      </dgm:t>
    </dgm:pt>
    <dgm:pt modelId="{2CA8892F-D95F-4F25-848F-D7A6FAF3CAC2}" type="pres">
      <dgm:prSet presAssocID="{A461322B-346A-41A7-959B-83ACF85364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17C23F-1F67-4E11-AC6F-017143B6285E}" type="pres">
      <dgm:prSet presAssocID="{18DC9EA4-0F31-45CA-9E06-5022E78A0AA2}" presName="hierRoot1" presStyleCnt="0">
        <dgm:presLayoutVars>
          <dgm:hierBranch val="init"/>
        </dgm:presLayoutVars>
      </dgm:prSet>
      <dgm:spPr/>
    </dgm:pt>
    <dgm:pt modelId="{12989C89-2ED7-49EA-A599-70E3C1A0F516}" type="pres">
      <dgm:prSet presAssocID="{18DC9EA4-0F31-45CA-9E06-5022E78A0AA2}" presName="rootComposite1" presStyleCnt="0"/>
      <dgm:spPr/>
    </dgm:pt>
    <dgm:pt modelId="{4253214B-AC02-403C-8E6A-56F3A71FE2EE}" type="pres">
      <dgm:prSet presAssocID="{18DC9EA4-0F31-45CA-9E06-5022E78A0AA2}" presName="rootText1" presStyleLbl="node0" presStyleIdx="0" presStyleCnt="1" custScaleX="316164" custScaleY="1714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509AEC-3C3B-4310-94F8-4AA228111661}" type="pres">
      <dgm:prSet presAssocID="{18DC9EA4-0F31-45CA-9E06-5022E78A0AA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3C6B03D-9270-41C3-B004-5B6A5EBD409E}" type="pres">
      <dgm:prSet presAssocID="{18DC9EA4-0F31-45CA-9E06-5022E78A0AA2}" presName="hierChild2" presStyleCnt="0"/>
      <dgm:spPr/>
    </dgm:pt>
    <dgm:pt modelId="{621E3065-2DCB-48F2-BC75-C47DAD27C373}" type="pres">
      <dgm:prSet presAssocID="{D4A23F7C-38D9-4453-8242-7B153E8BB201}" presName="Name37" presStyleLbl="parChTrans1D2" presStyleIdx="0" presStyleCnt="4"/>
      <dgm:spPr/>
      <dgm:t>
        <a:bodyPr/>
        <a:lstStyle/>
        <a:p>
          <a:endParaRPr lang="en-US"/>
        </a:p>
      </dgm:t>
    </dgm:pt>
    <dgm:pt modelId="{4D20C23A-19B3-404E-B19A-23E67C7FCFDE}" type="pres">
      <dgm:prSet presAssocID="{CA1E8793-317F-4E34-96F0-B39CC9D9BBF2}" presName="hierRoot2" presStyleCnt="0">
        <dgm:presLayoutVars>
          <dgm:hierBranch val="init"/>
        </dgm:presLayoutVars>
      </dgm:prSet>
      <dgm:spPr/>
    </dgm:pt>
    <dgm:pt modelId="{3E93EC98-D6CC-4784-A224-DA469BECF8D9}" type="pres">
      <dgm:prSet presAssocID="{CA1E8793-317F-4E34-96F0-B39CC9D9BBF2}" presName="rootComposite" presStyleCnt="0"/>
      <dgm:spPr/>
    </dgm:pt>
    <dgm:pt modelId="{D8D37C11-AC3E-4A16-9E57-E64F42ACD507}" type="pres">
      <dgm:prSet presAssocID="{CA1E8793-317F-4E34-96F0-B39CC9D9BBF2}" presName="rootText" presStyleLbl="node2" presStyleIdx="0" presStyleCnt="4" custScaleY="2223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1B23E-5A9F-4EAA-9511-42D8D4FC3D74}" type="pres">
      <dgm:prSet presAssocID="{CA1E8793-317F-4E34-96F0-B39CC9D9BBF2}" presName="rootConnector" presStyleLbl="node2" presStyleIdx="0" presStyleCnt="4"/>
      <dgm:spPr/>
      <dgm:t>
        <a:bodyPr/>
        <a:lstStyle/>
        <a:p>
          <a:endParaRPr lang="en-US"/>
        </a:p>
      </dgm:t>
    </dgm:pt>
    <dgm:pt modelId="{BBFD0AE1-B944-484C-AD36-DD7A17ABF9EF}" type="pres">
      <dgm:prSet presAssocID="{CA1E8793-317F-4E34-96F0-B39CC9D9BBF2}" presName="hierChild4" presStyleCnt="0"/>
      <dgm:spPr/>
    </dgm:pt>
    <dgm:pt modelId="{47B9918D-1870-4ADB-BC76-0871BDD50599}" type="pres">
      <dgm:prSet presAssocID="{CA1E8793-317F-4E34-96F0-B39CC9D9BBF2}" presName="hierChild5" presStyleCnt="0"/>
      <dgm:spPr/>
    </dgm:pt>
    <dgm:pt modelId="{DE774E31-AA8C-49C2-835F-E41FB415DCE7}" type="pres">
      <dgm:prSet presAssocID="{539527C4-D4CA-4F7D-87C3-DCBAF2E53D6E}" presName="Name37" presStyleLbl="parChTrans1D2" presStyleIdx="1" presStyleCnt="4"/>
      <dgm:spPr/>
      <dgm:t>
        <a:bodyPr/>
        <a:lstStyle/>
        <a:p>
          <a:endParaRPr lang="en-US"/>
        </a:p>
      </dgm:t>
    </dgm:pt>
    <dgm:pt modelId="{A6800227-DCDB-40CF-9464-398BB29E1D37}" type="pres">
      <dgm:prSet presAssocID="{2CDFB346-BE96-473B-AB2F-66059C469517}" presName="hierRoot2" presStyleCnt="0">
        <dgm:presLayoutVars>
          <dgm:hierBranch val="init"/>
        </dgm:presLayoutVars>
      </dgm:prSet>
      <dgm:spPr/>
    </dgm:pt>
    <dgm:pt modelId="{355E03A2-BA5E-48F6-8700-9064D9531D73}" type="pres">
      <dgm:prSet presAssocID="{2CDFB346-BE96-473B-AB2F-66059C469517}" presName="rootComposite" presStyleCnt="0"/>
      <dgm:spPr/>
    </dgm:pt>
    <dgm:pt modelId="{5A5A9F77-A079-43A7-83E9-AD9773EB2356}" type="pres">
      <dgm:prSet presAssocID="{2CDFB346-BE96-473B-AB2F-66059C469517}" presName="rootText" presStyleLbl="node2" presStyleIdx="1" presStyleCnt="4" custScaleY="2223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D88269-F515-44AF-8D01-316AB557D871}" type="pres">
      <dgm:prSet presAssocID="{2CDFB346-BE96-473B-AB2F-66059C469517}" presName="rootConnector" presStyleLbl="node2" presStyleIdx="1" presStyleCnt="4"/>
      <dgm:spPr/>
      <dgm:t>
        <a:bodyPr/>
        <a:lstStyle/>
        <a:p>
          <a:endParaRPr lang="en-US"/>
        </a:p>
      </dgm:t>
    </dgm:pt>
    <dgm:pt modelId="{DABE5D0A-A2B9-4FB3-831A-82AE06609A54}" type="pres">
      <dgm:prSet presAssocID="{2CDFB346-BE96-473B-AB2F-66059C469517}" presName="hierChild4" presStyleCnt="0"/>
      <dgm:spPr/>
    </dgm:pt>
    <dgm:pt modelId="{C918143B-20EF-4315-ABE5-DC836DB884FA}" type="pres">
      <dgm:prSet presAssocID="{2CDFB346-BE96-473B-AB2F-66059C469517}" presName="hierChild5" presStyleCnt="0"/>
      <dgm:spPr/>
    </dgm:pt>
    <dgm:pt modelId="{851DC4C0-03E4-41E3-AEE3-B9956A3B6214}" type="pres">
      <dgm:prSet presAssocID="{3823D164-0DBF-4EAC-B089-E0012D2AEBC5}" presName="Name37" presStyleLbl="parChTrans1D2" presStyleIdx="2" presStyleCnt="4"/>
      <dgm:spPr/>
      <dgm:t>
        <a:bodyPr/>
        <a:lstStyle/>
        <a:p>
          <a:endParaRPr lang="en-US"/>
        </a:p>
      </dgm:t>
    </dgm:pt>
    <dgm:pt modelId="{102CEFC2-6A6B-466F-BDA2-041209C495C5}" type="pres">
      <dgm:prSet presAssocID="{A753471E-A23A-4EEB-ABC7-09746CF80BA4}" presName="hierRoot2" presStyleCnt="0">
        <dgm:presLayoutVars>
          <dgm:hierBranch val="init"/>
        </dgm:presLayoutVars>
      </dgm:prSet>
      <dgm:spPr/>
    </dgm:pt>
    <dgm:pt modelId="{E5E03EFA-A7F5-42EB-AAF0-2B0CE45E264D}" type="pres">
      <dgm:prSet presAssocID="{A753471E-A23A-4EEB-ABC7-09746CF80BA4}" presName="rootComposite" presStyleCnt="0"/>
      <dgm:spPr/>
    </dgm:pt>
    <dgm:pt modelId="{690864E3-4BFB-4234-99B9-4FDAB8640734}" type="pres">
      <dgm:prSet presAssocID="{A753471E-A23A-4EEB-ABC7-09746CF80BA4}" presName="rootText" presStyleLbl="node2" presStyleIdx="2" presStyleCnt="4" custScaleY="2223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185214-C819-423B-9F5D-BD0EC7C57313}" type="pres">
      <dgm:prSet presAssocID="{A753471E-A23A-4EEB-ABC7-09746CF80BA4}" presName="rootConnector" presStyleLbl="node2" presStyleIdx="2" presStyleCnt="4"/>
      <dgm:spPr/>
      <dgm:t>
        <a:bodyPr/>
        <a:lstStyle/>
        <a:p>
          <a:endParaRPr lang="en-US"/>
        </a:p>
      </dgm:t>
    </dgm:pt>
    <dgm:pt modelId="{D5B3D81E-1EC7-45AA-B88C-182BA51CD54A}" type="pres">
      <dgm:prSet presAssocID="{A753471E-A23A-4EEB-ABC7-09746CF80BA4}" presName="hierChild4" presStyleCnt="0"/>
      <dgm:spPr/>
    </dgm:pt>
    <dgm:pt modelId="{B2DC608E-F9DB-461F-B423-7806C6F05DBF}" type="pres">
      <dgm:prSet presAssocID="{A753471E-A23A-4EEB-ABC7-09746CF80BA4}" presName="hierChild5" presStyleCnt="0"/>
      <dgm:spPr/>
    </dgm:pt>
    <dgm:pt modelId="{51D4E6FD-CAF2-42DA-8639-BDBA3079A7DB}" type="pres">
      <dgm:prSet presAssocID="{5447B945-8283-4097-B65B-55D423AA02F7}" presName="Name37" presStyleLbl="parChTrans1D2" presStyleIdx="3" presStyleCnt="4"/>
      <dgm:spPr/>
      <dgm:t>
        <a:bodyPr/>
        <a:lstStyle/>
        <a:p>
          <a:endParaRPr lang="en-US"/>
        </a:p>
      </dgm:t>
    </dgm:pt>
    <dgm:pt modelId="{D27B00C4-D9E1-4B53-B29B-9B94E692F1E7}" type="pres">
      <dgm:prSet presAssocID="{27F9EC79-8FA7-4C31-AA73-2CAAE3035A1D}" presName="hierRoot2" presStyleCnt="0">
        <dgm:presLayoutVars>
          <dgm:hierBranch val="init"/>
        </dgm:presLayoutVars>
      </dgm:prSet>
      <dgm:spPr/>
    </dgm:pt>
    <dgm:pt modelId="{D41E4831-D542-4FA7-916B-557BCF8CF54F}" type="pres">
      <dgm:prSet presAssocID="{27F9EC79-8FA7-4C31-AA73-2CAAE3035A1D}" presName="rootComposite" presStyleCnt="0"/>
      <dgm:spPr/>
    </dgm:pt>
    <dgm:pt modelId="{A6ACEC3D-2625-4CB3-BB4A-F2C7B2FFFB51}" type="pres">
      <dgm:prSet presAssocID="{27F9EC79-8FA7-4C31-AA73-2CAAE3035A1D}" presName="rootText" presStyleLbl="node2" presStyleIdx="3" presStyleCnt="4" custScaleY="2223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79AF84-947F-4724-91C0-8B3BBBDFE872}" type="pres">
      <dgm:prSet presAssocID="{27F9EC79-8FA7-4C31-AA73-2CAAE3035A1D}" presName="rootConnector" presStyleLbl="node2" presStyleIdx="3" presStyleCnt="4"/>
      <dgm:spPr/>
      <dgm:t>
        <a:bodyPr/>
        <a:lstStyle/>
        <a:p>
          <a:endParaRPr lang="en-US"/>
        </a:p>
      </dgm:t>
    </dgm:pt>
    <dgm:pt modelId="{5D724304-6038-4D1A-BD81-BC027A93374C}" type="pres">
      <dgm:prSet presAssocID="{27F9EC79-8FA7-4C31-AA73-2CAAE3035A1D}" presName="hierChild4" presStyleCnt="0"/>
      <dgm:spPr/>
    </dgm:pt>
    <dgm:pt modelId="{7F585899-3183-486D-A4C8-0DAEE9C84877}" type="pres">
      <dgm:prSet presAssocID="{27F9EC79-8FA7-4C31-AA73-2CAAE3035A1D}" presName="hierChild5" presStyleCnt="0"/>
      <dgm:spPr/>
    </dgm:pt>
    <dgm:pt modelId="{47912DCA-564A-499A-B70D-BF933B1992AC}" type="pres">
      <dgm:prSet presAssocID="{18DC9EA4-0F31-45CA-9E06-5022E78A0AA2}" presName="hierChild3" presStyleCnt="0"/>
      <dgm:spPr/>
    </dgm:pt>
  </dgm:ptLst>
  <dgm:cxnLst>
    <dgm:cxn modelId="{EA04AB9A-9B06-46A4-8577-393D0FAC1CDD}" type="presOf" srcId="{539527C4-D4CA-4F7D-87C3-DCBAF2E53D6E}" destId="{DE774E31-AA8C-49C2-835F-E41FB415DCE7}" srcOrd="0" destOrd="0" presId="urn:microsoft.com/office/officeart/2005/8/layout/orgChart1"/>
    <dgm:cxn modelId="{133C06F1-9D3E-45AA-8CFD-CABBC27C094D}" type="presOf" srcId="{A461322B-346A-41A7-959B-83ACF853642F}" destId="{2CA8892F-D95F-4F25-848F-D7A6FAF3CAC2}" srcOrd="0" destOrd="0" presId="urn:microsoft.com/office/officeart/2005/8/layout/orgChart1"/>
    <dgm:cxn modelId="{045F2FED-7FCA-463A-BA83-17B884C3FFF2}" type="presOf" srcId="{2CDFB346-BE96-473B-AB2F-66059C469517}" destId="{E1D88269-F515-44AF-8D01-316AB557D871}" srcOrd="1" destOrd="0" presId="urn:microsoft.com/office/officeart/2005/8/layout/orgChart1"/>
    <dgm:cxn modelId="{BD92D833-1CE9-499E-AB49-11C0C508A044}" type="presOf" srcId="{18DC9EA4-0F31-45CA-9E06-5022E78A0AA2}" destId="{4253214B-AC02-403C-8E6A-56F3A71FE2EE}" srcOrd="0" destOrd="0" presId="urn:microsoft.com/office/officeart/2005/8/layout/orgChart1"/>
    <dgm:cxn modelId="{FF7F86A4-2C25-4049-8FBF-CAA5ED3F62E8}" srcId="{A461322B-346A-41A7-959B-83ACF853642F}" destId="{18DC9EA4-0F31-45CA-9E06-5022E78A0AA2}" srcOrd="0" destOrd="0" parTransId="{6A500AEA-848C-41D8-AF48-9CD30A1542AB}" sibTransId="{6FAF2702-87BD-4EBE-B4A7-3B2CBB2DF99A}"/>
    <dgm:cxn modelId="{E2153EDF-E5A5-497D-A95B-EE4424EA8B6B}" type="presOf" srcId="{A753471E-A23A-4EEB-ABC7-09746CF80BA4}" destId="{D8185214-C819-423B-9F5D-BD0EC7C57313}" srcOrd="1" destOrd="0" presId="urn:microsoft.com/office/officeart/2005/8/layout/orgChart1"/>
    <dgm:cxn modelId="{323C50A8-65DD-489B-BF38-A6D3CD6B3FA3}" type="presOf" srcId="{CA1E8793-317F-4E34-96F0-B39CC9D9BBF2}" destId="{D8D37C11-AC3E-4A16-9E57-E64F42ACD507}" srcOrd="0" destOrd="0" presId="urn:microsoft.com/office/officeart/2005/8/layout/orgChart1"/>
    <dgm:cxn modelId="{B66DD781-6040-4A94-9643-D29F8C8A6835}" type="presOf" srcId="{CA1E8793-317F-4E34-96F0-B39CC9D9BBF2}" destId="{81E1B23E-5A9F-4EAA-9511-42D8D4FC3D74}" srcOrd="1" destOrd="0" presId="urn:microsoft.com/office/officeart/2005/8/layout/orgChart1"/>
    <dgm:cxn modelId="{AD4C8A0E-8996-42AF-BF1D-421B95FE8CE0}" type="presOf" srcId="{27F9EC79-8FA7-4C31-AA73-2CAAE3035A1D}" destId="{7F79AF84-947F-4724-91C0-8B3BBBDFE872}" srcOrd="1" destOrd="0" presId="urn:microsoft.com/office/officeart/2005/8/layout/orgChart1"/>
    <dgm:cxn modelId="{0186FE92-0976-4253-888D-AAAA759C8F13}" srcId="{18DC9EA4-0F31-45CA-9E06-5022E78A0AA2}" destId="{CA1E8793-317F-4E34-96F0-B39CC9D9BBF2}" srcOrd="0" destOrd="0" parTransId="{D4A23F7C-38D9-4453-8242-7B153E8BB201}" sibTransId="{2FD2E832-A363-46FC-BA50-EE95B3F50877}"/>
    <dgm:cxn modelId="{D09957A5-42E0-4C2A-AC25-E4405350B408}" type="presOf" srcId="{A753471E-A23A-4EEB-ABC7-09746CF80BA4}" destId="{690864E3-4BFB-4234-99B9-4FDAB8640734}" srcOrd="0" destOrd="0" presId="urn:microsoft.com/office/officeart/2005/8/layout/orgChart1"/>
    <dgm:cxn modelId="{2135456F-E1FE-4F25-87EC-A390D7638116}" srcId="{18DC9EA4-0F31-45CA-9E06-5022E78A0AA2}" destId="{27F9EC79-8FA7-4C31-AA73-2CAAE3035A1D}" srcOrd="3" destOrd="0" parTransId="{5447B945-8283-4097-B65B-55D423AA02F7}" sibTransId="{379988D1-3354-49DA-B686-E6FF17351B3F}"/>
    <dgm:cxn modelId="{ACFC13CE-DA25-4A34-8DED-A0FE8A975159}" type="presOf" srcId="{2CDFB346-BE96-473B-AB2F-66059C469517}" destId="{5A5A9F77-A079-43A7-83E9-AD9773EB2356}" srcOrd="0" destOrd="0" presId="urn:microsoft.com/office/officeart/2005/8/layout/orgChart1"/>
    <dgm:cxn modelId="{A5E1D05C-5145-4E11-8E0B-82E41CDA8594}" type="presOf" srcId="{3823D164-0DBF-4EAC-B089-E0012D2AEBC5}" destId="{851DC4C0-03E4-41E3-AEE3-B9956A3B6214}" srcOrd="0" destOrd="0" presId="urn:microsoft.com/office/officeart/2005/8/layout/orgChart1"/>
    <dgm:cxn modelId="{AF7209EF-8000-4B1A-AC8B-291291D55409}" type="presOf" srcId="{27F9EC79-8FA7-4C31-AA73-2CAAE3035A1D}" destId="{A6ACEC3D-2625-4CB3-BB4A-F2C7B2FFFB51}" srcOrd="0" destOrd="0" presId="urn:microsoft.com/office/officeart/2005/8/layout/orgChart1"/>
    <dgm:cxn modelId="{01BDC529-6B54-4AF8-879D-A465EF5EA9EA}" srcId="{18DC9EA4-0F31-45CA-9E06-5022E78A0AA2}" destId="{2CDFB346-BE96-473B-AB2F-66059C469517}" srcOrd="1" destOrd="0" parTransId="{539527C4-D4CA-4F7D-87C3-DCBAF2E53D6E}" sibTransId="{B7920787-5BC3-4F74-9619-22A4BA668C9A}"/>
    <dgm:cxn modelId="{49D74E81-5D45-4012-A9E5-6B7EB104EE3D}" type="presOf" srcId="{18DC9EA4-0F31-45CA-9E06-5022E78A0AA2}" destId="{BF509AEC-3C3B-4310-94F8-4AA228111661}" srcOrd="1" destOrd="0" presId="urn:microsoft.com/office/officeart/2005/8/layout/orgChart1"/>
    <dgm:cxn modelId="{BE453453-0DA7-479A-A248-489FCC641BA1}" srcId="{18DC9EA4-0F31-45CA-9E06-5022E78A0AA2}" destId="{A753471E-A23A-4EEB-ABC7-09746CF80BA4}" srcOrd="2" destOrd="0" parTransId="{3823D164-0DBF-4EAC-B089-E0012D2AEBC5}" sibTransId="{5CF9D735-63ED-4C6E-9A3C-6B4AA73CEF55}"/>
    <dgm:cxn modelId="{1ACDF5BA-D524-4B69-B3E8-436923CD4E14}" type="presOf" srcId="{D4A23F7C-38D9-4453-8242-7B153E8BB201}" destId="{621E3065-2DCB-48F2-BC75-C47DAD27C373}" srcOrd="0" destOrd="0" presId="urn:microsoft.com/office/officeart/2005/8/layout/orgChart1"/>
    <dgm:cxn modelId="{DDA532E1-9D4E-4476-9E71-AB6A3A767295}" type="presOf" srcId="{5447B945-8283-4097-B65B-55D423AA02F7}" destId="{51D4E6FD-CAF2-42DA-8639-BDBA3079A7DB}" srcOrd="0" destOrd="0" presId="urn:microsoft.com/office/officeart/2005/8/layout/orgChart1"/>
    <dgm:cxn modelId="{2E4B65B0-4FF4-4B76-B0A2-A2062430BF45}" type="presParOf" srcId="{2CA8892F-D95F-4F25-848F-D7A6FAF3CAC2}" destId="{8017C23F-1F67-4E11-AC6F-017143B6285E}" srcOrd="0" destOrd="0" presId="urn:microsoft.com/office/officeart/2005/8/layout/orgChart1"/>
    <dgm:cxn modelId="{1A3D22CA-9533-4E27-BE2F-473F03471FAC}" type="presParOf" srcId="{8017C23F-1F67-4E11-AC6F-017143B6285E}" destId="{12989C89-2ED7-49EA-A599-70E3C1A0F516}" srcOrd="0" destOrd="0" presId="urn:microsoft.com/office/officeart/2005/8/layout/orgChart1"/>
    <dgm:cxn modelId="{595C4218-EE05-4045-BC50-ED954E09F910}" type="presParOf" srcId="{12989C89-2ED7-49EA-A599-70E3C1A0F516}" destId="{4253214B-AC02-403C-8E6A-56F3A71FE2EE}" srcOrd="0" destOrd="0" presId="urn:microsoft.com/office/officeart/2005/8/layout/orgChart1"/>
    <dgm:cxn modelId="{0E9BA707-C26C-42A0-AC42-D74EE3264825}" type="presParOf" srcId="{12989C89-2ED7-49EA-A599-70E3C1A0F516}" destId="{BF509AEC-3C3B-4310-94F8-4AA228111661}" srcOrd="1" destOrd="0" presId="urn:microsoft.com/office/officeart/2005/8/layout/orgChart1"/>
    <dgm:cxn modelId="{B7A3C73C-D829-415D-BC4C-02BE7BDB1C3E}" type="presParOf" srcId="{8017C23F-1F67-4E11-AC6F-017143B6285E}" destId="{43C6B03D-9270-41C3-B004-5B6A5EBD409E}" srcOrd="1" destOrd="0" presId="urn:microsoft.com/office/officeart/2005/8/layout/orgChart1"/>
    <dgm:cxn modelId="{2EE4A974-D2F1-432D-941E-41AB74F3D3C0}" type="presParOf" srcId="{43C6B03D-9270-41C3-B004-5B6A5EBD409E}" destId="{621E3065-2DCB-48F2-BC75-C47DAD27C373}" srcOrd="0" destOrd="0" presId="urn:microsoft.com/office/officeart/2005/8/layout/orgChart1"/>
    <dgm:cxn modelId="{0359857F-8C40-4F2C-A3F3-6D2A3DE38E2F}" type="presParOf" srcId="{43C6B03D-9270-41C3-B004-5B6A5EBD409E}" destId="{4D20C23A-19B3-404E-B19A-23E67C7FCFDE}" srcOrd="1" destOrd="0" presId="urn:microsoft.com/office/officeart/2005/8/layout/orgChart1"/>
    <dgm:cxn modelId="{A82A5169-7CD6-4431-B00B-130880AD8526}" type="presParOf" srcId="{4D20C23A-19B3-404E-B19A-23E67C7FCFDE}" destId="{3E93EC98-D6CC-4784-A224-DA469BECF8D9}" srcOrd="0" destOrd="0" presId="urn:microsoft.com/office/officeart/2005/8/layout/orgChart1"/>
    <dgm:cxn modelId="{83CBADC7-0962-423D-BE90-A072A415EBFA}" type="presParOf" srcId="{3E93EC98-D6CC-4784-A224-DA469BECF8D9}" destId="{D8D37C11-AC3E-4A16-9E57-E64F42ACD507}" srcOrd="0" destOrd="0" presId="urn:microsoft.com/office/officeart/2005/8/layout/orgChart1"/>
    <dgm:cxn modelId="{5E7D49D3-A335-40FC-8452-74A3771D60EC}" type="presParOf" srcId="{3E93EC98-D6CC-4784-A224-DA469BECF8D9}" destId="{81E1B23E-5A9F-4EAA-9511-42D8D4FC3D74}" srcOrd="1" destOrd="0" presId="urn:microsoft.com/office/officeart/2005/8/layout/orgChart1"/>
    <dgm:cxn modelId="{49D2CF8E-7E47-4FCE-858F-54212195EEFD}" type="presParOf" srcId="{4D20C23A-19B3-404E-B19A-23E67C7FCFDE}" destId="{BBFD0AE1-B944-484C-AD36-DD7A17ABF9EF}" srcOrd="1" destOrd="0" presId="urn:microsoft.com/office/officeart/2005/8/layout/orgChart1"/>
    <dgm:cxn modelId="{FC37619A-0882-4F9F-8D0F-9C9F92F221F9}" type="presParOf" srcId="{4D20C23A-19B3-404E-B19A-23E67C7FCFDE}" destId="{47B9918D-1870-4ADB-BC76-0871BDD50599}" srcOrd="2" destOrd="0" presId="urn:microsoft.com/office/officeart/2005/8/layout/orgChart1"/>
    <dgm:cxn modelId="{591912E2-9424-4C18-9077-555A29480250}" type="presParOf" srcId="{43C6B03D-9270-41C3-B004-5B6A5EBD409E}" destId="{DE774E31-AA8C-49C2-835F-E41FB415DCE7}" srcOrd="2" destOrd="0" presId="urn:microsoft.com/office/officeart/2005/8/layout/orgChart1"/>
    <dgm:cxn modelId="{182505D1-0998-4DB6-A3FE-126244645BA0}" type="presParOf" srcId="{43C6B03D-9270-41C3-B004-5B6A5EBD409E}" destId="{A6800227-DCDB-40CF-9464-398BB29E1D37}" srcOrd="3" destOrd="0" presId="urn:microsoft.com/office/officeart/2005/8/layout/orgChart1"/>
    <dgm:cxn modelId="{7B9816C4-7C99-4BBD-ABB7-BDEB47F876B0}" type="presParOf" srcId="{A6800227-DCDB-40CF-9464-398BB29E1D37}" destId="{355E03A2-BA5E-48F6-8700-9064D9531D73}" srcOrd="0" destOrd="0" presId="urn:microsoft.com/office/officeart/2005/8/layout/orgChart1"/>
    <dgm:cxn modelId="{48715CA2-CB94-4913-B572-3A1A2D20C6FB}" type="presParOf" srcId="{355E03A2-BA5E-48F6-8700-9064D9531D73}" destId="{5A5A9F77-A079-43A7-83E9-AD9773EB2356}" srcOrd="0" destOrd="0" presId="urn:microsoft.com/office/officeart/2005/8/layout/orgChart1"/>
    <dgm:cxn modelId="{1EBDFA01-E7EB-487A-A5FD-F4811C6B48D7}" type="presParOf" srcId="{355E03A2-BA5E-48F6-8700-9064D9531D73}" destId="{E1D88269-F515-44AF-8D01-316AB557D871}" srcOrd="1" destOrd="0" presId="urn:microsoft.com/office/officeart/2005/8/layout/orgChart1"/>
    <dgm:cxn modelId="{83840969-1599-4F50-9E83-466BD8D9E980}" type="presParOf" srcId="{A6800227-DCDB-40CF-9464-398BB29E1D37}" destId="{DABE5D0A-A2B9-4FB3-831A-82AE06609A54}" srcOrd="1" destOrd="0" presId="urn:microsoft.com/office/officeart/2005/8/layout/orgChart1"/>
    <dgm:cxn modelId="{CEC26638-DA84-4E55-848B-3778F19ADD3F}" type="presParOf" srcId="{A6800227-DCDB-40CF-9464-398BB29E1D37}" destId="{C918143B-20EF-4315-ABE5-DC836DB884FA}" srcOrd="2" destOrd="0" presId="urn:microsoft.com/office/officeart/2005/8/layout/orgChart1"/>
    <dgm:cxn modelId="{85E20212-DB1B-4DE5-8B27-45EDAD2500FE}" type="presParOf" srcId="{43C6B03D-9270-41C3-B004-5B6A5EBD409E}" destId="{851DC4C0-03E4-41E3-AEE3-B9956A3B6214}" srcOrd="4" destOrd="0" presId="urn:microsoft.com/office/officeart/2005/8/layout/orgChart1"/>
    <dgm:cxn modelId="{25E587D5-F648-4C1A-AC7B-504B58375748}" type="presParOf" srcId="{43C6B03D-9270-41C3-B004-5B6A5EBD409E}" destId="{102CEFC2-6A6B-466F-BDA2-041209C495C5}" srcOrd="5" destOrd="0" presId="urn:microsoft.com/office/officeart/2005/8/layout/orgChart1"/>
    <dgm:cxn modelId="{4A17F146-DED5-4026-B594-E3D1623D1750}" type="presParOf" srcId="{102CEFC2-6A6B-466F-BDA2-041209C495C5}" destId="{E5E03EFA-A7F5-42EB-AAF0-2B0CE45E264D}" srcOrd="0" destOrd="0" presId="urn:microsoft.com/office/officeart/2005/8/layout/orgChart1"/>
    <dgm:cxn modelId="{6CD3DDAB-FF53-4D3F-B4FC-24D0B02975E1}" type="presParOf" srcId="{E5E03EFA-A7F5-42EB-AAF0-2B0CE45E264D}" destId="{690864E3-4BFB-4234-99B9-4FDAB8640734}" srcOrd="0" destOrd="0" presId="urn:microsoft.com/office/officeart/2005/8/layout/orgChart1"/>
    <dgm:cxn modelId="{2E6E1B9B-AC09-46AA-845A-967E2EC5B735}" type="presParOf" srcId="{E5E03EFA-A7F5-42EB-AAF0-2B0CE45E264D}" destId="{D8185214-C819-423B-9F5D-BD0EC7C57313}" srcOrd="1" destOrd="0" presId="urn:microsoft.com/office/officeart/2005/8/layout/orgChart1"/>
    <dgm:cxn modelId="{B2FC1190-44DE-4086-AB74-156C4344248E}" type="presParOf" srcId="{102CEFC2-6A6B-466F-BDA2-041209C495C5}" destId="{D5B3D81E-1EC7-45AA-B88C-182BA51CD54A}" srcOrd="1" destOrd="0" presId="urn:microsoft.com/office/officeart/2005/8/layout/orgChart1"/>
    <dgm:cxn modelId="{A2F4587F-8CB5-41A3-8A19-5C8D7787FF71}" type="presParOf" srcId="{102CEFC2-6A6B-466F-BDA2-041209C495C5}" destId="{B2DC608E-F9DB-461F-B423-7806C6F05DBF}" srcOrd="2" destOrd="0" presId="urn:microsoft.com/office/officeart/2005/8/layout/orgChart1"/>
    <dgm:cxn modelId="{BA265230-C5F6-4145-AD75-54613EBAE6D8}" type="presParOf" srcId="{43C6B03D-9270-41C3-B004-5B6A5EBD409E}" destId="{51D4E6FD-CAF2-42DA-8639-BDBA3079A7DB}" srcOrd="6" destOrd="0" presId="urn:microsoft.com/office/officeart/2005/8/layout/orgChart1"/>
    <dgm:cxn modelId="{610F1281-C1F3-46F0-ABBF-80639DA870FE}" type="presParOf" srcId="{43C6B03D-9270-41C3-B004-5B6A5EBD409E}" destId="{D27B00C4-D9E1-4B53-B29B-9B94E692F1E7}" srcOrd="7" destOrd="0" presId="urn:microsoft.com/office/officeart/2005/8/layout/orgChart1"/>
    <dgm:cxn modelId="{44EB72E5-4F51-42E7-80B8-05E710939931}" type="presParOf" srcId="{D27B00C4-D9E1-4B53-B29B-9B94E692F1E7}" destId="{D41E4831-D542-4FA7-916B-557BCF8CF54F}" srcOrd="0" destOrd="0" presId="urn:microsoft.com/office/officeart/2005/8/layout/orgChart1"/>
    <dgm:cxn modelId="{C3C7D234-C447-4D04-894C-F4A1B6D546E1}" type="presParOf" srcId="{D41E4831-D542-4FA7-916B-557BCF8CF54F}" destId="{A6ACEC3D-2625-4CB3-BB4A-F2C7B2FFFB51}" srcOrd="0" destOrd="0" presId="urn:microsoft.com/office/officeart/2005/8/layout/orgChart1"/>
    <dgm:cxn modelId="{4EB5F81D-E23C-4AF5-A977-9B556BE2B8BE}" type="presParOf" srcId="{D41E4831-D542-4FA7-916B-557BCF8CF54F}" destId="{7F79AF84-947F-4724-91C0-8B3BBBDFE872}" srcOrd="1" destOrd="0" presId="urn:microsoft.com/office/officeart/2005/8/layout/orgChart1"/>
    <dgm:cxn modelId="{FDAD7284-78B6-4FC2-B437-3803A340D677}" type="presParOf" srcId="{D27B00C4-D9E1-4B53-B29B-9B94E692F1E7}" destId="{5D724304-6038-4D1A-BD81-BC027A93374C}" srcOrd="1" destOrd="0" presId="urn:microsoft.com/office/officeart/2005/8/layout/orgChart1"/>
    <dgm:cxn modelId="{D305F67E-C850-4DED-9DC7-604D85442BD8}" type="presParOf" srcId="{D27B00C4-D9E1-4B53-B29B-9B94E692F1E7}" destId="{7F585899-3183-486D-A4C8-0DAEE9C84877}" srcOrd="2" destOrd="0" presId="urn:microsoft.com/office/officeart/2005/8/layout/orgChart1"/>
    <dgm:cxn modelId="{CD8F0798-51C5-4B03-B979-DC1A73216113}" type="presParOf" srcId="{8017C23F-1F67-4E11-AC6F-017143B6285E}" destId="{47912DCA-564A-499A-B70D-BF933B1992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4E6FD-CAF2-42DA-8639-BDBA3079A7DB}">
      <dsp:nvSpPr>
        <dsp:cNvPr id="0" name=""/>
        <dsp:cNvSpPr/>
      </dsp:nvSpPr>
      <dsp:spPr>
        <a:xfrm>
          <a:off x="4152900" y="2199798"/>
          <a:ext cx="3252576" cy="376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65"/>
              </a:lnTo>
              <a:lnTo>
                <a:pt x="3252576" y="188165"/>
              </a:lnTo>
              <a:lnTo>
                <a:pt x="3252576" y="3763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DC4C0-03E4-41E3-AEE3-B9956A3B6214}">
      <dsp:nvSpPr>
        <dsp:cNvPr id="0" name=""/>
        <dsp:cNvSpPr/>
      </dsp:nvSpPr>
      <dsp:spPr>
        <a:xfrm>
          <a:off x="4152900" y="2199798"/>
          <a:ext cx="1084192" cy="376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65"/>
              </a:lnTo>
              <a:lnTo>
                <a:pt x="1084192" y="188165"/>
              </a:lnTo>
              <a:lnTo>
                <a:pt x="1084192" y="3763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74E31-AA8C-49C2-835F-E41FB415DCE7}">
      <dsp:nvSpPr>
        <dsp:cNvPr id="0" name=""/>
        <dsp:cNvSpPr/>
      </dsp:nvSpPr>
      <dsp:spPr>
        <a:xfrm>
          <a:off x="3068707" y="2199798"/>
          <a:ext cx="1084192" cy="376331"/>
        </a:xfrm>
        <a:custGeom>
          <a:avLst/>
          <a:gdLst/>
          <a:ahLst/>
          <a:cxnLst/>
          <a:rect l="0" t="0" r="0" b="0"/>
          <a:pathLst>
            <a:path>
              <a:moveTo>
                <a:pt x="1084192" y="0"/>
              </a:moveTo>
              <a:lnTo>
                <a:pt x="1084192" y="188165"/>
              </a:lnTo>
              <a:lnTo>
                <a:pt x="0" y="188165"/>
              </a:lnTo>
              <a:lnTo>
                <a:pt x="0" y="3763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E3065-2DCB-48F2-BC75-C47DAD27C373}">
      <dsp:nvSpPr>
        <dsp:cNvPr id="0" name=""/>
        <dsp:cNvSpPr/>
      </dsp:nvSpPr>
      <dsp:spPr>
        <a:xfrm>
          <a:off x="900323" y="2199798"/>
          <a:ext cx="3252576" cy="376331"/>
        </a:xfrm>
        <a:custGeom>
          <a:avLst/>
          <a:gdLst/>
          <a:ahLst/>
          <a:cxnLst/>
          <a:rect l="0" t="0" r="0" b="0"/>
          <a:pathLst>
            <a:path>
              <a:moveTo>
                <a:pt x="3252576" y="0"/>
              </a:moveTo>
              <a:lnTo>
                <a:pt x="3252576" y="188165"/>
              </a:lnTo>
              <a:lnTo>
                <a:pt x="0" y="188165"/>
              </a:lnTo>
              <a:lnTo>
                <a:pt x="0" y="37633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3214B-AC02-403C-8E6A-56F3A71FE2EE}">
      <dsp:nvSpPr>
        <dsp:cNvPr id="0" name=""/>
        <dsp:cNvSpPr/>
      </dsp:nvSpPr>
      <dsp:spPr>
        <a:xfrm>
          <a:off x="1319986" y="663569"/>
          <a:ext cx="5665827" cy="153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Lawrence Chung, Professor</a:t>
          </a:r>
          <a:endParaRPr lang="en-US" sz="4000" kern="1200" dirty="0"/>
        </a:p>
      </dsp:txBody>
      <dsp:txXfrm>
        <a:off x="1319986" y="663569"/>
        <a:ext cx="5665827" cy="1536228"/>
      </dsp:txXfrm>
    </dsp:sp>
    <dsp:sp modelId="{D8D37C11-AC3E-4A16-9E57-E64F42ACD507}">
      <dsp:nvSpPr>
        <dsp:cNvPr id="0" name=""/>
        <dsp:cNvSpPr/>
      </dsp:nvSpPr>
      <dsp:spPr>
        <a:xfrm>
          <a:off x="4296" y="2576129"/>
          <a:ext cx="1792053" cy="19927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Randi Craig, Project Manager</a:t>
          </a:r>
          <a:endParaRPr lang="en-US" sz="1800" kern="1200" dirty="0"/>
        </a:p>
      </dsp:txBody>
      <dsp:txXfrm>
        <a:off x="4296" y="2576129"/>
        <a:ext cx="1792053" cy="1992700"/>
      </dsp:txXfrm>
    </dsp:sp>
    <dsp:sp modelId="{5A5A9F77-A079-43A7-83E9-AD9773EB2356}">
      <dsp:nvSpPr>
        <dsp:cNvPr id="0" name=""/>
        <dsp:cNvSpPr/>
      </dsp:nvSpPr>
      <dsp:spPr>
        <a:xfrm>
          <a:off x="2172680" y="2576129"/>
          <a:ext cx="1792053" cy="19927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Nikolaus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Walch</a:t>
          </a:r>
          <a:r>
            <a:rPr lang="en-US" sz="1800" kern="1200" dirty="0" smtClean="0"/>
            <a:t>, Product Experience Manager</a:t>
          </a:r>
        </a:p>
      </dsp:txBody>
      <dsp:txXfrm>
        <a:off x="2172680" y="2576129"/>
        <a:ext cx="1792053" cy="1992700"/>
      </dsp:txXfrm>
    </dsp:sp>
    <dsp:sp modelId="{690864E3-4BFB-4234-99B9-4FDAB8640734}">
      <dsp:nvSpPr>
        <dsp:cNvPr id="0" name=""/>
        <dsp:cNvSpPr/>
      </dsp:nvSpPr>
      <dsp:spPr>
        <a:xfrm>
          <a:off x="4341065" y="2576129"/>
          <a:ext cx="1792053" cy="19927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Dylan Brandt, Systems Engineer</a:t>
          </a:r>
        </a:p>
      </dsp:txBody>
      <dsp:txXfrm>
        <a:off x="4341065" y="2576129"/>
        <a:ext cx="1792053" cy="1992700"/>
      </dsp:txXfrm>
    </dsp:sp>
    <dsp:sp modelId="{A6ACEC3D-2625-4CB3-BB4A-F2C7B2FFFB51}">
      <dsp:nvSpPr>
        <dsp:cNvPr id="0" name=""/>
        <dsp:cNvSpPr/>
      </dsp:nvSpPr>
      <dsp:spPr>
        <a:xfrm>
          <a:off x="6509450" y="2576129"/>
          <a:ext cx="1792053" cy="19927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Ben Smiley, Senior Business Analyst</a:t>
          </a:r>
        </a:p>
      </dsp:txBody>
      <dsp:txXfrm>
        <a:off x="6509450" y="2576129"/>
        <a:ext cx="1792053" cy="1992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44B26D7-5EC9-4B1E-9A23-1E77C9AAE2F8}" type="datetimeFigureOut">
              <a:rPr lang="en-US" smtClean="0"/>
              <a:t>7/13/2013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738113B-2639-451D-9685-283D03636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purpose of this project,</a:t>
            </a:r>
            <a:r>
              <a:rPr lang="en-US" baseline="0" dirty="0" smtClean="0"/>
              <a:t> we will focus on the example of dementia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113B-2639-451D-9685-283D036360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9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using the</a:t>
            </a:r>
            <a:r>
              <a:rPr lang="en-US" baseline="0" dirty="0" smtClean="0"/>
              <a:t> much more contained point of view of the UTD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8113B-2639-451D-9685-283D036360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1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546E-CA66-4AE1-AD9D-FC604F6022CB}" type="datetime1">
              <a:rPr lang="en-US" smtClean="0"/>
              <a:t>7/13/2013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5936-58D1-4360-8A69-B58745A22D8B}" type="datetime1">
              <a:rPr lang="en-US" smtClean="0"/>
              <a:t>7/13/2013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5B7E-8B46-434F-B501-73B676948910}" type="datetime1">
              <a:rPr lang="en-US" smtClean="0"/>
              <a:t>7/13/2013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944A-E2C1-4E08-8612-AC0EF1089F5C}" type="datetime1">
              <a:rPr lang="en-US" smtClean="0"/>
              <a:t>7/13/2013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4582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7592-42CB-4BA5-960D-5E8DDD892F82}" type="datetime1">
              <a:rPr lang="en-US" smtClean="0"/>
              <a:t>7/13/2013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36FE4-EB18-4272-8134-123AE1DB91D1}" type="datetime1">
              <a:rPr lang="en-US" smtClean="0"/>
              <a:t>7/13/2013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38CB-8D10-40AD-A84A-DD04C7226AB1}" type="datetime1">
              <a:rPr lang="en-US" smtClean="0"/>
              <a:t>7/13/2013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4D54-EEAA-4EDB-8242-1D5EF411907B}" type="datetime1">
              <a:rPr lang="en-US" smtClean="0"/>
              <a:t>7/13/2013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E8C2-6E81-4E5A-A956-639C97B9244B}" type="datetime1">
              <a:rPr lang="en-US" smtClean="0"/>
              <a:t>7/13/2013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E2C2B-61F3-4863-B625-34271F5FB4E1}" type="datetime1">
              <a:rPr lang="en-US" smtClean="0"/>
              <a:t>7/13/2013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F6A7-F560-49A7-BE31-0FF03254D1F8}" type="datetime1">
              <a:rPr lang="en-US" smtClean="0"/>
              <a:t>7/13/2013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50002E-6EBA-4DE7-A17D-051618D3479C}" type="datetime1">
              <a:rPr lang="en-US" smtClean="0"/>
              <a:t>7/13/2013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D92667-E823-427D-AE1A-088FEB4DFB4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13iyKM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zfdn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Shades for Accessibility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6" y="1968099"/>
            <a:ext cx="2804548" cy="3182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80" y="2012308"/>
            <a:ext cx="4715960" cy="31382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4480" y="5562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Randi Craig, </a:t>
            </a:r>
            <a:r>
              <a:rPr lang="en-US" dirty="0" err="1" smtClean="0"/>
              <a:t>Nikolaus</a:t>
            </a:r>
            <a:r>
              <a:rPr lang="en-US" dirty="0" smtClean="0"/>
              <a:t> </a:t>
            </a:r>
            <a:r>
              <a:rPr lang="en-US" dirty="0" err="1" smtClean="0"/>
              <a:t>Walch</a:t>
            </a:r>
            <a:r>
              <a:rPr lang="en-US" dirty="0" smtClean="0"/>
              <a:t>, Dylan Brandt, Ben </a:t>
            </a:r>
            <a:r>
              <a:rPr lang="en-US" dirty="0"/>
              <a:t>Smiley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62800" y="6389132"/>
            <a:ext cx="1559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 July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38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1.2 Project </a:t>
            </a:r>
            <a:r>
              <a:rPr lang="en-US" dirty="0" smtClean="0"/>
              <a:t>deliverables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AutoNum type="arabicParenR"/>
            </a:pPr>
            <a:r>
              <a:rPr lang="en-US" dirty="0" smtClean="0"/>
              <a:t> High-level functional and technical requirements for a Google Glass application which would use the Google Glass platform.  Would provide a specialized application for the use of people with real world accessibility  challenges. </a:t>
            </a:r>
          </a:p>
          <a:p>
            <a:pPr lvl="1">
              <a:buAutoNum type="arabicParenR"/>
            </a:pPr>
            <a:r>
              <a:rPr lang="en-US" dirty="0" smtClean="0"/>
              <a:t> User </a:t>
            </a:r>
            <a:r>
              <a:rPr lang="en-US" dirty="0"/>
              <a:t>interface for caregiver to load customized content for the </a:t>
            </a:r>
            <a:r>
              <a:rPr lang="en-US" dirty="0" smtClean="0"/>
              <a:t>individual wearer.</a:t>
            </a:r>
          </a:p>
          <a:p>
            <a:pPr lvl="1">
              <a:buAutoNum type="arabicParenR"/>
            </a:pPr>
            <a:r>
              <a:rPr lang="en-US" dirty="0"/>
              <a:t> </a:t>
            </a:r>
            <a:r>
              <a:rPr lang="en-US" dirty="0" smtClean="0"/>
              <a:t>High-level marketing and sales requirements.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58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458200" cy="46482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smtClean="0"/>
              <a:t>1.3 </a:t>
            </a:r>
            <a:r>
              <a:rPr lang="en-US" dirty="0"/>
              <a:t>Evolution of this </a:t>
            </a:r>
            <a:r>
              <a:rPr lang="en-US" dirty="0" smtClean="0"/>
              <a:t>document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endParaRPr lang="en-US" dirty="0"/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endParaRPr lang="en-US" dirty="0" smtClean="0"/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1.4 References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alzheirmers.org </a:t>
            </a:r>
            <a:r>
              <a:rPr lang="en-US" dirty="0" smtClean="0"/>
              <a:t> foundation; others to be added 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/>
              <a:t>1.5 Definitions, acronyms, and abbreviations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 smtClean="0"/>
              <a:t>Not applicable at this time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dirty="0"/>
              <a:t>1.6 Online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/>
              <a:t>Location of project website:  </a:t>
            </a:r>
            <a:r>
              <a:rPr lang="en-US" u="sng" dirty="0">
                <a:hlinkClick r:id="rId2"/>
              </a:rPr>
              <a:t>http://bit.ly/13iyKMR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250966"/>
              </p:ext>
            </p:extLst>
          </p:nvPr>
        </p:nvGraphicFramePr>
        <p:xfrm>
          <a:off x="1143000" y="1981200"/>
          <a:ext cx="670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64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June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Randi Craig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June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team members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July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team members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r>
                        <a:rPr lang="en-US" baseline="0" dirty="0" smtClean="0"/>
                        <a:t> July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 team members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6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2.1 Process model - Agile approach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on iterative and incremental development, where requirements and solutions evolve through collaboration between self-organizing and, cross-functional individuals. </a:t>
            </a:r>
            <a:endParaRPr lang="en-US" dirty="0" smtClean="0"/>
          </a:p>
          <a:p>
            <a:pPr lvl="1"/>
            <a:r>
              <a:rPr lang="en-US" dirty="0" smtClean="0"/>
              <a:t>Promotes </a:t>
            </a:r>
            <a:r>
              <a:rPr lang="en-US" dirty="0"/>
              <a:t>adaptive planning, evolutionary development and delivery, a time-boxed iterative approach, </a:t>
            </a:r>
          </a:p>
          <a:p>
            <a:pPr lvl="1"/>
            <a:r>
              <a:rPr lang="en-US" dirty="0" smtClean="0"/>
              <a:t>Encourages </a:t>
            </a:r>
            <a:r>
              <a:rPr lang="en-US" dirty="0"/>
              <a:t>rapid and flexible response to change. </a:t>
            </a:r>
            <a:endParaRPr lang="en-US" dirty="0" smtClean="0"/>
          </a:p>
          <a:p>
            <a:pPr lvl="1"/>
            <a:r>
              <a:rPr lang="en-US" dirty="0" smtClean="0"/>
              <a:t>Conceptual </a:t>
            </a:r>
            <a:r>
              <a:rPr lang="en-US" dirty="0"/>
              <a:t>framework that promotes </a:t>
            </a:r>
            <a:r>
              <a:rPr lang="en-US" dirty="0" smtClean="0"/>
              <a:t>interactions </a:t>
            </a:r>
            <a:r>
              <a:rPr lang="en-US" dirty="0"/>
              <a:t>throughout the development cycle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68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2.2 Organizational structure</a:t>
            </a:r>
          </a:p>
          <a:p>
            <a:pPr lvl="1"/>
            <a:r>
              <a:rPr lang="en-US" dirty="0" smtClean="0"/>
              <a:t>This project has a non-hierarchical organization, a flat structure.</a:t>
            </a:r>
          </a:p>
          <a:p>
            <a:pPr lvl="2"/>
            <a:r>
              <a:rPr lang="en-US" dirty="0" smtClean="0"/>
              <a:t>Project Manager = Randi Craig</a:t>
            </a:r>
          </a:p>
          <a:p>
            <a:pPr lvl="2"/>
            <a:r>
              <a:rPr lang="en-US" dirty="0" smtClean="0"/>
              <a:t>Product Experience Manager = </a:t>
            </a:r>
            <a:r>
              <a:rPr lang="en-US" dirty="0" err="1" smtClean="0"/>
              <a:t>Nikolaus</a:t>
            </a:r>
            <a:r>
              <a:rPr lang="en-US" dirty="0" smtClean="0"/>
              <a:t> </a:t>
            </a:r>
            <a:r>
              <a:rPr lang="en-US" dirty="0" err="1" smtClean="0"/>
              <a:t>Walch</a:t>
            </a:r>
            <a:endParaRPr lang="en-US" dirty="0" smtClean="0"/>
          </a:p>
          <a:p>
            <a:pPr lvl="2"/>
            <a:r>
              <a:rPr lang="en-US" dirty="0" smtClean="0"/>
              <a:t>Systems Engineer = Dylan Brandt</a:t>
            </a:r>
          </a:p>
          <a:p>
            <a:pPr lvl="2"/>
            <a:r>
              <a:rPr lang="en-US" dirty="0" smtClean="0"/>
              <a:t>Senior Business Analyst = Ben Smiley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8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12181540"/>
              </p:ext>
            </p:extLst>
          </p:nvPr>
        </p:nvGraphicFramePr>
        <p:xfrm>
          <a:off x="609600" y="1397000"/>
          <a:ext cx="83058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4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2.3 </a:t>
            </a:r>
            <a:r>
              <a:rPr lang="en-US" dirty="0"/>
              <a:t>Organizational boundaries and </a:t>
            </a:r>
            <a:r>
              <a:rPr lang="en-US" dirty="0" smtClean="0"/>
              <a:t>interfaces</a:t>
            </a:r>
          </a:p>
          <a:p>
            <a:pPr lvl="1"/>
            <a:r>
              <a:rPr lang="en-US" dirty="0" smtClean="0"/>
              <a:t>Abilities </a:t>
            </a:r>
            <a:r>
              <a:rPr lang="en-US" dirty="0"/>
              <a:t>of each individual, as well as the research material available online regarding Google Glass development are the extent of the resources utilized.</a:t>
            </a:r>
            <a:endParaRPr lang="en-US" dirty="0" smtClean="0"/>
          </a:p>
          <a:p>
            <a:r>
              <a:rPr lang="en-US" dirty="0" smtClean="0"/>
              <a:t>2.4 </a:t>
            </a:r>
            <a:r>
              <a:rPr lang="en-US" dirty="0"/>
              <a:t>Project responsibilities </a:t>
            </a:r>
            <a:endParaRPr lang="en-US" dirty="0" smtClean="0"/>
          </a:p>
          <a:p>
            <a:pPr lvl="1"/>
            <a:r>
              <a:rPr lang="en-US" dirty="0" smtClean="0"/>
              <a:t>Each resource is required to take meeting notes at least once</a:t>
            </a:r>
          </a:p>
          <a:p>
            <a:pPr lvl="1"/>
            <a:r>
              <a:rPr lang="en-US" dirty="0" smtClean="0"/>
              <a:t>Each resource is required to participate in presentations</a:t>
            </a:r>
          </a:p>
          <a:p>
            <a:pPr lvl="1"/>
            <a:r>
              <a:rPr lang="en-US" dirty="0" smtClean="0"/>
              <a:t>Each resource is required to provide content in a timely manor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85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Managerial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3.1 Management objectives and </a:t>
            </a:r>
            <a:r>
              <a:rPr lang="en-US" dirty="0" smtClean="0"/>
              <a:t>priorities</a:t>
            </a:r>
          </a:p>
          <a:p>
            <a:pPr lvl="1"/>
            <a:r>
              <a:rPr lang="en-US" dirty="0" smtClean="0"/>
              <a:t>Business need addressed with this solution</a:t>
            </a:r>
          </a:p>
          <a:p>
            <a:pPr lvl="2"/>
            <a:r>
              <a:rPr lang="en-US" dirty="0" smtClean="0"/>
              <a:t>Google Glass</a:t>
            </a:r>
          </a:p>
          <a:p>
            <a:pPr lvl="2"/>
            <a:r>
              <a:rPr lang="en-US" dirty="0" smtClean="0"/>
              <a:t>Doctor, Hospital/Clinic, Insurance, other accessibility apps</a:t>
            </a:r>
          </a:p>
          <a:p>
            <a:pPr lvl="1"/>
            <a:r>
              <a:rPr lang="en-US" dirty="0" smtClean="0"/>
              <a:t>Project scope applicable for our time and resource constraints is limited to patients with early on-set Alzheimer’s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8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Managerial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3.2 </a:t>
            </a:r>
            <a:r>
              <a:rPr lang="en-US" dirty="0"/>
              <a:t>Assumptions, dependencies, and </a:t>
            </a:r>
            <a:r>
              <a:rPr lang="en-US" dirty="0" smtClean="0"/>
              <a:t>constraint</a:t>
            </a:r>
          </a:p>
          <a:p>
            <a:pPr lvl="1"/>
            <a:r>
              <a:rPr lang="en-US" dirty="0" smtClean="0"/>
              <a:t>Real World App sits on Google Glass platform.  Basic functionality already covered by Google Glass platform.</a:t>
            </a:r>
          </a:p>
          <a:p>
            <a:pPr lvl="1"/>
            <a:r>
              <a:rPr lang="en-US" dirty="0" smtClean="0"/>
              <a:t>Google Glass hardware and software platform requirements are also a constraint.</a:t>
            </a:r>
          </a:p>
          <a:p>
            <a:pPr lvl="1"/>
            <a:r>
              <a:rPr lang="en-US" dirty="0" smtClean="0"/>
              <a:t>We assume the technology described in Google’s requirements exists, or will be in place before needed in production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10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Managerial process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4582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3.3 Risk management</a:t>
            </a:r>
          </a:p>
          <a:p>
            <a:pPr lvl="1"/>
            <a:r>
              <a:rPr lang="en-US" dirty="0"/>
              <a:t>Timeline and scope creep are always project risks.  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dirty="0"/>
              <a:t>competitor app may come to market first.  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dirty="0"/>
              <a:t>competitor app </a:t>
            </a:r>
            <a:r>
              <a:rPr lang="en-US" dirty="0" smtClean="0"/>
              <a:t>with </a:t>
            </a:r>
            <a:r>
              <a:rPr lang="en-US" dirty="0"/>
              <a:t>a richer set of features </a:t>
            </a:r>
            <a:endParaRPr lang="en-US" dirty="0" smtClean="0"/>
          </a:p>
          <a:p>
            <a:pPr lvl="2"/>
            <a:r>
              <a:rPr lang="en-US" dirty="0" smtClean="0"/>
              <a:t>Google </a:t>
            </a:r>
            <a:r>
              <a:rPr lang="en-US" dirty="0"/>
              <a:t>Glass hardware and/or software requirements may change, requiring extensive rework of our designs.  </a:t>
            </a:r>
          </a:p>
          <a:p>
            <a:pPr lvl="1"/>
            <a:r>
              <a:rPr lang="en-US" dirty="0"/>
              <a:t>Additionally our team my </a:t>
            </a:r>
            <a:r>
              <a:rPr lang="en-US" dirty="0" smtClean="0"/>
              <a:t>suffer</a:t>
            </a:r>
          </a:p>
          <a:p>
            <a:pPr lvl="2"/>
            <a:r>
              <a:rPr lang="en-US" dirty="0" smtClean="0"/>
              <a:t>Loss </a:t>
            </a:r>
            <a:r>
              <a:rPr lang="en-US" dirty="0"/>
              <a:t>of team </a:t>
            </a:r>
            <a:r>
              <a:rPr lang="en-US" dirty="0" smtClean="0"/>
              <a:t>members</a:t>
            </a:r>
          </a:p>
          <a:p>
            <a:pPr lvl="2"/>
            <a:r>
              <a:rPr lang="en-US" dirty="0" smtClean="0"/>
              <a:t>Wasted </a:t>
            </a:r>
            <a:r>
              <a:rPr lang="en-US" dirty="0"/>
              <a:t>resources on requirements which do not ultimately benefit the project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3.4 Monitoring and controlling mechanisms</a:t>
            </a:r>
          </a:p>
          <a:p>
            <a:pPr lvl="1"/>
            <a:r>
              <a:rPr lang="en-US" dirty="0"/>
              <a:t>We will address timeline and scope creep with a strict timeline of team defined deliverables and regular weekly meetings; or as </a:t>
            </a:r>
            <a:r>
              <a:rPr lang="en-US" dirty="0" smtClean="0"/>
              <a:t>needed</a:t>
            </a:r>
            <a:r>
              <a:rPr lang="en-US" dirty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61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process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458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4.1 Methods, tools, and techniques</a:t>
            </a:r>
          </a:p>
          <a:p>
            <a:pPr lvl="1"/>
            <a:r>
              <a:rPr lang="en-US" dirty="0" smtClean="0"/>
              <a:t>MS Office Suite, including Word, PowerPoint, Visio, Excel</a:t>
            </a:r>
          </a:p>
          <a:p>
            <a:pPr lvl="1"/>
            <a:r>
              <a:rPr lang="en-US" dirty="0" smtClean="0"/>
              <a:t>Communications we are using Facebook, email, </a:t>
            </a:r>
            <a:r>
              <a:rPr lang="en-US" dirty="0" err="1" smtClean="0"/>
              <a:t>Dropbox</a:t>
            </a:r>
            <a:endParaRPr lang="en-US" dirty="0" smtClean="0"/>
          </a:p>
          <a:p>
            <a:pPr lvl="1"/>
            <a:r>
              <a:rPr lang="en-US" dirty="0" smtClean="0"/>
              <a:t>PMI project management methodology including all phases of SDLC</a:t>
            </a:r>
          </a:p>
          <a:p>
            <a:pPr lvl="1"/>
            <a:r>
              <a:rPr lang="en-US" dirty="0"/>
              <a:t>RE-Tools </a:t>
            </a:r>
            <a:r>
              <a:rPr lang="en-US" dirty="0" smtClean="0"/>
              <a:t>requirements </a:t>
            </a:r>
            <a:r>
              <a:rPr lang="en-US" dirty="0"/>
              <a:t>modeling toolkit </a:t>
            </a:r>
            <a:endParaRPr lang="en-US" dirty="0" smtClean="0"/>
          </a:p>
          <a:p>
            <a:pPr lvl="1"/>
            <a:r>
              <a:rPr lang="en-US" dirty="0" smtClean="0"/>
              <a:t>Wix.com webpage design and hosting</a:t>
            </a:r>
          </a:p>
          <a:p>
            <a:r>
              <a:rPr lang="en-US" dirty="0" smtClean="0"/>
              <a:t>4.2 Software documentation</a:t>
            </a:r>
          </a:p>
          <a:p>
            <a:pPr lvl="1"/>
            <a:r>
              <a:rPr lang="en-US" dirty="0" smtClean="0"/>
              <a:t>MS Word, PDF, </a:t>
            </a:r>
            <a:r>
              <a:rPr lang="en-US" dirty="0" err="1" smtClean="0"/>
              <a:t>Powerpoint</a:t>
            </a:r>
            <a:endParaRPr lang="en-US" dirty="0"/>
          </a:p>
          <a:p>
            <a:r>
              <a:rPr lang="en-US" dirty="0"/>
              <a:t>4.3 Project support functions </a:t>
            </a:r>
          </a:p>
          <a:p>
            <a:pPr lvl="1"/>
            <a:r>
              <a:rPr lang="en-US" dirty="0"/>
              <a:t>Marketing, communications, R&amp;D </a:t>
            </a:r>
            <a:r>
              <a:rPr lang="en-US" dirty="0" smtClean="0"/>
              <a:t>support, the </a:t>
            </a:r>
            <a:r>
              <a:rPr lang="en-US" dirty="0">
                <a:hlinkClick r:id="rId2"/>
              </a:rPr>
              <a:t>Alzheimer's Foundation - alzfdn.org‎</a:t>
            </a:r>
            <a:r>
              <a:rPr lang="en-US" dirty="0"/>
              <a:t> </a:t>
            </a:r>
            <a:r>
              <a:rPr lang="en-US" dirty="0" smtClean="0"/>
              <a:t>requirements and endorsement.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7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84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Work elements, schedule, and budget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elements</a:t>
            </a:r>
          </a:p>
          <a:p>
            <a:pPr lvl="1"/>
            <a:r>
              <a:rPr lang="en-US" dirty="0" smtClean="0"/>
              <a:t>WRS document</a:t>
            </a:r>
            <a:endParaRPr lang="en-US" dirty="0" smtClean="0"/>
          </a:p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Time constraint - class due dates</a:t>
            </a:r>
          </a:p>
          <a:p>
            <a:pPr lvl="1"/>
            <a:r>
              <a:rPr lang="en-US" dirty="0" smtClean="0"/>
              <a:t>Weekly team meetings - more if necessary</a:t>
            </a:r>
          </a:p>
          <a:p>
            <a:r>
              <a:rPr lang="en-US" dirty="0" smtClean="0"/>
              <a:t>Budget</a:t>
            </a:r>
          </a:p>
          <a:p>
            <a:pPr lvl="1"/>
            <a:r>
              <a:rPr lang="en-US" dirty="0" smtClean="0"/>
              <a:t>There is no budget for the requirements project.  We are poor grad students.</a:t>
            </a:r>
          </a:p>
          <a:p>
            <a:pPr lvl="1"/>
            <a:r>
              <a:rPr lang="en-US" dirty="0" smtClean="0"/>
              <a:t>If we approach Google, they may choose to invest significantly in our project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94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00"/>
            <a:ext cx="9144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5257800"/>
            <a:ext cx="8458200" cy="762000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Define </a:t>
            </a:r>
            <a:r>
              <a:rPr lang="en-US" dirty="0"/>
              <a:t>specific behavior or </a:t>
            </a:r>
            <a:r>
              <a:rPr lang="en-US" dirty="0" smtClean="0"/>
              <a:t>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00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495800" y="1600200"/>
            <a:ext cx="4267200" cy="44196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 </a:t>
            </a:r>
            <a:r>
              <a:rPr lang="en-US" dirty="0" smtClean="0"/>
              <a:t>Specifies </a:t>
            </a:r>
            <a:r>
              <a:rPr lang="en-US" dirty="0"/>
              <a:t>criteria that can be used to judge the operation of a system, rather than specific </a:t>
            </a:r>
            <a:r>
              <a:rPr lang="en-US" dirty="0" smtClean="0"/>
              <a:t>behaviors; </a:t>
            </a:r>
          </a:p>
          <a:p>
            <a:r>
              <a:rPr lang="en-US" dirty="0" smtClean="0"/>
              <a:t>Compatibility</a:t>
            </a:r>
            <a:endParaRPr lang="en-US" dirty="0"/>
          </a:p>
          <a:p>
            <a:pPr lvl="0"/>
            <a:r>
              <a:rPr lang="en-US" dirty="0"/>
              <a:t>Availability</a:t>
            </a:r>
          </a:p>
          <a:p>
            <a:pPr lvl="0"/>
            <a:r>
              <a:rPr lang="en-US" dirty="0"/>
              <a:t>Usability</a:t>
            </a:r>
          </a:p>
          <a:p>
            <a:pPr lvl="0"/>
            <a:r>
              <a:rPr lang="en-US" dirty="0"/>
              <a:t>Performance</a:t>
            </a:r>
          </a:p>
          <a:p>
            <a:pPr lvl="0"/>
            <a:r>
              <a:rPr lang="en-US" dirty="0"/>
              <a:t>Integrity</a:t>
            </a:r>
          </a:p>
          <a:p>
            <a:pPr lvl="0"/>
            <a:r>
              <a:rPr lang="en-US" dirty="0"/>
              <a:t>Security</a:t>
            </a:r>
          </a:p>
          <a:p>
            <a:r>
              <a:rPr lang="en-US" dirty="0"/>
              <a:t>Maintainability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829050" cy="488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570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Traceability and</a:t>
            </a:r>
            <a:br>
              <a:rPr lang="en-US" dirty="0" smtClean="0"/>
            </a:br>
            <a:r>
              <a:rPr lang="en-US" dirty="0" smtClean="0"/>
              <a:t>Creeping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1981200"/>
            <a:ext cx="8458200" cy="4038600"/>
          </a:xfrm>
        </p:spPr>
        <p:txBody>
          <a:bodyPr/>
          <a:lstStyle/>
          <a:p>
            <a:r>
              <a:rPr lang="en-US" dirty="0" smtClean="0"/>
              <a:t>Traceability – documents the </a:t>
            </a:r>
            <a:r>
              <a:rPr lang="en-US" dirty="0"/>
              <a:t>life of a requirement and providing bi-directional traceability between various associated requirements. It enables users to find the origin of each requirement and track every change that was made to this </a:t>
            </a:r>
            <a:r>
              <a:rPr lang="en-US" dirty="0" smtClean="0"/>
              <a:t>requirement.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Creep - changes </a:t>
            </a:r>
            <a:r>
              <a:rPr lang="en-US" dirty="0"/>
              <a:t>or continuous growth in a project’s </a:t>
            </a:r>
            <a:r>
              <a:rPr lang="en-US" dirty="0" smtClean="0"/>
              <a:t>scope</a:t>
            </a:r>
          </a:p>
          <a:p>
            <a:pPr lvl="1"/>
            <a:r>
              <a:rPr lang="en-US" dirty="0" smtClean="0"/>
              <a:t>i.e. Nutritional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63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Mock-up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63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968" y="103189"/>
            <a:ext cx="7772400" cy="963612"/>
          </a:xfrm>
        </p:spPr>
        <p:txBody>
          <a:bodyPr/>
          <a:lstStyle/>
          <a:p>
            <a:r>
              <a:rPr lang="en-US" dirty="0" smtClean="0"/>
              <a:t>Home Screen</a:t>
            </a:r>
            <a:endParaRPr lang="en-US" dirty="0"/>
          </a:p>
        </p:txBody>
      </p:sp>
      <p:pic>
        <p:nvPicPr>
          <p:cNvPr id="1026" name="Picture 2" descr="C:\Users\1089865\Desktop\MSSE\Summer 2013\Requirements Eng\App Layout\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358" y="1066800"/>
            <a:ext cx="3444433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968" y="103189"/>
            <a:ext cx="7772400" cy="963612"/>
          </a:xfrm>
        </p:spPr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2050" name="Picture 2" descr="C:\Users\1089865\Desktop\MSSE\Summer 2013\Requirements Eng\App Layout\appoint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2" y="1143000"/>
            <a:ext cx="3424238" cy="51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968" y="103189"/>
            <a:ext cx="7772400" cy="963612"/>
          </a:xfrm>
        </p:spPr>
        <p:txBody>
          <a:bodyPr/>
          <a:lstStyle/>
          <a:p>
            <a:r>
              <a:rPr lang="en-US" dirty="0" smtClean="0"/>
              <a:t>New Appointment</a:t>
            </a:r>
            <a:endParaRPr lang="en-US" dirty="0"/>
          </a:p>
        </p:txBody>
      </p:sp>
      <p:pic>
        <p:nvPicPr>
          <p:cNvPr id="3074" name="Picture 2" descr="C:\Users\1089865\Desktop\MSSE\Summer 2013\Requirements Eng\App Layout\newappoint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3503612" cy="52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968" y="103189"/>
            <a:ext cx="7772400" cy="963612"/>
          </a:xfrm>
        </p:spPr>
        <p:txBody>
          <a:bodyPr/>
          <a:lstStyle/>
          <a:p>
            <a:r>
              <a:rPr lang="en-US" dirty="0" smtClean="0"/>
              <a:t>Family &amp; Caregivers</a:t>
            </a:r>
            <a:endParaRPr lang="en-US" dirty="0"/>
          </a:p>
        </p:txBody>
      </p:sp>
      <p:pic>
        <p:nvPicPr>
          <p:cNvPr id="4098" name="Picture 2" descr="C:\Users\1089865\Desktop\MSSE\Summer 2013\Requirements Eng\App Layout\familyl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3505200" cy="525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9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968" y="103189"/>
            <a:ext cx="7772400" cy="963612"/>
          </a:xfrm>
        </p:spPr>
        <p:txBody>
          <a:bodyPr/>
          <a:lstStyle/>
          <a:p>
            <a:r>
              <a:rPr lang="en-US" dirty="0" smtClean="0"/>
              <a:t>New Contact</a:t>
            </a:r>
            <a:endParaRPr lang="en-US" dirty="0"/>
          </a:p>
        </p:txBody>
      </p:sp>
      <p:pic>
        <p:nvPicPr>
          <p:cNvPr id="5122" name="Picture 2" descr="C:\Users\1089865\Desktop\MSSE\Summer 2013\Requirements Eng\App Layout\newfamilymem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066800"/>
            <a:ext cx="3505227" cy="525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5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Many technologies exist to assist individuals with accessibility</a:t>
            </a:r>
          </a:p>
          <a:p>
            <a:r>
              <a:rPr lang="en-US" dirty="0" smtClean="0"/>
              <a:t>How can they be helped in the best way?</a:t>
            </a:r>
          </a:p>
          <a:p>
            <a:pPr lvl="1"/>
            <a:r>
              <a:rPr lang="en-US" dirty="0" smtClean="0"/>
              <a:t>Maximum benefit to mitigate disability</a:t>
            </a:r>
          </a:p>
          <a:p>
            <a:pPr lvl="1"/>
            <a:r>
              <a:rPr lang="en-US" dirty="0" smtClean="0"/>
              <a:t>Minimum inconvenience to employ technology</a:t>
            </a:r>
          </a:p>
          <a:p>
            <a:r>
              <a:rPr lang="en-US" dirty="0" smtClean="0"/>
              <a:t>Individuals have two goals: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Have same abilities as “normal” individuals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/>
              <a:t>Limit the noticeability of their impairment, and the technology they rely upon</a:t>
            </a:r>
          </a:p>
          <a:p>
            <a:pPr marL="82296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67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968" y="103189"/>
            <a:ext cx="7772400" cy="963612"/>
          </a:xfrm>
        </p:spPr>
        <p:txBody>
          <a:bodyPr/>
          <a:lstStyle/>
          <a:p>
            <a:r>
              <a:rPr lang="en-US" dirty="0" smtClean="0"/>
              <a:t>Recordings</a:t>
            </a:r>
            <a:endParaRPr lang="en-US" dirty="0"/>
          </a:p>
        </p:txBody>
      </p:sp>
      <p:pic>
        <p:nvPicPr>
          <p:cNvPr id="6146" name="Picture 2" descr="C:\Users\1089865\Desktop\MSSE\Summer 2013\Requirements Eng\App Layout\rec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3462429" cy="519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968" y="103189"/>
            <a:ext cx="7772400" cy="963612"/>
          </a:xfrm>
        </p:spPr>
        <p:txBody>
          <a:bodyPr/>
          <a:lstStyle/>
          <a:p>
            <a:r>
              <a:rPr lang="en-US" dirty="0" smtClean="0"/>
              <a:t>Glass Interface</a:t>
            </a:r>
            <a:endParaRPr lang="en-US" dirty="0"/>
          </a:p>
        </p:txBody>
      </p:sp>
      <p:pic>
        <p:nvPicPr>
          <p:cNvPr id="7170" name="Picture 2" descr="C:\Users\1089865\Desktop\MSSE\Summer 2013\Requirements Eng\App Layout\disp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880100" cy="441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8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Manual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0" y="1143000"/>
            <a:ext cx="8305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91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1.1 Project overview</a:t>
            </a:r>
          </a:p>
          <a:p>
            <a:pPr lvl="1"/>
            <a:r>
              <a:rPr lang="en-US" dirty="0" smtClean="0"/>
              <a:t>Requirements for Google Glass </a:t>
            </a:r>
            <a:r>
              <a:rPr lang="en-US" dirty="0"/>
              <a:t>to augment reality to improve </a:t>
            </a:r>
            <a:r>
              <a:rPr lang="en-US" dirty="0" smtClean="0"/>
              <a:t>real world accessibility</a:t>
            </a:r>
            <a:r>
              <a:rPr lang="en-US" dirty="0"/>
              <a:t>.  This can be used for anyone that needs assistance processing the world around </a:t>
            </a:r>
            <a:r>
              <a:rPr lang="en-US" dirty="0" smtClean="0"/>
              <a:t>them.</a:t>
            </a:r>
          </a:p>
          <a:p>
            <a:pPr lvl="1"/>
            <a:r>
              <a:rPr lang="en-US" dirty="0" smtClean="0"/>
              <a:t>Examples: 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Dementia/Alzheimer’s patients</a:t>
            </a:r>
          </a:p>
          <a:p>
            <a:pPr lvl="2"/>
            <a:r>
              <a:rPr lang="en-US" dirty="0"/>
              <a:t>Those suffering temporary or permanent auditory </a:t>
            </a:r>
            <a:r>
              <a:rPr lang="en-US" dirty="0" smtClean="0"/>
              <a:t> or visual impairment </a:t>
            </a:r>
            <a:endParaRPr lang="en-US" dirty="0"/>
          </a:p>
          <a:p>
            <a:pPr lvl="2"/>
            <a:r>
              <a:rPr lang="en-US" dirty="0" smtClean="0"/>
              <a:t>Disabled children and adults</a:t>
            </a:r>
          </a:p>
          <a:p>
            <a:pPr lvl="2"/>
            <a:r>
              <a:rPr lang="en-US" dirty="0" smtClean="0"/>
              <a:t>Travelers that do not speak the local language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Google Shades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5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technology required to aid with multiple needs </a:t>
            </a:r>
            <a:endParaRPr lang="en-US" dirty="0" smtClean="0"/>
          </a:p>
          <a:p>
            <a:r>
              <a:rPr lang="en-US" dirty="0" smtClean="0"/>
              <a:t>Triggered </a:t>
            </a:r>
            <a:r>
              <a:rPr lang="en-US" dirty="0"/>
              <a:t>by some types of stimuli.  </a:t>
            </a:r>
            <a:endParaRPr lang="en-US" dirty="0" smtClean="0"/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can be static and/or passive, </a:t>
            </a:r>
            <a:endParaRPr lang="en-US" dirty="0" smtClean="0"/>
          </a:p>
          <a:p>
            <a:pPr lvl="2"/>
            <a:r>
              <a:rPr lang="en-US" dirty="0" smtClean="0"/>
              <a:t>Proximity </a:t>
            </a:r>
            <a:r>
              <a:rPr lang="en-US" dirty="0"/>
              <a:t>sensor triggering a prerecorded message </a:t>
            </a:r>
            <a:endParaRPr lang="en-US" dirty="0" smtClean="0"/>
          </a:p>
          <a:p>
            <a:pPr lvl="2"/>
            <a:r>
              <a:rPr lang="en-US" dirty="0" smtClean="0"/>
              <a:t>Passive </a:t>
            </a:r>
            <a:r>
              <a:rPr lang="en-US" dirty="0"/>
              <a:t>information is generally </a:t>
            </a:r>
            <a:r>
              <a:rPr lang="en-US" dirty="0" smtClean="0"/>
              <a:t>static; no </a:t>
            </a:r>
            <a:r>
              <a:rPr lang="en-US" dirty="0"/>
              <a:t>custom to that person’s needs. </a:t>
            </a:r>
            <a:endParaRPr lang="en-US" dirty="0" smtClean="0"/>
          </a:p>
          <a:p>
            <a:pPr lvl="1"/>
            <a:r>
              <a:rPr lang="en-US" dirty="0" smtClean="0"/>
              <a:t>interactive information requires a more </a:t>
            </a:r>
            <a:r>
              <a:rPr lang="en-US" dirty="0"/>
              <a:t>complex </a:t>
            </a:r>
            <a:r>
              <a:rPr lang="en-US" dirty="0" smtClean="0"/>
              <a:t>solution:</a:t>
            </a:r>
          </a:p>
          <a:p>
            <a:pPr lvl="2"/>
            <a:r>
              <a:rPr lang="en-US" dirty="0" smtClean="0"/>
              <a:t>using </a:t>
            </a:r>
            <a:r>
              <a:rPr lang="en-US" dirty="0"/>
              <a:t>breath or eye movements</a:t>
            </a:r>
            <a:r>
              <a:rPr lang="en-US" dirty="0" smtClean="0"/>
              <a:t>,.  </a:t>
            </a:r>
            <a:endParaRPr lang="en-US" dirty="0"/>
          </a:p>
          <a:p>
            <a:r>
              <a:rPr lang="en-US" dirty="0"/>
              <a:t>Our project is to combine a passive stimuli for the user, where the user is not required to do anything at that moment, with customized information.  </a:t>
            </a:r>
            <a:endParaRPr lang="en-US" dirty="0" smtClean="0"/>
          </a:p>
          <a:p>
            <a:r>
              <a:rPr lang="en-US" dirty="0" smtClean="0"/>
              <a:t>Google </a:t>
            </a:r>
            <a:r>
              <a:rPr lang="en-US" dirty="0"/>
              <a:t>Glasses </a:t>
            </a:r>
            <a:r>
              <a:rPr lang="en-US" dirty="0" smtClean="0"/>
              <a:t>technology; see </a:t>
            </a:r>
            <a:r>
              <a:rPr lang="en-US" dirty="0"/>
              <a:t>the world and help interpret it for the wearer. 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commercial applications for the technology, but our team is focusing on improving real world accessibility for dementia/Alzheimer’s patients. </a:t>
            </a:r>
            <a:endParaRPr lang="en-US" dirty="0" smtClean="0"/>
          </a:p>
          <a:p>
            <a:r>
              <a:rPr lang="en-US" dirty="0" smtClean="0"/>
              <a:t>Glasses </a:t>
            </a:r>
            <a:r>
              <a:rPr lang="en-US" dirty="0"/>
              <a:t>interpret the world and provide customized information to the </a:t>
            </a:r>
            <a:r>
              <a:rPr lang="en-US" dirty="0" smtClean="0"/>
              <a:t>wearer, and customized </a:t>
            </a:r>
            <a:r>
              <a:rPr lang="en-US" dirty="0"/>
              <a:t>information is entered by care givers at any time, and can be actively maintained.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0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Groups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950981"/>
              </p:ext>
            </p:extLst>
          </p:nvPr>
        </p:nvGraphicFramePr>
        <p:xfrm>
          <a:off x="762000" y="1143000"/>
          <a:ext cx="7696200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2565400"/>
                <a:gridCol w="2565400"/>
                <a:gridCol w="2565400"/>
              </a:tblGrid>
              <a:tr h="24692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Who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2" marR="659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Expected Skill Level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2" marR="659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Why Virtual Memory App?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2" marR="659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04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Patient suffering from early on-set Alzheimer’s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2" marR="659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Familiarity with smartphones.  Concept of virtual/augmented reality a plus.</a:t>
                      </a:r>
                    </a:p>
                  </a:txBody>
                  <a:tcPr marL="65982" marR="659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Provide a supplement to daily life to minimize effects of disease.</a:t>
                      </a:r>
                    </a:p>
                  </a:txBody>
                  <a:tcPr marL="65982" marR="659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1358096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89760" algn="r"/>
                        </a:tabLs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Spouse, Partner of patient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2" marR="659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Familiarity with smartphones.</a:t>
                      </a:r>
                    </a:p>
                  </a:txBody>
                  <a:tcPr marL="65982" marR="659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Experience benefits of patient’s ability to be more self-sufficient and consistent to traditional behavior.  Provide input to application to customize it to the patient’s needs.</a:t>
                      </a:r>
                    </a:p>
                  </a:txBody>
                  <a:tcPr marL="65982" marR="659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904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Professional caregiver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2" marR="659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Familiarity with care for those affected by neurological degenerative diseases.</a:t>
                      </a:r>
                    </a:p>
                  </a:txBody>
                  <a:tcPr marL="65982" marR="659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Monitor patient for the management of symptoms, calibration of application.</a:t>
                      </a:r>
                    </a:p>
                  </a:txBody>
                  <a:tcPr marL="65982" marR="659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90539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Doctor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2" marR="659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Familiarity with neurological degenerative diseases, and various forms of treatment and care management.</a:t>
                      </a:r>
                    </a:p>
                  </a:txBody>
                  <a:tcPr marL="65982" marR="659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Monitor patient for the management of symptoms, calibration of application.</a:t>
                      </a:r>
                    </a:p>
                  </a:txBody>
                  <a:tcPr marL="65982" marR="659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828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Insurance 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82" marR="659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Familiarity with benefits of technological aided disease management</a:t>
                      </a:r>
                    </a:p>
                  </a:txBody>
                  <a:tcPr marL="65982" marR="659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Few other treatment options exist for the management of Alzheimer’s.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65F9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5982" marR="6598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88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users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86200" cy="441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639777" cy="441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56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are 2 ways to approach project outline:</a:t>
            </a:r>
          </a:p>
          <a:p>
            <a:pPr marL="914400" lvl="1" indent="-514350">
              <a:buFont typeface="Arial" pitchFamily="34" charset="0"/>
              <a:buAutoNum type="arabicParenR"/>
            </a:pPr>
            <a:r>
              <a:rPr lang="en-US" dirty="0"/>
              <a:t>Point of view </a:t>
            </a:r>
            <a:r>
              <a:rPr lang="en-US" dirty="0" smtClean="0"/>
              <a:t>as if </a:t>
            </a:r>
            <a:r>
              <a:rPr lang="en-US" dirty="0"/>
              <a:t>we were </a:t>
            </a:r>
            <a:r>
              <a:rPr lang="en-US" dirty="0" smtClean="0"/>
              <a:t>Google</a:t>
            </a:r>
          </a:p>
          <a:p>
            <a:pPr marL="1314450" lvl="2" indent="-514350"/>
            <a:r>
              <a:rPr lang="en-US" dirty="0" smtClean="0"/>
              <a:t>Large budget, more resources, longer timeline</a:t>
            </a:r>
            <a:endParaRPr lang="en-US" dirty="0"/>
          </a:p>
          <a:p>
            <a:pPr marL="914400" lvl="1" indent="-514350"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Point of view of UTD class</a:t>
            </a:r>
          </a:p>
          <a:p>
            <a:pPr marL="1314450" lvl="2" indent="-514350"/>
            <a:r>
              <a:rPr lang="en-US" dirty="0" smtClean="0"/>
              <a:t>Limited resources and budget, but also more manageable scope and timeline</a:t>
            </a:r>
          </a:p>
          <a:p>
            <a:pPr marL="800100" lvl="2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74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Google Shades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92667-E823-427D-AE1A-088FEB4DFB4C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Goals:</a:t>
            </a:r>
          </a:p>
          <a:p>
            <a:pPr lvl="0"/>
            <a:r>
              <a:rPr lang="en-US" dirty="0"/>
              <a:t>Google Glasses will improve real world accessibility for early stage dementia/Alzheimer’s patients.   </a:t>
            </a:r>
          </a:p>
          <a:p>
            <a:pPr lvl="0"/>
            <a:r>
              <a:rPr lang="en-US" dirty="0"/>
              <a:t>Provide a total solution for the family/caregivers of patients to use the application for the joint benefit of their lives and the patient’s</a:t>
            </a:r>
          </a:p>
          <a:p>
            <a:pPr lvl="0"/>
            <a:r>
              <a:rPr lang="en-US" dirty="0"/>
              <a:t>Integrate successfully of the </a:t>
            </a:r>
            <a:r>
              <a:rPr lang="en-US" dirty="0" smtClean="0"/>
              <a:t>app into platform</a:t>
            </a:r>
            <a:endParaRPr lang="en-US" dirty="0"/>
          </a:p>
          <a:p>
            <a:pPr lvl="0"/>
            <a:r>
              <a:rPr lang="en-US" dirty="0"/>
              <a:t>Capture market share in accessible technology market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1401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533</TotalTime>
  <Words>1333</Words>
  <Application>Microsoft Office PowerPoint</Application>
  <PresentationFormat>On-screen Show (4:3)</PresentationFormat>
  <Paragraphs>248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Slipstream</vt:lpstr>
      <vt:lpstr>Google Shades for Accessibility</vt:lpstr>
      <vt:lpstr>Storyboard</vt:lpstr>
      <vt:lpstr>Outline</vt:lpstr>
      <vt:lpstr>Outline</vt:lpstr>
      <vt:lpstr>Outline</vt:lpstr>
      <vt:lpstr>User Groups</vt:lpstr>
      <vt:lpstr>Understanding users</vt:lpstr>
      <vt:lpstr>Outline</vt:lpstr>
      <vt:lpstr>Outline</vt:lpstr>
      <vt:lpstr>Outline</vt:lpstr>
      <vt:lpstr>Outline</vt:lpstr>
      <vt:lpstr>Project Organization</vt:lpstr>
      <vt:lpstr>Project Organization</vt:lpstr>
      <vt:lpstr>Project Organization</vt:lpstr>
      <vt:lpstr>Project Organization</vt:lpstr>
      <vt:lpstr>Managerial process</vt:lpstr>
      <vt:lpstr>Managerial process</vt:lpstr>
      <vt:lpstr>Managerial process</vt:lpstr>
      <vt:lpstr>Technical process</vt:lpstr>
      <vt:lpstr>Work elements, schedule, and budget</vt:lpstr>
      <vt:lpstr>Functional Requirements</vt:lpstr>
      <vt:lpstr>Non-Functional Requirements</vt:lpstr>
      <vt:lpstr>Traceability and Creeping Requirements</vt:lpstr>
      <vt:lpstr>Application Mock-up</vt:lpstr>
      <vt:lpstr>Home Screen</vt:lpstr>
      <vt:lpstr>Schedule</vt:lpstr>
      <vt:lpstr>New Appointment</vt:lpstr>
      <vt:lpstr>Family &amp; Caregivers</vt:lpstr>
      <vt:lpstr>New Contact</vt:lpstr>
      <vt:lpstr>Recordings</vt:lpstr>
      <vt:lpstr>Glass Interface</vt:lpstr>
      <vt:lpstr>User Manual</vt:lpstr>
    </vt:vector>
  </TitlesOfParts>
  <Company>Deloitte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Craig, Randi</dc:creator>
  <cp:lastModifiedBy>Walch, Nik</cp:lastModifiedBy>
  <cp:revision>73</cp:revision>
  <cp:lastPrinted>2013-06-08T02:54:36Z</cp:lastPrinted>
  <dcterms:created xsi:type="dcterms:W3CDTF">2013-06-01T15:24:29Z</dcterms:created>
  <dcterms:modified xsi:type="dcterms:W3CDTF">2013-07-13T07:10:24Z</dcterms:modified>
</cp:coreProperties>
</file>