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0" r:id="rId3"/>
    <p:sldId id="288" r:id="rId4"/>
    <p:sldId id="289" r:id="rId5"/>
    <p:sldId id="295"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2" r:id="rId21"/>
    <p:sldId id="273" r:id="rId22"/>
    <p:sldId id="277" r:id="rId23"/>
    <p:sldId id="274" r:id="rId24"/>
    <p:sldId id="276" r:id="rId25"/>
    <p:sldId id="278" r:id="rId26"/>
    <p:sldId id="279" r:id="rId27"/>
    <p:sldId id="280" r:id="rId28"/>
    <p:sldId id="281" r:id="rId29"/>
    <p:sldId id="282" r:id="rId30"/>
    <p:sldId id="283" r:id="rId31"/>
    <p:sldId id="284" r:id="rId32"/>
    <p:sldId id="285" r:id="rId33"/>
    <p:sldId id="286" r:id="rId34"/>
    <p:sldId id="293" r:id="rId35"/>
    <p:sldId id="291" r:id="rId36"/>
    <p:sldId id="287" r:id="rId37"/>
    <p:sldId id="292" r:id="rId38"/>
    <p:sldId id="29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56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77CF5EA-0EC3-47EB-8453-08143D3D1A1B}" type="datetimeFigureOut">
              <a:rPr lang="en-US" smtClean="0"/>
              <a:t>7/13/2013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EA719-5483-44AC-88B3-E20111EAAA0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7CF5EA-0EC3-47EB-8453-08143D3D1A1B}" type="datetimeFigureOut">
              <a:rPr lang="en-US" smtClean="0"/>
              <a:t>7/13/2013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EA719-5483-44AC-88B3-E20111EAAA0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7CF5EA-0EC3-47EB-8453-08143D3D1A1B}" type="datetimeFigureOut">
              <a:rPr lang="en-US" smtClean="0"/>
              <a:t>7/13/2013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EA719-5483-44AC-88B3-E20111EAAA0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7CF5EA-0EC3-47EB-8453-08143D3D1A1B}" type="datetimeFigureOut">
              <a:rPr lang="en-US" smtClean="0"/>
              <a:t>7/13/2013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EA719-5483-44AC-88B3-E20111EAAA0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7CF5EA-0EC3-47EB-8453-08143D3D1A1B}" type="datetimeFigureOut">
              <a:rPr lang="en-US" smtClean="0"/>
              <a:t>7/13/2013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EA719-5483-44AC-88B3-E20111EAAA0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7CF5EA-0EC3-47EB-8453-08143D3D1A1B}" type="datetimeFigureOut">
              <a:rPr lang="en-US" smtClean="0"/>
              <a:t>7/13/2013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8EA719-5483-44AC-88B3-E20111EAAA0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7CF5EA-0EC3-47EB-8453-08143D3D1A1B}" type="datetimeFigureOut">
              <a:rPr lang="en-US" smtClean="0"/>
              <a:t>7/13/2013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8EA719-5483-44AC-88B3-E20111EAAA0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77CF5EA-0EC3-47EB-8453-08143D3D1A1B}" type="datetimeFigureOut">
              <a:rPr lang="en-US" smtClean="0"/>
              <a:t>7/13/2013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8EA719-5483-44AC-88B3-E20111EAAA0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7CF5EA-0EC3-47EB-8453-08143D3D1A1B}" type="datetimeFigureOut">
              <a:rPr lang="en-US" smtClean="0"/>
              <a:t>7/13/2013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8EA719-5483-44AC-88B3-E20111EAAA0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7CF5EA-0EC3-47EB-8453-08143D3D1A1B}" type="datetimeFigureOut">
              <a:rPr lang="en-US" smtClean="0"/>
              <a:t>7/13/2013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8EA719-5483-44AC-88B3-E20111EAAA0C}"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7CF5EA-0EC3-47EB-8453-08143D3D1A1B}" type="datetimeFigureOut">
              <a:rPr lang="en-US" smtClean="0"/>
              <a:t>7/13/2013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8EA719-5483-44AC-88B3-E20111EAAA0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977CF5EA-0EC3-47EB-8453-08143D3D1A1B}" type="datetimeFigureOut">
              <a:rPr lang="en-US" smtClean="0"/>
              <a:t>7/13/2013</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288EA719-5483-44AC-88B3-E20111EAAA0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200400"/>
            <a:ext cx="7543800" cy="1295400"/>
          </a:xfrm>
        </p:spPr>
        <p:txBody>
          <a:bodyPr/>
          <a:lstStyle/>
          <a:p>
            <a:r>
              <a:rPr lang="en-US" sz="4800" dirty="0" smtClean="0"/>
              <a:t>SAVER</a:t>
            </a:r>
            <a:r>
              <a:rPr lang="en-US" dirty="0" smtClean="0"/>
              <a:t/>
            </a:r>
            <a:br>
              <a:rPr lang="en-US" dirty="0" smtClean="0"/>
            </a:br>
            <a:r>
              <a:rPr lang="en-US" sz="2800" dirty="0" smtClean="0"/>
              <a:t>Strategic Allocation of Vital Emergency Resources</a:t>
            </a:r>
            <a:endParaRPr lang="en-US" sz="2800" dirty="0"/>
          </a:p>
        </p:txBody>
      </p:sp>
      <p:sp>
        <p:nvSpPr>
          <p:cNvPr id="3" name="Subtitle 2"/>
          <p:cNvSpPr>
            <a:spLocks noGrp="1"/>
          </p:cNvSpPr>
          <p:nvPr>
            <p:ph type="subTitle" idx="1"/>
          </p:nvPr>
        </p:nvSpPr>
        <p:spPr>
          <a:xfrm>
            <a:off x="762000" y="4495800"/>
            <a:ext cx="6858000" cy="1600200"/>
          </a:xfrm>
        </p:spPr>
        <p:txBody>
          <a:bodyPr>
            <a:normAutofit fontScale="55000" lnSpcReduction="20000"/>
          </a:bodyPr>
          <a:lstStyle/>
          <a:p>
            <a:r>
              <a:rPr lang="en-US" dirty="0" smtClean="0">
                <a:latin typeface="Arial Rounded MT Bold" pitchFamily="34" charset="0"/>
              </a:rPr>
              <a:t>Kristen Hieronymus</a:t>
            </a:r>
          </a:p>
          <a:p>
            <a:r>
              <a:rPr lang="en-US" dirty="0" smtClean="0">
                <a:latin typeface="Arial Rounded MT Bold" pitchFamily="34" charset="0"/>
              </a:rPr>
              <a:t>Howard </a:t>
            </a:r>
            <a:r>
              <a:rPr lang="en-US" dirty="0" err="1" smtClean="0">
                <a:latin typeface="Arial Rounded MT Bold" pitchFamily="34" charset="0"/>
              </a:rPr>
              <a:t>Fantroy</a:t>
            </a:r>
            <a:endParaRPr lang="en-US" dirty="0" smtClean="0">
              <a:latin typeface="Arial Rounded MT Bold" pitchFamily="34" charset="0"/>
            </a:endParaRPr>
          </a:p>
          <a:p>
            <a:r>
              <a:rPr lang="en-US" dirty="0" err="1" smtClean="0">
                <a:latin typeface="Arial Rounded MT Bold" pitchFamily="34" charset="0"/>
              </a:rPr>
              <a:t>Arun</a:t>
            </a:r>
            <a:r>
              <a:rPr lang="en-US" dirty="0" smtClean="0">
                <a:latin typeface="Arial Rounded MT Bold" pitchFamily="34" charset="0"/>
              </a:rPr>
              <a:t> Krishnan</a:t>
            </a:r>
          </a:p>
          <a:p>
            <a:r>
              <a:rPr lang="en-US" dirty="0" smtClean="0">
                <a:latin typeface="Arial Rounded MT Bold" pitchFamily="34" charset="0"/>
              </a:rPr>
              <a:t>Preston </a:t>
            </a:r>
            <a:r>
              <a:rPr lang="en-US" dirty="0" err="1" smtClean="0">
                <a:latin typeface="Arial Rounded MT Bold" pitchFamily="34" charset="0"/>
              </a:rPr>
              <a:t>Burkhalter</a:t>
            </a:r>
            <a:endParaRPr lang="en-US" dirty="0" smtClean="0">
              <a:latin typeface="Arial Rounded MT Bold" pitchFamily="34" charset="0"/>
            </a:endParaRPr>
          </a:p>
          <a:p>
            <a:r>
              <a:rPr lang="en-US" dirty="0" smtClean="0">
                <a:latin typeface="Arial Rounded MT Bold" pitchFamily="34" charset="0"/>
              </a:rPr>
              <a:t>20130713</a:t>
            </a:r>
          </a:p>
          <a:p>
            <a:r>
              <a:rPr lang="en-US" dirty="0" smtClean="0">
                <a:latin typeface="Arial Rounded MT Bold" pitchFamily="34" charset="0"/>
              </a:rPr>
              <a:t>UTD Advanced Requirements Engineering</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57200"/>
            <a:ext cx="1905000" cy="1921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371600" y="956246"/>
            <a:ext cx="1981200" cy="923330"/>
          </a:xfrm>
          <a:prstGeom prst="rect">
            <a:avLst/>
          </a:prstGeom>
          <a:noFill/>
        </p:spPr>
        <p:txBody>
          <a:bodyPr wrap="square" rtlCol="0">
            <a:spAutoFit/>
          </a:bodyPr>
          <a:lstStyle/>
          <a:p>
            <a:r>
              <a:rPr lang="en-US" sz="5400" dirty="0" smtClean="0">
                <a:latin typeface="+mj-lt"/>
              </a:rPr>
              <a:t>SAVER</a:t>
            </a:r>
            <a:endParaRPr lang="en-US" sz="5400" dirty="0">
              <a:latin typeface="+mj-lt"/>
            </a:endParaRPr>
          </a:p>
        </p:txBody>
      </p:sp>
    </p:spTree>
    <p:extLst>
      <p:ext uri="{BB962C8B-B14F-4D97-AF65-F5344CB8AC3E}">
        <p14:creationId xmlns:p14="http://schemas.microsoft.com/office/powerpoint/2010/main" val="1714919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Requirements - Screens</a:t>
            </a:r>
            <a:endParaRPr lang="en-US" dirty="0"/>
          </a:p>
        </p:txBody>
      </p:sp>
      <p:sp>
        <p:nvSpPr>
          <p:cNvPr id="3" name="Content Placeholder 2"/>
          <p:cNvSpPr>
            <a:spLocks noGrp="1"/>
          </p:cNvSpPr>
          <p:nvPr>
            <p:ph idx="1"/>
          </p:nvPr>
        </p:nvSpPr>
        <p:spPr>
          <a:xfrm>
            <a:off x="762000" y="533400"/>
            <a:ext cx="7543800" cy="4800600"/>
          </a:xfrm>
        </p:spPr>
        <p:txBody>
          <a:bodyPr>
            <a:normAutofit fontScale="85000" lnSpcReduction="10000"/>
          </a:bodyPr>
          <a:lstStyle/>
          <a:p>
            <a:pPr lvl="0"/>
            <a:r>
              <a:rPr lang="en-US" dirty="0"/>
              <a:t>All app screens shall display the standard Status bar and Action bar as applicable to the platform.</a:t>
            </a:r>
          </a:p>
          <a:p>
            <a:pPr lvl="1"/>
            <a:r>
              <a:rPr lang="en-US" sz="2400" dirty="0"/>
              <a:t>App launch</a:t>
            </a:r>
          </a:p>
          <a:p>
            <a:pPr lvl="2"/>
            <a:r>
              <a:rPr lang="en-US" dirty="0"/>
              <a:t>Upon launch, the app shall show a welcome screen.</a:t>
            </a:r>
          </a:p>
          <a:p>
            <a:pPr lvl="2"/>
            <a:r>
              <a:rPr lang="en-US" dirty="0"/>
              <a:t>The welcome screen shall contain:</a:t>
            </a:r>
          </a:p>
          <a:p>
            <a:pPr lvl="3"/>
            <a:r>
              <a:rPr lang="en-US" dirty="0"/>
              <a:t>the “SAVER” logo</a:t>
            </a:r>
          </a:p>
          <a:p>
            <a:pPr lvl="3"/>
            <a:r>
              <a:rPr lang="en-US" dirty="0"/>
              <a:t>an “Enter SAVER” button</a:t>
            </a:r>
          </a:p>
          <a:p>
            <a:pPr lvl="3"/>
            <a:r>
              <a:rPr lang="en-US" dirty="0"/>
              <a:t> the username from the last time the app was launched</a:t>
            </a:r>
          </a:p>
          <a:p>
            <a:pPr lvl="3"/>
            <a:r>
              <a:rPr lang="en-US" dirty="0"/>
              <a:t> the role from the last time the app was launched</a:t>
            </a:r>
          </a:p>
          <a:p>
            <a:pPr lvl="3"/>
            <a:r>
              <a:rPr lang="en-US" dirty="0"/>
              <a:t>a “not &lt;username&gt;?” button</a:t>
            </a:r>
          </a:p>
          <a:p>
            <a:pPr lvl="3"/>
            <a:r>
              <a:rPr lang="en-US" dirty="0"/>
              <a:t>a “not &lt;role&gt;?” button</a:t>
            </a:r>
          </a:p>
          <a:p>
            <a:pPr lvl="1"/>
            <a:r>
              <a:rPr lang="en-US" sz="2400" dirty="0"/>
              <a:t>If the “Not &lt;username?” button is selected, the current user shall be logged out and the “User Login” display shall be displayed.</a:t>
            </a:r>
          </a:p>
          <a:p>
            <a:pPr lvl="1"/>
            <a:r>
              <a:rPr lang="en-US" sz="2400" dirty="0"/>
              <a:t>The “User Login” page shall include:</a:t>
            </a:r>
          </a:p>
          <a:p>
            <a:pPr lvl="2"/>
            <a:r>
              <a:rPr lang="en-US" dirty="0"/>
              <a:t>Username and password textboxes, and “Enter SAVER” button</a:t>
            </a:r>
          </a:p>
          <a:p>
            <a:pPr lvl="2"/>
            <a:r>
              <a:rPr lang="en-US" dirty="0"/>
              <a:t>“Define new user” button</a:t>
            </a:r>
          </a:p>
          <a:p>
            <a:pPr marL="0" indent="0">
              <a:buNone/>
            </a:pPr>
            <a:endParaRPr lang="en-US" dirty="0"/>
          </a:p>
        </p:txBody>
      </p:sp>
    </p:spTree>
    <p:extLst>
      <p:ext uri="{BB962C8B-B14F-4D97-AF65-F5344CB8AC3E}">
        <p14:creationId xmlns:p14="http://schemas.microsoft.com/office/powerpoint/2010/main" val="2251106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Requirements - Screens</a:t>
            </a:r>
          </a:p>
        </p:txBody>
      </p:sp>
      <p:sp>
        <p:nvSpPr>
          <p:cNvPr id="3" name="Content Placeholder 2"/>
          <p:cNvSpPr>
            <a:spLocks noGrp="1"/>
          </p:cNvSpPr>
          <p:nvPr>
            <p:ph idx="1"/>
          </p:nvPr>
        </p:nvSpPr>
        <p:spPr>
          <a:xfrm>
            <a:off x="762000" y="685800"/>
            <a:ext cx="7543800" cy="4495800"/>
          </a:xfrm>
        </p:spPr>
        <p:txBody>
          <a:bodyPr>
            <a:normAutofit lnSpcReduction="10000"/>
          </a:bodyPr>
          <a:lstStyle/>
          <a:p>
            <a:pPr lvl="1"/>
            <a:r>
              <a:rPr lang="en-US" sz="2400" dirty="0"/>
              <a:t>The “Define new user” button shall take the user to the “Define new user” screen</a:t>
            </a:r>
          </a:p>
          <a:p>
            <a:pPr lvl="1"/>
            <a:r>
              <a:rPr lang="en-US" sz="2400" dirty="0"/>
              <a:t>The “Define new user” screen shall include:</a:t>
            </a:r>
          </a:p>
          <a:p>
            <a:pPr lvl="2"/>
            <a:r>
              <a:rPr lang="en-US" dirty="0"/>
              <a:t>Username textbox</a:t>
            </a:r>
          </a:p>
          <a:p>
            <a:pPr lvl="2"/>
            <a:r>
              <a:rPr lang="en-US" dirty="0"/>
              <a:t>Password textbox</a:t>
            </a:r>
          </a:p>
          <a:p>
            <a:pPr lvl="2"/>
            <a:r>
              <a:rPr lang="en-US" dirty="0"/>
              <a:t>Password reenter textbox (with automatic match checking with Password textbox)</a:t>
            </a:r>
          </a:p>
          <a:p>
            <a:pPr lvl="2"/>
            <a:r>
              <a:rPr lang="en-US" dirty="0"/>
              <a:t>E-mail address textbox</a:t>
            </a:r>
          </a:p>
          <a:p>
            <a:pPr lvl="2"/>
            <a:r>
              <a:rPr lang="en-US" dirty="0"/>
              <a:t>Role radio-buttons (mutually exclusive)</a:t>
            </a:r>
          </a:p>
          <a:p>
            <a:pPr lvl="2"/>
            <a:r>
              <a:rPr lang="en-US" dirty="0"/>
              <a:t>“Create user” button</a:t>
            </a:r>
          </a:p>
          <a:p>
            <a:pPr lvl="1"/>
            <a:r>
              <a:rPr lang="en-US" sz="2400" dirty="0"/>
              <a:t>The “Create user” button sends the new user information to the server back-end.</a:t>
            </a:r>
          </a:p>
          <a:p>
            <a:endParaRPr lang="en-US" dirty="0"/>
          </a:p>
        </p:txBody>
      </p:sp>
    </p:spTree>
    <p:extLst>
      <p:ext uri="{BB962C8B-B14F-4D97-AF65-F5344CB8AC3E}">
        <p14:creationId xmlns:p14="http://schemas.microsoft.com/office/powerpoint/2010/main" val="2302999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Requirements - Screens</a:t>
            </a:r>
          </a:p>
        </p:txBody>
      </p:sp>
      <p:sp>
        <p:nvSpPr>
          <p:cNvPr id="3" name="Content Placeholder 2"/>
          <p:cNvSpPr>
            <a:spLocks noGrp="1"/>
          </p:cNvSpPr>
          <p:nvPr>
            <p:ph idx="1"/>
          </p:nvPr>
        </p:nvSpPr>
        <p:spPr>
          <a:xfrm>
            <a:off x="762000" y="685800"/>
            <a:ext cx="7543800" cy="4495800"/>
          </a:xfrm>
        </p:spPr>
        <p:txBody>
          <a:bodyPr>
            <a:normAutofit/>
          </a:bodyPr>
          <a:lstStyle/>
          <a:p>
            <a:pPr lvl="1"/>
            <a:r>
              <a:rPr lang="en-US" sz="2400" dirty="0"/>
              <a:t>If “User successfully created” is received from server backend, the app shall proceed as if “Enter SAVER” was selected.</a:t>
            </a:r>
          </a:p>
          <a:p>
            <a:pPr lvl="1"/>
            <a:r>
              <a:rPr lang="en-US" sz="2400" dirty="0"/>
              <a:t>If “Username already taken” is received from server backend, the app shall present “Username already taken” at the top of the “Define new user” screen.</a:t>
            </a:r>
          </a:p>
          <a:p>
            <a:pPr lvl="1"/>
            <a:r>
              <a:rPr lang="en-US" sz="2400" dirty="0"/>
              <a:t>Upon “Enter SAVER” selection, one of the following shall occur:</a:t>
            </a:r>
          </a:p>
          <a:p>
            <a:pPr lvl="2"/>
            <a:r>
              <a:rPr lang="en-US" dirty="0"/>
              <a:t>If the device supports GPS and GPS is off, the app shall go to the GPS Enable screen</a:t>
            </a:r>
          </a:p>
          <a:p>
            <a:pPr lvl="2"/>
            <a:r>
              <a:rPr lang="en-US" dirty="0"/>
              <a:t>Otherwise, the Choose Search Area screen shall be displayed.</a:t>
            </a:r>
          </a:p>
          <a:p>
            <a:endParaRPr lang="en-US" dirty="0"/>
          </a:p>
        </p:txBody>
      </p:sp>
    </p:spTree>
    <p:extLst>
      <p:ext uri="{BB962C8B-B14F-4D97-AF65-F5344CB8AC3E}">
        <p14:creationId xmlns:p14="http://schemas.microsoft.com/office/powerpoint/2010/main" val="4169216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Requirements - Screens</a:t>
            </a:r>
          </a:p>
        </p:txBody>
      </p:sp>
      <p:sp>
        <p:nvSpPr>
          <p:cNvPr id="3" name="Content Placeholder 2"/>
          <p:cNvSpPr>
            <a:spLocks noGrp="1"/>
          </p:cNvSpPr>
          <p:nvPr>
            <p:ph idx="1"/>
          </p:nvPr>
        </p:nvSpPr>
        <p:spPr>
          <a:xfrm>
            <a:off x="762000" y="685800"/>
            <a:ext cx="7543800" cy="4495800"/>
          </a:xfrm>
        </p:spPr>
        <p:txBody>
          <a:bodyPr>
            <a:normAutofit/>
          </a:bodyPr>
          <a:lstStyle/>
          <a:p>
            <a:pPr lvl="1"/>
            <a:r>
              <a:rPr lang="en-US" sz="2400" dirty="0"/>
              <a:t>The GPS Enable screen shall present the following:</a:t>
            </a:r>
          </a:p>
          <a:p>
            <a:pPr lvl="2"/>
            <a:r>
              <a:rPr lang="en-US" dirty="0"/>
              <a:t>A notice indicating, “This App requires GPS for full functionality.”</a:t>
            </a:r>
          </a:p>
          <a:p>
            <a:pPr lvl="2"/>
            <a:r>
              <a:rPr lang="en-US" dirty="0"/>
              <a:t>Button indicating “Turn on GPS”.</a:t>
            </a:r>
          </a:p>
          <a:p>
            <a:pPr lvl="2"/>
            <a:r>
              <a:rPr lang="en-US" dirty="0"/>
              <a:t>Button indicating “Battery Saver: limit GPS.  I am searching a small area.”</a:t>
            </a:r>
          </a:p>
          <a:p>
            <a:pPr lvl="2"/>
            <a:r>
              <a:rPr lang="en-US" dirty="0"/>
              <a:t>Button indicating “Battery Saver: limit GPS.  I am searching a large area.”</a:t>
            </a:r>
          </a:p>
          <a:p>
            <a:pPr lvl="2"/>
            <a:r>
              <a:rPr lang="en-US" dirty="0"/>
              <a:t>Button indicating “Battery Saver: No GPS. Search locations will not be reported</a:t>
            </a:r>
            <a:r>
              <a:rPr lang="en-US" dirty="0" smtClean="0"/>
              <a:t>.”</a:t>
            </a:r>
            <a:endParaRPr lang="en-US" dirty="0"/>
          </a:p>
        </p:txBody>
      </p:sp>
    </p:spTree>
    <p:extLst>
      <p:ext uri="{BB962C8B-B14F-4D97-AF65-F5344CB8AC3E}">
        <p14:creationId xmlns:p14="http://schemas.microsoft.com/office/powerpoint/2010/main" val="3147139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Requirements - Screens</a:t>
            </a:r>
          </a:p>
        </p:txBody>
      </p:sp>
      <p:sp>
        <p:nvSpPr>
          <p:cNvPr id="3" name="Content Placeholder 2"/>
          <p:cNvSpPr>
            <a:spLocks noGrp="1"/>
          </p:cNvSpPr>
          <p:nvPr>
            <p:ph idx="1"/>
          </p:nvPr>
        </p:nvSpPr>
        <p:spPr>
          <a:xfrm>
            <a:off x="762000" y="685800"/>
            <a:ext cx="7543800" cy="4495800"/>
          </a:xfrm>
        </p:spPr>
        <p:txBody>
          <a:bodyPr>
            <a:normAutofit fontScale="92500" lnSpcReduction="20000"/>
          </a:bodyPr>
          <a:lstStyle/>
          <a:p>
            <a:pPr lvl="1"/>
            <a:r>
              <a:rPr lang="en-US" sz="2400" dirty="0"/>
              <a:t>The “Choose Search Area” screen shall present the following:</a:t>
            </a:r>
          </a:p>
          <a:p>
            <a:pPr lvl="2"/>
            <a:r>
              <a:rPr lang="en-US" dirty="0"/>
              <a:t>Text indicating “Choose Search Area ”, with map of nearby search areas displayed below.</a:t>
            </a:r>
          </a:p>
          <a:p>
            <a:pPr lvl="2"/>
            <a:r>
              <a:rPr lang="en-US" dirty="0"/>
              <a:t>The map displayed shall be centered on the user’s location, with a nominal range from left edge to right edge.</a:t>
            </a:r>
          </a:p>
          <a:p>
            <a:pPr lvl="2"/>
            <a:r>
              <a:rPr lang="en-US" dirty="0"/>
              <a:t>The nominal range shall be 10 miles from left edge to right edge.</a:t>
            </a:r>
          </a:p>
          <a:p>
            <a:pPr lvl="2"/>
            <a:r>
              <a:rPr lang="en-US" dirty="0"/>
              <a:t>If no user location is available, the map shall be of the entire continental U.S., centered around Kansas.</a:t>
            </a:r>
          </a:p>
          <a:p>
            <a:pPr lvl="2"/>
            <a:r>
              <a:rPr lang="en-US" dirty="0"/>
              <a:t>The map displayed shall permit zooming and panning.</a:t>
            </a:r>
          </a:p>
          <a:p>
            <a:pPr lvl="2"/>
            <a:r>
              <a:rPr lang="en-US" dirty="0"/>
              <a:t>The map displayed shall display a layer with search polygons outlined in red.</a:t>
            </a:r>
          </a:p>
          <a:p>
            <a:pPr lvl="2"/>
            <a:r>
              <a:rPr lang="en-US" dirty="0"/>
              <a:t>The map shall permit clicking on/within a polygon and recognizing that as a selection of the indicated search area.</a:t>
            </a:r>
          </a:p>
          <a:p>
            <a:pPr lvl="2"/>
            <a:r>
              <a:rPr lang="en-US" dirty="0"/>
              <a:t>Button indicating, “Choose Other Search Area”.</a:t>
            </a:r>
          </a:p>
          <a:p>
            <a:pPr lvl="2"/>
            <a:r>
              <a:rPr lang="en-US" dirty="0"/>
              <a:t>Button indicating, “Define New Search Area”.</a:t>
            </a:r>
          </a:p>
        </p:txBody>
      </p:sp>
    </p:spTree>
    <p:extLst>
      <p:ext uri="{BB962C8B-B14F-4D97-AF65-F5344CB8AC3E}">
        <p14:creationId xmlns:p14="http://schemas.microsoft.com/office/powerpoint/2010/main" val="3864630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Requirements - Screens</a:t>
            </a:r>
          </a:p>
        </p:txBody>
      </p:sp>
      <p:sp>
        <p:nvSpPr>
          <p:cNvPr id="3" name="Content Placeholder 2"/>
          <p:cNvSpPr>
            <a:spLocks noGrp="1"/>
          </p:cNvSpPr>
          <p:nvPr>
            <p:ph idx="1"/>
          </p:nvPr>
        </p:nvSpPr>
        <p:spPr>
          <a:xfrm>
            <a:off x="762000" y="685800"/>
            <a:ext cx="7543800" cy="4495800"/>
          </a:xfrm>
        </p:spPr>
        <p:txBody>
          <a:bodyPr>
            <a:normAutofit/>
          </a:bodyPr>
          <a:lstStyle/>
          <a:p>
            <a:pPr lvl="1"/>
            <a:r>
              <a:rPr lang="en-US" sz="2400" dirty="0"/>
              <a:t>Selection of the “Choose Other Search Area” button shall go to the “Choose Other Search Area” screen.</a:t>
            </a:r>
          </a:p>
          <a:p>
            <a:pPr lvl="1"/>
            <a:r>
              <a:rPr lang="en-US" sz="2400" dirty="0"/>
              <a:t>The “Choose Other Search Area” screen shall present the following:</a:t>
            </a:r>
          </a:p>
          <a:p>
            <a:pPr lvl="2"/>
            <a:r>
              <a:rPr lang="en-US" dirty="0"/>
              <a:t>“City, State or Zip” textbox</a:t>
            </a:r>
          </a:p>
          <a:p>
            <a:pPr lvl="2"/>
            <a:r>
              <a:rPr lang="en-US" dirty="0"/>
              <a:t>“Enter” button</a:t>
            </a:r>
          </a:p>
          <a:p>
            <a:pPr lvl="2"/>
            <a:r>
              <a:rPr lang="en-US" dirty="0"/>
              <a:t>Selection of the “Enter” button shall take the user to the “Choose Search Area” screen, with the map centered on the entered </a:t>
            </a:r>
            <a:r>
              <a:rPr lang="en-US" dirty="0" err="1"/>
              <a:t>city,state</a:t>
            </a:r>
            <a:r>
              <a:rPr lang="en-US" dirty="0"/>
              <a:t>/zip.</a:t>
            </a:r>
          </a:p>
        </p:txBody>
      </p:sp>
    </p:spTree>
    <p:extLst>
      <p:ext uri="{BB962C8B-B14F-4D97-AF65-F5344CB8AC3E}">
        <p14:creationId xmlns:p14="http://schemas.microsoft.com/office/powerpoint/2010/main" val="43202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Requirements - Screens</a:t>
            </a:r>
          </a:p>
        </p:txBody>
      </p:sp>
      <p:sp>
        <p:nvSpPr>
          <p:cNvPr id="3" name="Content Placeholder 2"/>
          <p:cNvSpPr>
            <a:spLocks noGrp="1"/>
          </p:cNvSpPr>
          <p:nvPr>
            <p:ph idx="1"/>
          </p:nvPr>
        </p:nvSpPr>
        <p:spPr>
          <a:xfrm>
            <a:off x="762000" y="685800"/>
            <a:ext cx="7543800" cy="4495800"/>
          </a:xfrm>
        </p:spPr>
        <p:txBody>
          <a:bodyPr>
            <a:normAutofit/>
          </a:bodyPr>
          <a:lstStyle/>
          <a:p>
            <a:pPr lvl="1"/>
            <a:r>
              <a:rPr lang="en-US" sz="2400" dirty="0"/>
              <a:t>Selection of the “Define New Search Area” button shall go to the “Define New Search Area” screen.</a:t>
            </a:r>
          </a:p>
          <a:p>
            <a:pPr lvl="1"/>
            <a:r>
              <a:rPr lang="en-US" sz="2400" dirty="0"/>
              <a:t>The “Define New Search Area” screen shall present the following:</a:t>
            </a:r>
          </a:p>
          <a:p>
            <a:pPr lvl="2"/>
            <a:r>
              <a:rPr lang="en-US" dirty="0"/>
              <a:t>“Enter City, State or Zip” textbox and “Enter” button</a:t>
            </a:r>
          </a:p>
          <a:p>
            <a:pPr lvl="2"/>
            <a:r>
              <a:rPr lang="en-US" dirty="0"/>
              <a:t>“Use Current Location” button</a:t>
            </a:r>
          </a:p>
          <a:p>
            <a:pPr lvl="2"/>
            <a:r>
              <a:rPr lang="en-US" dirty="0" err="1"/>
              <a:t>Selction</a:t>
            </a:r>
            <a:r>
              <a:rPr lang="en-US" dirty="0"/>
              <a:t> of either button shall take the user to the “Define Search Polygon” screen</a:t>
            </a:r>
          </a:p>
        </p:txBody>
      </p:sp>
    </p:spTree>
    <p:extLst>
      <p:ext uri="{BB962C8B-B14F-4D97-AF65-F5344CB8AC3E}">
        <p14:creationId xmlns:p14="http://schemas.microsoft.com/office/powerpoint/2010/main" val="91326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Requirements - Screens</a:t>
            </a:r>
          </a:p>
        </p:txBody>
      </p:sp>
      <p:sp>
        <p:nvSpPr>
          <p:cNvPr id="3" name="Content Placeholder 2"/>
          <p:cNvSpPr>
            <a:spLocks noGrp="1"/>
          </p:cNvSpPr>
          <p:nvPr>
            <p:ph idx="1"/>
          </p:nvPr>
        </p:nvSpPr>
        <p:spPr>
          <a:xfrm>
            <a:off x="762000" y="685800"/>
            <a:ext cx="7543800" cy="4495800"/>
          </a:xfrm>
        </p:spPr>
        <p:txBody>
          <a:bodyPr>
            <a:normAutofit fontScale="92500" lnSpcReduction="20000"/>
          </a:bodyPr>
          <a:lstStyle/>
          <a:p>
            <a:pPr lvl="1"/>
            <a:r>
              <a:rPr lang="en-US" sz="2400" dirty="0"/>
              <a:t>The “Define Search Polygon” screen shall present the following:</a:t>
            </a:r>
          </a:p>
          <a:p>
            <a:pPr lvl="2"/>
            <a:r>
              <a:rPr lang="en-US" dirty="0"/>
              <a:t>A map of the designated area, centered on the specified location, with a nominal range from left edge to right edge.</a:t>
            </a:r>
          </a:p>
          <a:p>
            <a:pPr lvl="2"/>
            <a:r>
              <a:rPr lang="en-US" dirty="0"/>
              <a:t>The nominal range shall be 1 mile from left edge to right edge.</a:t>
            </a:r>
          </a:p>
          <a:p>
            <a:pPr lvl="2"/>
            <a:r>
              <a:rPr lang="en-US" dirty="0"/>
              <a:t>The map displayed shall permit zooming and panning.</a:t>
            </a:r>
          </a:p>
          <a:p>
            <a:pPr lvl="2"/>
            <a:r>
              <a:rPr lang="en-US" dirty="0"/>
              <a:t>The map displayed shall display a layer with the outline of the polygon in red.</a:t>
            </a:r>
          </a:p>
          <a:p>
            <a:pPr lvl="2"/>
            <a:r>
              <a:rPr lang="en-US" dirty="0"/>
              <a:t>The map outline shall be 1mm wide.</a:t>
            </a:r>
          </a:p>
          <a:p>
            <a:pPr lvl="2"/>
            <a:r>
              <a:rPr lang="en-US" dirty="0"/>
              <a:t>A text message saying, “Zoom/pan to include whole area to be searched.  Long press and drag corners.”</a:t>
            </a:r>
          </a:p>
          <a:p>
            <a:pPr lvl="2"/>
            <a:r>
              <a:rPr lang="en-US" dirty="0"/>
              <a:t>The polygon displayed shall change shape in response to long-press and drag of corners.</a:t>
            </a:r>
          </a:p>
          <a:p>
            <a:pPr lvl="2"/>
            <a:r>
              <a:rPr lang="en-US" dirty="0"/>
              <a:t>Long-press within 3mm of a corner shall be interpreted to mean selection of that corner.</a:t>
            </a:r>
          </a:p>
          <a:p>
            <a:pPr lvl="2"/>
            <a:r>
              <a:rPr lang="en-US" dirty="0"/>
              <a:t>A “Done creating/updating search area” button.</a:t>
            </a:r>
          </a:p>
        </p:txBody>
      </p:sp>
    </p:spTree>
    <p:extLst>
      <p:ext uri="{BB962C8B-B14F-4D97-AF65-F5344CB8AC3E}">
        <p14:creationId xmlns:p14="http://schemas.microsoft.com/office/powerpoint/2010/main" val="1656976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Requirements - Screens</a:t>
            </a:r>
          </a:p>
        </p:txBody>
      </p:sp>
      <p:sp>
        <p:nvSpPr>
          <p:cNvPr id="3" name="Content Placeholder 2"/>
          <p:cNvSpPr>
            <a:spLocks noGrp="1"/>
          </p:cNvSpPr>
          <p:nvPr>
            <p:ph idx="1"/>
          </p:nvPr>
        </p:nvSpPr>
        <p:spPr>
          <a:xfrm>
            <a:off x="762000" y="685800"/>
            <a:ext cx="7543800" cy="4495800"/>
          </a:xfrm>
        </p:spPr>
        <p:txBody>
          <a:bodyPr>
            <a:normAutofit lnSpcReduction="10000"/>
          </a:bodyPr>
          <a:lstStyle/>
          <a:p>
            <a:pPr lvl="1"/>
            <a:r>
              <a:rPr lang="en-US" sz="2400" dirty="0"/>
              <a:t>The “Done creating/updating search area” button shall take the user to the “Activity Map” screen.</a:t>
            </a:r>
          </a:p>
          <a:p>
            <a:pPr lvl="1"/>
            <a:r>
              <a:rPr lang="en-US" sz="2400" dirty="0"/>
              <a:t>The “Activity Map” screen shall present the following:</a:t>
            </a:r>
          </a:p>
          <a:p>
            <a:pPr lvl="2"/>
            <a:r>
              <a:rPr lang="en-US" dirty="0"/>
              <a:t>A map of the designated search area, nominally showing the entire search area.</a:t>
            </a:r>
          </a:p>
          <a:p>
            <a:pPr lvl="2"/>
            <a:r>
              <a:rPr lang="en-US" dirty="0"/>
              <a:t>The map displayed shall permit zooming and panning.</a:t>
            </a:r>
          </a:p>
          <a:p>
            <a:pPr lvl="2"/>
            <a:r>
              <a:rPr lang="en-US" dirty="0"/>
              <a:t>The map displayed shall display a layer with the outline of the search polygon in red.</a:t>
            </a:r>
          </a:p>
          <a:p>
            <a:pPr lvl="2"/>
            <a:r>
              <a:rPr lang="en-US" dirty="0"/>
              <a:t>The outline shall be 1mm wide.</a:t>
            </a:r>
          </a:p>
          <a:p>
            <a:pPr lvl="2"/>
            <a:r>
              <a:rPr lang="en-US" dirty="0"/>
              <a:t>The map shall optionally display “activity” icons, “clear” icons, “fire icons”, “gas leak” icons, “water leak” icons, “victim” icons, “survivor” icons, “medic requested” icons, and “medic present” icons.</a:t>
            </a:r>
          </a:p>
        </p:txBody>
      </p:sp>
    </p:spTree>
    <p:extLst>
      <p:ext uri="{BB962C8B-B14F-4D97-AF65-F5344CB8AC3E}">
        <p14:creationId xmlns:p14="http://schemas.microsoft.com/office/powerpoint/2010/main" val="866517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Requirements - </a:t>
            </a:r>
            <a:r>
              <a:rPr lang="en-US" dirty="0" smtClean="0"/>
              <a:t>Menu</a:t>
            </a:r>
            <a:endParaRPr lang="en-US" dirty="0"/>
          </a:p>
        </p:txBody>
      </p:sp>
      <p:sp>
        <p:nvSpPr>
          <p:cNvPr id="3" name="Content Placeholder 2"/>
          <p:cNvSpPr>
            <a:spLocks noGrp="1"/>
          </p:cNvSpPr>
          <p:nvPr>
            <p:ph idx="1"/>
          </p:nvPr>
        </p:nvSpPr>
        <p:spPr>
          <a:xfrm>
            <a:off x="762000" y="685800"/>
            <a:ext cx="7543800" cy="4495800"/>
          </a:xfrm>
        </p:spPr>
        <p:txBody>
          <a:bodyPr>
            <a:normAutofit lnSpcReduction="10000"/>
          </a:bodyPr>
          <a:lstStyle/>
          <a:p>
            <a:pPr lvl="2"/>
            <a:r>
              <a:rPr lang="en-US" dirty="0"/>
              <a:t>The menu shall include:</a:t>
            </a:r>
          </a:p>
          <a:p>
            <a:pPr lvl="3"/>
            <a:r>
              <a:rPr lang="en-US" dirty="0"/>
              <a:t>Request medic</a:t>
            </a:r>
          </a:p>
          <a:p>
            <a:pPr lvl="3"/>
            <a:r>
              <a:rPr lang="en-US" dirty="0"/>
              <a:t>Request gas company worker</a:t>
            </a:r>
          </a:p>
          <a:p>
            <a:pPr lvl="3"/>
            <a:r>
              <a:rPr lang="en-US" dirty="0"/>
              <a:t>Request fireman</a:t>
            </a:r>
          </a:p>
          <a:p>
            <a:pPr lvl="3"/>
            <a:r>
              <a:rPr lang="en-US" dirty="0"/>
              <a:t>Request water company worker</a:t>
            </a:r>
          </a:p>
          <a:p>
            <a:pPr lvl="3"/>
            <a:r>
              <a:rPr lang="en-US" dirty="0"/>
              <a:t>Request muscle</a:t>
            </a:r>
          </a:p>
          <a:p>
            <a:pPr lvl="3"/>
            <a:r>
              <a:rPr lang="en-US" dirty="0"/>
              <a:t>Request back-hoe</a:t>
            </a:r>
          </a:p>
          <a:p>
            <a:pPr lvl="3"/>
            <a:r>
              <a:rPr lang="en-US" dirty="0"/>
              <a:t>Victim found</a:t>
            </a:r>
          </a:p>
          <a:p>
            <a:pPr lvl="3"/>
            <a:r>
              <a:rPr lang="en-US" dirty="0"/>
              <a:t>Survivor found</a:t>
            </a:r>
          </a:p>
          <a:p>
            <a:pPr lvl="3"/>
            <a:r>
              <a:rPr lang="en-US" dirty="0"/>
              <a:t>Area clear (search activity complete for immediate area)</a:t>
            </a:r>
          </a:p>
          <a:p>
            <a:pPr lvl="3"/>
            <a:r>
              <a:rPr lang="en-US" dirty="0"/>
              <a:t>Change user</a:t>
            </a:r>
          </a:p>
          <a:p>
            <a:pPr lvl="3"/>
            <a:r>
              <a:rPr lang="en-US" dirty="0"/>
              <a:t>Change role</a:t>
            </a:r>
          </a:p>
          <a:p>
            <a:pPr lvl="3"/>
            <a:r>
              <a:rPr lang="en-US" dirty="0"/>
              <a:t>Update GPS usage</a:t>
            </a:r>
          </a:p>
          <a:p>
            <a:pPr lvl="3"/>
            <a:r>
              <a:rPr lang="en-US" dirty="0"/>
              <a:t>App logout</a:t>
            </a:r>
          </a:p>
        </p:txBody>
      </p:sp>
    </p:spTree>
    <p:extLst>
      <p:ext uri="{BB962C8B-B14F-4D97-AF65-F5344CB8AC3E}">
        <p14:creationId xmlns:p14="http://schemas.microsoft.com/office/powerpoint/2010/main" val="1884913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3" name="Content Placeholder 2"/>
          <p:cNvSpPr>
            <a:spLocks noGrp="1"/>
          </p:cNvSpPr>
          <p:nvPr>
            <p:ph idx="1"/>
          </p:nvPr>
        </p:nvSpPr>
        <p:spPr>
          <a:xfrm>
            <a:off x="762000" y="685800"/>
            <a:ext cx="7543800" cy="4419600"/>
          </a:xfrm>
        </p:spPr>
        <p:txBody>
          <a:bodyPr>
            <a:normAutofit fontScale="77500" lnSpcReduction="20000"/>
          </a:bodyPr>
          <a:lstStyle/>
          <a:p>
            <a:r>
              <a:rPr lang="en-US" dirty="0" smtClean="0"/>
              <a:t>Purpose</a:t>
            </a:r>
          </a:p>
          <a:p>
            <a:r>
              <a:rPr lang="en-US" dirty="0" smtClean="0"/>
              <a:t>High-level requirements</a:t>
            </a:r>
          </a:p>
          <a:p>
            <a:r>
              <a:rPr lang="en-US" dirty="0" smtClean="0"/>
              <a:t>Incident Command System</a:t>
            </a:r>
          </a:p>
          <a:p>
            <a:r>
              <a:rPr lang="en-US" dirty="0" smtClean="0"/>
              <a:t>Mock-up screens</a:t>
            </a:r>
          </a:p>
          <a:p>
            <a:r>
              <a:rPr lang="en-US" dirty="0" smtClean="0"/>
              <a:t>Detailed requirements</a:t>
            </a:r>
          </a:p>
          <a:p>
            <a:pPr lvl="1"/>
            <a:r>
              <a:rPr lang="en-US" dirty="0" smtClean="0"/>
              <a:t>Screens</a:t>
            </a:r>
          </a:p>
          <a:p>
            <a:pPr lvl="1"/>
            <a:r>
              <a:rPr lang="en-US" dirty="0" smtClean="0"/>
              <a:t>App</a:t>
            </a:r>
          </a:p>
          <a:p>
            <a:pPr lvl="1"/>
            <a:r>
              <a:rPr lang="en-US" dirty="0" smtClean="0"/>
              <a:t>Server back-end</a:t>
            </a:r>
          </a:p>
          <a:p>
            <a:pPr lvl="1"/>
            <a:r>
              <a:rPr lang="en-US" dirty="0" smtClean="0"/>
              <a:t>Security</a:t>
            </a:r>
          </a:p>
          <a:p>
            <a:pPr lvl="1"/>
            <a:r>
              <a:rPr lang="en-US" dirty="0" smtClean="0"/>
              <a:t>Hardware</a:t>
            </a:r>
          </a:p>
          <a:p>
            <a:pPr lvl="1"/>
            <a:r>
              <a:rPr lang="en-US" dirty="0" smtClean="0"/>
              <a:t>Mobile Protocol</a:t>
            </a:r>
          </a:p>
          <a:p>
            <a:r>
              <a:rPr lang="en-US" dirty="0" smtClean="0"/>
              <a:t>Non-functional requirements</a:t>
            </a:r>
          </a:p>
          <a:p>
            <a:r>
              <a:rPr lang="en-US" dirty="0" smtClean="0"/>
              <a:t>Feedback/roll-out process requirements</a:t>
            </a:r>
          </a:p>
          <a:p>
            <a:r>
              <a:rPr lang="en-US" dirty="0" smtClean="0"/>
              <a:t>Questions</a:t>
            </a:r>
          </a:p>
          <a:p>
            <a:r>
              <a:rPr lang="en-US" dirty="0" smtClean="0"/>
              <a:t>Misc. house-keeping notes</a:t>
            </a:r>
          </a:p>
          <a:p>
            <a:endParaRPr lang="en-US" dirty="0"/>
          </a:p>
        </p:txBody>
      </p:sp>
    </p:spTree>
    <p:extLst>
      <p:ext uri="{BB962C8B-B14F-4D97-AF65-F5344CB8AC3E}">
        <p14:creationId xmlns:p14="http://schemas.microsoft.com/office/powerpoint/2010/main" val="1833873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315200" cy="1600200"/>
          </a:xfrm>
        </p:spPr>
        <p:txBody>
          <a:bodyPr>
            <a:normAutofit/>
          </a:bodyPr>
          <a:lstStyle/>
          <a:p>
            <a:r>
              <a:rPr lang="en-US" dirty="0"/>
              <a:t>Requirements </a:t>
            </a:r>
            <a:r>
              <a:rPr lang="en-US" dirty="0" smtClean="0"/>
              <a:t>– App</a:t>
            </a:r>
            <a:endParaRPr lang="en-US" dirty="0"/>
          </a:p>
        </p:txBody>
      </p:sp>
      <p:sp>
        <p:nvSpPr>
          <p:cNvPr id="3" name="Content Placeholder 2"/>
          <p:cNvSpPr>
            <a:spLocks noGrp="1"/>
          </p:cNvSpPr>
          <p:nvPr>
            <p:ph idx="1"/>
          </p:nvPr>
        </p:nvSpPr>
        <p:spPr>
          <a:xfrm>
            <a:off x="762000" y="685800"/>
            <a:ext cx="7543800" cy="4495800"/>
          </a:xfrm>
        </p:spPr>
        <p:txBody>
          <a:bodyPr>
            <a:normAutofit fontScale="85000" lnSpcReduction="10000"/>
          </a:bodyPr>
          <a:lstStyle/>
          <a:p>
            <a:pPr lvl="0"/>
            <a:r>
              <a:rPr lang="en-US" dirty="0"/>
              <a:t>The app shall coordinate with the server back-end for search area association.</a:t>
            </a:r>
          </a:p>
          <a:p>
            <a:pPr lvl="0"/>
            <a:r>
              <a:rPr lang="en-US" dirty="0"/>
              <a:t>If GPS is ON, the app shall send the server back-end location information on a periodic basis (nominally 30 seconds).</a:t>
            </a:r>
          </a:p>
          <a:p>
            <a:pPr lvl="0"/>
            <a:r>
              <a:rPr lang="en-US" dirty="0"/>
              <a:t>The period for location information shall be once every 3 minutes for the option of “battery saver: limit GPS.  I am searching a small area.”</a:t>
            </a:r>
          </a:p>
          <a:p>
            <a:pPr lvl="0"/>
            <a:r>
              <a:rPr lang="en-US" dirty="0"/>
              <a:t>The period for location information shall be once every 1 minute for the option of “battery saver: limit GPS.  I am searching a large area.”</a:t>
            </a:r>
          </a:p>
          <a:p>
            <a:pPr lvl="0"/>
            <a:r>
              <a:rPr lang="en-US" dirty="0"/>
              <a:t>The app shall receive activity map information from the server back-end.</a:t>
            </a:r>
          </a:p>
          <a:p>
            <a:pPr lvl="0"/>
            <a:r>
              <a:rPr lang="en-US" dirty="0"/>
              <a:t>The app shall notify the user if their support is requested for a particular area.</a:t>
            </a:r>
          </a:p>
          <a:p>
            <a:pPr lvl="0"/>
            <a:r>
              <a:rPr lang="en-US" dirty="0"/>
              <a:t>The app shall request confirmation of dispatch accepted.</a:t>
            </a:r>
          </a:p>
        </p:txBody>
      </p:sp>
    </p:spTree>
    <p:extLst>
      <p:ext uri="{BB962C8B-B14F-4D97-AF65-F5344CB8AC3E}">
        <p14:creationId xmlns:p14="http://schemas.microsoft.com/office/powerpoint/2010/main" val="1331968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315200" cy="1600200"/>
          </a:xfrm>
        </p:spPr>
        <p:txBody>
          <a:bodyPr>
            <a:normAutofit/>
          </a:bodyPr>
          <a:lstStyle/>
          <a:p>
            <a:r>
              <a:rPr lang="en-US" dirty="0"/>
              <a:t>Requirements </a:t>
            </a:r>
            <a:r>
              <a:rPr lang="en-US" dirty="0" smtClean="0"/>
              <a:t>– Server</a:t>
            </a:r>
            <a:endParaRPr lang="en-US" dirty="0"/>
          </a:p>
        </p:txBody>
      </p:sp>
      <p:sp>
        <p:nvSpPr>
          <p:cNvPr id="3" name="Content Placeholder 2"/>
          <p:cNvSpPr>
            <a:spLocks noGrp="1"/>
          </p:cNvSpPr>
          <p:nvPr>
            <p:ph idx="1"/>
          </p:nvPr>
        </p:nvSpPr>
        <p:spPr>
          <a:xfrm>
            <a:off x="762000" y="685800"/>
            <a:ext cx="7543800" cy="4495800"/>
          </a:xfrm>
        </p:spPr>
        <p:txBody>
          <a:bodyPr>
            <a:normAutofit fontScale="77500" lnSpcReduction="20000"/>
          </a:bodyPr>
          <a:lstStyle/>
          <a:p>
            <a:pPr lvl="0"/>
            <a:r>
              <a:rPr lang="en-US" dirty="0"/>
              <a:t>Upon receipt of “Create User” message, the server shall check the database for uniqueness of username and MAC address combination.</a:t>
            </a:r>
          </a:p>
          <a:p>
            <a:pPr lvl="0"/>
            <a:r>
              <a:rPr lang="en-US" dirty="0"/>
              <a:t>If username/MAC address combination is unique, the server shall respond with “Username successfully created” to the app.</a:t>
            </a:r>
          </a:p>
          <a:p>
            <a:pPr lvl="0"/>
            <a:r>
              <a:rPr lang="en-US" dirty="0"/>
              <a:t>If username/MAC address combination is not unique, the server shall respond with “Username already taken” to the app.</a:t>
            </a:r>
          </a:p>
          <a:p>
            <a:pPr lvl="0"/>
            <a:r>
              <a:rPr lang="en-US" dirty="0"/>
              <a:t>The back-end server shall associate and merge overlapping search areas.</a:t>
            </a:r>
          </a:p>
          <a:p>
            <a:pPr lvl="0"/>
            <a:r>
              <a:rPr lang="en-US" dirty="0"/>
              <a:t>The back-end server shall associate location information from searchers with a search area.</a:t>
            </a:r>
          </a:p>
          <a:p>
            <a:pPr lvl="0"/>
            <a:r>
              <a:rPr lang="en-US" dirty="0"/>
              <a:t>The back-end server shall provide activity map information to searchers local to the search area.</a:t>
            </a:r>
          </a:p>
          <a:p>
            <a:pPr lvl="0"/>
            <a:r>
              <a:rPr lang="en-US" dirty="0"/>
              <a:t>The back-end server shall provide activity map information to users requesting activity map information for a given area.</a:t>
            </a:r>
          </a:p>
          <a:p>
            <a:pPr lvl="0"/>
            <a:r>
              <a:rPr lang="en-US" dirty="0"/>
              <a:t>The back-end server shall provide efficient dispatch of requested support.</a:t>
            </a:r>
          </a:p>
          <a:p>
            <a:pPr lvl="0"/>
            <a:r>
              <a:rPr lang="en-US" dirty="0"/>
              <a:t>The back-end server shall interface with the ICS (Incident Command System</a:t>
            </a:r>
            <a:r>
              <a:rPr lang="en-US" dirty="0" smtClean="0"/>
              <a:t>).</a:t>
            </a:r>
            <a:endParaRPr lang="en-US" dirty="0"/>
          </a:p>
        </p:txBody>
      </p:sp>
    </p:spTree>
    <p:extLst>
      <p:ext uri="{BB962C8B-B14F-4D97-AF65-F5344CB8AC3E}">
        <p14:creationId xmlns:p14="http://schemas.microsoft.com/office/powerpoint/2010/main" val="2518478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315200" cy="1600200"/>
          </a:xfrm>
        </p:spPr>
        <p:txBody>
          <a:bodyPr>
            <a:normAutofit/>
          </a:bodyPr>
          <a:lstStyle/>
          <a:p>
            <a:r>
              <a:rPr lang="en-US" dirty="0"/>
              <a:t>Requirements </a:t>
            </a:r>
            <a:r>
              <a:rPr lang="en-US" dirty="0" smtClean="0"/>
              <a:t>– Server</a:t>
            </a:r>
            <a:endParaRPr lang="en-US" dirty="0"/>
          </a:p>
        </p:txBody>
      </p:sp>
      <p:sp>
        <p:nvSpPr>
          <p:cNvPr id="3" name="Content Placeholder 2"/>
          <p:cNvSpPr>
            <a:spLocks noGrp="1"/>
          </p:cNvSpPr>
          <p:nvPr>
            <p:ph idx="1"/>
          </p:nvPr>
        </p:nvSpPr>
        <p:spPr>
          <a:xfrm>
            <a:off x="762000" y="685800"/>
            <a:ext cx="7543800" cy="4495800"/>
          </a:xfrm>
        </p:spPr>
        <p:txBody>
          <a:bodyPr>
            <a:normAutofit fontScale="85000" lnSpcReduction="20000"/>
          </a:bodyPr>
          <a:lstStyle/>
          <a:p>
            <a:r>
              <a:rPr lang="en-US" dirty="0"/>
              <a:t>The </a:t>
            </a:r>
            <a:r>
              <a:rPr lang="en-US" dirty="0" err="1"/>
              <a:t>dataserver</a:t>
            </a:r>
            <a:r>
              <a:rPr lang="en-US" dirty="0"/>
              <a:t> system shall allow administrator logins.</a:t>
            </a:r>
          </a:p>
          <a:p>
            <a:r>
              <a:rPr lang="en-US" dirty="0"/>
              <a:t>The </a:t>
            </a:r>
            <a:r>
              <a:rPr lang="en-US" dirty="0" err="1"/>
              <a:t>dataserver</a:t>
            </a:r>
            <a:r>
              <a:rPr lang="en-US" dirty="0"/>
              <a:t> system shall collect audit logs for all administrator actions.</a:t>
            </a:r>
          </a:p>
          <a:p>
            <a:r>
              <a:rPr lang="en-US" dirty="0"/>
              <a:t>The </a:t>
            </a:r>
            <a:r>
              <a:rPr lang="en-US" dirty="0" err="1"/>
              <a:t>dataserver</a:t>
            </a:r>
            <a:r>
              <a:rPr lang="en-US" dirty="0"/>
              <a:t> system shall house a relational database.</a:t>
            </a:r>
          </a:p>
          <a:p>
            <a:r>
              <a:rPr lang="en-US" dirty="0"/>
              <a:t>The database shall support automatic backups periodically and upon admin action.</a:t>
            </a:r>
          </a:p>
          <a:p>
            <a:r>
              <a:rPr lang="en-US" dirty="0"/>
              <a:t>The database shall support automatic purging on a configurable interval.</a:t>
            </a:r>
          </a:p>
          <a:p>
            <a:r>
              <a:rPr lang="en-US" dirty="0"/>
              <a:t>The database at each regional subsystem station shall support 50 million rows of location information. </a:t>
            </a:r>
          </a:p>
          <a:p>
            <a:r>
              <a:rPr lang="en-US" dirty="0"/>
              <a:t>The database at each regional subsystem station shall support 25,000 unique users.</a:t>
            </a:r>
          </a:p>
          <a:p>
            <a:r>
              <a:rPr lang="en-US" dirty="0"/>
              <a:t>There will be 64 regional subsystem stations in the U.S., co-located with the ICS Fusion centers. </a:t>
            </a:r>
          </a:p>
          <a:p>
            <a:r>
              <a:rPr lang="en-US" dirty="0"/>
              <a:t>The servers shall be configured in active/passive mode within a regional subsystem station.</a:t>
            </a:r>
          </a:p>
        </p:txBody>
      </p:sp>
    </p:spTree>
    <p:extLst>
      <p:ext uri="{BB962C8B-B14F-4D97-AF65-F5344CB8AC3E}">
        <p14:creationId xmlns:p14="http://schemas.microsoft.com/office/powerpoint/2010/main" val="3782886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315200" cy="1600200"/>
          </a:xfrm>
        </p:spPr>
        <p:txBody>
          <a:bodyPr>
            <a:normAutofit/>
          </a:bodyPr>
          <a:lstStyle/>
          <a:p>
            <a:r>
              <a:rPr lang="en-US" dirty="0"/>
              <a:t>Requirements </a:t>
            </a:r>
            <a:r>
              <a:rPr lang="en-US" dirty="0" smtClean="0"/>
              <a:t>– Security</a:t>
            </a:r>
            <a:endParaRPr lang="en-US" dirty="0"/>
          </a:p>
        </p:txBody>
      </p:sp>
      <p:sp>
        <p:nvSpPr>
          <p:cNvPr id="3" name="Content Placeholder 2"/>
          <p:cNvSpPr>
            <a:spLocks noGrp="1"/>
          </p:cNvSpPr>
          <p:nvPr>
            <p:ph idx="1"/>
          </p:nvPr>
        </p:nvSpPr>
        <p:spPr>
          <a:xfrm>
            <a:off x="762000" y="685800"/>
            <a:ext cx="7543800" cy="4495800"/>
          </a:xfrm>
        </p:spPr>
        <p:txBody>
          <a:bodyPr>
            <a:normAutofit fontScale="70000" lnSpcReduction="20000"/>
          </a:bodyPr>
          <a:lstStyle/>
          <a:p>
            <a:pPr lvl="0"/>
            <a:r>
              <a:rPr lang="en-US" sz="2600" dirty="0"/>
              <a:t>The username shall have a minimum length of 6 characters.</a:t>
            </a:r>
          </a:p>
          <a:p>
            <a:pPr lvl="0"/>
            <a:r>
              <a:rPr lang="en-US" sz="2600" dirty="0"/>
              <a:t>The password shall have a minimum length of 6 characters with one number.</a:t>
            </a:r>
          </a:p>
          <a:p>
            <a:pPr lvl="0"/>
            <a:r>
              <a:rPr lang="en-US" sz="2600" dirty="0"/>
              <a:t>There shall be encryption for the communication with the server back-end.</a:t>
            </a:r>
          </a:p>
          <a:p>
            <a:pPr lvl="0"/>
            <a:r>
              <a:rPr lang="en-US" sz="2600" dirty="0"/>
              <a:t>The backend server system shall perform MAC address filtering to ensure that only communications from registered users are accepted and processed. </a:t>
            </a:r>
          </a:p>
          <a:p>
            <a:pPr lvl="0"/>
            <a:r>
              <a:rPr lang="en-US" sz="2600" dirty="0"/>
              <a:t>The backend server system shall only process known message types.</a:t>
            </a:r>
          </a:p>
          <a:p>
            <a:pPr lvl="0"/>
            <a:r>
              <a:rPr lang="en-US" sz="2600" dirty="0"/>
              <a:t>The supported message types shall be:</a:t>
            </a:r>
          </a:p>
          <a:p>
            <a:pPr lvl="1"/>
            <a:r>
              <a:rPr lang="en-US" sz="2600" dirty="0"/>
              <a:t>Account creation</a:t>
            </a:r>
          </a:p>
          <a:p>
            <a:pPr lvl="1"/>
            <a:r>
              <a:rPr lang="en-US" sz="2600" dirty="0"/>
              <a:t>User login</a:t>
            </a:r>
          </a:p>
          <a:p>
            <a:pPr lvl="1"/>
            <a:r>
              <a:rPr lang="en-US" sz="2600" dirty="0"/>
              <a:t>Role change</a:t>
            </a:r>
          </a:p>
          <a:p>
            <a:pPr lvl="1"/>
            <a:r>
              <a:rPr lang="en-US" sz="2600" dirty="0"/>
              <a:t>Location report</a:t>
            </a:r>
          </a:p>
          <a:p>
            <a:pPr lvl="1"/>
            <a:r>
              <a:rPr lang="en-US" sz="2600" dirty="0"/>
              <a:t>Request for support</a:t>
            </a:r>
          </a:p>
          <a:p>
            <a:pPr lvl="1"/>
            <a:r>
              <a:rPr lang="en-US" sz="2600" dirty="0"/>
              <a:t>Activity map request</a:t>
            </a:r>
          </a:p>
          <a:p>
            <a:pPr lvl="1"/>
            <a:r>
              <a:rPr lang="en-US" sz="2600" dirty="0"/>
              <a:t>Dispatch acknowledge/rejection</a:t>
            </a:r>
          </a:p>
        </p:txBody>
      </p:sp>
    </p:spTree>
    <p:extLst>
      <p:ext uri="{BB962C8B-B14F-4D97-AF65-F5344CB8AC3E}">
        <p14:creationId xmlns:p14="http://schemas.microsoft.com/office/powerpoint/2010/main" val="3099405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315200" cy="1600200"/>
          </a:xfrm>
        </p:spPr>
        <p:txBody>
          <a:bodyPr>
            <a:normAutofit fontScale="90000"/>
          </a:bodyPr>
          <a:lstStyle/>
          <a:p>
            <a:r>
              <a:rPr lang="en-US" dirty="0"/>
              <a:t>Requirements </a:t>
            </a:r>
            <a:r>
              <a:rPr lang="en-US" dirty="0" smtClean="0"/>
              <a:t>– Networking</a:t>
            </a:r>
            <a:endParaRPr lang="en-US" dirty="0"/>
          </a:p>
        </p:txBody>
      </p:sp>
      <p:sp>
        <p:nvSpPr>
          <p:cNvPr id="3" name="Content Placeholder 2"/>
          <p:cNvSpPr>
            <a:spLocks noGrp="1"/>
          </p:cNvSpPr>
          <p:nvPr>
            <p:ph idx="1"/>
          </p:nvPr>
        </p:nvSpPr>
        <p:spPr>
          <a:xfrm>
            <a:off x="762000" y="685800"/>
            <a:ext cx="7543800" cy="4495800"/>
          </a:xfrm>
        </p:spPr>
        <p:txBody>
          <a:bodyPr>
            <a:normAutofit/>
          </a:bodyPr>
          <a:lstStyle/>
          <a:p>
            <a:r>
              <a:rPr lang="en-US" sz="2000" dirty="0"/>
              <a:t>The bandwidth connection speed for the server back-end system shall support 6mbps upload speed and 12 download.</a:t>
            </a:r>
          </a:p>
          <a:p>
            <a:r>
              <a:rPr lang="en-US" sz="2000" dirty="0"/>
              <a:t>The </a:t>
            </a:r>
            <a:r>
              <a:rPr lang="en-US" sz="2000" dirty="0" err="1"/>
              <a:t>dataserver</a:t>
            </a:r>
            <a:r>
              <a:rPr lang="en-US" sz="2000" dirty="0"/>
              <a:t> shall use a dedicated static IP as given by the ISP.</a:t>
            </a:r>
          </a:p>
          <a:p>
            <a:r>
              <a:rPr lang="en-US" sz="2000" dirty="0"/>
              <a:t>The </a:t>
            </a:r>
            <a:r>
              <a:rPr lang="en-US" sz="2000" dirty="0" err="1"/>
              <a:t>dataserver</a:t>
            </a:r>
            <a:r>
              <a:rPr lang="en-US" sz="2000" dirty="0"/>
              <a:t> shall have a dedicated port (80).</a:t>
            </a:r>
          </a:p>
          <a:p>
            <a:r>
              <a:rPr lang="en-US" sz="2000" dirty="0"/>
              <a:t>The </a:t>
            </a:r>
            <a:r>
              <a:rPr lang="en-US" sz="2000" dirty="0" err="1"/>
              <a:t>dataserver</a:t>
            </a:r>
            <a:r>
              <a:rPr lang="en-US" sz="2000" dirty="0"/>
              <a:t> shall act as a server.</a:t>
            </a:r>
          </a:p>
          <a:p>
            <a:r>
              <a:rPr lang="en-US" sz="2000" dirty="0"/>
              <a:t>The </a:t>
            </a:r>
            <a:r>
              <a:rPr lang="en-US" sz="2000" dirty="0" err="1"/>
              <a:t>dataserver</a:t>
            </a:r>
            <a:r>
              <a:rPr lang="en-US" sz="2000" dirty="0"/>
              <a:t> subsystem station shall support 700 simultaneous users.</a:t>
            </a:r>
          </a:p>
        </p:txBody>
      </p:sp>
    </p:spTree>
    <p:extLst>
      <p:ext uri="{BB962C8B-B14F-4D97-AF65-F5344CB8AC3E}">
        <p14:creationId xmlns:p14="http://schemas.microsoft.com/office/powerpoint/2010/main" val="3036396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315200" cy="1600200"/>
          </a:xfrm>
        </p:spPr>
        <p:txBody>
          <a:bodyPr>
            <a:normAutofit fontScale="90000"/>
          </a:bodyPr>
          <a:lstStyle/>
          <a:p>
            <a:r>
              <a:rPr lang="en-US" dirty="0"/>
              <a:t>Requirements </a:t>
            </a:r>
            <a:r>
              <a:rPr lang="en-US" dirty="0" smtClean="0"/>
              <a:t>– Hardware</a:t>
            </a:r>
            <a:endParaRPr lang="en-US" dirty="0"/>
          </a:p>
        </p:txBody>
      </p:sp>
      <p:sp>
        <p:nvSpPr>
          <p:cNvPr id="3" name="Content Placeholder 2"/>
          <p:cNvSpPr>
            <a:spLocks noGrp="1"/>
          </p:cNvSpPr>
          <p:nvPr>
            <p:ph idx="1"/>
          </p:nvPr>
        </p:nvSpPr>
        <p:spPr>
          <a:xfrm>
            <a:off x="762000" y="685800"/>
            <a:ext cx="7543800" cy="4495800"/>
          </a:xfrm>
        </p:spPr>
        <p:txBody>
          <a:bodyPr>
            <a:normAutofit/>
          </a:bodyPr>
          <a:lstStyle/>
          <a:p>
            <a:pPr lvl="0"/>
            <a:r>
              <a:rPr lang="en-US" sz="2000" dirty="0"/>
              <a:t>Each regional location shall have a server farm of 6 servers.</a:t>
            </a:r>
          </a:p>
          <a:p>
            <a:pPr lvl="0"/>
            <a:r>
              <a:rPr lang="en-US" sz="2000" dirty="0"/>
              <a:t>Each server shall have a chassis, motherboard, processor, RAM, power supply, hard drive, and optical drive, and networking connections.</a:t>
            </a:r>
          </a:p>
        </p:txBody>
      </p:sp>
    </p:spTree>
    <p:extLst>
      <p:ext uri="{BB962C8B-B14F-4D97-AF65-F5344CB8AC3E}">
        <p14:creationId xmlns:p14="http://schemas.microsoft.com/office/powerpoint/2010/main" val="1895305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315200" cy="1600200"/>
          </a:xfrm>
        </p:spPr>
        <p:txBody>
          <a:bodyPr>
            <a:normAutofit fontScale="90000"/>
          </a:bodyPr>
          <a:lstStyle/>
          <a:p>
            <a:r>
              <a:rPr lang="en-US" dirty="0"/>
              <a:t>Requirements </a:t>
            </a:r>
            <a:r>
              <a:rPr lang="en-US" dirty="0" smtClean="0"/>
              <a:t>– Hardware</a:t>
            </a:r>
            <a:endParaRPr lang="en-US" dirty="0"/>
          </a:p>
        </p:txBody>
      </p:sp>
      <p:sp>
        <p:nvSpPr>
          <p:cNvPr id="3" name="Content Placeholder 2"/>
          <p:cNvSpPr>
            <a:spLocks noGrp="1"/>
          </p:cNvSpPr>
          <p:nvPr>
            <p:ph idx="1"/>
          </p:nvPr>
        </p:nvSpPr>
        <p:spPr>
          <a:xfrm>
            <a:off x="762000" y="685800"/>
            <a:ext cx="7543800" cy="4495800"/>
          </a:xfrm>
        </p:spPr>
        <p:txBody>
          <a:bodyPr>
            <a:normAutofit fontScale="77500" lnSpcReduction="20000"/>
          </a:bodyPr>
          <a:lstStyle/>
          <a:p>
            <a:pPr lvl="0"/>
            <a:r>
              <a:rPr lang="en-US" dirty="0"/>
              <a:t>Each chassis shall:</a:t>
            </a:r>
          </a:p>
          <a:p>
            <a:pPr lvl="1"/>
            <a:r>
              <a:rPr lang="en-US" sz="2400" dirty="0"/>
              <a:t>have an Asset Tag on System Chassis </a:t>
            </a:r>
            <a:endParaRPr lang="en-US" sz="3600" dirty="0"/>
          </a:p>
          <a:p>
            <a:pPr lvl="1"/>
            <a:r>
              <a:rPr lang="en-US" sz="2400" dirty="0"/>
              <a:t>be 3RU or less rack mountable</a:t>
            </a:r>
            <a:endParaRPr lang="en-US" sz="3600" dirty="0"/>
          </a:p>
          <a:p>
            <a:pPr lvl="1"/>
            <a:r>
              <a:rPr lang="en-US" sz="2400" dirty="0"/>
              <a:t>have Sliding Rails With Cable Management Arm</a:t>
            </a:r>
            <a:endParaRPr lang="en-US" sz="3600" dirty="0"/>
          </a:p>
          <a:p>
            <a:pPr lvl="1"/>
            <a:r>
              <a:rPr lang="en-US" sz="2400" dirty="0"/>
              <a:t>have front facing 3.5 bays X3</a:t>
            </a:r>
            <a:endParaRPr lang="en-US" sz="3600" dirty="0"/>
          </a:p>
          <a:p>
            <a:pPr lvl="1"/>
            <a:r>
              <a:rPr lang="en-US" sz="2400" dirty="0"/>
              <a:t>have front facing USB </a:t>
            </a:r>
            <a:endParaRPr lang="en-US" sz="3600" dirty="0"/>
          </a:p>
          <a:p>
            <a:pPr lvl="1"/>
            <a:r>
              <a:rPr lang="en-US" sz="2400" dirty="0"/>
              <a:t>have front facing power indicator</a:t>
            </a:r>
            <a:endParaRPr lang="en-US" sz="3600" dirty="0"/>
          </a:p>
          <a:p>
            <a:pPr lvl="1"/>
            <a:r>
              <a:rPr lang="en-US" sz="2400" dirty="0"/>
              <a:t>have front facing Hard Drive status light</a:t>
            </a:r>
            <a:endParaRPr lang="en-US" sz="3600" dirty="0"/>
          </a:p>
          <a:p>
            <a:pPr lvl="1"/>
            <a:r>
              <a:rPr lang="en-US" sz="2400" dirty="0"/>
              <a:t>have minimum mounting for two fans</a:t>
            </a:r>
            <a:endParaRPr lang="en-US" sz="3600" dirty="0"/>
          </a:p>
          <a:p>
            <a:pPr lvl="1"/>
            <a:r>
              <a:rPr lang="en-US" sz="2400" dirty="0"/>
              <a:t>have removable front debris filters</a:t>
            </a:r>
            <a:endParaRPr lang="en-US" sz="3600" dirty="0"/>
          </a:p>
          <a:p>
            <a:pPr lvl="1"/>
            <a:r>
              <a:rPr lang="en-US" sz="2400" dirty="0"/>
              <a:t>have front facing hot </a:t>
            </a:r>
            <a:r>
              <a:rPr lang="en-US" sz="2400" dirty="0" err="1"/>
              <a:t>swapable</a:t>
            </a:r>
            <a:r>
              <a:rPr lang="en-US" sz="2400" dirty="0"/>
              <a:t> drive bays</a:t>
            </a:r>
            <a:endParaRPr lang="en-US" sz="3600" dirty="0"/>
          </a:p>
          <a:p>
            <a:pPr lvl="1"/>
            <a:r>
              <a:rPr lang="en-US" sz="2400" dirty="0"/>
              <a:t>have a heat tolerance &gt; 110 degrees </a:t>
            </a:r>
            <a:r>
              <a:rPr lang="en-US" sz="2400" dirty="0" err="1"/>
              <a:t>Farenheight</a:t>
            </a:r>
            <a:endParaRPr lang="en-US" sz="3600" dirty="0"/>
          </a:p>
          <a:p>
            <a:pPr lvl="1"/>
            <a:r>
              <a:rPr lang="en-US" sz="2400" dirty="0"/>
              <a:t>have a cold tolerance of sub 15 degrees </a:t>
            </a:r>
            <a:r>
              <a:rPr lang="en-US" sz="2400" dirty="0" err="1"/>
              <a:t>Farenheight</a:t>
            </a:r>
            <a:r>
              <a:rPr lang="en-US" sz="2400" dirty="0"/>
              <a:t> temperature </a:t>
            </a:r>
            <a:r>
              <a:rPr lang="en-US" sz="2400" dirty="0" smtClean="0"/>
              <a:t>tolerance</a:t>
            </a:r>
            <a:endParaRPr lang="en-US" sz="3600" dirty="0"/>
          </a:p>
          <a:p>
            <a:pPr lvl="1"/>
            <a:r>
              <a:rPr lang="en-US" dirty="0" smtClean="0"/>
              <a:t>support </a:t>
            </a:r>
            <a:r>
              <a:rPr lang="en-US" dirty="0"/>
              <a:t>a standard ATX motherboard</a:t>
            </a:r>
            <a:endParaRPr lang="en-US" sz="6000" dirty="0"/>
          </a:p>
        </p:txBody>
      </p:sp>
    </p:spTree>
    <p:extLst>
      <p:ext uri="{BB962C8B-B14F-4D97-AF65-F5344CB8AC3E}">
        <p14:creationId xmlns:p14="http://schemas.microsoft.com/office/powerpoint/2010/main" val="3257719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315200" cy="1600200"/>
          </a:xfrm>
        </p:spPr>
        <p:txBody>
          <a:bodyPr>
            <a:normAutofit fontScale="90000"/>
          </a:bodyPr>
          <a:lstStyle/>
          <a:p>
            <a:r>
              <a:rPr lang="en-US" dirty="0"/>
              <a:t>Requirements </a:t>
            </a:r>
            <a:r>
              <a:rPr lang="en-US" dirty="0" smtClean="0"/>
              <a:t>– Hardware</a:t>
            </a:r>
            <a:endParaRPr lang="en-US" dirty="0"/>
          </a:p>
        </p:txBody>
      </p:sp>
      <p:sp>
        <p:nvSpPr>
          <p:cNvPr id="3" name="Content Placeholder 2"/>
          <p:cNvSpPr>
            <a:spLocks noGrp="1"/>
          </p:cNvSpPr>
          <p:nvPr>
            <p:ph idx="1"/>
          </p:nvPr>
        </p:nvSpPr>
        <p:spPr>
          <a:xfrm>
            <a:off x="762000" y="685800"/>
            <a:ext cx="7543800" cy="4495800"/>
          </a:xfrm>
        </p:spPr>
        <p:txBody>
          <a:bodyPr>
            <a:normAutofit fontScale="62500" lnSpcReduction="20000"/>
          </a:bodyPr>
          <a:lstStyle/>
          <a:p>
            <a:pPr lvl="0"/>
            <a:r>
              <a:rPr lang="en-US" dirty="0"/>
              <a:t>Each motherboard shall:</a:t>
            </a:r>
            <a:endParaRPr lang="en-US" sz="3600" dirty="0"/>
          </a:p>
          <a:p>
            <a:pPr lvl="1"/>
            <a:r>
              <a:rPr lang="en-US" sz="2400" dirty="0"/>
              <a:t>support a minimum of 64GB of DDR3 RAM</a:t>
            </a:r>
            <a:endParaRPr lang="en-US" sz="3600" dirty="0"/>
          </a:p>
          <a:p>
            <a:pPr lvl="1"/>
            <a:r>
              <a:rPr lang="en-US" sz="2400" dirty="0"/>
              <a:t>have 1333MHz minimum</a:t>
            </a:r>
            <a:endParaRPr lang="en-US" sz="3600" dirty="0"/>
          </a:p>
          <a:p>
            <a:pPr lvl="1"/>
            <a:r>
              <a:rPr lang="en-US" sz="2400" dirty="0"/>
              <a:t>support a LGA1150 Socket</a:t>
            </a:r>
            <a:endParaRPr lang="en-US" sz="3600" dirty="0"/>
          </a:p>
          <a:p>
            <a:pPr lvl="1"/>
            <a:r>
              <a:rPr lang="en-US" sz="2400" dirty="0"/>
              <a:t>utilize an on board RAID controller</a:t>
            </a:r>
            <a:endParaRPr lang="en-US" sz="3600" dirty="0"/>
          </a:p>
          <a:p>
            <a:pPr lvl="1"/>
            <a:r>
              <a:rPr lang="en-US" sz="2400" dirty="0"/>
              <a:t>have a board controller that supports:</a:t>
            </a:r>
            <a:endParaRPr lang="en-US" sz="3600" dirty="0"/>
          </a:p>
          <a:p>
            <a:pPr lvl="2"/>
            <a:r>
              <a:rPr lang="en-US" dirty="0"/>
              <a:t>RAID (0)</a:t>
            </a:r>
            <a:endParaRPr lang="en-US" sz="3200" dirty="0"/>
          </a:p>
          <a:p>
            <a:pPr lvl="2"/>
            <a:r>
              <a:rPr lang="en-US" dirty="0"/>
              <a:t>RAID (1)</a:t>
            </a:r>
            <a:endParaRPr lang="en-US" sz="3200" dirty="0"/>
          </a:p>
          <a:p>
            <a:pPr lvl="2"/>
            <a:r>
              <a:rPr lang="en-US" dirty="0"/>
              <a:t>RAID (10)</a:t>
            </a:r>
            <a:endParaRPr lang="en-US" sz="3200" dirty="0"/>
          </a:p>
          <a:p>
            <a:pPr lvl="2"/>
            <a:r>
              <a:rPr lang="en-US" dirty="0"/>
              <a:t>RAID (5)</a:t>
            </a:r>
            <a:endParaRPr lang="en-US" sz="3200" dirty="0"/>
          </a:p>
          <a:p>
            <a:pPr lvl="1"/>
            <a:r>
              <a:rPr lang="en-US" sz="2400" dirty="0"/>
              <a:t>have a minimum of 8 SATA III headers</a:t>
            </a:r>
            <a:endParaRPr lang="en-US" sz="3600" dirty="0"/>
          </a:p>
          <a:p>
            <a:pPr lvl="1"/>
            <a:r>
              <a:rPr lang="en-US" sz="2400" dirty="0"/>
              <a:t>have a minimum of 2 USB 3.0 headers</a:t>
            </a:r>
            <a:endParaRPr lang="en-US" sz="3600" dirty="0"/>
          </a:p>
          <a:p>
            <a:pPr lvl="1"/>
            <a:r>
              <a:rPr lang="en-US" sz="2400" dirty="0"/>
              <a:t>have a minimum of 1 24-pin EATX Power Connector</a:t>
            </a:r>
            <a:endParaRPr lang="en-US" sz="3600" dirty="0"/>
          </a:p>
          <a:p>
            <a:pPr lvl="1"/>
            <a:r>
              <a:rPr lang="en-US" sz="2400" dirty="0"/>
              <a:t>1x8-pin EATX 12v Power Connector</a:t>
            </a:r>
            <a:endParaRPr lang="en-US" sz="3600" dirty="0"/>
          </a:p>
          <a:p>
            <a:pPr lvl="1"/>
            <a:r>
              <a:rPr lang="en-US" sz="2400" dirty="0"/>
              <a:t>have a minimum of 3 PCI Express X1 slots</a:t>
            </a:r>
            <a:endParaRPr lang="en-US" sz="3600" dirty="0"/>
          </a:p>
          <a:p>
            <a:pPr lvl="1"/>
            <a:r>
              <a:rPr lang="en-US" sz="2400" dirty="0"/>
              <a:t>have a minimum of 3 PCI Express X16 slots</a:t>
            </a:r>
            <a:endParaRPr lang="en-US" sz="3600" dirty="0"/>
          </a:p>
          <a:p>
            <a:pPr lvl="1"/>
            <a:r>
              <a:rPr lang="en-US" sz="2400" dirty="0"/>
              <a:t>support 2 processors of the LGA1150 socket</a:t>
            </a:r>
            <a:endParaRPr lang="en-US" sz="3600" dirty="0"/>
          </a:p>
          <a:p>
            <a:pPr lvl="1"/>
            <a:r>
              <a:rPr lang="en-US" sz="2400" dirty="0"/>
              <a:t>support two eth interfaces </a:t>
            </a:r>
            <a:endParaRPr lang="en-US" sz="3600" dirty="0"/>
          </a:p>
          <a:p>
            <a:pPr lvl="1"/>
            <a:r>
              <a:rPr lang="en-US" sz="2400" dirty="0"/>
              <a:t>perform to 1000Mbit/s per interface</a:t>
            </a:r>
            <a:endParaRPr lang="en-US" sz="3600" dirty="0"/>
          </a:p>
        </p:txBody>
      </p:sp>
    </p:spTree>
    <p:extLst>
      <p:ext uri="{BB962C8B-B14F-4D97-AF65-F5344CB8AC3E}">
        <p14:creationId xmlns:p14="http://schemas.microsoft.com/office/powerpoint/2010/main" val="2326430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315200" cy="1600200"/>
          </a:xfrm>
        </p:spPr>
        <p:txBody>
          <a:bodyPr>
            <a:normAutofit fontScale="90000"/>
          </a:bodyPr>
          <a:lstStyle/>
          <a:p>
            <a:r>
              <a:rPr lang="en-US" dirty="0"/>
              <a:t>Requirements </a:t>
            </a:r>
            <a:r>
              <a:rPr lang="en-US" dirty="0" smtClean="0"/>
              <a:t>– Hardware</a:t>
            </a:r>
            <a:endParaRPr lang="en-US" dirty="0"/>
          </a:p>
        </p:txBody>
      </p:sp>
      <p:sp>
        <p:nvSpPr>
          <p:cNvPr id="3" name="Content Placeholder 2"/>
          <p:cNvSpPr>
            <a:spLocks noGrp="1"/>
          </p:cNvSpPr>
          <p:nvPr>
            <p:ph idx="1"/>
          </p:nvPr>
        </p:nvSpPr>
        <p:spPr>
          <a:xfrm>
            <a:off x="762000" y="685800"/>
            <a:ext cx="7543800" cy="4495800"/>
          </a:xfrm>
        </p:spPr>
        <p:txBody>
          <a:bodyPr>
            <a:normAutofit/>
          </a:bodyPr>
          <a:lstStyle/>
          <a:p>
            <a:pPr lvl="0"/>
            <a:r>
              <a:rPr lang="en-US" dirty="0"/>
              <a:t>Each processor shall</a:t>
            </a:r>
            <a:endParaRPr lang="en-US" sz="3600" dirty="0"/>
          </a:p>
          <a:p>
            <a:pPr lvl="1"/>
            <a:r>
              <a:rPr lang="en-US" sz="2400" dirty="0"/>
              <a:t>be an LGA1150 interface</a:t>
            </a:r>
            <a:endParaRPr lang="en-US" sz="3600" dirty="0"/>
          </a:p>
          <a:p>
            <a:pPr lvl="1"/>
            <a:r>
              <a:rPr lang="en-US" sz="2400" dirty="0"/>
              <a:t>have an L3 Cache of 8MB or greater</a:t>
            </a:r>
            <a:endParaRPr lang="en-US" sz="3600" dirty="0"/>
          </a:p>
          <a:p>
            <a:pPr lvl="1"/>
            <a:r>
              <a:rPr lang="en-US" sz="2400" dirty="0"/>
              <a:t>have 4 cores or greater</a:t>
            </a:r>
            <a:endParaRPr lang="en-US" sz="3600" dirty="0"/>
          </a:p>
          <a:p>
            <a:pPr lvl="1"/>
            <a:r>
              <a:rPr lang="en-US" sz="2400" dirty="0"/>
              <a:t>have a processor speed of 3GHz or greater</a:t>
            </a:r>
            <a:endParaRPr lang="en-US" sz="3600" dirty="0"/>
          </a:p>
          <a:p>
            <a:pPr lvl="0"/>
            <a:r>
              <a:rPr lang="en-US" dirty="0"/>
              <a:t>The RAM shall</a:t>
            </a:r>
            <a:endParaRPr lang="en-US" sz="3600" dirty="0"/>
          </a:p>
          <a:p>
            <a:pPr lvl="1"/>
            <a:r>
              <a:rPr lang="en-US" sz="2400" dirty="0"/>
              <a:t>be 1333MHz memory speed or greater</a:t>
            </a:r>
            <a:endParaRPr lang="en-US" sz="3600" dirty="0"/>
          </a:p>
          <a:p>
            <a:pPr lvl="1"/>
            <a:r>
              <a:rPr lang="en-US" sz="2400" dirty="0"/>
              <a:t>be DIMM socket form factor</a:t>
            </a:r>
            <a:endParaRPr lang="en-US" sz="3600" dirty="0"/>
          </a:p>
          <a:p>
            <a:pPr lvl="1"/>
            <a:r>
              <a:rPr lang="en-US" sz="2400" dirty="0"/>
              <a:t>have a memory CAS Latency of 9-9-9</a:t>
            </a:r>
            <a:endParaRPr lang="en-US" sz="3600" dirty="0"/>
          </a:p>
          <a:p>
            <a:pPr lvl="1"/>
            <a:r>
              <a:rPr lang="en-US" sz="2400" dirty="0"/>
              <a:t>have 240 pins</a:t>
            </a:r>
            <a:endParaRPr lang="en-US" sz="3600" dirty="0"/>
          </a:p>
        </p:txBody>
      </p:sp>
    </p:spTree>
    <p:extLst>
      <p:ext uri="{BB962C8B-B14F-4D97-AF65-F5344CB8AC3E}">
        <p14:creationId xmlns:p14="http://schemas.microsoft.com/office/powerpoint/2010/main" val="2080664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315200" cy="1600200"/>
          </a:xfrm>
        </p:spPr>
        <p:txBody>
          <a:bodyPr>
            <a:normAutofit fontScale="90000"/>
          </a:bodyPr>
          <a:lstStyle/>
          <a:p>
            <a:r>
              <a:rPr lang="en-US" dirty="0"/>
              <a:t>Requirements </a:t>
            </a:r>
            <a:r>
              <a:rPr lang="en-US" dirty="0" smtClean="0"/>
              <a:t>– Hardware</a:t>
            </a:r>
            <a:endParaRPr lang="en-US" dirty="0"/>
          </a:p>
        </p:txBody>
      </p:sp>
      <p:sp>
        <p:nvSpPr>
          <p:cNvPr id="3" name="Content Placeholder 2"/>
          <p:cNvSpPr>
            <a:spLocks noGrp="1"/>
          </p:cNvSpPr>
          <p:nvPr>
            <p:ph idx="1"/>
          </p:nvPr>
        </p:nvSpPr>
        <p:spPr>
          <a:xfrm>
            <a:off x="762000" y="685800"/>
            <a:ext cx="7543800" cy="4495800"/>
          </a:xfrm>
        </p:spPr>
        <p:txBody>
          <a:bodyPr>
            <a:normAutofit/>
          </a:bodyPr>
          <a:lstStyle/>
          <a:p>
            <a:pPr lvl="0"/>
            <a:r>
              <a:rPr lang="en-US" dirty="0"/>
              <a:t>The hard drives shall</a:t>
            </a:r>
            <a:endParaRPr lang="en-US" sz="3600" dirty="0"/>
          </a:p>
          <a:p>
            <a:pPr lvl="1"/>
            <a:r>
              <a:rPr lang="en-US" sz="2400" dirty="0"/>
              <a:t>have 2TB storage capacity or greater</a:t>
            </a:r>
            <a:endParaRPr lang="en-US" sz="3600" dirty="0"/>
          </a:p>
          <a:p>
            <a:pPr lvl="1"/>
            <a:r>
              <a:rPr lang="en-US" sz="2400" dirty="0"/>
              <a:t>have SATA III interface</a:t>
            </a:r>
            <a:endParaRPr lang="en-US" sz="3600" dirty="0"/>
          </a:p>
          <a:p>
            <a:pPr lvl="1"/>
            <a:r>
              <a:rPr lang="en-US" sz="2400" dirty="0"/>
              <a:t>be Solid State</a:t>
            </a:r>
            <a:endParaRPr lang="en-US" sz="3600" dirty="0"/>
          </a:p>
        </p:txBody>
      </p:sp>
    </p:spTree>
    <p:extLst>
      <p:ext uri="{BB962C8B-B14F-4D97-AF65-F5344CB8AC3E}">
        <p14:creationId xmlns:p14="http://schemas.microsoft.com/office/powerpoint/2010/main" val="4097232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lstStyle/>
          <a:p>
            <a:r>
              <a:rPr lang="en-US" dirty="0"/>
              <a:t>When a disaster strikes or a person goes missing, a user creates a polygon search area and names the event</a:t>
            </a:r>
            <a:r>
              <a:rPr lang="en-US" dirty="0" smtClean="0"/>
              <a:t>.</a:t>
            </a:r>
          </a:p>
          <a:p>
            <a:r>
              <a:rPr lang="en-US" dirty="0" smtClean="0"/>
              <a:t>Searchers </a:t>
            </a:r>
            <a:r>
              <a:rPr lang="en-US" dirty="0"/>
              <a:t>launch the app to automatically periodically report their location, and to pull a map of the search area, including an activity map indicating areas already searched.  This will assist in ensuring that the whole search area is covered, not just the area closest to where searchers are starting.</a:t>
            </a:r>
          </a:p>
          <a:p>
            <a:endParaRPr lang="en-US" dirty="0"/>
          </a:p>
        </p:txBody>
      </p:sp>
    </p:spTree>
    <p:extLst>
      <p:ext uri="{BB962C8B-B14F-4D97-AF65-F5344CB8AC3E}">
        <p14:creationId xmlns:p14="http://schemas.microsoft.com/office/powerpoint/2010/main" val="1810984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315200" cy="1600200"/>
          </a:xfrm>
        </p:spPr>
        <p:txBody>
          <a:bodyPr>
            <a:normAutofit fontScale="90000"/>
          </a:bodyPr>
          <a:lstStyle/>
          <a:p>
            <a:r>
              <a:rPr lang="en-US" dirty="0"/>
              <a:t>Requirements </a:t>
            </a:r>
            <a:r>
              <a:rPr lang="en-US" dirty="0" smtClean="0"/>
              <a:t>– Hardware</a:t>
            </a:r>
            <a:endParaRPr lang="en-US" dirty="0"/>
          </a:p>
        </p:txBody>
      </p:sp>
      <p:sp>
        <p:nvSpPr>
          <p:cNvPr id="3" name="Content Placeholder 2"/>
          <p:cNvSpPr>
            <a:spLocks noGrp="1"/>
          </p:cNvSpPr>
          <p:nvPr>
            <p:ph idx="1"/>
          </p:nvPr>
        </p:nvSpPr>
        <p:spPr>
          <a:xfrm>
            <a:off x="762000" y="685800"/>
            <a:ext cx="7543800" cy="4495800"/>
          </a:xfrm>
        </p:spPr>
        <p:txBody>
          <a:bodyPr>
            <a:normAutofit fontScale="62500" lnSpcReduction="20000"/>
          </a:bodyPr>
          <a:lstStyle/>
          <a:p>
            <a:pPr lvl="0"/>
            <a:r>
              <a:rPr lang="en-US" dirty="0"/>
              <a:t>The Power Supply shall</a:t>
            </a:r>
            <a:endParaRPr lang="en-US" sz="3600" dirty="0"/>
          </a:p>
          <a:p>
            <a:pPr lvl="1"/>
            <a:r>
              <a:rPr lang="en-US" sz="2400" dirty="0"/>
              <a:t>Be ATX form factor</a:t>
            </a:r>
            <a:endParaRPr lang="en-US" sz="3600" dirty="0"/>
          </a:p>
          <a:p>
            <a:pPr lvl="1"/>
            <a:r>
              <a:rPr lang="en-US" sz="2400" dirty="0"/>
              <a:t>have modular cabling</a:t>
            </a:r>
            <a:endParaRPr lang="en-US" sz="3600" dirty="0"/>
          </a:p>
          <a:p>
            <a:pPr lvl="1"/>
            <a:r>
              <a:rPr lang="en-US" sz="2400" dirty="0"/>
              <a:t>have an energy efficiency of 80 plus or greater</a:t>
            </a:r>
            <a:endParaRPr lang="en-US" sz="3600" dirty="0"/>
          </a:p>
          <a:p>
            <a:pPr lvl="1"/>
            <a:r>
              <a:rPr lang="en-US" sz="2400" dirty="0"/>
              <a:t>have an input voltage range of:</a:t>
            </a:r>
            <a:endParaRPr lang="en-US" sz="3600" dirty="0"/>
          </a:p>
          <a:p>
            <a:pPr lvl="2"/>
            <a:r>
              <a:rPr lang="en-US" dirty="0"/>
              <a:t> 90V-264V at 47-63Hz </a:t>
            </a:r>
            <a:endParaRPr lang="en-US" sz="3200" dirty="0"/>
          </a:p>
          <a:p>
            <a:pPr lvl="2"/>
            <a:r>
              <a:rPr lang="en-US" dirty="0"/>
              <a:t>+3.3V at 22A</a:t>
            </a:r>
            <a:endParaRPr lang="en-US" sz="3200" dirty="0"/>
          </a:p>
          <a:p>
            <a:pPr lvl="2"/>
            <a:r>
              <a:rPr lang="en-US" dirty="0"/>
              <a:t>+5V at 22A</a:t>
            </a:r>
            <a:endParaRPr lang="en-US" sz="3200" dirty="0"/>
          </a:p>
          <a:p>
            <a:pPr lvl="2"/>
            <a:r>
              <a:rPr lang="en-US" dirty="0"/>
              <a:t>+12V at 66A</a:t>
            </a:r>
            <a:endParaRPr lang="en-US" sz="3200" dirty="0"/>
          </a:p>
          <a:p>
            <a:pPr lvl="1"/>
            <a:r>
              <a:rPr lang="en-US" sz="2400" dirty="0"/>
              <a:t>have a life span rating of 100K hours or greater</a:t>
            </a:r>
            <a:endParaRPr lang="en-US" sz="3600" dirty="0"/>
          </a:p>
          <a:p>
            <a:pPr lvl="1"/>
            <a:r>
              <a:rPr lang="en-US" sz="2400" dirty="0"/>
              <a:t>have a 20+4 pin mother board connector</a:t>
            </a:r>
            <a:endParaRPr lang="en-US" sz="3600" dirty="0"/>
          </a:p>
          <a:p>
            <a:pPr lvl="1"/>
            <a:r>
              <a:rPr lang="en-US" sz="2400" dirty="0"/>
              <a:t>have (&gt; or =)2 4-pin/8-pin EPS Connector </a:t>
            </a:r>
            <a:endParaRPr lang="en-US" sz="3600" dirty="0"/>
          </a:p>
          <a:p>
            <a:pPr lvl="1"/>
            <a:r>
              <a:rPr lang="en-US" sz="2400" dirty="0"/>
              <a:t>have (&gt; or =)6 6-pin/8-pin PCI-Express Connector</a:t>
            </a:r>
            <a:endParaRPr lang="en-US" sz="3600" dirty="0"/>
          </a:p>
          <a:p>
            <a:pPr lvl="1"/>
            <a:r>
              <a:rPr lang="en-US" sz="2400" dirty="0"/>
              <a:t>have (&gt; or =)6 4-pin Peripheral Connector</a:t>
            </a:r>
            <a:endParaRPr lang="en-US" sz="3600" dirty="0"/>
          </a:p>
          <a:p>
            <a:pPr lvl="1"/>
            <a:r>
              <a:rPr lang="en-US" sz="2400" dirty="0"/>
              <a:t>have (&gt; or =)9 SATA Power Connector</a:t>
            </a:r>
            <a:endParaRPr lang="en-US" sz="3600" dirty="0"/>
          </a:p>
          <a:p>
            <a:pPr lvl="1"/>
            <a:r>
              <a:rPr lang="en-US" sz="2400" dirty="0"/>
              <a:t>connect to shore line power with a Power Cord:  </a:t>
            </a:r>
            <a:endParaRPr lang="en-US" sz="3600" dirty="0"/>
          </a:p>
          <a:p>
            <a:pPr lvl="2"/>
            <a:r>
              <a:rPr lang="en-US" dirty="0"/>
              <a:t>10 feet (3m) </a:t>
            </a:r>
            <a:endParaRPr lang="en-US" sz="3200" dirty="0"/>
          </a:p>
          <a:p>
            <a:pPr lvl="2"/>
            <a:r>
              <a:rPr lang="en-US" dirty="0"/>
              <a:t>125 volt </a:t>
            </a:r>
            <a:endParaRPr lang="en-US" sz="3200" dirty="0"/>
          </a:p>
          <a:p>
            <a:pPr lvl="2"/>
            <a:r>
              <a:rPr lang="en-US" dirty="0"/>
              <a:t>15 AMP </a:t>
            </a:r>
            <a:endParaRPr lang="en-US" sz="3200" dirty="0"/>
          </a:p>
        </p:txBody>
      </p:sp>
    </p:spTree>
    <p:extLst>
      <p:ext uri="{BB962C8B-B14F-4D97-AF65-F5344CB8AC3E}">
        <p14:creationId xmlns:p14="http://schemas.microsoft.com/office/powerpoint/2010/main" val="618036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315200" cy="1600200"/>
          </a:xfrm>
        </p:spPr>
        <p:txBody>
          <a:bodyPr>
            <a:normAutofit fontScale="90000"/>
          </a:bodyPr>
          <a:lstStyle/>
          <a:p>
            <a:r>
              <a:rPr lang="en-US" dirty="0"/>
              <a:t>Requirements </a:t>
            </a:r>
            <a:r>
              <a:rPr lang="en-US" dirty="0" smtClean="0"/>
              <a:t>– Hardware</a:t>
            </a:r>
            <a:endParaRPr lang="en-US" dirty="0"/>
          </a:p>
        </p:txBody>
      </p:sp>
      <p:sp>
        <p:nvSpPr>
          <p:cNvPr id="3" name="Content Placeholder 2"/>
          <p:cNvSpPr>
            <a:spLocks noGrp="1"/>
          </p:cNvSpPr>
          <p:nvPr>
            <p:ph idx="1"/>
          </p:nvPr>
        </p:nvSpPr>
        <p:spPr>
          <a:xfrm>
            <a:off x="762000" y="685800"/>
            <a:ext cx="7543800" cy="4495800"/>
          </a:xfrm>
        </p:spPr>
        <p:txBody>
          <a:bodyPr>
            <a:normAutofit/>
          </a:bodyPr>
          <a:lstStyle/>
          <a:p>
            <a:pPr lvl="0"/>
            <a:r>
              <a:rPr lang="en-US" dirty="0"/>
              <a:t>Each Optical Drive shall:</a:t>
            </a:r>
            <a:endParaRPr lang="en-US" sz="3600" dirty="0"/>
          </a:p>
          <a:p>
            <a:pPr lvl="1"/>
            <a:r>
              <a:rPr lang="en-US" sz="2400" dirty="0"/>
              <a:t>have a DVD(+,-) 16X minimum write speed</a:t>
            </a:r>
          </a:p>
          <a:p>
            <a:pPr lvl="1"/>
            <a:r>
              <a:rPr lang="en-US" sz="2400" dirty="0"/>
              <a:t>have a CD 48X minimum write speed</a:t>
            </a:r>
          </a:p>
        </p:txBody>
      </p:sp>
    </p:spTree>
    <p:extLst>
      <p:ext uri="{BB962C8B-B14F-4D97-AF65-F5344CB8AC3E}">
        <p14:creationId xmlns:p14="http://schemas.microsoft.com/office/powerpoint/2010/main" val="711591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315200" cy="1600200"/>
          </a:xfrm>
        </p:spPr>
        <p:txBody>
          <a:bodyPr>
            <a:normAutofit fontScale="90000"/>
          </a:bodyPr>
          <a:lstStyle/>
          <a:p>
            <a:r>
              <a:rPr lang="en-US" dirty="0"/>
              <a:t>Requirements </a:t>
            </a:r>
            <a:r>
              <a:rPr lang="en-US" dirty="0" smtClean="0"/>
              <a:t>– Mobile Protocol</a:t>
            </a:r>
            <a:endParaRPr lang="en-US" dirty="0"/>
          </a:p>
        </p:txBody>
      </p:sp>
      <p:sp>
        <p:nvSpPr>
          <p:cNvPr id="3" name="Content Placeholder 2"/>
          <p:cNvSpPr>
            <a:spLocks noGrp="1"/>
          </p:cNvSpPr>
          <p:nvPr>
            <p:ph idx="1"/>
          </p:nvPr>
        </p:nvSpPr>
        <p:spPr>
          <a:xfrm>
            <a:off x="762000" y="685800"/>
            <a:ext cx="7543800" cy="4191000"/>
          </a:xfrm>
        </p:spPr>
        <p:txBody>
          <a:bodyPr>
            <a:normAutofit/>
          </a:bodyPr>
          <a:lstStyle/>
          <a:p>
            <a:pPr lvl="0"/>
            <a:r>
              <a:rPr lang="en-US" dirty="0"/>
              <a:t>The app shall make use of the 4G-LTE networks’ Location based services over IP Multimedia Subsystem (LBS over IMS) for the location tracking system</a:t>
            </a:r>
          </a:p>
          <a:p>
            <a:pPr lvl="0"/>
            <a:r>
              <a:rPr lang="en-US" dirty="0"/>
              <a:t>The app shall use the API’s provided by the ILS (IMS Location Server) and Mobile Positioning System to track the location</a:t>
            </a:r>
          </a:p>
          <a:p>
            <a:pPr lvl="0"/>
            <a:r>
              <a:rPr lang="en-US" dirty="0"/>
              <a:t>The app shall meet the FCC criteria for supporting location based services</a:t>
            </a:r>
          </a:p>
          <a:p>
            <a:pPr lvl="0"/>
            <a:r>
              <a:rPr lang="en-US" dirty="0"/>
              <a:t>The handset shall support the GPS-enabled 4G-LTE network </a:t>
            </a:r>
          </a:p>
        </p:txBody>
      </p:sp>
    </p:spTree>
    <p:extLst>
      <p:ext uri="{BB962C8B-B14F-4D97-AF65-F5344CB8AC3E}">
        <p14:creationId xmlns:p14="http://schemas.microsoft.com/office/powerpoint/2010/main" val="2021896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315200" cy="1600200"/>
          </a:xfrm>
        </p:spPr>
        <p:txBody>
          <a:bodyPr>
            <a:normAutofit fontScale="90000"/>
          </a:bodyPr>
          <a:lstStyle/>
          <a:p>
            <a:r>
              <a:rPr lang="en-US" dirty="0"/>
              <a:t>Requirements </a:t>
            </a:r>
            <a:r>
              <a:rPr lang="en-US" dirty="0" smtClean="0"/>
              <a:t>– Mobile Protocol</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450" y="583998"/>
            <a:ext cx="8313549" cy="3687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73495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Non-functional requirements</a:t>
            </a:r>
            <a:endParaRPr lang="en-US" dirty="0"/>
          </a:p>
        </p:txBody>
      </p:sp>
      <p:sp>
        <p:nvSpPr>
          <p:cNvPr id="3" name="Content Placeholder 2"/>
          <p:cNvSpPr>
            <a:spLocks noGrp="1"/>
          </p:cNvSpPr>
          <p:nvPr>
            <p:ph idx="1"/>
          </p:nvPr>
        </p:nvSpPr>
        <p:spPr/>
        <p:txBody>
          <a:bodyPr/>
          <a:lstStyle/>
          <a:p>
            <a:r>
              <a:rPr lang="en-US" dirty="0" smtClean="0"/>
              <a:t>The server back-end availability shall be 99.9%</a:t>
            </a:r>
          </a:p>
          <a:p>
            <a:r>
              <a:rPr lang="en-US" dirty="0" smtClean="0"/>
              <a:t>Message traffic shall include message version numbers to facilitate backward compatibility between apps and the back-end server.</a:t>
            </a:r>
          </a:p>
          <a:p>
            <a:r>
              <a:rPr lang="en-US" dirty="0" smtClean="0"/>
              <a:t>One back-end server shall support pushing upgrades to the mobile devices periodically and upon receipt of out-of-date messages. </a:t>
            </a:r>
            <a:endParaRPr lang="en-US" dirty="0"/>
          </a:p>
        </p:txBody>
      </p:sp>
    </p:spTree>
    <p:extLst>
      <p:ext uri="{BB962C8B-B14F-4D97-AF65-F5344CB8AC3E}">
        <p14:creationId xmlns:p14="http://schemas.microsoft.com/office/powerpoint/2010/main" val="19549476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Feedback/Roll-out Process</a:t>
            </a:r>
            <a:endParaRPr lang="en-US" dirty="0"/>
          </a:p>
        </p:txBody>
      </p:sp>
      <p:sp>
        <p:nvSpPr>
          <p:cNvPr id="3" name="Content Placeholder 2"/>
          <p:cNvSpPr>
            <a:spLocks noGrp="1"/>
          </p:cNvSpPr>
          <p:nvPr>
            <p:ph idx="1"/>
          </p:nvPr>
        </p:nvSpPr>
        <p:spPr/>
        <p:txBody>
          <a:bodyPr/>
          <a:lstStyle/>
          <a:p>
            <a:r>
              <a:rPr lang="en-US" dirty="0" smtClean="0"/>
              <a:t>For usability, three rounds of user feedback focus groups shall be performed.</a:t>
            </a:r>
          </a:p>
          <a:p>
            <a:r>
              <a:rPr lang="en-US" dirty="0" smtClean="0"/>
              <a:t>There shall be a 3-week test with a small municipality 911 dispatch center prior to roll-out to the first FUSION center.</a:t>
            </a:r>
          </a:p>
          <a:p>
            <a:r>
              <a:rPr lang="en-US" dirty="0" smtClean="0"/>
              <a:t>The roll-out and test period at the first FUSION center shall be for 3 months.</a:t>
            </a:r>
          </a:p>
          <a:p>
            <a:r>
              <a:rPr lang="en-US" dirty="0" smtClean="0"/>
              <a:t>The roll-out to subsequent FUSION centers shall be one at a time, over a period of 3 weeks each.</a:t>
            </a:r>
            <a:endParaRPr lang="en-US" dirty="0"/>
          </a:p>
        </p:txBody>
      </p:sp>
    </p:spTree>
    <p:extLst>
      <p:ext uri="{BB962C8B-B14F-4D97-AF65-F5344CB8AC3E}">
        <p14:creationId xmlns:p14="http://schemas.microsoft.com/office/powerpoint/2010/main" val="26149868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315200" cy="1600200"/>
          </a:xfrm>
        </p:spPr>
        <p:txBody>
          <a:bodyPr>
            <a:normAutofit/>
          </a:bodyPr>
          <a:lstStyle/>
          <a:p>
            <a:r>
              <a:rPr lang="en-US" dirty="0" smtClean="0"/>
              <a:t>Questions</a:t>
            </a:r>
            <a:endParaRPr lang="en-US" dirty="0"/>
          </a:p>
        </p:txBody>
      </p:sp>
      <p:sp>
        <p:nvSpPr>
          <p:cNvPr id="3" name="Content Placeholder 2"/>
          <p:cNvSpPr>
            <a:spLocks noGrp="1"/>
          </p:cNvSpPr>
          <p:nvPr>
            <p:ph idx="1"/>
          </p:nvPr>
        </p:nvSpPr>
        <p:spPr>
          <a:xfrm>
            <a:off x="762000" y="685800"/>
            <a:ext cx="7543800" cy="4191000"/>
          </a:xfrm>
        </p:spPr>
        <p:txBody>
          <a:bodyPr>
            <a:normAutofit/>
          </a:bodyPr>
          <a:lstStyle/>
          <a:p>
            <a:pPr lvl="0"/>
            <a:r>
              <a:rPr lang="en-US" dirty="0" smtClean="0"/>
              <a:t>Any questions?</a:t>
            </a:r>
            <a:endParaRPr lang="en-US" dirty="0"/>
          </a:p>
        </p:txBody>
      </p:sp>
    </p:spTree>
    <p:extLst>
      <p:ext uri="{BB962C8B-B14F-4D97-AF65-F5344CB8AC3E}">
        <p14:creationId xmlns:p14="http://schemas.microsoft.com/office/powerpoint/2010/main" val="25005516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Meetings/roles</a:t>
            </a:r>
            <a:endParaRPr lang="en-US" dirty="0"/>
          </a:p>
        </p:txBody>
      </p:sp>
      <p:sp>
        <p:nvSpPr>
          <p:cNvPr id="3" name="Content Placeholder 2"/>
          <p:cNvSpPr>
            <a:spLocks noGrp="1"/>
          </p:cNvSpPr>
          <p:nvPr>
            <p:ph idx="1"/>
          </p:nvPr>
        </p:nvSpPr>
        <p:spPr/>
        <p:txBody>
          <a:bodyPr>
            <a:normAutofit fontScale="92500"/>
          </a:bodyPr>
          <a:lstStyle/>
          <a:p>
            <a:r>
              <a:rPr lang="en-US" dirty="0" smtClean="0"/>
              <a:t>Meetings:</a:t>
            </a:r>
          </a:p>
          <a:p>
            <a:pPr lvl="1"/>
            <a:r>
              <a:rPr lang="en-US" dirty="0" smtClean="0"/>
              <a:t>6/22/13 – Divided requirement categories among team members</a:t>
            </a:r>
          </a:p>
          <a:p>
            <a:pPr lvl="1"/>
            <a:r>
              <a:rPr lang="en-US" dirty="0" smtClean="0"/>
              <a:t>7/6/13 – Met to discuss and refine requirements</a:t>
            </a:r>
          </a:p>
          <a:p>
            <a:pPr lvl="1"/>
            <a:r>
              <a:rPr lang="en-US" dirty="0" smtClean="0"/>
              <a:t>7/13/13 – Met to review presentation</a:t>
            </a:r>
          </a:p>
          <a:p>
            <a:r>
              <a:rPr lang="en-US" dirty="0" smtClean="0"/>
              <a:t>Roles:</a:t>
            </a:r>
          </a:p>
          <a:p>
            <a:pPr lvl="1"/>
            <a:r>
              <a:rPr lang="en-US" dirty="0" smtClean="0"/>
              <a:t>Kristen Hieronymus – Project Manager, Screens, App, Server, Non-functional</a:t>
            </a:r>
          </a:p>
          <a:p>
            <a:pPr lvl="1"/>
            <a:r>
              <a:rPr lang="en-US" dirty="0" smtClean="0"/>
              <a:t>Howard </a:t>
            </a:r>
            <a:r>
              <a:rPr lang="en-US" dirty="0" err="1" smtClean="0"/>
              <a:t>Fantroy</a:t>
            </a:r>
            <a:r>
              <a:rPr lang="en-US" dirty="0" smtClean="0"/>
              <a:t> – Hardware, Server</a:t>
            </a:r>
          </a:p>
          <a:p>
            <a:pPr lvl="1"/>
            <a:r>
              <a:rPr lang="en-US" dirty="0" smtClean="0"/>
              <a:t>Preston </a:t>
            </a:r>
            <a:r>
              <a:rPr lang="en-US" dirty="0" err="1" smtClean="0"/>
              <a:t>Burkhalter</a:t>
            </a:r>
            <a:r>
              <a:rPr lang="en-US" dirty="0" smtClean="0"/>
              <a:t> – Security/DB</a:t>
            </a:r>
          </a:p>
          <a:p>
            <a:pPr lvl="1"/>
            <a:r>
              <a:rPr lang="en-US" dirty="0" err="1" smtClean="0"/>
              <a:t>Arun</a:t>
            </a:r>
            <a:r>
              <a:rPr lang="en-US" dirty="0" smtClean="0"/>
              <a:t> Krishnan – Mobile Protocol</a:t>
            </a:r>
            <a:endParaRPr lang="en-US" dirty="0"/>
          </a:p>
        </p:txBody>
      </p:sp>
    </p:spTree>
    <p:extLst>
      <p:ext uri="{BB962C8B-B14F-4D97-AF65-F5344CB8AC3E}">
        <p14:creationId xmlns:p14="http://schemas.microsoft.com/office/powerpoint/2010/main" val="942796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a:t>
            </a:r>
            <a:endParaRPr lang="en-US" dirty="0"/>
          </a:p>
        </p:txBody>
      </p:sp>
      <p:sp>
        <p:nvSpPr>
          <p:cNvPr id="3" name="Content Placeholder 2"/>
          <p:cNvSpPr>
            <a:spLocks noGrp="1"/>
          </p:cNvSpPr>
          <p:nvPr>
            <p:ph idx="1"/>
          </p:nvPr>
        </p:nvSpPr>
        <p:spPr/>
        <p:txBody>
          <a:bodyPr>
            <a:normAutofit/>
          </a:bodyPr>
          <a:lstStyle/>
          <a:p>
            <a:r>
              <a:rPr lang="en-US" dirty="0"/>
              <a:t>https://www.osha.gov/SLTC/etools/ics/what_is_ics.html</a:t>
            </a:r>
          </a:p>
        </p:txBody>
      </p:sp>
    </p:spTree>
    <p:extLst>
      <p:ext uri="{BB962C8B-B14F-4D97-AF65-F5344CB8AC3E}">
        <p14:creationId xmlns:p14="http://schemas.microsoft.com/office/powerpoint/2010/main" val="554098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High-level requirements</a:t>
            </a:r>
            <a:endParaRPr lang="en-US" dirty="0"/>
          </a:p>
        </p:txBody>
      </p:sp>
      <p:sp>
        <p:nvSpPr>
          <p:cNvPr id="3" name="Content Placeholder 2"/>
          <p:cNvSpPr>
            <a:spLocks noGrp="1"/>
          </p:cNvSpPr>
          <p:nvPr>
            <p:ph idx="1"/>
          </p:nvPr>
        </p:nvSpPr>
        <p:spPr/>
        <p:txBody>
          <a:bodyPr/>
          <a:lstStyle/>
          <a:p>
            <a:r>
              <a:rPr lang="en-US" dirty="0" smtClean="0"/>
              <a:t>Searchers have roles (medic, gas company worker, general searcher)</a:t>
            </a:r>
          </a:p>
          <a:p>
            <a:r>
              <a:rPr lang="en-US" dirty="0" smtClean="0"/>
              <a:t>Searchers can define search area or select existing one</a:t>
            </a:r>
          </a:p>
          <a:p>
            <a:r>
              <a:rPr lang="en-US" dirty="0" smtClean="0"/>
              <a:t>Searchers can see areas already searched (dynamically updated)</a:t>
            </a:r>
          </a:p>
          <a:p>
            <a:r>
              <a:rPr lang="en-US" dirty="0" smtClean="0"/>
              <a:t>Searchers’ locations are sent to back-end server</a:t>
            </a:r>
          </a:p>
          <a:p>
            <a:r>
              <a:rPr lang="en-US" dirty="0" smtClean="0"/>
              <a:t>Back-end server must interact with ICS (Incident Command System)</a:t>
            </a:r>
            <a:endParaRPr lang="en-US" dirty="0"/>
          </a:p>
          <a:p>
            <a:endParaRPr lang="en-US" dirty="0"/>
          </a:p>
        </p:txBody>
      </p:sp>
    </p:spTree>
    <p:extLst>
      <p:ext uri="{BB962C8B-B14F-4D97-AF65-F5344CB8AC3E}">
        <p14:creationId xmlns:p14="http://schemas.microsoft.com/office/powerpoint/2010/main" val="3038658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Incident Command System</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09600"/>
            <a:ext cx="7324725" cy="383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1178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SAVER Launch Screen</a:t>
            </a:r>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798" y="457200"/>
            <a:ext cx="2581275" cy="494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667001" y="1143000"/>
            <a:ext cx="2362200" cy="335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Welcome</a:t>
            </a:r>
          </a:p>
          <a:p>
            <a:pPr algn="ctr"/>
            <a:r>
              <a:rPr lang="en-US" dirty="0" smtClean="0"/>
              <a:t>Medic</a:t>
            </a:r>
          </a:p>
          <a:p>
            <a:pPr algn="ctr"/>
            <a:r>
              <a:rPr lang="en-US" dirty="0" smtClean="0"/>
              <a:t>Kristen</a:t>
            </a:r>
          </a:p>
          <a:p>
            <a:pPr algn="ctr"/>
            <a:endParaRPr lang="en-US" dirty="0" smtClean="0"/>
          </a:p>
          <a:p>
            <a:pPr algn="ctr"/>
            <a:endParaRPr lang="en-US" dirty="0"/>
          </a:p>
          <a:p>
            <a:pPr algn="ctr"/>
            <a:endParaRPr lang="en-US" dirty="0" smtClean="0"/>
          </a:p>
          <a:p>
            <a:pPr algn="ctr"/>
            <a:endParaRPr lang="en-US" dirty="0"/>
          </a:p>
          <a:p>
            <a:pPr algn="ctr"/>
            <a:r>
              <a:rPr lang="en-US" dirty="0" smtClean="0"/>
              <a:t>Enter</a:t>
            </a:r>
          </a:p>
          <a:p>
            <a:pPr algn="ctr"/>
            <a:endParaRPr lang="en-US" dirty="0"/>
          </a:p>
          <a:p>
            <a:pPr algn="ctr"/>
            <a:r>
              <a:rPr lang="en-US" dirty="0" smtClean="0"/>
              <a:t>Not Medic?</a:t>
            </a:r>
          </a:p>
          <a:p>
            <a:pPr algn="ctr"/>
            <a:r>
              <a:rPr lang="en-US" dirty="0" smtClean="0"/>
              <a:t>Not Kristen?</a:t>
            </a:r>
          </a:p>
          <a:p>
            <a:pPr algn="ctr"/>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4232" y="2116931"/>
            <a:ext cx="947737" cy="947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5284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SAVER Launch Screen</a:t>
            </a:r>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798" y="457200"/>
            <a:ext cx="2581275" cy="494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667001" y="1219200"/>
            <a:ext cx="2362200" cy="320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This App requires GPS for full functionality.</a:t>
            </a:r>
          </a:p>
          <a:p>
            <a:pPr algn="ctr"/>
            <a:endParaRPr lang="en-US" sz="1400" dirty="0"/>
          </a:p>
          <a:p>
            <a:pPr algn="ctr"/>
            <a:r>
              <a:rPr lang="en-US" sz="1400" dirty="0" smtClean="0"/>
              <a:t>Turn on GPS</a:t>
            </a:r>
          </a:p>
          <a:p>
            <a:pPr algn="ctr"/>
            <a:endParaRPr lang="en-US" sz="1400" dirty="0" smtClean="0"/>
          </a:p>
          <a:p>
            <a:pPr algn="ctr"/>
            <a:r>
              <a:rPr lang="en-US" sz="1400" dirty="0" smtClean="0"/>
              <a:t>Battery saver: limit GPS.  I am searching a small area.</a:t>
            </a:r>
          </a:p>
          <a:p>
            <a:pPr algn="ctr"/>
            <a:endParaRPr lang="en-US" sz="1400" dirty="0"/>
          </a:p>
          <a:p>
            <a:pPr algn="ctr"/>
            <a:r>
              <a:rPr lang="en-US" sz="1400" dirty="0" smtClean="0"/>
              <a:t>Battery saver: limit GPS.  I am searching a large area.</a:t>
            </a:r>
          </a:p>
          <a:p>
            <a:pPr algn="ctr"/>
            <a:endParaRPr lang="en-US" sz="1400" dirty="0"/>
          </a:p>
          <a:p>
            <a:pPr algn="ctr"/>
            <a:r>
              <a:rPr lang="en-US" sz="1400" dirty="0" smtClean="0"/>
              <a:t>No GPS.  Search location will not be reported.</a:t>
            </a:r>
          </a:p>
        </p:txBody>
      </p:sp>
    </p:spTree>
    <p:extLst>
      <p:ext uri="{BB962C8B-B14F-4D97-AF65-F5344CB8AC3E}">
        <p14:creationId xmlns:p14="http://schemas.microsoft.com/office/powerpoint/2010/main" val="1691865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798" y="457200"/>
            <a:ext cx="2581275" cy="494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2800" dirty="0" smtClean="0"/>
              <a:t>Choose Search Area Screen</a:t>
            </a:r>
            <a:endParaRPr lang="en-US" sz="2800" dirty="0"/>
          </a:p>
        </p:txBody>
      </p:sp>
      <p:sp>
        <p:nvSpPr>
          <p:cNvPr id="4" name="Rectangle 3"/>
          <p:cNvSpPr/>
          <p:nvPr/>
        </p:nvSpPr>
        <p:spPr>
          <a:xfrm>
            <a:off x="2787047" y="1143000"/>
            <a:ext cx="218877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Choose Search Area</a:t>
            </a:r>
          </a:p>
        </p:txBody>
      </p:sp>
      <p:sp>
        <p:nvSpPr>
          <p:cNvPr id="8" name="Rectangle 7"/>
          <p:cNvSpPr/>
          <p:nvPr/>
        </p:nvSpPr>
        <p:spPr>
          <a:xfrm>
            <a:off x="2787047" y="3810000"/>
            <a:ext cx="2188779"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Choose Other Search </a:t>
            </a:r>
            <a:r>
              <a:rPr lang="en-US" sz="1400" dirty="0" smtClean="0"/>
              <a:t>Area</a:t>
            </a:r>
          </a:p>
          <a:p>
            <a:pPr algn="ctr"/>
            <a:r>
              <a:rPr lang="en-US" sz="1400" dirty="0" smtClean="0"/>
              <a:t>Define New Search Area</a:t>
            </a:r>
          </a:p>
        </p:txBody>
      </p:sp>
      <p:sp>
        <p:nvSpPr>
          <p:cNvPr id="7" name="Trapezoid 6"/>
          <p:cNvSpPr/>
          <p:nvPr/>
        </p:nvSpPr>
        <p:spPr>
          <a:xfrm>
            <a:off x="3733800" y="2438400"/>
            <a:ext cx="533400" cy="490537"/>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p:nvSpPr>
        <p:spPr>
          <a:xfrm>
            <a:off x="3733800" y="1524000"/>
            <a:ext cx="990600" cy="304800"/>
          </a:xfrm>
          <a:prstGeom prst="parallelogram">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1093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798" y="457200"/>
            <a:ext cx="2581275" cy="494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2800" dirty="0" smtClean="0"/>
              <a:t>Activity Map Screen</a:t>
            </a:r>
            <a:endParaRPr lang="en-US" sz="2800" dirty="0"/>
          </a:p>
        </p:txBody>
      </p:sp>
      <p:sp>
        <p:nvSpPr>
          <p:cNvPr id="4" name="Rectangle 3"/>
          <p:cNvSpPr/>
          <p:nvPr/>
        </p:nvSpPr>
        <p:spPr>
          <a:xfrm>
            <a:off x="2787047" y="1143000"/>
            <a:ext cx="218877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Activity Map</a:t>
            </a:r>
          </a:p>
        </p:txBody>
      </p:sp>
      <p:sp>
        <p:nvSpPr>
          <p:cNvPr id="8" name="Rectangle 7"/>
          <p:cNvSpPr/>
          <p:nvPr/>
        </p:nvSpPr>
        <p:spPr>
          <a:xfrm>
            <a:off x="2787047" y="4114800"/>
            <a:ext cx="2188779"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Legend</a:t>
            </a:r>
            <a:endParaRPr lang="en-US" sz="1400" dirty="0" smtClean="0"/>
          </a:p>
        </p:txBody>
      </p:sp>
      <p:cxnSp>
        <p:nvCxnSpPr>
          <p:cNvPr id="5" name="Straight Connector 4"/>
          <p:cNvCxnSpPr/>
          <p:nvPr/>
        </p:nvCxnSpPr>
        <p:spPr>
          <a:xfrm>
            <a:off x="3429000" y="1676400"/>
            <a:ext cx="838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4267200" y="1676400"/>
            <a:ext cx="6096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787047" y="1676400"/>
            <a:ext cx="641953"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787047" y="3124200"/>
            <a:ext cx="2089753"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Cross 19"/>
          <p:cNvSpPr/>
          <p:nvPr/>
        </p:nvSpPr>
        <p:spPr>
          <a:xfrm>
            <a:off x="4419600" y="2514600"/>
            <a:ext cx="152400" cy="15240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ightning Bolt 20"/>
          <p:cNvSpPr/>
          <p:nvPr/>
        </p:nvSpPr>
        <p:spPr>
          <a:xfrm>
            <a:off x="3429000" y="2400300"/>
            <a:ext cx="228600" cy="190500"/>
          </a:xfrm>
          <a:prstGeom prst="lightningBol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267200" y="2928937"/>
            <a:ext cx="152400" cy="19526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flipV="1">
            <a:off x="4114800" y="2928938"/>
            <a:ext cx="4572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191000" y="2667000"/>
            <a:ext cx="152400" cy="19526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581400" y="2841404"/>
            <a:ext cx="152400" cy="19526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82775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147</TotalTime>
  <Words>2586</Words>
  <Application>Microsoft Office PowerPoint</Application>
  <PresentationFormat>On-screen Show (4:3)</PresentationFormat>
  <Paragraphs>313</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NewsPrint</vt:lpstr>
      <vt:lpstr>SAVER Strategic Allocation of Vital Emergency Resources</vt:lpstr>
      <vt:lpstr>Table of Contents</vt:lpstr>
      <vt:lpstr>Purpose</vt:lpstr>
      <vt:lpstr>High-level requirements</vt:lpstr>
      <vt:lpstr>Incident Command System</vt:lpstr>
      <vt:lpstr>SAVER Launch Screen</vt:lpstr>
      <vt:lpstr>SAVER Launch Screen</vt:lpstr>
      <vt:lpstr>Choose Search Area Screen</vt:lpstr>
      <vt:lpstr>Activity Map Screen</vt:lpstr>
      <vt:lpstr>Requirements - Screens</vt:lpstr>
      <vt:lpstr>Requirements - Screens</vt:lpstr>
      <vt:lpstr>Requirements - Screens</vt:lpstr>
      <vt:lpstr>Requirements - Screens</vt:lpstr>
      <vt:lpstr>Requirements - Screens</vt:lpstr>
      <vt:lpstr>Requirements - Screens</vt:lpstr>
      <vt:lpstr>Requirements - Screens</vt:lpstr>
      <vt:lpstr>Requirements - Screens</vt:lpstr>
      <vt:lpstr>Requirements - Screens</vt:lpstr>
      <vt:lpstr>Requirements - Menu</vt:lpstr>
      <vt:lpstr>Requirements – App</vt:lpstr>
      <vt:lpstr>Requirements – Server</vt:lpstr>
      <vt:lpstr>Requirements – Server</vt:lpstr>
      <vt:lpstr>Requirements – Security</vt:lpstr>
      <vt:lpstr>Requirements – Networking</vt:lpstr>
      <vt:lpstr>Requirements – Hardware</vt:lpstr>
      <vt:lpstr>Requirements – Hardware</vt:lpstr>
      <vt:lpstr>Requirements – Hardware</vt:lpstr>
      <vt:lpstr>Requirements – Hardware</vt:lpstr>
      <vt:lpstr>Requirements – Hardware</vt:lpstr>
      <vt:lpstr>Requirements – Hardware</vt:lpstr>
      <vt:lpstr>Requirements – Hardware</vt:lpstr>
      <vt:lpstr>Requirements – Mobile Protocol</vt:lpstr>
      <vt:lpstr>Requirements – Mobile Protocol</vt:lpstr>
      <vt:lpstr>Non-functional requirements</vt:lpstr>
      <vt:lpstr>Feedback/Roll-out Process</vt:lpstr>
      <vt:lpstr>Questions</vt:lpstr>
      <vt:lpstr>Meetings/roles</vt:lpstr>
      <vt:lpstr>Links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SAVER Strategic Allocation of Vital Emergency Resources</dc:title>
  <dc:creator>khiero</dc:creator>
  <cp:lastModifiedBy>khiero</cp:lastModifiedBy>
  <cp:revision>32</cp:revision>
  <dcterms:created xsi:type="dcterms:W3CDTF">2013-07-13T12:09:39Z</dcterms:created>
  <dcterms:modified xsi:type="dcterms:W3CDTF">2013-07-13T14:37:34Z</dcterms:modified>
</cp:coreProperties>
</file>