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Average"/>
      <p:regular r:id="rId17"/>
    </p:embeddedFont>
    <p:embeddedFont>
      <p:font typeface="Oswald"/>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verage-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Oswald-bold.fntdata"/><Relationship Id="rId6" Type="http://schemas.openxmlformats.org/officeDocument/2006/relationships/slide" Target="slides/slide1.xml"/><Relationship Id="rId18" Type="http://schemas.openxmlformats.org/officeDocument/2006/relationships/font" Target="fonts/Oswald-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ac741a62d0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ac741a62d0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1ac741a62d0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1ac741a62d0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ac741a62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ac741a62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ac741a62d0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ac741a62d0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ac741a62d0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ac741a62d0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ac741a62d0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ac741a62d0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ac741a62d0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ac741a62d0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ac741a62d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ac741a62d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ac741a62d0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ac741a62d0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ac741a62d0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1ac741a62d0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youtube.com/watch?v=r6mu8YnDAHk&amp;list=PL4kY-dS_mSmKqno6Rqk6f4O-Li9GPEVwb&amp;index=1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841650"/>
            <a:ext cx="7801500" cy="1730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Uncovering the Topology of Time-Varying fMRI Data using Cubical Persistence</a:t>
            </a:r>
            <a:endParaRPr/>
          </a:p>
        </p:txBody>
      </p:sp>
      <p:sp>
        <p:nvSpPr>
          <p:cNvPr id="60" name="Google Shape;60;p13"/>
          <p:cNvSpPr txBox="1"/>
          <p:nvPr>
            <p:ph idx="1" type="subTitle"/>
          </p:nvPr>
        </p:nvSpPr>
        <p:spPr>
          <a:xfrm>
            <a:off x="671250" y="3249899"/>
            <a:ext cx="7801500" cy="1730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Authors: Bastian Rieck, Tristan Yates, Christian Bock, Karsten Borgwardt, Guy Wolf, Nicholas Turk-Browne, Smita Krishnaswamy</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Presentor: Jaime A Mena Padilla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2227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Directions of Further Study</a:t>
            </a:r>
            <a:endParaRPr/>
          </a:p>
        </p:txBody>
      </p:sp>
      <p:sp>
        <p:nvSpPr>
          <p:cNvPr id="120" name="Google Shape;120;p22"/>
          <p:cNvSpPr txBox="1"/>
          <p:nvPr>
            <p:ph idx="1" type="body"/>
          </p:nvPr>
        </p:nvSpPr>
        <p:spPr>
          <a:xfrm>
            <a:off x="391575" y="889000"/>
            <a:ext cx="8440800" cy="4170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-Directions of interest for further study include application of zig-zag persistence calculations to these data sets, to try and better capture topological features across time [3]</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-Application of zigzag filtration curve as described in [2]</a:t>
            </a:r>
            <a:endParaRPr/>
          </a:p>
          <a:p>
            <a:pPr indent="0" lvl="0" marL="0" rtl="0" algn="l">
              <a:spcBef>
                <a:spcPts val="1200"/>
              </a:spcBef>
              <a:spcAft>
                <a:spcPts val="0"/>
              </a:spcAft>
              <a:buNone/>
            </a:pPr>
            <a:r>
              <a:rPr lang="en"/>
              <a:t>-Further study into possible bifiltrations as another avenue to better capture topological features of BOLD </a:t>
            </a:r>
            <a:r>
              <a:rPr lang="en"/>
              <a:t>across time</a:t>
            </a:r>
            <a:endParaRPr/>
          </a:p>
          <a:p>
            <a:pPr indent="0" lvl="0" marL="0" rtl="0" algn="l">
              <a:spcBef>
                <a:spcPts val="1200"/>
              </a:spcBef>
              <a:spcAft>
                <a:spcPts val="1200"/>
              </a:spcAft>
              <a:buNone/>
            </a:pPr>
            <a:r>
              <a:rPr lang="en"/>
              <a:t>-Study into how AT tools might handle multimodal datasets being currently researched, such as fMRI-EEG datasets</a:t>
            </a:r>
            <a:endParaRPr/>
          </a:p>
        </p:txBody>
      </p:sp>
      <p:pic>
        <p:nvPicPr>
          <p:cNvPr id="121" name="Google Shape;121;p22"/>
          <p:cNvPicPr preferRelativeResize="0"/>
          <p:nvPr/>
        </p:nvPicPr>
        <p:blipFill>
          <a:blip r:embed="rId3">
            <a:alphaModFix/>
          </a:blip>
          <a:stretch>
            <a:fillRect/>
          </a:stretch>
        </p:blipFill>
        <p:spPr>
          <a:xfrm>
            <a:off x="311700" y="2059675"/>
            <a:ext cx="8520600" cy="7555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References</a:t>
            </a:r>
            <a:endParaRPr/>
          </a:p>
        </p:txBody>
      </p:sp>
      <p:sp>
        <p:nvSpPr>
          <p:cNvPr id="127" name="Google Shape;127;p23"/>
          <p:cNvSpPr txBox="1"/>
          <p:nvPr>
            <p:ph idx="1" type="body"/>
          </p:nvPr>
        </p:nvSpPr>
        <p:spPr>
          <a:xfrm>
            <a:off x="311725"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[1]: </a:t>
            </a:r>
            <a:r>
              <a:rPr lang="en" u="sng">
                <a:solidFill>
                  <a:schemeClr val="hlink"/>
                </a:solidFill>
                <a:hlinkClick r:id="rId3"/>
              </a:rPr>
              <a:t>https://www.youtube.com/watch?v=r6mu8YnDAHk&amp;list=PL4kY-dS_mSmKqno6Rqk6f4O-Li9GPEVwb&amp;index=12</a:t>
            </a:r>
            <a:endParaRPr/>
          </a:p>
          <a:p>
            <a:pPr indent="0" lvl="0" marL="0" rtl="0" algn="l">
              <a:spcBef>
                <a:spcPts val="1200"/>
              </a:spcBef>
              <a:spcAft>
                <a:spcPts val="0"/>
              </a:spcAft>
              <a:buNone/>
            </a:pPr>
            <a:r>
              <a:rPr lang="en"/>
              <a:t>[2]: https://openreview.net/pdf?id=2Ln-TWxVtf</a:t>
            </a:r>
            <a:endParaRPr/>
          </a:p>
          <a:p>
            <a:pPr indent="0" lvl="0" marL="0" rtl="0" algn="l">
              <a:spcBef>
                <a:spcPts val="1200"/>
              </a:spcBef>
              <a:spcAft>
                <a:spcPts val="1200"/>
              </a:spcAft>
              <a:buNone/>
            </a:pPr>
            <a:r>
              <a:rPr lang="en"/>
              <a:t>[3]: https://openreview.net/pdf?id=QjlNs8ymHNc</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8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Paper Overview</a:t>
            </a:r>
            <a:endParaRPr/>
          </a:p>
        </p:txBody>
      </p:sp>
      <p:sp>
        <p:nvSpPr>
          <p:cNvPr id="66" name="Google Shape;66;p14"/>
          <p:cNvSpPr txBox="1"/>
          <p:nvPr>
            <p:ph idx="1" type="body"/>
          </p:nvPr>
        </p:nvSpPr>
        <p:spPr>
          <a:xfrm>
            <a:off x="0" y="659125"/>
            <a:ext cx="9144000" cy="44844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t>-Authors contribute novel non-parametric framework to transform time-varying fMRI data into time-varying topological representations, i.e. time-varying fMRI datasets are converted to cubical complexes, which are </a:t>
            </a:r>
            <a:r>
              <a:rPr lang="en"/>
              <a:t>filtered</a:t>
            </a:r>
            <a:r>
              <a:rPr lang="en"/>
              <a:t> along the BOLD activation function creating a sequence of persistence diagrams and images for each participant sequence along time steps,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1200"/>
              </a:spcAft>
              <a:buNone/>
            </a:pPr>
            <a:r>
              <a:rPr lang="en"/>
              <a:t>-These topological signatures are used to cluster participants, and study brain state trajectories of subjects, with meaningful results showing topological features in blood flows in the brain carry meaningful information of function and structure</a:t>
            </a:r>
            <a:endParaRPr/>
          </a:p>
        </p:txBody>
      </p:sp>
      <p:pic>
        <p:nvPicPr>
          <p:cNvPr id="67" name="Google Shape;67;p14"/>
          <p:cNvPicPr preferRelativeResize="0"/>
          <p:nvPr/>
        </p:nvPicPr>
        <p:blipFill>
          <a:blip r:embed="rId3">
            <a:alphaModFix/>
          </a:blip>
          <a:stretch>
            <a:fillRect/>
          </a:stretch>
        </p:blipFill>
        <p:spPr>
          <a:xfrm>
            <a:off x="151800" y="2167525"/>
            <a:ext cx="8840401" cy="16740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2350"/>
            <a:ext cx="8520600" cy="402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Functional Magnetic Resonance Imaging (fMRI)</a:t>
            </a:r>
            <a:endParaRPr/>
          </a:p>
        </p:txBody>
      </p:sp>
      <p:sp>
        <p:nvSpPr>
          <p:cNvPr id="73" name="Google Shape;73;p15"/>
          <p:cNvSpPr txBox="1"/>
          <p:nvPr>
            <p:ph idx="1" type="body"/>
          </p:nvPr>
        </p:nvSpPr>
        <p:spPr>
          <a:xfrm>
            <a:off x="58200" y="581925"/>
            <a:ext cx="9027600" cy="4508700"/>
          </a:xfrm>
          <a:prstGeom prst="rect">
            <a:avLst/>
          </a:prstGeom>
        </p:spPr>
        <p:txBody>
          <a:bodyPr anchorCtr="0" anchor="t" bIns="91425" lIns="91425" spcFirstLastPara="1" rIns="91425" wrap="square" tIns="91425">
            <a:normAutofit fontScale="92500" lnSpcReduction="10000"/>
          </a:bodyPr>
          <a:lstStyle/>
          <a:p>
            <a:pPr indent="0" lvl="0" marL="0" rtl="0" algn="l">
              <a:lnSpc>
                <a:spcPct val="100000"/>
              </a:lnSpc>
              <a:spcBef>
                <a:spcPts val="0"/>
              </a:spcBef>
              <a:spcAft>
                <a:spcPts val="0"/>
              </a:spcAft>
              <a:buNone/>
            </a:pPr>
            <a:r>
              <a:rPr lang="en"/>
              <a:t>-Neurons lack internal energy stores, requiring increased blood flow to carry oxygen and glucose during activation</a:t>
            </a:r>
            <a:r>
              <a:rPr lang="en"/>
              <a:t> creating a coupling of neural activity and blood flow</a:t>
            </a:r>
            <a:endParaRPr/>
          </a:p>
          <a:p>
            <a:pPr indent="0" lvl="0" marL="0" rtl="0" algn="l">
              <a:lnSpc>
                <a:spcPct val="100000"/>
              </a:lnSpc>
              <a:spcBef>
                <a:spcPts val="1200"/>
              </a:spcBef>
              <a:spcAft>
                <a:spcPts val="0"/>
              </a:spcAft>
              <a:buNone/>
            </a:pPr>
            <a:r>
              <a:rPr lang="en"/>
              <a:t>-fMRI utilizes the magnetic properties of oxygen levels in blood to create the blood-oxygen-level dependent (BOLD) contrast, creating scans of blood flow in the brain</a:t>
            </a:r>
            <a:endParaRPr/>
          </a:p>
          <a:p>
            <a:pPr indent="0" lvl="0" marL="0" rtl="0" algn="l">
              <a:lnSpc>
                <a:spcPct val="100000"/>
              </a:lnSpc>
              <a:spcBef>
                <a:spcPts val="1200"/>
              </a:spcBef>
              <a:spcAft>
                <a:spcPts val="0"/>
              </a:spcAft>
              <a:buNone/>
            </a:pPr>
            <a:r>
              <a:rPr lang="en"/>
              <a:t>-Resulting dataset is complex, structured, voxel activity measurements with a BOLD activation function that varies in time, with spatial resolutions at the mm scale and temporal resolution in seconds</a:t>
            </a:r>
            <a:endParaRPr/>
          </a:p>
          <a:p>
            <a:pPr indent="0" lvl="0" marL="0" rtl="0" algn="l">
              <a:lnSpc>
                <a:spcPct val="100000"/>
              </a:lnSpc>
              <a:spcBef>
                <a:spcPts val="1200"/>
              </a:spcBef>
              <a:spcAft>
                <a:spcPts val="0"/>
              </a:spcAft>
              <a:buNone/>
            </a:pPr>
            <a:r>
              <a:rPr lang="en"/>
              <a:t>-Due to coupling of neural activity and blood flow, fMRI data thought to hold insights into cognitive processes in animal brains</a:t>
            </a:r>
            <a:endParaRPr/>
          </a:p>
          <a:p>
            <a:pPr indent="0" lvl="0" marL="0" rtl="0" algn="l">
              <a:lnSpc>
                <a:spcPct val="100000"/>
              </a:lnSpc>
              <a:spcBef>
                <a:spcPts val="1200"/>
              </a:spcBef>
              <a:spcAft>
                <a:spcPts val="0"/>
              </a:spcAft>
              <a:buNone/>
            </a:pPr>
            <a:r>
              <a:rPr lang="en"/>
              <a:t>-</a:t>
            </a:r>
            <a:r>
              <a:rPr lang="en"/>
              <a:t>I</a:t>
            </a:r>
            <a:r>
              <a:rPr lang="en"/>
              <a:t>nherit noise in fMRI process and high variability of stimulus and activity in the brain between people</a:t>
            </a:r>
            <a:r>
              <a:rPr lang="en"/>
              <a:t> result in complex datasets, with complexity inherent to measurement process and complexity inherent to activity being measured itself making analyses challenging</a:t>
            </a:r>
            <a:endParaRPr/>
          </a:p>
          <a:p>
            <a:pPr indent="0" lvl="0" marL="0" rtl="0" algn="l">
              <a:lnSpc>
                <a:spcPct val="100000"/>
              </a:lnSpc>
              <a:spcBef>
                <a:spcPts val="1200"/>
              </a:spcBef>
              <a:spcAft>
                <a:spcPts val="1200"/>
              </a:spcAft>
              <a:buNone/>
            </a:pPr>
            <a:r>
              <a:rPr lang="en"/>
              <a:t>-Standard approaches to fMRI analysis include transforming voxel data into correlation matrices, either across time points or across voxels which are often atlas parcellated, and shared response models SRMs which ‘learn’ a mapping of multiple subjects into a shared space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Motivation for application of Cubical-TDA to fMRI Datasets</a:t>
            </a:r>
            <a:endParaRPr/>
          </a:p>
        </p:txBody>
      </p:sp>
      <p:sp>
        <p:nvSpPr>
          <p:cNvPr id="79" name="Google Shape;79;p16"/>
          <p:cNvSpPr txBox="1"/>
          <p:nvPr>
            <p:ph idx="1" type="body"/>
          </p:nvPr>
        </p:nvSpPr>
        <p:spPr>
          <a:xfrm>
            <a:off x="0" y="474750"/>
            <a:ext cx="9144000" cy="46686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t>-Due to aforementioned difficulties, fMRI dataset representations robust to noise and invariant with respect to some reasonable transformations are therefore desirable. Persistent homology produces such topological </a:t>
            </a:r>
            <a:r>
              <a:rPr lang="en"/>
              <a:t>representations which intuitively measure noise as low persistence features and are invariant to homeomorphic transformations</a:t>
            </a:r>
            <a:endParaRPr/>
          </a:p>
          <a:p>
            <a:pPr indent="0" lvl="0" marL="0" rtl="0" algn="l">
              <a:lnSpc>
                <a:spcPct val="100000"/>
              </a:lnSpc>
              <a:spcBef>
                <a:spcPts val="1200"/>
              </a:spcBef>
              <a:spcAft>
                <a:spcPts val="0"/>
              </a:spcAft>
              <a:buNone/>
            </a:pPr>
            <a:r>
              <a:rPr lang="en"/>
              <a:t>-PD’s also stable relative to small amplitude perturbations by stability theorem</a:t>
            </a:r>
            <a:endParaRPr/>
          </a:p>
          <a:p>
            <a:pPr indent="0" lvl="0" marL="0" rtl="0" algn="l">
              <a:lnSpc>
                <a:spcPct val="100000"/>
              </a:lnSpc>
              <a:spcBef>
                <a:spcPts val="1200"/>
              </a:spcBef>
              <a:spcAft>
                <a:spcPts val="0"/>
              </a:spcAft>
              <a:buNone/>
            </a:pPr>
            <a:r>
              <a:rPr lang="en"/>
              <a:t>-Cubical complexes built on underlying orthonormal grids, with cubicals located and aligned on the grid, and size fixed by grid, where PH machinery otherwise similar to simplicial PH</a:t>
            </a:r>
            <a:endParaRPr/>
          </a:p>
          <a:p>
            <a:pPr indent="0" lvl="0" marL="0" rtl="0" algn="l">
              <a:lnSpc>
                <a:spcPct val="100000"/>
              </a:lnSpc>
              <a:spcBef>
                <a:spcPts val="1200"/>
              </a:spcBef>
              <a:spcAft>
                <a:spcPts val="1200"/>
              </a:spcAft>
              <a:buNone/>
            </a:pPr>
            <a:r>
              <a:rPr lang="en"/>
              <a:t>-Cubical PH used since voxels are aligned in regular, orthogonal 3D grid with basic structural connectivity which matches well with the theoretical machinery of cubical complexes, which allows one to avoid having                                                                                                              to interpolate additional                                                                                                                    structure not present in the                                                                                                                                    data if using simplices</a:t>
            </a:r>
            <a:endParaRPr/>
          </a:p>
        </p:txBody>
      </p:sp>
      <p:pic>
        <p:nvPicPr>
          <p:cNvPr id="80" name="Google Shape;80;p16"/>
          <p:cNvPicPr preferRelativeResize="0"/>
          <p:nvPr/>
        </p:nvPicPr>
        <p:blipFill>
          <a:blip r:embed="rId3">
            <a:alphaModFix/>
          </a:blip>
          <a:stretch>
            <a:fillRect/>
          </a:stretch>
        </p:blipFill>
        <p:spPr>
          <a:xfrm>
            <a:off x="2942675" y="3612925"/>
            <a:ext cx="6151050" cy="14802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851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Dataset Terminology and Description</a:t>
            </a:r>
            <a:endParaRPr/>
          </a:p>
        </p:txBody>
      </p:sp>
      <p:sp>
        <p:nvSpPr>
          <p:cNvPr id="86" name="Google Shape;86;p17"/>
          <p:cNvSpPr txBox="1"/>
          <p:nvPr>
            <p:ph idx="1" type="body"/>
          </p:nvPr>
        </p:nvSpPr>
        <p:spPr>
          <a:xfrm>
            <a:off x="0" y="657875"/>
            <a:ext cx="9144000" cy="39111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t>-For n participants and m time steps, we observe n activation functions </a:t>
            </a:r>
            <a:r>
              <a:rPr lang="en"/>
              <a:t>fⱼ:Vⱼ⨯T→ℝ, aligned along their time steps T={t₁,...,tₘ}⊆ℕ, for bounded Vⱼ</a:t>
            </a:r>
            <a:r>
              <a:rPr lang="en"/>
              <a:t>⊆ℝ³ with vert(Vⱼ) the vertex set of Vⱼ</a:t>
            </a:r>
            <a:endParaRPr/>
          </a:p>
          <a:p>
            <a:pPr indent="0" lvl="0" marL="0" rtl="0" algn="l">
              <a:lnSpc>
                <a:spcPct val="100000"/>
              </a:lnSpc>
              <a:spcBef>
                <a:spcPts val="1200"/>
              </a:spcBef>
              <a:spcAft>
                <a:spcPts val="0"/>
              </a:spcAft>
              <a:buNone/>
            </a:pPr>
            <a:r>
              <a:rPr lang="en"/>
              <a:t>-In this application  n=155, 33 adults and 122 children who watched movie ‘Partly Cloudy’ while undergoing fMRI with feature vectors </a:t>
            </a:r>
            <a:r>
              <a:rPr lang="en"/>
              <a:t>composed</a:t>
            </a:r>
            <a:r>
              <a:rPr lang="en"/>
              <a:t> of age and gender, and  m=168, with each time step </a:t>
            </a:r>
            <a:r>
              <a:rPr lang="en"/>
              <a:t>compromising</a:t>
            </a:r>
            <a:r>
              <a:rPr lang="en"/>
              <a:t> 2s of movie </a:t>
            </a:r>
            <a:r>
              <a:rPr lang="en"/>
              <a:t>runtime aligned across participants</a:t>
            </a:r>
            <a:endParaRPr/>
          </a:p>
          <a:p>
            <a:pPr indent="0" lvl="0" marL="0" rtl="0" algn="l">
              <a:lnSpc>
                <a:spcPct val="100000"/>
              </a:lnSpc>
              <a:spcBef>
                <a:spcPts val="1200"/>
              </a:spcBef>
              <a:spcAft>
                <a:spcPts val="0"/>
              </a:spcAft>
              <a:buNone/>
            </a:pPr>
            <a:r>
              <a:rPr lang="en"/>
              <a:t>-Note due to </a:t>
            </a:r>
            <a:r>
              <a:rPr lang="en"/>
              <a:t>hemodynamic</a:t>
            </a:r>
            <a:r>
              <a:rPr lang="en"/>
              <a:t> lag and initial blank screen of movie, a total of 7 time steps removed, so each participant results in a 4D tensor of dimensions 65×77×60×168</a:t>
            </a:r>
            <a:endParaRPr/>
          </a:p>
          <a:p>
            <a:pPr indent="0" lvl="0" marL="0" rtl="0" algn="l">
              <a:lnSpc>
                <a:spcPct val="100000"/>
              </a:lnSpc>
              <a:spcBef>
                <a:spcPts val="1200"/>
              </a:spcBef>
              <a:spcAft>
                <a:spcPts val="1200"/>
              </a:spcAft>
              <a:buNone/>
            </a:pPr>
            <a:r>
              <a:rPr lang="en"/>
              <a:t>-Each participant has a whole brain mask (BM) which is the entire scan, ‘occipital-temporal’ mask (OM) which only considers the occipital, temporal, and precuneus ROI, and ‘logical XOR’ mask (XM) between BM and OM which makes study of relevance of topological features with respect to non-visual regions possible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0"/>
            <a:ext cx="8520600" cy="5079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From fMRI Datasets to Topological Feature Representations</a:t>
            </a:r>
            <a:endParaRPr/>
          </a:p>
          <a:p>
            <a:pPr indent="0" lvl="0" marL="0" rtl="0" algn="l">
              <a:spcBef>
                <a:spcPts val="0"/>
              </a:spcBef>
              <a:spcAft>
                <a:spcPts val="0"/>
              </a:spcAft>
              <a:buNone/>
            </a:pPr>
            <a:r>
              <a:t/>
            </a:r>
            <a:endParaRPr/>
          </a:p>
        </p:txBody>
      </p:sp>
      <p:sp>
        <p:nvSpPr>
          <p:cNvPr id="92" name="Google Shape;92;p18"/>
          <p:cNvSpPr txBox="1"/>
          <p:nvPr>
            <p:ph idx="1" type="body"/>
          </p:nvPr>
        </p:nvSpPr>
        <p:spPr>
          <a:xfrm>
            <a:off x="0" y="507900"/>
            <a:ext cx="9144000" cy="46353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t>For each fⱼ, topological features obtained by 3 step procedure: (1) cubical complex conversion, (2) filtration calculation, (3) PD calculation</a:t>
            </a:r>
            <a:endParaRPr/>
          </a:p>
          <a:p>
            <a:pPr indent="0" lvl="0" marL="0" rtl="0" algn="l">
              <a:lnSpc>
                <a:spcPct val="100000"/>
              </a:lnSpc>
              <a:spcBef>
                <a:spcPts val="1200"/>
              </a:spcBef>
              <a:spcAft>
                <a:spcPts val="0"/>
              </a:spcAft>
              <a:buNone/>
            </a:pPr>
            <a:r>
              <a:rPr lang="en"/>
              <a:t>-(1): Cubical complex Cⱼ has vertices vert(Vⱼ), with edges between neighboring vertices defined by a regular 3D grid derived from the orthogonal structure of Vⱼ. These neighborhoods define the connectivity of higher-dimensional elements 𝜎 in Cⱼ, i.e. squares and cubes</a:t>
            </a:r>
            <a:endParaRPr/>
          </a:p>
          <a:p>
            <a:pPr indent="0" lvl="0" marL="0" rtl="0" algn="l">
              <a:lnSpc>
                <a:spcPct val="100000"/>
              </a:lnSpc>
              <a:spcBef>
                <a:spcPts val="1200"/>
              </a:spcBef>
              <a:spcAft>
                <a:spcPts val="0"/>
              </a:spcAft>
              <a:buNone/>
            </a:pPr>
            <a:r>
              <a:rPr lang="en"/>
              <a:t>-(2): Impose ordering of 𝜎∈Cⱼ for every time step tₖ, assigning value fⱼ(⦁,tₖ) to all vertices in Cⱼ, and recursively assigning value fⱼ(𝜎,tₖ)≔max{fⱼ(v,tₖ):v∈vert(𝜎)} to                       higher-dimensional 𝜎∈Cⱼ. Sort Cⱼ at every time step ascendingly                                      according to fⱼ(⦁,tₖ)</a:t>
            </a:r>
            <a:endParaRPr/>
          </a:p>
          <a:p>
            <a:pPr indent="0" lvl="0" marL="0" rtl="0" algn="l">
              <a:lnSpc>
                <a:spcPct val="100000"/>
              </a:lnSpc>
              <a:spcBef>
                <a:spcPts val="1200"/>
              </a:spcBef>
              <a:spcAft>
                <a:spcPts val="1200"/>
              </a:spcAft>
              <a:buNone/>
            </a:pPr>
            <a:r>
              <a:rPr lang="en"/>
              <a:t>-(3): From these orderings, calculate the PH of Cⱼ at every time                                              step tₖ, resulting in PD’s (𝐷⁰₍ⱼ,ₖ₎,𝐷¹₍ⱼ,ₖ₎,𝐷²₍ⱼ,ₖ₎), where there are no                                 homological features of dimension d&gt;2. Denote 𝐷₍ⱼ₎ as set of PD’s                                    associated with participant j, embedded in ℝ³</a:t>
            </a:r>
            <a:endParaRPr/>
          </a:p>
        </p:txBody>
      </p:sp>
      <p:pic>
        <p:nvPicPr>
          <p:cNvPr id="93" name="Google Shape;93;p18"/>
          <p:cNvPicPr preferRelativeResize="0"/>
          <p:nvPr/>
        </p:nvPicPr>
        <p:blipFill>
          <a:blip r:embed="rId3">
            <a:alphaModFix/>
          </a:blip>
          <a:stretch>
            <a:fillRect/>
          </a:stretch>
        </p:blipFill>
        <p:spPr>
          <a:xfrm>
            <a:off x="6487625" y="2948600"/>
            <a:ext cx="2547375" cy="20996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4675" y="0"/>
            <a:ext cx="8520600" cy="476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Static Analysis Based on Summary Analysis</a:t>
            </a:r>
            <a:endParaRPr/>
          </a:p>
        </p:txBody>
      </p:sp>
      <p:sp>
        <p:nvSpPr>
          <p:cNvPr id="99" name="Google Shape;99;p19"/>
          <p:cNvSpPr txBox="1"/>
          <p:nvPr>
            <p:ph idx="1" type="body"/>
          </p:nvPr>
        </p:nvSpPr>
        <p:spPr>
          <a:xfrm>
            <a:off x="52925" y="476400"/>
            <a:ext cx="9044100" cy="46671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t>-Due to computational infeasibility of metrics on space of PD’s (typically with 10,000 features), calculate topological summary statistics of form f:𝐷→</a:t>
            </a:r>
            <a:r>
              <a:rPr lang="en"/>
              <a:t>ℝ, for PD’s of d=2, using two norms where each norm results in a univariate time series for each participant:  </a:t>
            </a:r>
            <a:endParaRPr/>
          </a:p>
          <a:p>
            <a:pPr indent="0" lvl="0" marL="0" rtl="0" algn="l">
              <a:lnSpc>
                <a:spcPct val="100000"/>
              </a:lnSpc>
              <a:spcBef>
                <a:spcPts val="1200"/>
              </a:spcBef>
              <a:spcAft>
                <a:spcPts val="0"/>
              </a:spcAft>
              <a:buNone/>
            </a:pPr>
            <a:r>
              <a:rPr lang="en"/>
              <a:t>                        |𝐷|₍∞₎≔max{pers(𝜙):𝜙∈𝐷}           |𝐷|₁≔√[∑₍𝜙∈𝐷₎pers(𝜙)]</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rPr lang="en"/>
              <a:t>                                                                                                                                                        </a:t>
            </a:r>
            <a:endParaRPr/>
          </a:p>
          <a:p>
            <a:pPr indent="0" lvl="0" marL="0" rtl="0" algn="l">
              <a:lnSpc>
                <a:spcPct val="100000"/>
              </a:lnSpc>
              <a:spcBef>
                <a:spcPts val="1200"/>
              </a:spcBef>
              <a:spcAft>
                <a:spcPts val="1200"/>
              </a:spcAft>
              <a:buNone/>
            </a:pPr>
            <a:r>
              <a:rPr lang="en"/>
              <a:t>To quantify efficacy of proposed topological feature extraction pipeline, predict age of child participants using a ridge regression and leave-one-out cross-validation, trained either on curves of summary statistics for (parcellated) and non-parcellated datasets, baseline spatial parcellated (PP) and temporal non-parcellated (TT) correlation matrices, and persistence images calculated from the correlation matrices (TT-CORR-TDA, PP-CORR-TDA)</a:t>
            </a:r>
            <a:endParaRPr/>
          </a:p>
        </p:txBody>
      </p:sp>
      <p:pic>
        <p:nvPicPr>
          <p:cNvPr id="100" name="Google Shape;100;p19"/>
          <p:cNvPicPr preferRelativeResize="0"/>
          <p:nvPr/>
        </p:nvPicPr>
        <p:blipFill>
          <a:blip r:embed="rId3">
            <a:alphaModFix/>
          </a:blip>
          <a:stretch>
            <a:fillRect/>
          </a:stretch>
        </p:blipFill>
        <p:spPr>
          <a:xfrm>
            <a:off x="608550" y="1960750"/>
            <a:ext cx="7926899" cy="16028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318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Results from Summary Statistics Analysis</a:t>
            </a:r>
            <a:endParaRPr/>
          </a:p>
        </p:txBody>
      </p:sp>
      <p:sp>
        <p:nvSpPr>
          <p:cNvPr id="106" name="Google Shape;106;p20"/>
          <p:cNvSpPr txBox="1"/>
          <p:nvPr>
            <p:ph idx="1" type="body"/>
          </p:nvPr>
        </p:nvSpPr>
        <p:spPr>
          <a:xfrm>
            <a:off x="311700" y="963075"/>
            <a:ext cx="8520600" cy="3605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a:t>
            </a:r>
            <a:r>
              <a:rPr lang="en"/>
              <a:t>Bolded</a:t>
            </a:r>
            <a:r>
              <a:rPr lang="en"/>
              <a:t> results indicate best results, where MSE indicates Mean Squared Error</a:t>
            </a:r>
            <a:endParaRPr/>
          </a:p>
        </p:txBody>
      </p:sp>
      <p:pic>
        <p:nvPicPr>
          <p:cNvPr id="107" name="Google Shape;107;p20"/>
          <p:cNvPicPr preferRelativeResize="0"/>
          <p:nvPr/>
        </p:nvPicPr>
        <p:blipFill>
          <a:blip r:embed="rId3">
            <a:alphaModFix/>
          </a:blip>
          <a:stretch>
            <a:fillRect/>
          </a:stretch>
        </p:blipFill>
        <p:spPr>
          <a:xfrm>
            <a:off x="1238175" y="1679048"/>
            <a:ext cx="6667651" cy="315442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64025"/>
            <a:ext cx="8520600" cy="507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Dynamic Analysis from Brain State Trajectories</a:t>
            </a:r>
            <a:endParaRPr/>
          </a:p>
        </p:txBody>
      </p:sp>
      <p:sp>
        <p:nvSpPr>
          <p:cNvPr id="113" name="Google Shape;113;p21"/>
          <p:cNvSpPr txBox="1"/>
          <p:nvPr>
            <p:ph idx="1" type="body"/>
          </p:nvPr>
        </p:nvSpPr>
        <p:spPr>
          <a:xfrm>
            <a:off x="95250" y="571625"/>
            <a:ext cx="8980500" cy="44766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t>-For d=2, calculate </a:t>
            </a:r>
            <a:r>
              <a:rPr lang="en"/>
              <a:t>persistence</a:t>
            </a:r>
            <a:r>
              <a:rPr lang="en"/>
              <a:t> images from PD’s for all participants across all time steps, and bin participants </a:t>
            </a:r>
            <a:r>
              <a:rPr lang="en"/>
              <a:t>according</a:t>
            </a:r>
            <a:r>
              <a:rPr lang="en"/>
              <a:t> to age</a:t>
            </a:r>
            <a:endParaRPr/>
          </a:p>
          <a:p>
            <a:pPr indent="0" lvl="0" marL="0" rtl="0" algn="l">
              <a:lnSpc>
                <a:spcPct val="100000"/>
              </a:lnSpc>
              <a:spcBef>
                <a:spcPts val="1200"/>
              </a:spcBef>
              <a:spcAft>
                <a:spcPts val="0"/>
              </a:spcAft>
              <a:buNone/>
            </a:pPr>
            <a:r>
              <a:rPr lang="en"/>
              <a:t>-Unravel PI’s into vectors and organize them into matrices per participant across time, and calculate mean matrix per participant cohort resulting in six matrices representing average topological activity of participants in respective cohort</a:t>
            </a:r>
            <a:endParaRPr/>
          </a:p>
          <a:p>
            <a:pPr indent="0" lvl="0" marL="0" rtl="0" algn="l">
              <a:lnSpc>
                <a:spcPct val="100000"/>
              </a:lnSpc>
              <a:spcBef>
                <a:spcPts val="1200"/>
              </a:spcBef>
              <a:spcAft>
                <a:spcPts val="0"/>
              </a:spcAft>
              <a:buNone/>
            </a:pPr>
            <a:r>
              <a:rPr lang="en"/>
              <a:t>-Calculate pairwise distances between rows in sample mean matrices for each cohort, and embed them using PHATE, creating 2D brain state trajectories from mean matrices</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0"/>
              </a:spcAft>
              <a:buNone/>
            </a:pPr>
            <a:r>
              <a:t/>
            </a:r>
            <a:endParaRPr/>
          </a:p>
          <a:p>
            <a:pPr indent="0" lvl="0" marL="0" rtl="0" algn="l">
              <a:lnSpc>
                <a:spcPct val="100000"/>
              </a:lnSpc>
              <a:spcBef>
                <a:spcPts val="1200"/>
              </a:spcBef>
              <a:spcAft>
                <a:spcPts val="1200"/>
              </a:spcAft>
              <a:buNone/>
            </a:pPr>
            <a:r>
              <a:rPr lang="en"/>
              <a:t>                                                                                                                                                           -Resulting trajectories indicate structure</a:t>
            </a:r>
            <a:endParaRPr/>
          </a:p>
        </p:txBody>
      </p:sp>
      <p:pic>
        <p:nvPicPr>
          <p:cNvPr id="114" name="Google Shape;114;p21"/>
          <p:cNvPicPr preferRelativeResize="0"/>
          <p:nvPr/>
        </p:nvPicPr>
        <p:blipFill>
          <a:blip r:embed="rId3">
            <a:alphaModFix/>
          </a:blip>
          <a:stretch>
            <a:fillRect/>
          </a:stretch>
        </p:blipFill>
        <p:spPr>
          <a:xfrm>
            <a:off x="169350" y="2928475"/>
            <a:ext cx="8832302" cy="158037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