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F480-C797-4F27-A6F4-09D00B57DCA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45F5-DF7E-4905-9DF1-11E1CAC8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5843D-5C8E-4C97-B3DF-CE2DE752D8A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2351-91FA-4705-A44F-7161592614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E99A-F166-4AA4-95F4-CA54C0F2A77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04EC1-9C61-41D6-982A-90021B5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700" dirty="0" err="1" smtClean="0"/>
              <a:t>Bichromatic</a:t>
            </a:r>
            <a:r>
              <a:rPr lang="en-US" sz="3700" dirty="0" smtClean="0"/>
              <a:t> Separating Circles</a:t>
            </a:r>
            <a:endParaRPr lang="en-US" sz="37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Farthest Neighbor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edge is the locus of all points that have the same two farthest points from </a:t>
            </a:r>
            <a:r>
              <a:rPr lang="en-US" dirty="0" smtClean="0">
                <a:latin typeface="Script MT Bold" pitchFamily="66" charset="0"/>
              </a:rPr>
              <a:t>R</a:t>
            </a:r>
          </a:p>
          <a:p>
            <a:r>
              <a:rPr lang="en-US" dirty="0" smtClean="0"/>
              <a:t>Can be thought of as a tree with the root being the center of the minimum enclosing circle of </a:t>
            </a:r>
            <a:r>
              <a:rPr lang="en-US" dirty="0" smtClean="0">
                <a:latin typeface="Script MT Bold" pitchFamily="66" charset="0"/>
              </a:rPr>
              <a:t>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Boundary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048000" cy="4114800"/>
          </a:xfrm>
        </p:spPr>
        <p:txBody>
          <a:bodyPr/>
          <a:lstStyle/>
          <a:p>
            <a:r>
              <a:rPr lang="en-US" dirty="0" smtClean="0"/>
              <a:t>Center circle on farthest Neighbor </a:t>
            </a:r>
            <a:r>
              <a:rPr lang="en-US" dirty="0" err="1" smtClean="0"/>
              <a:t>Voronoi</a:t>
            </a:r>
            <a:r>
              <a:rPr lang="en-US" dirty="0" smtClean="0"/>
              <a:t> edge</a:t>
            </a:r>
          </a:p>
          <a:p>
            <a:r>
              <a:rPr lang="en-US" dirty="0" smtClean="0"/>
              <a:t>Find event point for each point in </a:t>
            </a:r>
            <a:r>
              <a:rPr lang="en-US" dirty="0" smtClean="0">
                <a:latin typeface="Script MT Bold" pitchFamily="66" charset="0"/>
              </a:rPr>
              <a:t>B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372100" y="27717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629400" y="257175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181600" y="37814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38875" y="3457575"/>
            <a:ext cx="95250" cy="9525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10275" y="44958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753225" y="3705225"/>
            <a:ext cx="95250" cy="9525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496175" y="363855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rot="16200000" flipH="1">
            <a:off x="4986337" y="1985962"/>
            <a:ext cx="1733550" cy="962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 flipH="1" flipV="1">
            <a:off x="6238875" y="1695450"/>
            <a:ext cx="1733550" cy="1543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3733801" y="3876674"/>
            <a:ext cx="2505075" cy="20478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5295899" y="4819649"/>
            <a:ext cx="2276476" cy="3905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138868" y="3633784"/>
            <a:ext cx="352422" cy="190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410331" y="3552825"/>
            <a:ext cx="2543169" cy="561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6200000" flipV="1">
            <a:off x="6262691" y="3405184"/>
            <a:ext cx="219076" cy="762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066800" y="6400800"/>
            <a:ext cx="651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point is defined as when a blue point enters or exits the circle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ounded Rectangle 28"/>
          <p:cNvSpPr>
            <a:spLocks noChangeArrowheads="1"/>
          </p:cNvSpPr>
          <p:nvPr/>
        </p:nvSpPr>
        <p:spPr bwMode="auto">
          <a:xfrm>
            <a:off x="1571625" y="2057400"/>
            <a:ext cx="7086600" cy="4800600"/>
          </a:xfrm>
          <a:prstGeom prst="roundRect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Boundary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819275" y="2647950"/>
            <a:ext cx="4876799" cy="2219325"/>
            <a:chOff x="1819275" y="2647950"/>
            <a:chExt cx="4876799" cy="2219325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10800000" flipH="1" flipV="1">
              <a:off x="4076699" y="3838575"/>
              <a:ext cx="2619375" cy="5905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2428875" y="264795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819275" y="34290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619375" y="37338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057525" y="3495675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819400" y="32766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181475" y="28098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790950" y="37338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352925" y="39624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114925" y="38671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3505200" y="47720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714625" y="42862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990850" y="29051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9" name="Oval 38"/>
          <p:cNvSpPr/>
          <p:nvPr/>
        </p:nvSpPr>
        <p:spPr bwMode="auto">
          <a:xfrm>
            <a:off x="2895600" y="2819400"/>
            <a:ext cx="277812" cy="277812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628900" y="4191000"/>
            <a:ext cx="277812" cy="277812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5867400"/>
            <a:ext cx="5095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red points and the edge of FVD that they define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ounded Rectangle 28"/>
          <p:cNvSpPr>
            <a:spLocks noChangeArrowheads="1"/>
          </p:cNvSpPr>
          <p:nvPr/>
        </p:nvSpPr>
        <p:spPr bwMode="auto">
          <a:xfrm>
            <a:off x="1571625" y="2057400"/>
            <a:ext cx="7086600" cy="4800600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Boundary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600200" y="2488406"/>
            <a:ext cx="5095874" cy="2814638"/>
            <a:chOff x="1600200" y="2488406"/>
            <a:chExt cx="5095874" cy="2814638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10800000" flipH="1" flipV="1">
              <a:off x="4076699" y="3838575"/>
              <a:ext cx="2619375" cy="5905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600200" y="2905125"/>
              <a:ext cx="2571750" cy="9525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2717006" y="2488406"/>
              <a:ext cx="2814638" cy="2814638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428875" y="264795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819275" y="34290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619375" y="37338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057525" y="3495675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819400" y="32766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181475" y="28098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790950" y="37338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352925" y="39624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114925" y="38671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3505200" y="47720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714625" y="42862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990850" y="29051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124325" y="3800475"/>
              <a:ext cx="95250" cy="9525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533650" y="3652044"/>
              <a:ext cx="277812" cy="277812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895600" y="2819400"/>
              <a:ext cx="277812" cy="277812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24000" y="6324600"/>
            <a:ext cx="2454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Finding the event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Boundary</a:t>
            </a:r>
          </a:p>
        </p:txBody>
      </p:sp>
      <p:grpSp>
        <p:nvGrpSpPr>
          <p:cNvPr id="2" name="Group 43"/>
          <p:cNvGrpSpPr/>
          <p:nvPr/>
        </p:nvGrpSpPr>
        <p:grpSpPr>
          <a:xfrm>
            <a:off x="1447800" y="1685925"/>
            <a:ext cx="6096000" cy="4800600"/>
            <a:chOff x="1447800" y="1685925"/>
            <a:chExt cx="6096000" cy="4800600"/>
          </a:xfrm>
        </p:grpSpPr>
        <p:cxnSp>
          <p:nvCxnSpPr>
            <p:cNvPr id="41" name="Straight Connector 40"/>
            <p:cNvCxnSpPr/>
            <p:nvPr/>
          </p:nvCxnSpPr>
          <p:spPr bwMode="auto">
            <a:xfrm rot="10800000" flipH="1" flipV="1">
              <a:off x="4076699" y="3838575"/>
              <a:ext cx="2619375" cy="5905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endCxn id="35" idx="6"/>
            </p:cNvCxnSpPr>
            <p:nvPr/>
          </p:nvCxnSpPr>
          <p:spPr bwMode="auto">
            <a:xfrm>
              <a:off x="1447800" y="2476500"/>
              <a:ext cx="3771900" cy="16097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2743200" y="1685925"/>
              <a:ext cx="4800600" cy="4800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428875" y="264795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819275" y="34290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2619375" y="37338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057525" y="3495675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819400" y="3276600"/>
              <a:ext cx="95250" cy="9525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181475" y="28098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3790950" y="37338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352925" y="39624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114925" y="38671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3505200" y="47720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714625" y="42862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990850" y="29051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124450" y="4038600"/>
              <a:ext cx="95250" cy="9525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124325" y="3800475"/>
              <a:ext cx="95250" cy="9525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724150" y="3179763"/>
              <a:ext cx="277812" cy="277812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895600" y="2819400"/>
              <a:ext cx="277812" cy="277812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FVD for </a:t>
            </a:r>
            <a:r>
              <a:rPr lang="en-US" dirty="0" smtClean="0">
                <a:latin typeface="Script MT Bold" pitchFamily="66" charset="0"/>
              </a:rPr>
              <a:t>R</a:t>
            </a:r>
            <a:endParaRPr lang="en-US" dirty="0" smtClean="0"/>
          </a:p>
          <a:p>
            <a:r>
              <a:rPr lang="en-US" dirty="0" smtClean="0"/>
              <a:t>For each of the O(</a:t>
            </a:r>
            <a:r>
              <a:rPr lang="en-US" i="1" dirty="0" smtClean="0"/>
              <a:t>n</a:t>
            </a:r>
            <a:r>
              <a:rPr lang="en-US" dirty="0" smtClean="0"/>
              <a:t>) edges of the diagram, we perform an event point sweep</a:t>
            </a:r>
          </a:p>
          <a:p>
            <a:pPr lvl="1"/>
            <a:r>
              <a:rPr lang="en-US" dirty="0" smtClean="0"/>
              <a:t>Find event points for all blue points</a:t>
            </a:r>
          </a:p>
          <a:p>
            <a:pPr lvl="1"/>
            <a:r>
              <a:rPr lang="en-US" dirty="0" smtClean="0"/>
              <a:t>Sort in order of increasing distance from the red points</a:t>
            </a:r>
          </a:p>
          <a:p>
            <a:pPr lvl="1"/>
            <a:r>
              <a:rPr lang="en-US" dirty="0" smtClean="0"/>
              <a:t>Calculate # of blue points within the circle</a:t>
            </a:r>
          </a:p>
          <a:p>
            <a:pPr lvl="2"/>
            <a:r>
              <a:rPr lang="en-US" dirty="0" smtClean="0"/>
              <a:t>Only need to increment/decrement after first count</a:t>
            </a:r>
          </a:p>
          <a:p>
            <a:pPr lvl="3"/>
            <a:r>
              <a:rPr lang="en-US" dirty="0" smtClean="0"/>
              <a:t>Constant time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Running Time/Space Analysis (Smallest Circle)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the FVD for </a:t>
            </a:r>
            <a:r>
              <a:rPr lang="en-US" dirty="0" smtClean="0">
                <a:latin typeface="Script MT Bold" pitchFamily="66" charset="0"/>
              </a:rPr>
              <a:t>R</a:t>
            </a:r>
            <a:r>
              <a:rPr lang="en-US" dirty="0" smtClean="0"/>
              <a:t> takes O(</a:t>
            </a:r>
            <a:r>
              <a:rPr lang="en-US" i="1" dirty="0" smtClean="0"/>
              <a:t>n</a:t>
            </a:r>
            <a:r>
              <a:rPr lang="en-US" dirty="0" smtClean="0"/>
              <a:t> log</a:t>
            </a:r>
            <a:r>
              <a:rPr lang="en-US" i="1" dirty="0" smtClean="0"/>
              <a:t>n</a:t>
            </a:r>
            <a:r>
              <a:rPr lang="en-US" dirty="0" smtClean="0"/>
              <a:t>) time and uses O(</a:t>
            </a:r>
            <a:r>
              <a:rPr lang="en-US" i="1" dirty="0" smtClean="0"/>
              <a:t>n</a:t>
            </a:r>
            <a:r>
              <a:rPr lang="en-US" dirty="0" smtClean="0"/>
              <a:t>) space</a:t>
            </a:r>
          </a:p>
          <a:p>
            <a:r>
              <a:rPr lang="en-US" dirty="0" smtClean="0"/>
              <a:t>For each of the O(</a:t>
            </a:r>
            <a:r>
              <a:rPr lang="en-US" i="1" dirty="0" smtClean="0"/>
              <a:t>n</a:t>
            </a:r>
            <a:r>
              <a:rPr lang="en-US" dirty="0" smtClean="0"/>
              <a:t>) edges of the diagram, we perform the sweep</a:t>
            </a:r>
          </a:p>
          <a:p>
            <a:pPr lvl="1"/>
            <a:r>
              <a:rPr lang="en-US" dirty="0" smtClean="0"/>
              <a:t>This uses O(</a:t>
            </a:r>
            <a:r>
              <a:rPr lang="en-US" i="1" dirty="0" smtClean="0"/>
              <a:t>m</a:t>
            </a:r>
            <a:r>
              <a:rPr lang="en-US" dirty="0" smtClean="0"/>
              <a:t>) space and O(</a:t>
            </a:r>
            <a:r>
              <a:rPr lang="en-US" i="1" dirty="0" err="1" smtClean="0"/>
              <a:t>m</a:t>
            </a:r>
            <a:r>
              <a:rPr lang="en-US" dirty="0" err="1" smtClean="0"/>
              <a:t>log</a:t>
            </a:r>
            <a:r>
              <a:rPr lang="en-US" i="1" dirty="0" err="1" smtClean="0"/>
              <a:t>m</a:t>
            </a:r>
            <a:r>
              <a:rPr lang="en-US" dirty="0" smtClean="0"/>
              <a:t>) time</a:t>
            </a:r>
          </a:p>
          <a:p>
            <a:r>
              <a:rPr lang="en-US" dirty="0" smtClean="0"/>
              <a:t>Thus, overall we use O(</a:t>
            </a:r>
            <a:r>
              <a:rPr lang="en-US" i="1" dirty="0" err="1" smtClean="0"/>
              <a:t>n</a:t>
            </a:r>
            <a:r>
              <a:rPr lang="en-US" dirty="0" err="1" smtClean="0"/>
              <a:t>+</a:t>
            </a:r>
            <a:r>
              <a:rPr lang="en-US" i="1" dirty="0" err="1" smtClean="0"/>
              <a:t>m</a:t>
            </a:r>
            <a:r>
              <a:rPr lang="en-US" dirty="0" smtClean="0"/>
              <a:t>) space and O(</a:t>
            </a:r>
            <a:r>
              <a:rPr lang="en-US" i="1" dirty="0" err="1" smtClean="0"/>
              <a:t>nm</a:t>
            </a:r>
            <a:r>
              <a:rPr lang="en-US" dirty="0" err="1" smtClean="0"/>
              <a:t>log</a:t>
            </a:r>
            <a:r>
              <a:rPr lang="en-US" i="1" dirty="0" err="1" smtClean="0"/>
              <a:t>m</a:t>
            </a:r>
            <a:r>
              <a:rPr lang="en-US" dirty="0" smtClean="0"/>
              <a:t> + </a:t>
            </a:r>
            <a:r>
              <a:rPr lang="en-US" i="1" dirty="0" err="1" smtClean="0"/>
              <a:t>n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 bwMode="auto">
          <a:xfrm>
            <a:off x="2867025" y="4304670"/>
            <a:ext cx="2495550" cy="2495550"/>
          </a:xfrm>
          <a:prstGeom prst="ellipse">
            <a:avLst/>
          </a:prstGeom>
          <a:solidFill>
            <a:srgbClr val="00B05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Sweep algorithm analyzes all event points</a:t>
            </a:r>
          </a:p>
          <a:p>
            <a:r>
              <a:rPr lang="en-US" dirty="0" smtClean="0"/>
              <a:t>Each edge may have </a:t>
            </a:r>
            <a:r>
              <a:rPr lang="en-US" i="1" dirty="0" smtClean="0"/>
              <a:t>O(m) </a:t>
            </a:r>
            <a:r>
              <a:rPr lang="en-US" dirty="0" smtClean="0"/>
              <a:t>event points</a:t>
            </a:r>
          </a:p>
          <a:p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3467100" y="4257045"/>
            <a:ext cx="1370342" cy="1370342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47545" y="4304670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24275" y="4314824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724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the circle grows, it will eventually enclose all blue points in the </a:t>
            </a:r>
            <a:r>
              <a:rPr lang="en-US" dirty="0" err="1" smtClean="0"/>
              <a:t>halfspace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 bwMode="auto">
          <a:xfrm>
            <a:off x="1723068" y="4313238"/>
            <a:ext cx="4973007" cy="4973007"/>
          </a:xfrm>
          <a:prstGeom prst="ellipse">
            <a:avLst/>
          </a:prstGeom>
          <a:solidFill>
            <a:srgbClr val="00B05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edge may have </a:t>
            </a:r>
            <a:r>
              <a:rPr lang="en-US" i="1" dirty="0" smtClean="0"/>
              <a:t>O(m) </a:t>
            </a:r>
            <a:r>
              <a:rPr lang="en-US" dirty="0" smtClean="0"/>
              <a:t>event points</a:t>
            </a:r>
          </a:p>
          <a:p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3467100" y="4257045"/>
            <a:ext cx="1370342" cy="1370342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47545" y="4304670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24275" y="4314824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71451" y="4353553"/>
            <a:ext cx="9667875" cy="2647321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edge may have </a:t>
            </a:r>
            <a:r>
              <a:rPr lang="en-US" i="1" dirty="0" smtClean="0"/>
              <a:t>O(m) </a:t>
            </a:r>
            <a:r>
              <a:rPr lang="en-US" dirty="0" smtClean="0"/>
              <a:t>event points</a:t>
            </a:r>
          </a:p>
          <a:p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3467100" y="4257045"/>
            <a:ext cx="1370342" cy="1370342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47545" y="4304670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24275" y="4314824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two sets of points, </a:t>
            </a:r>
            <a:r>
              <a:rPr lang="en-US" dirty="0" smtClean="0">
                <a:latin typeface="Script MT Bold" pitchFamily="66" charset="0"/>
              </a:rPr>
              <a:t>R</a:t>
            </a:r>
            <a:r>
              <a:rPr lang="en-US" dirty="0" smtClean="0"/>
              <a:t> and </a:t>
            </a:r>
            <a:r>
              <a:rPr lang="en-US" dirty="0" smtClean="0">
                <a:latin typeface="Script MT Bold" pitchFamily="66" charset="0"/>
              </a:rPr>
              <a:t>B</a:t>
            </a:r>
            <a:r>
              <a:rPr lang="en-US" dirty="0" smtClean="0"/>
              <a:t> </a:t>
            </a:r>
            <a:r>
              <a:rPr lang="zh-CN" dirty="0" smtClean="0"/>
              <a:t>∈</a:t>
            </a:r>
            <a:r>
              <a:rPr lang="en-US" dirty="0" smtClean="0"/>
              <a:t> </a:t>
            </a:r>
            <a:r>
              <a:rPr lang="en-US" dirty="0" smtClean="0">
                <a:latin typeface="Castellar" pitchFamily="18" charset="0"/>
              </a:rPr>
              <a:t>R</a:t>
            </a:r>
            <a:r>
              <a:rPr lang="en-US" dirty="0" smtClean="0"/>
              <a:t>² where |</a:t>
            </a:r>
            <a:r>
              <a:rPr lang="en-US" dirty="0" smtClean="0">
                <a:latin typeface="Script MT Bold" pitchFamily="66" charset="0"/>
              </a:rPr>
              <a:t>R</a:t>
            </a:r>
            <a:r>
              <a:rPr lang="en-US" dirty="0" smtClean="0"/>
              <a:t>| = </a:t>
            </a:r>
            <a:r>
              <a:rPr lang="en-US" i="1" dirty="0" smtClean="0"/>
              <a:t>n</a:t>
            </a:r>
            <a:r>
              <a:rPr lang="en-US" dirty="0" smtClean="0"/>
              <a:t> and |</a:t>
            </a:r>
            <a:r>
              <a:rPr lang="en-US" dirty="0" smtClean="0">
                <a:latin typeface="Script MT Bold" pitchFamily="66" charset="0"/>
              </a:rPr>
              <a:t>B</a:t>
            </a:r>
            <a:r>
              <a:rPr lang="en-US" dirty="0" smtClean="0"/>
              <a:t>| = </a:t>
            </a:r>
            <a:r>
              <a:rPr lang="en-US" i="1" dirty="0" smtClean="0"/>
              <a:t>m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Find the smallest circle containing all of </a:t>
            </a:r>
            <a:r>
              <a:rPr lang="en-US" dirty="0" smtClean="0">
                <a:latin typeface="Script MT Bold" pitchFamily="66" charset="0"/>
              </a:rPr>
              <a:t>R</a:t>
            </a:r>
            <a:r>
              <a:rPr lang="en-US" dirty="0" smtClean="0"/>
              <a:t> and as few points as possible from </a:t>
            </a:r>
            <a:r>
              <a:rPr lang="en-US" dirty="0" smtClean="0">
                <a:latin typeface="Script MT Bold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 bwMode="auto">
          <a:xfrm>
            <a:off x="2238375" y="4040187"/>
            <a:ext cx="4488357" cy="2836863"/>
          </a:xfrm>
          <a:prstGeom prst="triangle">
            <a:avLst/>
          </a:prstGeom>
          <a:solidFill>
            <a:srgbClr val="00B05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34940" y="4000500"/>
            <a:ext cx="1151335" cy="12668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066800" y="4021137"/>
            <a:ext cx="4488357" cy="2836863"/>
          </a:xfrm>
          <a:prstGeom prst="triangle">
            <a:avLst/>
          </a:prstGeom>
          <a:solidFill>
            <a:srgbClr val="00B05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Intersection of </a:t>
            </a:r>
            <a:r>
              <a:rPr lang="en-US" dirty="0" err="1" smtClean="0"/>
              <a:t>halfspaces</a:t>
            </a:r>
            <a:endParaRPr lang="en-US" dirty="0" smtClean="0"/>
          </a:p>
          <a:p>
            <a:r>
              <a:rPr lang="en-US" dirty="0" smtClean="0"/>
              <a:t>Place </a:t>
            </a:r>
            <a:r>
              <a:rPr lang="en-US" i="1" dirty="0" smtClean="0"/>
              <a:t>O(m)</a:t>
            </a:r>
            <a:r>
              <a:rPr lang="en-US" dirty="0" smtClean="0"/>
              <a:t> points within this region</a:t>
            </a:r>
          </a:p>
          <a:p>
            <a:pPr lvl="1"/>
            <a:r>
              <a:rPr lang="en-US" dirty="0" smtClean="0"/>
              <a:t>All of those points will cause event points for each of the edges</a:t>
            </a:r>
          </a:p>
          <a:p>
            <a:endParaRPr lang="en-US" dirty="0"/>
          </a:p>
        </p:txBody>
      </p:sp>
      <p:cxnSp>
        <p:nvCxnSpPr>
          <p:cNvPr id="5" name="Straight Connector 4"/>
          <p:cNvCxnSpPr>
            <a:endCxn id="10" idx="5"/>
          </p:cNvCxnSpPr>
          <p:nvPr/>
        </p:nvCxnSpPr>
        <p:spPr bwMode="auto">
          <a:xfrm>
            <a:off x="3334940" y="4011844"/>
            <a:ext cx="1178720" cy="651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2695575" y="4076700"/>
            <a:ext cx="723900" cy="5715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733045" y="4685670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275970" y="3972883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47545" y="3952245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933950" y="4598686"/>
            <a:ext cx="77459" cy="774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6200000" flipH="1">
            <a:off x="4426216" y="4100477"/>
            <a:ext cx="586844" cy="44767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Event Points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3706812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Size </a:t>
            </a:r>
            <a:r>
              <a:rPr lang="en-US" dirty="0" smtClean="0"/>
              <a:t>of enclosing circle increases along path from root to leaf</a:t>
            </a:r>
          </a:p>
          <a:p>
            <a:r>
              <a:rPr lang="en-US" dirty="0" smtClean="0"/>
              <a:t>Not necessary to analyze all event points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analyze exit events</a:t>
            </a:r>
            <a:endParaRPr lang="en-US" dirty="0"/>
          </a:p>
        </p:txBody>
      </p:sp>
      <p:grpSp>
        <p:nvGrpSpPr>
          <p:cNvPr id="7" name="Group 20"/>
          <p:cNvGrpSpPr/>
          <p:nvPr/>
        </p:nvGrpSpPr>
        <p:grpSpPr>
          <a:xfrm>
            <a:off x="4686512" y="2009775"/>
            <a:ext cx="4244764" cy="3857469"/>
            <a:chOff x="5730989" y="3934989"/>
            <a:chExt cx="2943225" cy="2674683"/>
          </a:xfrm>
        </p:grpSpPr>
        <p:grpSp>
          <p:nvGrpSpPr>
            <p:cNvPr id="9" name="Group 17"/>
            <p:cNvGrpSpPr/>
            <p:nvPr/>
          </p:nvGrpSpPr>
          <p:grpSpPr>
            <a:xfrm>
              <a:off x="5730989" y="3934989"/>
              <a:ext cx="2943225" cy="2567266"/>
              <a:chOff x="3733801" y="1600200"/>
              <a:chExt cx="5219699" cy="455295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5372100" y="27717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6629400" y="25717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5181600" y="37814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010275" y="44958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7496175" y="36385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16200000" flipH="1">
                <a:off x="4986337" y="1985962"/>
                <a:ext cx="1733550" cy="96202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 flipH="1" flipV="1">
                <a:off x="6238875" y="1695450"/>
                <a:ext cx="1733550" cy="154305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10800000" flipV="1">
                <a:off x="3733801" y="3876674"/>
                <a:ext cx="2505075" cy="204787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5295899" y="4819649"/>
                <a:ext cx="2276476" cy="39052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6138868" y="3633784"/>
                <a:ext cx="352422" cy="1905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6410331" y="3552825"/>
                <a:ext cx="2543169" cy="56197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16200000" flipV="1">
                <a:off x="6262691" y="3405184"/>
                <a:ext cx="219076" cy="762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" name="Oval 18"/>
            <p:cNvSpPr/>
            <p:nvPr/>
          </p:nvSpPr>
          <p:spPr bwMode="auto">
            <a:xfrm>
              <a:off x="6126503" y="4482816"/>
              <a:ext cx="2126856" cy="21268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176008" y="5526864"/>
              <a:ext cx="53708" cy="53708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2" name="Oval 21"/>
          <p:cNvSpPr/>
          <p:nvPr/>
        </p:nvSpPr>
        <p:spPr bwMode="auto">
          <a:xfrm>
            <a:off x="6761015" y="3705527"/>
            <a:ext cx="77458" cy="77459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73242" y="2695576"/>
            <a:ext cx="2010980" cy="20109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hord 29"/>
          <p:cNvSpPr/>
          <p:nvPr/>
        </p:nvSpPr>
        <p:spPr bwMode="auto">
          <a:xfrm>
            <a:off x="5641045" y="2770684"/>
            <a:ext cx="2163266" cy="2163266"/>
          </a:xfrm>
          <a:prstGeom prst="chord">
            <a:avLst>
              <a:gd name="adj1" fmla="val 13898887"/>
              <a:gd name="adj2" fmla="val 17362366"/>
            </a:avLst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6047385" y="2837959"/>
            <a:ext cx="1031986" cy="162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Event Points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3706812" cy="4114800"/>
          </a:xfrm>
        </p:spPr>
        <p:txBody>
          <a:bodyPr/>
          <a:lstStyle/>
          <a:p>
            <a:r>
              <a:rPr lang="en-US" dirty="0" smtClean="0"/>
              <a:t>Each edge of </a:t>
            </a:r>
            <a:r>
              <a:rPr lang="en-US" i="1" dirty="0" smtClean="0"/>
              <a:t>FVD(</a:t>
            </a:r>
            <a:r>
              <a:rPr lang="en-US" dirty="0" smtClean="0">
                <a:latin typeface="Script MT Bold" pitchFamily="66" charset="0"/>
              </a:rPr>
              <a:t>R) </a:t>
            </a:r>
            <a:r>
              <a:rPr lang="en-US" dirty="0" smtClean="0"/>
              <a:t>defines an exit region</a:t>
            </a:r>
          </a:p>
          <a:p>
            <a:r>
              <a:rPr lang="en-US" dirty="0" smtClean="0"/>
              <a:t>Exit regions are disjoint</a:t>
            </a:r>
          </a:p>
          <a:p>
            <a:pPr lvl="1"/>
            <a:r>
              <a:rPr lang="en-US" dirty="0" smtClean="0"/>
              <a:t>&lt;= </a:t>
            </a:r>
            <a:r>
              <a:rPr lang="en-US" i="1" dirty="0" smtClean="0"/>
              <a:t>m</a:t>
            </a:r>
            <a:r>
              <a:rPr lang="en-US" dirty="0" smtClean="0"/>
              <a:t> exit events</a:t>
            </a:r>
          </a:p>
        </p:txBody>
      </p:sp>
      <p:grpSp>
        <p:nvGrpSpPr>
          <p:cNvPr id="7" name="Group 17"/>
          <p:cNvGrpSpPr/>
          <p:nvPr/>
        </p:nvGrpSpPr>
        <p:grpSpPr>
          <a:xfrm>
            <a:off x="4686512" y="2009775"/>
            <a:ext cx="4244764" cy="3702551"/>
            <a:chOff x="3733801" y="1600200"/>
            <a:chExt cx="5219699" cy="4552950"/>
          </a:xfrm>
        </p:grpSpPr>
        <p:sp>
          <p:nvSpPr>
            <p:cNvPr id="6" name="Oval 5"/>
            <p:cNvSpPr/>
            <p:nvPr/>
          </p:nvSpPr>
          <p:spPr bwMode="auto">
            <a:xfrm>
              <a:off x="5181600" y="37814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10275" y="44958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96175" y="36385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4986337" y="1985962"/>
              <a:ext cx="1733550" cy="962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 flipH="1" flipV="1">
              <a:off x="6238875" y="1695450"/>
              <a:ext cx="1733550" cy="15430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0800000" flipV="1">
              <a:off x="3733801" y="3876674"/>
              <a:ext cx="2505075" cy="20478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6200000" flipH="1">
              <a:off x="5295899" y="4819649"/>
              <a:ext cx="2276476" cy="390525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6138868" y="3633784"/>
              <a:ext cx="352422" cy="1905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6410331" y="3552825"/>
              <a:ext cx="2543169" cy="5619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262691" y="3405184"/>
              <a:ext cx="219076" cy="762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5372100" y="27717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629400" y="257175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2" name="Oval 21"/>
          <p:cNvSpPr/>
          <p:nvPr/>
        </p:nvSpPr>
        <p:spPr bwMode="auto">
          <a:xfrm>
            <a:off x="6694340" y="3838877"/>
            <a:ext cx="77458" cy="77459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638800" y="2761159"/>
            <a:ext cx="2145422" cy="214542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Blue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3849687" cy="4114800"/>
          </a:xfrm>
        </p:spPr>
        <p:txBody>
          <a:bodyPr/>
          <a:lstStyle/>
          <a:p>
            <a:r>
              <a:rPr lang="en-US" dirty="0" smtClean="0"/>
              <a:t>Sweeping allowed count to be found in constant time</a:t>
            </a:r>
          </a:p>
          <a:p>
            <a:r>
              <a:rPr lang="en-US" dirty="0" smtClean="0"/>
              <a:t>Use circular range counting</a:t>
            </a: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4686512" y="2695575"/>
            <a:ext cx="4244764" cy="3986710"/>
            <a:chOff x="4686512" y="3219450"/>
            <a:chExt cx="4244764" cy="3986710"/>
          </a:xfrm>
        </p:grpSpPr>
        <p:grpSp>
          <p:nvGrpSpPr>
            <p:cNvPr id="5" name="Group 17"/>
            <p:cNvGrpSpPr/>
            <p:nvPr/>
          </p:nvGrpSpPr>
          <p:grpSpPr>
            <a:xfrm>
              <a:off x="4686512" y="3219450"/>
              <a:ext cx="4244764" cy="3702551"/>
              <a:chOff x="3733801" y="1600200"/>
              <a:chExt cx="5219699" cy="455295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5181600" y="37814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6010275" y="44958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496175" y="36385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rot="16200000" flipH="1">
                <a:off x="4986337" y="1985962"/>
                <a:ext cx="1733550" cy="96202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5400000" flipH="1" flipV="1">
                <a:off x="6238875" y="1695450"/>
                <a:ext cx="1733550" cy="154305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rot="10800000" flipV="1">
                <a:off x="3733801" y="3876674"/>
                <a:ext cx="2505075" cy="204787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16200000" flipH="1">
                <a:off x="5295899" y="4819649"/>
                <a:ext cx="2276476" cy="39052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6138868" y="3633784"/>
                <a:ext cx="352422" cy="1905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6410331" y="3552825"/>
                <a:ext cx="2543169" cy="56197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6200000" flipV="1">
                <a:off x="6262691" y="3405184"/>
                <a:ext cx="219076" cy="762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Oval 15"/>
              <p:cNvSpPr/>
              <p:nvPr/>
            </p:nvSpPr>
            <p:spPr bwMode="auto">
              <a:xfrm>
                <a:off x="5372100" y="27717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6629400" y="25717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8" name="Oval 17"/>
            <p:cNvSpPr/>
            <p:nvPr/>
          </p:nvSpPr>
          <p:spPr bwMode="auto">
            <a:xfrm>
              <a:off x="6694340" y="5048552"/>
              <a:ext cx="77458" cy="77459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549691" y="4021716"/>
              <a:ext cx="77459" cy="77459"/>
            </a:xfrm>
            <a:prstGeom prst="ellipse">
              <a:avLst/>
            </a:prstGeom>
            <a:solidFill>
              <a:srgbClr val="1D3B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219700" y="4027984"/>
              <a:ext cx="3178176" cy="317817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789590" y="5610527"/>
              <a:ext cx="77458" cy="77459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Time/Space Analysis (Smallest Circle) Second Algorithm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edge of </a:t>
            </a:r>
            <a:r>
              <a:rPr lang="en-US" i="1" dirty="0" smtClean="0"/>
              <a:t>FVD(</a:t>
            </a:r>
            <a:r>
              <a:rPr lang="en-US" dirty="0" smtClean="0">
                <a:latin typeface="Script MT Bold" pitchFamily="66" charset="0"/>
              </a:rPr>
              <a:t>R) </a:t>
            </a:r>
            <a:r>
              <a:rPr lang="en-US" dirty="0" smtClean="0"/>
              <a:t>defining the exit region for each point in </a:t>
            </a:r>
            <a:r>
              <a:rPr lang="en-US" dirty="0" smtClean="0">
                <a:latin typeface="Script MT Bold" pitchFamily="66" charset="0"/>
              </a:rPr>
              <a:t>B</a:t>
            </a:r>
          </a:p>
          <a:p>
            <a:pPr lvl="1"/>
            <a:r>
              <a:rPr lang="en-US" i="1" dirty="0" smtClean="0"/>
              <a:t>O(nm)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Perform </a:t>
            </a:r>
            <a:r>
              <a:rPr lang="en-US" i="1" dirty="0" smtClean="0"/>
              <a:t>O(m)</a:t>
            </a:r>
            <a:r>
              <a:rPr lang="en-US" dirty="0" smtClean="0"/>
              <a:t> circular range counting queries</a:t>
            </a:r>
          </a:p>
          <a:p>
            <a:pPr lvl="1"/>
            <a:r>
              <a:rPr lang="en-US" i="1" dirty="0" smtClean="0"/>
              <a:t>O*(m</a:t>
            </a:r>
            <a:r>
              <a:rPr lang="en-US" i="1" baseline="30000" dirty="0" smtClean="0"/>
              <a:t>1.5</a:t>
            </a:r>
            <a:r>
              <a:rPr lang="en-US" i="1" dirty="0" smtClean="0"/>
              <a:t>)</a:t>
            </a:r>
            <a:r>
              <a:rPr lang="en-US" dirty="0" smtClean="0"/>
              <a:t> time and space</a:t>
            </a:r>
          </a:p>
          <a:p>
            <a:pPr lvl="2"/>
            <a:r>
              <a:rPr lang="en-US" dirty="0" smtClean="0"/>
              <a:t>* notation hides a </a:t>
            </a:r>
            <a:r>
              <a:rPr lang="en-US" dirty="0" err="1" smtClean="0"/>
              <a:t>polylogarithmic</a:t>
            </a:r>
            <a:r>
              <a:rPr lang="en-US" dirty="0" smtClean="0"/>
              <a:t> factor</a:t>
            </a:r>
          </a:p>
          <a:p>
            <a:r>
              <a:rPr lang="en-US" dirty="0" smtClean="0"/>
              <a:t>Faster than the sweeping algorithm if </a:t>
            </a:r>
            <a:r>
              <a:rPr lang="en-US" i="1" dirty="0" smtClean="0"/>
              <a:t>n=</a:t>
            </a:r>
            <a:r>
              <a:rPr lang="el-GR" i="1" dirty="0" smtClean="0"/>
              <a:t>ω</a:t>
            </a:r>
            <a:r>
              <a:rPr lang="en-US" i="1" dirty="0" smtClean="0"/>
              <a:t>(</a:t>
            </a:r>
            <a:r>
              <a:rPr lang="el-GR" i="1" dirty="0" smtClean="0"/>
              <a:t>√</a:t>
            </a:r>
            <a:r>
              <a:rPr lang="en-US" i="1" dirty="0" smtClean="0"/>
              <a:t>m)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Bound on the Number of Smallest Circles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n</a:t>
            </a:r>
            <a:r>
              <a:rPr lang="en-US" dirty="0" smtClean="0"/>
              <a:t> separating circles in the worst case</a:t>
            </a:r>
          </a:p>
          <a:p>
            <a:r>
              <a:rPr lang="en-US" dirty="0" smtClean="0"/>
              <a:t>Lower bound</a:t>
            </a:r>
          </a:p>
        </p:txBody>
      </p:sp>
      <p:sp>
        <p:nvSpPr>
          <p:cNvPr id="5" name="Octagon 4"/>
          <p:cNvSpPr/>
          <p:nvPr/>
        </p:nvSpPr>
        <p:spPr bwMode="auto">
          <a:xfrm>
            <a:off x="4549180" y="3162806"/>
            <a:ext cx="3023195" cy="3023195"/>
          </a:xfrm>
          <a:prstGeom prst="octago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38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30130" y="40005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40287" y="34671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68205" y="46482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59337" y="58007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10275" y="6252676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72325" y="57912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39050" y="46196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162800" y="34575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991225" y="2991356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10200" y="3143756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00825" y="3143756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67600" y="3990975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648450" y="6071701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39655" y="52578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429250" y="6109801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458075" y="52578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Bound on the Number of Smallest Circles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n</a:t>
            </a:r>
            <a:r>
              <a:rPr lang="en-US" dirty="0" smtClean="0"/>
              <a:t> separating circles in the worst case</a:t>
            </a:r>
          </a:p>
          <a:p>
            <a:r>
              <a:rPr lang="en-US" dirty="0" smtClean="0"/>
              <a:t>Lower bound</a:t>
            </a:r>
          </a:p>
        </p:txBody>
      </p:sp>
      <p:sp>
        <p:nvSpPr>
          <p:cNvPr id="5" name="Octagon 4"/>
          <p:cNvSpPr/>
          <p:nvPr/>
        </p:nvSpPr>
        <p:spPr bwMode="auto">
          <a:xfrm>
            <a:off x="4549180" y="3162806"/>
            <a:ext cx="3023195" cy="3023195"/>
          </a:xfrm>
          <a:prstGeom prst="octago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38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30130" y="40005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40287" y="34671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68205" y="46482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59337" y="58007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10275" y="6252676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72325" y="57912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39050" y="46196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162800" y="34575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991225" y="2991356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10200" y="3143756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00825" y="3143756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67600" y="3990975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648450" y="6071701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39655" y="52578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429250" y="6109801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458075" y="5257800"/>
            <a:ext cx="95250" cy="952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33800" y="3048000"/>
            <a:ext cx="5257800" cy="525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Bound on the Number of Smallest Circles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n</a:t>
            </a:r>
            <a:r>
              <a:rPr lang="en-US" dirty="0" smtClean="0"/>
              <a:t> separating circles in the worst case</a:t>
            </a:r>
          </a:p>
          <a:p>
            <a:r>
              <a:rPr lang="en-US" dirty="0" smtClean="0"/>
              <a:t>Upper bound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rot="16200000" flipH="1">
            <a:off x="2914650" y="4029075"/>
            <a:ext cx="876300" cy="4381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571875" y="4686300"/>
            <a:ext cx="1495425" cy="5810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067300" y="5102718"/>
            <a:ext cx="1404041" cy="1646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922345" y="5412280"/>
            <a:ext cx="1128111" cy="838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10800000" flipV="1">
            <a:off x="2238375" y="4686299"/>
            <a:ext cx="1333502" cy="5810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6200000" flipH="1">
            <a:off x="3076575" y="4048124"/>
            <a:ext cx="1495425" cy="13811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3005137" y="4119561"/>
            <a:ext cx="1495426" cy="1238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4497706" y="5037949"/>
            <a:ext cx="45719" cy="45719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362450" y="4895849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459731" y="5802630"/>
            <a:ext cx="45719" cy="45719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833113" y="5154930"/>
            <a:ext cx="45719" cy="45719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 flipV="1">
            <a:off x="4857909" y="5154155"/>
            <a:ext cx="93344" cy="9334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5375" y="3810000"/>
            <a:ext cx="415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smallest enclosing circle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>
            <a:off x="4642913" y="4488625"/>
            <a:ext cx="905130" cy="2865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85801" y="2895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 to leaf path increases circle size, so smallest separating circles can only exist on disjoint root to leaf paths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Separating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largest separating circle algorithm for purely separable sets as a subroutine</a:t>
            </a:r>
          </a:p>
          <a:p>
            <a:r>
              <a:rPr lang="en-US" dirty="0" smtClean="0"/>
              <a:t>Remove all points from </a:t>
            </a:r>
            <a:r>
              <a:rPr lang="en-US" dirty="0" smtClean="0">
                <a:latin typeface="Script MT Bold" pitchFamily="66" charset="0"/>
              </a:rPr>
              <a:t>B </a:t>
            </a:r>
            <a:r>
              <a:rPr lang="en-US" dirty="0" smtClean="0"/>
              <a:t>that are inside circles with the minimum number of blue points encountered during the sweep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Separating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Subroutine takes </a:t>
            </a:r>
            <a:r>
              <a:rPr lang="en-US" i="1" dirty="0" smtClean="0"/>
              <a:t>O((</a:t>
            </a:r>
            <a:r>
              <a:rPr lang="en-US" i="1" dirty="0" err="1" smtClean="0"/>
              <a:t>n+m</a:t>
            </a:r>
            <a:r>
              <a:rPr lang="en-US" i="1" dirty="0" smtClean="0"/>
              <a:t>)log(</a:t>
            </a:r>
            <a:r>
              <a:rPr lang="en-US" i="1" dirty="0" err="1" smtClean="0"/>
              <a:t>n+m</a:t>
            </a:r>
            <a:r>
              <a:rPr lang="en-US" i="1" dirty="0" smtClean="0"/>
              <a:t>))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Overall running time </a:t>
            </a:r>
            <a:r>
              <a:rPr lang="en-US" i="1" dirty="0" smtClean="0"/>
              <a:t>O(m(</a:t>
            </a:r>
            <a:r>
              <a:rPr lang="en-US" i="1" dirty="0" err="1" smtClean="0"/>
              <a:t>n+m</a:t>
            </a:r>
            <a:r>
              <a:rPr lang="en-US" i="1" dirty="0" smtClean="0"/>
              <a:t>)log(</a:t>
            </a:r>
            <a:r>
              <a:rPr lang="en-US" i="1" dirty="0" err="1" smtClean="0"/>
              <a:t>n+m</a:t>
            </a:r>
            <a:r>
              <a:rPr lang="en-US" i="1" dirty="0" smtClean="0"/>
              <a:t>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1055640" y="2927461"/>
            <a:ext cx="2484374" cy="1692164"/>
            <a:chOff x="1055640" y="2927461"/>
            <a:chExt cx="2484374" cy="1692164"/>
          </a:xfrm>
        </p:grpSpPr>
        <p:sp>
          <p:nvSpPr>
            <p:cNvPr id="17" name="Oval 16"/>
            <p:cNvSpPr/>
            <p:nvPr/>
          </p:nvSpPr>
          <p:spPr bwMode="auto">
            <a:xfrm>
              <a:off x="2505075" y="2927461"/>
              <a:ext cx="1034939" cy="1034939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14600" y="4524375"/>
              <a:ext cx="95250" cy="95250"/>
            </a:xfrm>
            <a:prstGeom prst="ellipse">
              <a:avLst/>
            </a:prstGeom>
            <a:solidFill>
              <a:srgbClr val="3B22C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581150" y="4476750"/>
              <a:ext cx="95250" cy="95250"/>
            </a:xfrm>
            <a:prstGeom prst="ellipse">
              <a:avLst/>
            </a:prstGeom>
            <a:solidFill>
              <a:srgbClr val="3B22C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055640" y="3848100"/>
              <a:ext cx="95250" cy="95250"/>
            </a:xfrm>
            <a:prstGeom prst="ellipse">
              <a:avLst/>
            </a:prstGeom>
            <a:solidFill>
              <a:srgbClr val="3B22C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676400" y="3181350"/>
              <a:ext cx="95250" cy="95250"/>
            </a:xfrm>
            <a:prstGeom prst="ellipse">
              <a:avLst/>
            </a:prstGeom>
            <a:solidFill>
              <a:srgbClr val="3B22C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00325" y="3619500"/>
              <a:ext cx="95250" cy="95250"/>
            </a:xfrm>
            <a:prstGeom prst="ellipse">
              <a:avLst/>
            </a:prstGeom>
            <a:solidFill>
              <a:srgbClr val="3B22C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486025" y="32289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914650" y="391477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209925" y="2936986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924175" y="31337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952750" y="34290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57550" y="3276600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 bwMode="auto">
          <a:xfrm>
            <a:off x="6335760" y="2230486"/>
            <a:ext cx="1874790" cy="18747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335760" y="4533900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402310" y="448627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876800" y="385762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97560" y="319087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21485" y="362902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307185" y="32385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735810" y="39243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031085" y="2946511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745335" y="314325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773910" y="34385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078710" y="32861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1943100" y="4171950"/>
            <a:ext cx="47625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600200" y="5867400"/>
            <a:ext cx="245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 enclosing circle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6019800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 separating circle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Applications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Communications jamming</a:t>
            </a:r>
          </a:p>
          <a:p>
            <a:r>
              <a:rPr lang="en-US" smtClean="0"/>
              <a:t>Minimizing civilian casualties</a:t>
            </a:r>
          </a:p>
          <a:p>
            <a:r>
              <a:rPr lang="en-US" smtClean="0"/>
              <a:t>Data set separation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0013" y="1636713"/>
            <a:ext cx="7313612" cy="4114800"/>
          </a:xfrm>
        </p:spPr>
        <p:txBody>
          <a:bodyPr/>
          <a:lstStyle/>
          <a:p>
            <a:r>
              <a:rPr lang="en-US" dirty="0" smtClean="0"/>
              <a:t>Fisk - Pure separability in O(</a:t>
            </a:r>
            <a:r>
              <a:rPr lang="en-US" i="1" dirty="0" smtClean="0"/>
              <a:t>nm</a:t>
            </a:r>
            <a:r>
              <a:rPr lang="en-US" dirty="0" smtClean="0"/>
              <a:t>) time</a:t>
            </a:r>
          </a:p>
          <a:p>
            <a:r>
              <a:rPr lang="en-US" dirty="0" smtClean="0"/>
              <a:t>O’Rourke et al. - Pure separability in O(</a:t>
            </a:r>
            <a:r>
              <a:rPr lang="en-US" i="1" dirty="0" err="1" smtClean="0"/>
              <a:t>n+m</a:t>
            </a:r>
            <a:r>
              <a:rPr lang="en-US" dirty="0" smtClean="0"/>
              <a:t>) time using linear programming</a:t>
            </a:r>
          </a:p>
          <a:p>
            <a:pPr lvl="1"/>
            <a:r>
              <a:rPr lang="en-US" dirty="0" smtClean="0"/>
              <a:t>Linear Programming methods taken from Meggido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0013" y="1636713"/>
            <a:ext cx="7313612" cy="4114800"/>
          </a:xfrm>
        </p:spPr>
        <p:txBody>
          <a:bodyPr/>
          <a:lstStyle/>
          <a:p>
            <a:r>
              <a:rPr lang="en-US" dirty="0" err="1" smtClean="0"/>
              <a:t>Hurtado</a:t>
            </a:r>
            <a:r>
              <a:rPr lang="en-US" dirty="0" smtClean="0"/>
              <a:t> et al. – Color grouping within axis parallel rectangles and strips</a:t>
            </a:r>
          </a:p>
          <a:p>
            <a:r>
              <a:rPr lang="en-US" dirty="0" err="1" smtClean="0"/>
              <a:t>Aronov</a:t>
            </a:r>
            <a:r>
              <a:rPr lang="en-US" dirty="0" smtClean="0"/>
              <a:t> et al. – Separating red and blue sets using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Separating Circles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contains 3 points from </a:t>
            </a:r>
            <a:r>
              <a:rPr lang="en-US" dirty="0" smtClean="0">
                <a:latin typeface="Script MT Bold" pitchFamily="66" charset="0"/>
              </a:rPr>
              <a:t>R</a:t>
            </a:r>
            <a:r>
              <a:rPr lang="en-US" dirty="0" smtClean="0"/>
              <a:t> the answer is the smallest enclosing circle for </a:t>
            </a:r>
            <a:r>
              <a:rPr lang="en-US" dirty="0" smtClean="0">
                <a:latin typeface="Script MT Bold" pitchFamily="66" charset="0"/>
              </a:rPr>
              <a:t>R</a:t>
            </a:r>
          </a:p>
          <a:p>
            <a:r>
              <a:rPr lang="en-US" dirty="0" smtClean="0"/>
              <a:t>Must contain at least two points from </a:t>
            </a:r>
            <a:r>
              <a:rPr lang="en-US" dirty="0" smtClean="0">
                <a:latin typeface="Script MT Bold" pitchFamily="66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Less Than Two Red Points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181475" y="2762250"/>
            <a:ext cx="2447925" cy="244792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105275" y="2402736"/>
            <a:ext cx="2857500" cy="28575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43425" y="485775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95925" y="32670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91100" y="447675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48225" y="317182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33900" y="4076700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248400" y="38766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91175" y="49053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248275" y="38766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00675" y="4029075"/>
            <a:ext cx="95250" cy="952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14600" y="452437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705225" y="1905000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057650" y="387667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43550" y="5203085"/>
            <a:ext cx="95250" cy="95250"/>
          </a:xfrm>
          <a:prstGeom prst="ellipse">
            <a:avLst/>
          </a:prstGeom>
          <a:solidFill>
            <a:srgbClr val="3B2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2286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red point on boundary - contradiction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Red Points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red points lying on the boundary of a circle</a:t>
            </a:r>
          </a:p>
          <a:p>
            <a:pPr lvl="1"/>
            <a:r>
              <a:rPr lang="en-US" dirty="0" smtClean="0"/>
              <a:t>Farthest two red points since all red points must be contained in the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729</Words>
  <Application>Microsoft Office PowerPoint</Application>
  <PresentationFormat>On-screen Show (4:3)</PresentationFormat>
  <Paragraphs>100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Bichromatic Separating Circles</vt:lpstr>
      <vt:lpstr>Problem</vt:lpstr>
      <vt:lpstr>Example</vt:lpstr>
      <vt:lpstr>Possible Applications</vt:lpstr>
      <vt:lpstr>Previous Work</vt:lpstr>
      <vt:lpstr>Previous Work</vt:lpstr>
      <vt:lpstr>Possible Separating Circles</vt:lpstr>
      <vt:lpstr>No Less Than Two Red Points</vt:lpstr>
      <vt:lpstr>Two Red Points</vt:lpstr>
      <vt:lpstr>Farthest Neighbor Voronoi Diagram</vt:lpstr>
      <vt:lpstr>Finding the Boundary</vt:lpstr>
      <vt:lpstr>Finding the Boundary</vt:lpstr>
      <vt:lpstr>Finding the Boundary</vt:lpstr>
      <vt:lpstr>Finding the Boundary</vt:lpstr>
      <vt:lpstr>The Algorithm</vt:lpstr>
      <vt:lpstr>Running Time/Space Analysis (Smallest Circle)</vt:lpstr>
      <vt:lpstr>Event Points</vt:lpstr>
      <vt:lpstr>Event Points</vt:lpstr>
      <vt:lpstr>Event Points</vt:lpstr>
      <vt:lpstr>Event Points</vt:lpstr>
      <vt:lpstr>Exit Event Points</vt:lpstr>
      <vt:lpstr>Exit Event Points</vt:lpstr>
      <vt:lpstr>Counting Blue Points</vt:lpstr>
      <vt:lpstr>Running Time/Space Analysis (Smallest Circle) Second Algorithm</vt:lpstr>
      <vt:lpstr>Bound on the Number of Smallest Circles</vt:lpstr>
      <vt:lpstr>Bound on the Number of Smallest Circles</vt:lpstr>
      <vt:lpstr>Bound on the Number of Smallest Circles</vt:lpstr>
      <vt:lpstr>Largest Separating Circle</vt:lpstr>
      <vt:lpstr>Largest Separating Circle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Bichromatic Separating Circles</dc:title>
  <dc:creator>Steve</dc:creator>
  <cp:lastModifiedBy>Steve</cp:lastModifiedBy>
  <cp:revision>10</cp:revision>
  <dcterms:created xsi:type="dcterms:W3CDTF">2010-06-10T21:25:25Z</dcterms:created>
  <dcterms:modified xsi:type="dcterms:W3CDTF">2010-06-11T00:45:02Z</dcterms:modified>
</cp:coreProperties>
</file>