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83" r:id="rId3"/>
    <p:sldId id="284" r:id="rId4"/>
    <p:sldId id="286" r:id="rId5"/>
    <p:sldId id="287" r:id="rId6"/>
    <p:sldId id="288" r:id="rId7"/>
    <p:sldId id="290" r:id="rId8"/>
    <p:sldId id="291" r:id="rId9"/>
    <p:sldId id="292" r:id="rId10"/>
    <p:sldId id="299" r:id="rId11"/>
    <p:sldId id="300" r:id="rId12"/>
    <p:sldId id="296" r:id="rId13"/>
    <p:sldId id="298" r:id="rId14"/>
    <p:sldId id="301" r:id="rId15"/>
    <p:sldId id="302" r:id="rId16"/>
    <p:sldId id="303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6" autoAdjust="0"/>
    <p:restoredTop sz="90281" autoAdjust="0"/>
  </p:normalViewPr>
  <p:slideViewPr>
    <p:cSldViewPr snapToGrid="0">
      <p:cViewPr varScale="1">
        <p:scale>
          <a:sx n="115" d="100"/>
          <a:sy n="115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0B558-5BAF-4555-B67F-7793528F8CA2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4F33C-7C52-4B1B-B49F-3F3B21F79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4F33C-7C52-4B1B-B49F-3F3B21F793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5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2E79-71B0-4790-B017-2B9BB9171D51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584B-1809-4D07-84B0-1293D238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7A2490-48C8-40EB-82FC-AD149CE93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37857"/>
            <a:ext cx="7772400" cy="157210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line facility location in weighted subdivisions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8780B1-BDA6-4675-8858-51F58B397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18327"/>
            <a:ext cx="6858000" cy="1252414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Ovidiu Daescu and Ka Yaw Teo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Texas at Dallas, Richardson, TX</a:t>
            </a:r>
          </a:p>
        </p:txBody>
      </p:sp>
    </p:spTree>
    <p:extLst>
      <p:ext uri="{BB962C8B-B14F-4D97-AF65-F5344CB8AC3E}">
        <p14:creationId xmlns:p14="http://schemas.microsoft.com/office/powerpoint/2010/main" val="164155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pPr marL="233363" indent="-2333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function of only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indent="-233363"/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only when a transition-point event is encountered.</a:t>
            </a:r>
          </a:p>
          <a:p>
            <a:pPr marL="233363" indent="-2333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transition-point event yields a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                                             in which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constant.</a:t>
            </a:r>
          </a:p>
          <a:p>
            <a:pPr marL="222250" indent="0">
              <a:spcBef>
                <a:spcPts val="500"/>
              </a:spcBef>
              <a:buNone/>
              <a:tabLst>
                <a:tab pos="56991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-intervals: </a:t>
            </a:r>
          </a:p>
          <a:p>
            <a:pPr marL="222250" indent="0">
              <a:spcBef>
                <a:spcPts val="0"/>
              </a:spcBef>
              <a:buNone/>
              <a:tabLst>
                <a:tab pos="569913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pass through any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</a:t>
            </a:r>
          </a:p>
          <a:p>
            <a:pPr marL="222250" indent="0">
              <a:spcBef>
                <a:spcPts val="0"/>
              </a:spcBef>
              <a:buNone/>
              <a:tabLst>
                <a:tab pos="56991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points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 {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222250" indent="0">
              <a:spcBef>
                <a:spcPts val="500"/>
              </a:spcBef>
              <a:buNone/>
              <a:tabLst>
                <a:tab pos="56991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	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-intervals: </a:t>
            </a:r>
          </a:p>
          <a:p>
            <a:pPr marL="222250" indent="0">
              <a:spcBef>
                <a:spcPts val="0"/>
              </a:spcBef>
              <a:buNone/>
              <a:tabLst>
                <a:tab pos="56991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projection of a point in </a:t>
            </a:r>
          </a:p>
          <a:p>
            <a:pPr marL="222250" indent="0">
              <a:spcBef>
                <a:spcPts val="0"/>
              </a:spcBef>
              <a:buNone/>
              <a:tabLst>
                <a:tab pos="569913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 {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on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coincide with </a:t>
            </a:r>
          </a:p>
          <a:p>
            <a:pPr marL="222250" indent="0">
              <a:spcBef>
                <a:spcPts val="0"/>
              </a:spcBef>
              <a:buNone/>
              <a:tabLst>
                <a:tab pos="56991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 edge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most twice.</a:t>
            </a:r>
          </a:p>
          <a:p>
            <a:pPr marL="457200" lvl="1" indent="-23495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84163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total of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points in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number of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-intervals is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I.  Line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passes through a point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C72E3-0521-49EE-87F3-C41140462C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60" y="2308343"/>
            <a:ext cx="3582090" cy="2669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67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pPr marL="233363" indent="-23336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the</a:t>
            </a:r>
          </a:p>
          <a:p>
            <a:pPr marL="0" indent="0">
              <a:spcBef>
                <a:spcPts val="0"/>
              </a:spcBef>
              <a:buNone/>
              <a:tabLst>
                <a:tab pos="23336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projection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changes</a:t>
            </a:r>
          </a:p>
          <a:p>
            <a:pPr marL="0" indent="0">
              <a:spcBef>
                <a:spcPts val="0"/>
              </a:spcBef>
              <a:buNone/>
              <a:tabLst>
                <a:tab pos="23336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position along an edge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varies.</a:t>
            </a:r>
          </a:p>
          <a:p>
            <a:pPr marL="233363" indent="-233363"/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only when a                                                   transition-point event is encountered. </a:t>
            </a:r>
          </a:p>
          <a:p>
            <a:pPr marL="233363" indent="-233363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transition-point event yields a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 in which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constant.</a:t>
            </a:r>
          </a:p>
          <a:p>
            <a:pPr marL="223837" lvl="1" indent="0">
              <a:buNone/>
              <a:tabLst>
                <a:tab pos="56991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-intervals: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pass through any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− 1 points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 {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223837" lvl="1" indent="0">
              <a:buNone/>
              <a:tabLst>
                <a:tab pos="569913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	Any transition-point event due to the projection of a point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 {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	on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coinciding with an edge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accounted for.</a:t>
            </a:r>
          </a:p>
          <a:p>
            <a:pPr marL="457200" lvl="1" indent="-233363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84163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total of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points in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(along with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edges), the number of       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-intervals is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 anchor="ctr" anchorCtr="0"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II.  The projection of a point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4A523-5EEB-4811-B55C-5C3A3DBB9A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68" y="1982847"/>
            <a:ext cx="3011082" cy="185020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5B4DDB38-1E81-419A-8966-86C929C83FF7}"/>
              </a:ext>
            </a:extLst>
          </p:cNvPr>
          <p:cNvSpPr txBox="1">
            <a:spLocks/>
          </p:cNvSpPr>
          <p:nvPr/>
        </p:nvSpPr>
        <p:spPr>
          <a:xfrm>
            <a:off x="2017506" y="833364"/>
            <a:ext cx="6419127" cy="717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coincides with an edge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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5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-intervals can be pruned to only those for which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½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½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halving property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-interval, the optimization problem is of the form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-interval, the optimization problem is of the form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minimum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gives the optimal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original problem.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3.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optimal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determined by solving at most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1-variable optimization subproblems.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subproblems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3B0CD99-E5C2-4363-AC3D-43EFD94E1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35371"/>
              </p:ext>
            </p:extLst>
          </p:nvPr>
        </p:nvGraphicFramePr>
        <p:xfrm>
          <a:off x="2528937" y="2511280"/>
          <a:ext cx="4086126" cy="50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3" imgW="2476440" imgH="304560" progId="Equation.DSMT4">
                  <p:embed/>
                </p:oleObj>
              </mc:Choice>
              <mc:Fallback>
                <p:oleObj name="Equation" r:id="rId3" imgW="2476440" imgH="3045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F2288B8-5A0C-4694-ACE6-260F68CAE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8937" y="2511280"/>
                        <a:ext cx="4086126" cy="50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BB2470-3210-4EEE-9A3C-77F80BA5A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49451"/>
              </p:ext>
            </p:extLst>
          </p:nvPr>
        </p:nvGraphicFramePr>
        <p:xfrm>
          <a:off x="2476665" y="3634642"/>
          <a:ext cx="4190670" cy="50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5" imgW="2539800" imgH="304560" progId="Equation.DSMT4">
                  <p:embed/>
                </p:oleObj>
              </mc:Choice>
              <mc:Fallback>
                <p:oleObj name="Equation" r:id="rId5" imgW="2539800" imgH="3045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B51AD9B6-1388-4FDA-A28F-01B66784D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6665" y="3634642"/>
                        <a:ext cx="4190670" cy="50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56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an optimal line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lies outside the convex hull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4.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optimal line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passes through a vertex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generalized to a convex polygon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enclosing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Corollary 5.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optimal line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passes through a vertex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extended to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dimensions, where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convex polyhedron enclosing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hyperplane.</a:t>
            </a:r>
          </a:p>
          <a:p>
            <a:pPr marL="0" indent="0"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Corollary 6.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optimal hyperplane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passes through a vertex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cases</a:t>
            </a:r>
          </a:p>
        </p:txBody>
      </p:sp>
    </p:spTree>
    <p:extLst>
      <p:ext uri="{BB962C8B-B14F-4D97-AF65-F5344CB8AC3E}">
        <p14:creationId xmlns:p14="http://schemas.microsoft.com/office/powerpoint/2010/main" val="379637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 and minimally-invasive brain activity recording and modulation.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electrode ~ a line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brain structures ~ a set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points,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electrical conductivity of a brain region ~ a non-negative weight.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 and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A8BAA-14CE-4B4D-BAD9-865CCC3E96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96" y="1082181"/>
            <a:ext cx="55640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orthogonal path between a point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line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viewed as an electrical circuit with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resistors arranged in series.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the weighted distances between the points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line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maximizing the sum of current flows between the targeted brain structures and the line electrode.</a:t>
            </a:r>
          </a:p>
          <a:p>
            <a:pPr algn="just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 and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529B1-A873-4FCE-957B-D95B0AD860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96" y="1082181"/>
            <a:ext cx="55640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halving property has been used to derive an improved solution approach to the problem of locating an optimal line facility in a planar weighted subdivision.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optimal line facility can be found by solving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1-variable optimization subproblems.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have been extended to special cases with the optimal line lying outside the convex hull (or polyhedron) enclosing the set of given points.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relevance of the problem has been discussed in the context of optimizing the electrode placement for brain activity measurement and stimulation.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5791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	Y. K. Cheung and O. Daescu. 2011. Line facility location in weighted 	regions.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Combinatorial Optimization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22(1), pp. 52-70.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09970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facility in planar weighted subdivision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6AA01B-8392-4BB9-A97E-F50A8F784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850"/>
            <a:ext cx="7886700" cy="4843113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plane is partitioned into convex regions with a set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 and a set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edges.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convex region is associated with a non-negative integer weight.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points,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is given in the weighted subdivision.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minimizes the sum of the weighted Euclidean distances from the given points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80BB5-E6C6-442B-8042-4035416484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73" y="1082181"/>
            <a:ext cx="3228854" cy="253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result </a:t>
            </a:r>
            <a:r>
              <a:rPr lang="en-US" sz="2000" baseline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en-US" sz="1800" baseline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6AA01B-8392-4BB9-A97E-F50A8F784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850"/>
            <a:ext cx="7886700" cy="48431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1.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optimal, then either </a:t>
            </a:r>
          </a:p>
          <a:p>
            <a:pPr marL="0" indent="0">
              <a:spcBef>
                <a:spcPts val="500"/>
              </a:spcBef>
              <a:buNone/>
              <a:tabLst>
                <a:tab pos="344488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passes through a point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</a:p>
          <a:p>
            <a:pPr marL="0" indent="0">
              <a:spcBef>
                <a:spcPts val="500"/>
              </a:spcBef>
              <a:buNone/>
              <a:tabLst>
                <a:tab pos="344488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	the projection of a point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coincides with an edge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this observation, the original problem can be reduced to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1-variable optimization subproblems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5C9B1-BF31-4197-BC4A-8B4530340D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73" y="1082181"/>
            <a:ext cx="3228854" cy="25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7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study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6AA01B-8392-4BB9-A97E-F50A8F784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850"/>
            <a:ext cx="7886700" cy="484311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 an improved solution approach by exploiting a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halving property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problem.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optimal, then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splits the set of (intersected) weighted regions into two sets of nearly equal weights.</a:t>
            </a:r>
          </a:p>
          <a:p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0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1-variable optimization subproblems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improvement over the previous result.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7EDFE-5E60-9F47-A1EF-061B63C54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/>
          <a:stretch/>
        </p:blipFill>
        <p:spPr>
          <a:xfrm>
            <a:off x="2148720" y="3897677"/>
            <a:ext cx="3734449" cy="253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850"/>
            <a:ext cx="7886700" cy="4843113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the weighted Euclidean distances from the points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length of the projection path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point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fraction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passes through the region of weight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2, …,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is the sequence of edges intersected by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C155CC0-BCD7-419C-993B-66DC337DB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57347"/>
              </p:ext>
            </p:extLst>
          </p:nvPr>
        </p:nvGraphicFramePr>
        <p:xfrm>
          <a:off x="3346450" y="4180684"/>
          <a:ext cx="24511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3" imgW="1485720" imgH="457200" progId="Equation.DSMT4">
                  <p:embed/>
                </p:oleObj>
              </mc:Choice>
              <mc:Fallback>
                <p:oleObj name="Equation" r:id="rId3" imgW="14857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C0CA1E5-1B35-4543-9CA8-678EAEB0D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6450" y="4180684"/>
                        <a:ext cx="245110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FF8DBDFE-6BB1-4728-9CB6-068434BC45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05" y="1082181"/>
            <a:ext cx="3628388" cy="24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850"/>
            <a:ext cx="7886700" cy="4843113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divides the plane into two half-planes,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defined as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Lemma 2.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line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optimal, then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½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½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Halving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8F0A0-3927-43F5-A098-3B5604EBD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/>
          <a:stretch/>
        </p:blipFill>
        <p:spPr>
          <a:xfrm>
            <a:off x="2704774" y="1082180"/>
            <a:ext cx="3734449" cy="253095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E58B89B-A6E1-43E1-8AE9-3B2FA1236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5164"/>
              </p:ext>
            </p:extLst>
          </p:nvPr>
        </p:nvGraphicFramePr>
        <p:xfrm>
          <a:off x="1408059" y="4552363"/>
          <a:ext cx="6327882" cy="75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5" imgW="3835080" imgH="457200" progId="Equation.DSMT4">
                  <p:embed/>
                </p:oleObj>
              </mc:Choice>
              <mc:Fallback>
                <p:oleObj name="Equation" r:id="rId5" imgW="3835080" imgH="4572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9F03E04-1DFF-4EAC-9FF2-B1B14BB1B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8059" y="4552363"/>
                        <a:ext cx="6327882" cy="75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44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3850"/>
            <a:ext cx="7886700" cy="4843113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optimal,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½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line parallel to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Δ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away from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that</a:t>
            </a:r>
          </a:p>
          <a:p>
            <a:pPr marL="344488" indent="-344488">
              <a:spcBef>
                <a:spcPts val="500"/>
              </a:spcBef>
              <a:buAutoNum type="romanL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points in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changes from one side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other, and</a:t>
            </a:r>
          </a:p>
          <a:p>
            <a:pPr marL="344488" indent="-344488">
              <a:spcBef>
                <a:spcPts val="500"/>
              </a:spcBef>
              <a:buAutoNum type="romanLcParenR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intersecting edges for each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change.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FD07337-8D29-4431-951D-3CA3525285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42" y="1068533"/>
            <a:ext cx="3357460" cy="291162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Halving property</a:t>
            </a:r>
          </a:p>
        </p:txBody>
      </p:sp>
    </p:spTree>
    <p:extLst>
      <p:ext uri="{BB962C8B-B14F-4D97-AF65-F5344CB8AC3E}">
        <p14:creationId xmlns:p14="http://schemas.microsoft.com/office/powerpoint/2010/main" val="28109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8075404" cy="4843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(continued).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function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expressed as</a:t>
            </a: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supposition,</a:t>
            </a:r>
          </a:p>
          <a:p>
            <a:pPr marL="0" indent="0">
              <a:buNone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½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½ 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implies that</a:t>
            </a: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not optimal.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 If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optimal, then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½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similar argument can be made to prove that if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optimal, then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½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Halving property</a:t>
            </a:r>
          </a:p>
        </p:txBody>
      </p:sp>
    </p:spTree>
    <p:extLst>
      <p:ext uri="{BB962C8B-B14F-4D97-AF65-F5344CB8AC3E}">
        <p14:creationId xmlns:p14="http://schemas.microsoft.com/office/powerpoint/2010/main" val="405345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A975F4-88D0-4679-90CC-2FD883C1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33850"/>
            <a:ext cx="7886701" cy="484311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Lemma 1, two cases are considered:</a:t>
            </a:r>
          </a:p>
          <a:p>
            <a:pPr marL="228600" lvl="1" indent="0">
              <a:buNone/>
              <a:tabLst>
                <a:tab pos="5715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	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passes through a point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1" indent="0">
              <a:buNone/>
              <a:tabLst>
                <a:tab pos="5715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	The projection of a point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coincides with an edge </a:t>
            </a:r>
          </a:p>
          <a:p>
            <a:pPr marL="228600" lvl="1" indent="0">
              <a:spcBef>
                <a:spcPts val="0"/>
              </a:spcBef>
              <a:buNone/>
              <a:tabLst>
                <a:tab pos="571500" algn="l"/>
              </a:tabLs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e’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transition-point event refers to either</a:t>
            </a:r>
          </a:p>
          <a:p>
            <a:pPr indent="0">
              <a:spcBef>
                <a:spcPts val="500"/>
              </a:spcBef>
              <a:buNone/>
              <a:tabLst>
                <a:tab pos="5715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	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passes through a point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</a:t>
            </a:r>
          </a:p>
          <a:p>
            <a:pPr marL="569913" indent="-341313">
              <a:spcBef>
                <a:spcPts val="500"/>
              </a:spcBef>
              <a:buAutoNum type="romanLcParenR" startAt="2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projection of a point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line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coinciding with an edge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9D36E-1375-4AD6-B996-7DC8987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705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B7611-8135-D447-A39E-31965CB04C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72" y="4196085"/>
            <a:ext cx="3228854" cy="25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6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1012</Words>
  <Application>Microsoft Office PowerPoint</Application>
  <PresentationFormat>On-screen Show (4:3)</PresentationFormat>
  <Paragraphs>174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Improved line facility location in weighted subdivisions</vt:lpstr>
      <vt:lpstr>Line facility in planar weighted subdivision</vt:lpstr>
      <vt:lpstr>Previous result [1]</vt:lpstr>
      <vt:lpstr>Current study</vt:lpstr>
      <vt:lpstr>Objective function</vt:lpstr>
      <vt:lpstr>Halving property</vt:lpstr>
      <vt:lpstr>Halving property</vt:lpstr>
      <vt:lpstr>Halving property</vt:lpstr>
      <vt:lpstr>Solution space</vt:lpstr>
      <vt:lpstr>Case I.  Line L passes through a point a’  A</vt:lpstr>
      <vt:lpstr>Case II.  The projection of a point a’  A on</vt:lpstr>
      <vt:lpstr>Optimization subproblems</vt:lpstr>
      <vt:lpstr>Special cases</vt:lpstr>
      <vt:lpstr>Relevance and Applications</vt:lpstr>
      <vt:lpstr>Relevance and Applications</vt:lpstr>
      <vt:lpstr>Summary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Closest Pair Problem:  A Closer Look</dc:title>
  <dc:creator>KT</dc:creator>
  <cp:lastModifiedBy>daescu</cp:lastModifiedBy>
  <cp:revision>191</cp:revision>
  <dcterms:created xsi:type="dcterms:W3CDTF">2017-10-26T17:51:19Z</dcterms:created>
  <dcterms:modified xsi:type="dcterms:W3CDTF">2018-04-12T14:42:27Z</dcterms:modified>
</cp:coreProperties>
</file>