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316" r:id="rId4"/>
    <p:sldId id="317" r:id="rId5"/>
    <p:sldId id="275" r:id="rId6"/>
    <p:sldId id="276" r:id="rId7"/>
    <p:sldId id="284" r:id="rId8"/>
    <p:sldId id="318" r:id="rId9"/>
    <p:sldId id="319" r:id="rId10"/>
    <p:sldId id="31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2" autoAdjust="0"/>
  </p:normalViewPr>
  <p:slideViewPr>
    <p:cSldViewPr snapToGrid="0" snapToObjects="1">
      <p:cViewPr>
        <p:scale>
          <a:sx n="100" d="100"/>
          <a:sy n="100" d="100"/>
        </p:scale>
        <p:origin x="-100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C7025-C46E-9A44-AF4A-44595F0E9FA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D929-6193-4344-AAC4-8689092F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0233-3953-214E-8789-674130297A4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153F0-FAD1-1A47-89AB-9295795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76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92B6-EFE3-2746-96A3-C89334EAF9BD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4D36-14D8-C942-8F22-154B4C68ACA5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0118-57F3-5D4F-9CF9-86DF0A16C040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4559-D7B6-854C-8EB6-CFEC685F788C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B6B-E086-8B4E-A505-EFECE4011AE9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E89-7FA7-BE4A-9B94-0F8B6457000C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A3C3-DDF3-A547-BF20-16C6C2E51859}" type="datetime1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C057-9995-5947-92AC-627C8C689BE7}" type="datetime1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97B-D97B-6940-B471-B7BB458700CF}" type="datetime1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62-574F-B948-B105-967FEDF454CE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669-6372-7E41-9EC1-3CE7C9DDBF2F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FA75-ED95-E742-90B0-E219ADEF6E7C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 IAB meeting 3/20/15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C318-E381-DB4E-BB1A-21A08B9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escu@utd.edu" TargetMode="External"/><Relationship Id="rId2" Type="http://schemas.openxmlformats.org/officeDocument/2006/relationships/hyperlink" Target="mailto:makedon@ut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62161"/>
            <a:ext cx="8089901" cy="111673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iPerform</a:t>
            </a:r>
            <a:r>
              <a:rPr lang="en-US" dirty="0" smtClean="0"/>
              <a:t> NSF I/UCRC Center</a:t>
            </a:r>
            <a:br>
              <a:rPr lang="en-US" dirty="0" smtClean="0"/>
            </a:br>
            <a:r>
              <a:rPr lang="en-US" sz="2000" b="1" dirty="0"/>
              <a:t>http://</a:t>
            </a:r>
            <a:r>
              <a:rPr lang="en-US" sz="2000" b="1" dirty="0" err="1"/>
              <a:t>www.nsf.gov</a:t>
            </a:r>
            <a:r>
              <a:rPr lang="en-US" sz="2000" b="1" dirty="0"/>
              <a:t>/</a:t>
            </a:r>
            <a:r>
              <a:rPr lang="en-US" sz="2000" b="1" dirty="0" err="1"/>
              <a:t>eng</a:t>
            </a:r>
            <a:r>
              <a:rPr lang="en-US" sz="2000" b="1" dirty="0"/>
              <a:t>/</a:t>
            </a:r>
            <a:r>
              <a:rPr lang="en-US" sz="2000" b="1" dirty="0" err="1"/>
              <a:t>iip</a:t>
            </a:r>
            <a:r>
              <a:rPr lang="en-US" sz="2000" b="1" dirty="0"/>
              <a:t>/</a:t>
            </a:r>
            <a:r>
              <a:rPr lang="en-US" sz="2000" b="1" dirty="0" err="1"/>
              <a:t>iucrc</a:t>
            </a:r>
            <a:r>
              <a:rPr lang="en-US" sz="2000" b="1" dirty="0"/>
              <a:t>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622990"/>
            <a:ext cx="7416050" cy="267620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Platform for Innovation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Research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Accelerate Commercialization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</a:p>
          <a:p>
            <a:endParaRPr lang="en-US" b="1" dirty="0" smtClean="0">
              <a:solidFill>
                <a:srgbClr val="FF0000"/>
              </a:solidFill>
              <a:effectLst/>
            </a:endParaRPr>
          </a:p>
          <a:p>
            <a:r>
              <a:rPr lang="en-US" sz="3800" b="1" dirty="0" smtClean="0">
                <a:solidFill>
                  <a:srgbClr val="0000FF"/>
                </a:solidFill>
              </a:rPr>
              <a:t>Fillia Makedon (UTA) and </a:t>
            </a:r>
            <a:r>
              <a:rPr lang="en-US" sz="3800" b="1" dirty="0" err="1" smtClean="0">
                <a:solidFill>
                  <a:srgbClr val="0000FF"/>
                </a:solidFill>
              </a:rPr>
              <a:t>Ovidiu</a:t>
            </a:r>
            <a:r>
              <a:rPr lang="en-US" sz="3800" b="1" dirty="0" smtClean="0">
                <a:solidFill>
                  <a:srgbClr val="0000FF"/>
                </a:solidFill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</a:rPr>
              <a:t>Daescu</a:t>
            </a:r>
            <a:r>
              <a:rPr lang="en-US" sz="3800" b="1" dirty="0" smtClean="0">
                <a:solidFill>
                  <a:srgbClr val="0000FF"/>
                </a:solidFill>
              </a:rPr>
              <a:t> (UTD)</a:t>
            </a:r>
          </a:p>
          <a:p>
            <a:r>
              <a:rPr lang="en-US" dirty="0" smtClean="0"/>
              <a:t>Fall Semi</a:t>
            </a:r>
            <a:r>
              <a:rPr lang="en-US" dirty="0"/>
              <a:t>-Annual IAB </a:t>
            </a:r>
            <a:r>
              <a:rPr lang="en-US" dirty="0" smtClean="0"/>
              <a:t>meeting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October 9, 2015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0" y="2443992"/>
            <a:ext cx="7460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FF"/>
                </a:solidFill>
              </a:rPr>
              <a:t>iPerform.uta.edu</a:t>
            </a:r>
            <a:r>
              <a:rPr lang="en-US" sz="2800" b="1" i="1" dirty="0" smtClean="0">
                <a:solidFill>
                  <a:srgbClr val="0000FF"/>
                </a:solidFill>
              </a:rPr>
              <a:t>: Assistive Technologies to Enhance Human Performance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800000">
            <a:off x="0" y="876300"/>
            <a:ext cx="914400" cy="58801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b="0" kern="1200" dirty="0">
                <a:solidFill>
                  <a:schemeClr val="bg1"/>
                </a:solidFill>
                <a:latin typeface="Times New Roman" pitchFamily="18" charset="0"/>
                <a:ea typeface="+mn-ea"/>
              </a:rPr>
              <a:t>National Science Foundation</a:t>
            </a:r>
            <a:br>
              <a:rPr lang="en-US" sz="3200" b="0" kern="1200" dirty="0">
                <a:solidFill>
                  <a:schemeClr val="bg1"/>
                </a:solidFill>
                <a:latin typeface="Times New Roman" pitchFamily="18" charset="0"/>
                <a:ea typeface="+mn-ea"/>
              </a:rPr>
            </a:br>
            <a:r>
              <a:rPr lang="en-US" sz="2000" b="0" kern="1200" dirty="0">
                <a:solidFill>
                  <a:schemeClr val="bg1"/>
                </a:solidFill>
                <a:latin typeface="Times New Roman" pitchFamily="18" charset="0"/>
                <a:ea typeface="+mn-ea"/>
              </a:rPr>
              <a:t>WHERE DISCOVERIES BEGIN</a:t>
            </a:r>
            <a:endParaRPr lang="en-US" sz="2000" kern="1200" dirty="0">
              <a:latin typeface="Times New Roman" pitchFamily="18" charset="0"/>
              <a:ea typeface="+mn-ea"/>
            </a:endParaRPr>
          </a:p>
        </p:txBody>
      </p:sp>
      <p:pic>
        <p:nvPicPr>
          <p:cNvPr id="7" name="Picture 6" descr="utd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45" y="343252"/>
            <a:ext cx="1542805" cy="584717"/>
          </a:xfrm>
          <a:prstGeom prst="rect">
            <a:avLst/>
          </a:prstGeom>
          <a:noFill/>
        </p:spPr>
      </p:pic>
      <p:pic>
        <p:nvPicPr>
          <p:cNvPr id="8" name="Picture 7" descr="uta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343252"/>
            <a:ext cx="1522239" cy="486964"/>
          </a:xfrm>
          <a:prstGeom prst="rect">
            <a:avLst/>
          </a:prstGeom>
        </p:spPr>
      </p:pic>
      <p:pic>
        <p:nvPicPr>
          <p:cNvPr id="9" name="Picture 8" descr="Macintosh HD:Users:scphan:Box Sync:Downloads (Sync):nsf1.ep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062"/>
            <a:ext cx="914400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Perform Cent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5994"/>
            <a:ext cx="1663701" cy="6000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401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Organizational Structure of Center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823914"/>
            <a:ext cx="8966200" cy="589756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Fillia Makedon UTA Site director</a:t>
            </a:r>
          </a:p>
          <a:p>
            <a:pPr lvl="1"/>
            <a:r>
              <a:rPr lang="en-US" sz="2600" dirty="0" err="1" smtClean="0">
                <a:solidFill>
                  <a:srgbClr val="0000FF"/>
                </a:solidFill>
              </a:rPr>
              <a:t>Christoph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Csallner</a:t>
            </a:r>
            <a:r>
              <a:rPr lang="en-US" sz="2600" dirty="0" smtClean="0">
                <a:solidFill>
                  <a:srgbClr val="0000FF"/>
                </a:solidFill>
              </a:rPr>
              <a:t> &amp; </a:t>
            </a:r>
            <a:r>
              <a:rPr lang="en-US" sz="2600" dirty="0" err="1" smtClean="0">
                <a:solidFill>
                  <a:srgbClr val="0000FF"/>
                </a:solidFill>
              </a:rPr>
              <a:t>Gian</a:t>
            </a:r>
            <a:r>
              <a:rPr lang="en-US" sz="2600" dirty="0" smtClean="0">
                <a:solidFill>
                  <a:srgbClr val="0000FF"/>
                </a:solidFill>
              </a:rPr>
              <a:t>-Luca </a:t>
            </a:r>
            <a:r>
              <a:rPr lang="en-US" sz="2600" dirty="0" err="1" smtClean="0">
                <a:solidFill>
                  <a:srgbClr val="0000FF"/>
                </a:solidFill>
              </a:rPr>
              <a:t>Mariottini</a:t>
            </a:r>
            <a:r>
              <a:rPr lang="en-US" sz="2600" dirty="0" smtClean="0">
                <a:solidFill>
                  <a:srgbClr val="0000FF"/>
                </a:solidFill>
              </a:rPr>
              <a:t> (co-</a:t>
            </a:r>
            <a:r>
              <a:rPr lang="en-US" sz="2600" dirty="0" err="1" smtClean="0">
                <a:solidFill>
                  <a:srgbClr val="0000FF"/>
                </a:solidFill>
              </a:rPr>
              <a:t>Pis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3000" dirty="0" err="1" smtClean="0">
                <a:solidFill>
                  <a:srgbClr val="0000FF"/>
                </a:solidFill>
              </a:rPr>
              <a:t>Ovidiu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Daescu</a:t>
            </a:r>
            <a:r>
              <a:rPr lang="en-US" sz="3000" dirty="0" smtClean="0">
                <a:solidFill>
                  <a:srgbClr val="0000FF"/>
                </a:solidFill>
              </a:rPr>
              <a:t>, UTD Site Director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Dinesh Bhatia, </a:t>
            </a:r>
            <a:r>
              <a:rPr lang="en-US" sz="2600" dirty="0" err="1" smtClean="0">
                <a:solidFill>
                  <a:srgbClr val="0000FF"/>
                </a:solidFill>
              </a:rPr>
              <a:t>Gopal</a:t>
            </a:r>
            <a:r>
              <a:rPr lang="en-US" sz="2600" dirty="0" smtClean="0">
                <a:solidFill>
                  <a:srgbClr val="0000FF"/>
                </a:solidFill>
              </a:rPr>
              <a:t> Gupta, </a:t>
            </a:r>
            <a:r>
              <a:rPr lang="en-US" sz="2600" dirty="0" err="1" smtClean="0">
                <a:solidFill>
                  <a:srgbClr val="0000FF"/>
                </a:solidFill>
              </a:rPr>
              <a:t>Prabha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Balakrishnan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FF"/>
                </a:solidFill>
              </a:rPr>
              <a:t>(</a:t>
            </a:r>
            <a:r>
              <a:rPr lang="en-US" sz="2600" dirty="0" smtClean="0">
                <a:solidFill>
                  <a:srgbClr val="0000FF"/>
                </a:solidFill>
              </a:rPr>
              <a:t>co-</a:t>
            </a:r>
            <a:r>
              <a:rPr lang="en-US" sz="2600" dirty="0" err="1" smtClean="0">
                <a:solidFill>
                  <a:srgbClr val="0000FF"/>
                </a:solidFill>
              </a:rPr>
              <a:t>Pis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endParaRPr lang="en-US" sz="3000" dirty="0"/>
          </a:p>
          <a:p>
            <a:r>
              <a:rPr lang="en-US" sz="3000" dirty="0" smtClean="0"/>
              <a:t>UTA and UTD Resources available to all members</a:t>
            </a:r>
            <a:endParaRPr lang="en-US" sz="3000" dirty="0"/>
          </a:p>
          <a:p>
            <a:pPr lvl="2"/>
            <a:r>
              <a:rPr lang="en-US" sz="2600" dirty="0" smtClean="0"/>
              <a:t>~40 </a:t>
            </a:r>
            <a:r>
              <a:rPr lang="en-US" sz="2600" dirty="0"/>
              <a:t>students and 20 labs</a:t>
            </a:r>
          </a:p>
          <a:p>
            <a:pPr lvl="2"/>
            <a:r>
              <a:rPr lang="en-US" sz="2600" dirty="0" smtClean="0"/>
              <a:t>~18 </a:t>
            </a:r>
            <a:r>
              <a:rPr lang="en-US" sz="2600" dirty="0"/>
              <a:t>center faculty researchers </a:t>
            </a:r>
            <a:endParaRPr lang="en-US" sz="2600" dirty="0" smtClean="0"/>
          </a:p>
          <a:p>
            <a:pPr lvl="2"/>
            <a:r>
              <a:rPr lang="en-US" sz="2600" dirty="0" smtClean="0"/>
              <a:t>~Access </a:t>
            </a:r>
            <a:r>
              <a:rPr lang="en-US" sz="2600" dirty="0"/>
              <a:t>to </a:t>
            </a:r>
            <a:r>
              <a:rPr lang="en-US" sz="2600" dirty="0" smtClean="0"/>
              <a:t>interdisciplinary expertise, as needed</a:t>
            </a:r>
            <a:endParaRPr lang="en-US" sz="2600" b="1" dirty="0" smtClean="0"/>
          </a:p>
          <a:p>
            <a:pPr lvl="2"/>
            <a:r>
              <a:rPr lang="en-US" sz="2600" dirty="0"/>
              <a:t> </a:t>
            </a:r>
            <a:r>
              <a:rPr lang="en-US" sz="2600" dirty="0" smtClean="0"/>
              <a:t>Technical Staff support</a:t>
            </a:r>
            <a:endParaRPr lang="en-US" sz="2600" dirty="0"/>
          </a:p>
          <a:p>
            <a:r>
              <a:rPr lang="en-US" sz="3000" dirty="0" smtClean="0"/>
              <a:t>Joint </a:t>
            </a:r>
            <a:r>
              <a:rPr lang="en-US" sz="3000" dirty="0"/>
              <a:t>meetings:  Once per </a:t>
            </a:r>
            <a:r>
              <a:rPr lang="en-US" sz="3000" dirty="0" smtClean="0"/>
              <a:t>semester</a:t>
            </a:r>
          </a:p>
          <a:p>
            <a:endParaRPr lang="en-US" sz="34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382B-44CD-3245-A9A1-CA43106D96EE}" type="datetime1">
              <a:rPr lang="en-US" smtClean="0"/>
              <a:t>11/5/2015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" y="482926"/>
            <a:ext cx="8229600" cy="79867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Closing remarks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65409"/>
            <a:ext cx="8674100" cy="57846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iPerform</a:t>
            </a:r>
            <a:r>
              <a:rPr lang="en-US" sz="2800" dirty="0" smtClean="0"/>
              <a:t> I/UCRC center offers :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Cutting edge technologies to promote its members</a:t>
            </a:r>
          </a:p>
          <a:p>
            <a:pPr lvl="1"/>
            <a:r>
              <a:rPr lang="en-US" sz="2400" dirty="0" smtClean="0"/>
              <a:t>Unlimited faculty expertise across all center universities </a:t>
            </a:r>
          </a:p>
          <a:p>
            <a:pPr lvl="1"/>
            <a:r>
              <a:rPr lang="en-US" sz="2400" dirty="0" smtClean="0"/>
              <a:t>First rights to developments (tools, methods, prototypes, publications)</a:t>
            </a:r>
          </a:p>
          <a:p>
            <a:pPr lvl="1"/>
            <a:endParaRPr lang="en-US" sz="2400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Contact: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Fillia Makedon (</a:t>
            </a:r>
            <a:r>
              <a:rPr lang="en-US" b="1" dirty="0" smtClean="0">
                <a:solidFill>
                  <a:srgbClr val="FF6600"/>
                </a:solidFill>
                <a:hlinkClick r:id="rId2"/>
              </a:rPr>
              <a:t>makedon@uta.edu</a:t>
            </a:r>
            <a:r>
              <a:rPr lang="en-US" b="1" dirty="0" smtClean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b="1" dirty="0" err="1" smtClean="0">
                <a:solidFill>
                  <a:srgbClr val="FF6600"/>
                </a:solidFill>
              </a:rPr>
              <a:t>Ovidiu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Daescu</a:t>
            </a:r>
            <a:r>
              <a:rPr lang="en-US" b="1" dirty="0" smtClean="0">
                <a:solidFill>
                  <a:srgbClr val="FF6600"/>
                </a:solidFill>
              </a:rPr>
              <a:t> (</a:t>
            </a:r>
            <a:r>
              <a:rPr lang="en-US" b="1" dirty="0" smtClean="0">
                <a:solidFill>
                  <a:srgbClr val="FF6600"/>
                </a:solidFill>
                <a:hlinkClick r:id="rId3"/>
              </a:rPr>
              <a:t>daescu@utdallas.edu</a:t>
            </a:r>
            <a:r>
              <a:rPr lang="en-US" b="1" dirty="0" smtClean="0">
                <a:solidFill>
                  <a:srgbClr val="FF6600"/>
                </a:solidFill>
              </a:rPr>
              <a:t>)</a:t>
            </a:r>
          </a:p>
          <a:p>
            <a:pPr marL="914400" lvl="2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 descr="iPerform Cent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02" y="296862"/>
            <a:ext cx="1255395" cy="4476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Macintosh HD:Users:scphan:Box Sync:Downloads (Sync):nsf1.e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6862"/>
            <a:ext cx="1041400" cy="922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F0D9-82BD-C142-BFAC-5DAAF329CC6F}" type="datetime1">
              <a:rPr lang="en-US" smtClean="0"/>
              <a:t>11/5/2015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1800"/>
            <a:ext cx="7543800" cy="985838"/>
          </a:xfrm>
        </p:spPr>
        <p:txBody>
          <a:bodyPr/>
          <a:lstStyle/>
          <a:p>
            <a:r>
              <a:rPr lang="en-US" dirty="0" err="1" smtClean="0">
                <a:solidFill>
                  <a:srgbClr val="131DDB"/>
                </a:solidFill>
              </a:rPr>
              <a:t>iPerform</a:t>
            </a:r>
            <a:r>
              <a:rPr lang="en-US" dirty="0" smtClean="0">
                <a:solidFill>
                  <a:srgbClr val="131DDB"/>
                </a:solidFill>
              </a:rPr>
              <a:t> Center Background</a:t>
            </a:r>
            <a:endParaRPr lang="en-US" dirty="0">
              <a:solidFill>
                <a:srgbClr val="131DD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6037"/>
            <a:ext cx="8788400" cy="53038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NSF approved the  creation of a new  I/UCRC center  called </a:t>
            </a:r>
            <a:r>
              <a:rPr lang="en-US" sz="2800" dirty="0" err="1" smtClean="0"/>
              <a:t>iPerform</a:t>
            </a:r>
            <a:r>
              <a:rPr lang="en-US" sz="2800" dirty="0" smtClean="0"/>
              <a:t>, </a:t>
            </a:r>
            <a:r>
              <a:rPr lang="en-US" sz="2800" dirty="0"/>
              <a:t>with focus </a:t>
            </a:r>
            <a:r>
              <a:rPr lang="en-US" sz="2800" dirty="0" smtClean="0"/>
              <a:t>to enhance </a:t>
            </a:r>
            <a:r>
              <a:rPr lang="en-US" sz="2800" dirty="0"/>
              <a:t>(human) </a:t>
            </a:r>
            <a:r>
              <a:rPr lang="en-US" sz="2800" dirty="0" smtClean="0"/>
              <a:t>performance at all </a:t>
            </a:r>
            <a:r>
              <a:rPr lang="en-US" sz="2800" dirty="0"/>
              <a:t>levels </a:t>
            </a:r>
            <a:r>
              <a:rPr lang="en-US" sz="2800" dirty="0" smtClean="0"/>
              <a:t>for healthy and disabled people.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iPerform</a:t>
            </a:r>
            <a:r>
              <a:rPr lang="en-US" sz="2800" dirty="0" smtClean="0"/>
              <a:t> is one of over 74 such NSF centers </a:t>
            </a:r>
            <a:r>
              <a:rPr lang="en-US" sz="2800" dirty="0"/>
              <a:t>with more than 180 sites and 800 </a:t>
            </a:r>
            <a:r>
              <a:rPr lang="en-US" sz="2800" dirty="0" smtClean="0"/>
              <a:t>members, over </a:t>
            </a:r>
            <a:r>
              <a:rPr lang="en-US" sz="2800" dirty="0"/>
              <a:t>600 companies &amp; over 1080 </a:t>
            </a:r>
            <a:r>
              <a:rPr lang="en-US" sz="2800" dirty="0" smtClean="0"/>
              <a:t>memberships</a:t>
            </a:r>
          </a:p>
          <a:p>
            <a:endParaRPr lang="en-US" sz="2800" dirty="0"/>
          </a:p>
          <a:p>
            <a:r>
              <a:rPr lang="en-US" sz="2800" dirty="0" smtClean="0"/>
              <a:t>The center currently includes U</a:t>
            </a:r>
            <a:r>
              <a:rPr lang="en-US" sz="2800" dirty="0"/>
              <a:t>. of Texas Arlington (UTA) </a:t>
            </a:r>
            <a:r>
              <a:rPr lang="en-US" sz="2800" dirty="0" smtClean="0"/>
              <a:t>(lead) and </a:t>
            </a:r>
            <a:r>
              <a:rPr lang="en-US" sz="2800" dirty="0"/>
              <a:t>U. of Texas at </a:t>
            </a:r>
            <a:r>
              <a:rPr lang="en-US" sz="2800" dirty="0" smtClean="0"/>
              <a:t>Dallas (UTD). </a:t>
            </a:r>
          </a:p>
          <a:p>
            <a:endParaRPr lang="en-US" sz="2800" dirty="0" smtClean="0"/>
          </a:p>
          <a:p>
            <a:r>
              <a:rPr lang="en-US" sz="2800" dirty="0" smtClean="0"/>
              <a:t>Three more universities are interested in joining the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-81575"/>
            <a:ext cx="9143999" cy="6773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D4EFFC"/>
            </a:solidFill>
          </a:ln>
        </p:spPr>
        <p:txBody>
          <a:bodyPr lIns="84877" tIns="42437" rIns="84877" bIns="42437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1312" indent="0" algn="l"/>
            <a:r>
              <a:rPr lang="en-US" sz="3600" i="0" dirty="0" smtClean="0">
                <a:solidFill>
                  <a:schemeClr val="tx2"/>
                </a:solidFill>
                <a:latin typeface="Times New Roman"/>
              </a:rPr>
              <a:t>iPerform Center</a:t>
            </a:r>
            <a:r>
              <a:rPr lang="en-US" sz="3400" i="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/>
            </a:r>
            <a:br>
              <a:rPr lang="en-US" sz="3400" i="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en-US" sz="1400" i="0" dirty="0" smtClean="0">
                <a:solidFill>
                  <a:srgbClr val="000000"/>
                </a:solidFill>
                <a:latin typeface="Arial"/>
              </a:rPr>
              <a:t>Assistive Technologies to Enhance Human Performance</a:t>
            </a:r>
            <a:endParaRPr lang="en-US" sz="1400" i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utd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88" y="96227"/>
            <a:ext cx="1371600" cy="519831"/>
          </a:xfrm>
          <a:prstGeom prst="rect">
            <a:avLst/>
          </a:prstGeom>
          <a:noFill/>
        </p:spPr>
      </p:pic>
      <p:pic>
        <p:nvPicPr>
          <p:cNvPr id="7" name="Picture 6" descr="uta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39" y="156963"/>
            <a:ext cx="1371600" cy="4387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6DE0-6355-5B44-A3CD-29CF0E8A5D0B}" type="datetime1">
              <a:rPr lang="en-US" smtClean="0"/>
              <a:t>11/5/2015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iPerform</a:t>
            </a:r>
            <a:r>
              <a:rPr lang="en-US" smtClean="0"/>
              <a:t> IAB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20776"/>
            <a:ext cx="8699500" cy="55832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Current Companies </a:t>
            </a:r>
            <a:r>
              <a:rPr lang="en-US" sz="4100" dirty="0"/>
              <a:t>and </a:t>
            </a:r>
            <a:r>
              <a:rPr lang="en-US" sz="4100" dirty="0" smtClean="0"/>
              <a:t>institutions members:</a:t>
            </a:r>
          </a:p>
          <a:p>
            <a:pPr lvl="2"/>
            <a:r>
              <a:rPr lang="en-US" sz="3300" dirty="0" smtClean="0">
                <a:solidFill>
                  <a:srgbClr val="0000FF"/>
                </a:solidFill>
              </a:rPr>
              <a:t>UTD:</a:t>
            </a: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Texas Instruments</a:t>
            </a:r>
            <a:endParaRPr lang="en-US" sz="2900" dirty="0">
              <a:solidFill>
                <a:srgbClr val="0000FF"/>
              </a:solidFill>
            </a:endParaRP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Raytheon</a:t>
            </a:r>
            <a:endParaRPr lang="en-US" sz="2900" dirty="0">
              <a:solidFill>
                <a:srgbClr val="0000FF"/>
              </a:solidFill>
            </a:endParaRP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Bosch</a:t>
            </a:r>
            <a:endParaRPr lang="en-US" sz="2900" dirty="0">
              <a:solidFill>
                <a:srgbClr val="0000FF"/>
              </a:solidFill>
            </a:endParaRP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NIST </a:t>
            </a:r>
            <a:endParaRPr lang="en-US" sz="2900" dirty="0">
              <a:solidFill>
                <a:srgbClr val="0000FF"/>
              </a:solidFill>
            </a:endParaRPr>
          </a:p>
          <a:p>
            <a:pPr lvl="2"/>
            <a:r>
              <a:rPr lang="en-US" sz="3300" dirty="0" smtClean="0">
                <a:solidFill>
                  <a:srgbClr val="0000FF"/>
                </a:solidFill>
              </a:rPr>
              <a:t>UTA:</a:t>
            </a: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National Center for Scientific Research (NCSR) </a:t>
            </a:r>
            <a:endParaRPr lang="en-US" sz="2900" dirty="0">
              <a:solidFill>
                <a:srgbClr val="0000FF"/>
              </a:solidFill>
            </a:endParaRP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Barrett Robotics </a:t>
            </a:r>
          </a:p>
          <a:p>
            <a:pPr lvl="3"/>
            <a:r>
              <a:rPr lang="en-US" sz="2900" dirty="0" smtClean="0">
                <a:solidFill>
                  <a:srgbClr val="0000FF"/>
                </a:solidFill>
              </a:rPr>
              <a:t>Veteran Affairs North Texas</a:t>
            </a:r>
          </a:p>
          <a:p>
            <a:pPr lvl="3"/>
            <a:r>
              <a:rPr lang="en-US" sz="2900" dirty="0" err="1" smtClean="0">
                <a:solidFill>
                  <a:srgbClr val="0000FF"/>
                </a:solidFill>
              </a:rPr>
              <a:t>Agillaire</a:t>
            </a:r>
            <a:r>
              <a:rPr lang="en-US" sz="2900" dirty="0" smtClean="0">
                <a:solidFill>
                  <a:srgbClr val="0000FF"/>
                </a:solidFill>
              </a:rPr>
              <a:t> (most recent)</a:t>
            </a:r>
          </a:p>
          <a:p>
            <a:pPr lvl="3"/>
            <a:endParaRPr lang="en-US" sz="2900" dirty="0" smtClean="0">
              <a:solidFill>
                <a:srgbClr val="0000FF"/>
              </a:solidFill>
            </a:endParaRPr>
          </a:p>
          <a:p>
            <a:r>
              <a:rPr lang="en-US" sz="3300" dirty="0"/>
              <a:t>I</a:t>
            </a:r>
            <a:r>
              <a:rPr lang="en-US" sz="3300" dirty="0" smtClean="0"/>
              <a:t>nterested </a:t>
            </a:r>
            <a:r>
              <a:rPr lang="en-US" sz="3300" dirty="0"/>
              <a:t>in joining </a:t>
            </a:r>
            <a:r>
              <a:rPr lang="en-US" sz="3300" dirty="0" smtClean="0"/>
              <a:t>:</a:t>
            </a:r>
            <a:endParaRPr lang="en-US" sz="3300" dirty="0"/>
          </a:p>
          <a:p>
            <a:pPr lvl="2"/>
            <a:r>
              <a:rPr lang="en-US" sz="3300" dirty="0" smtClean="0">
                <a:solidFill>
                  <a:srgbClr val="0000FF"/>
                </a:solidFill>
              </a:rPr>
              <a:t>University of Texas at San Antonio (UTSA) (together with UTHSCSA), </a:t>
            </a:r>
          </a:p>
          <a:p>
            <a:pPr lvl="2"/>
            <a:r>
              <a:rPr lang="en-US" sz="3300" smtClean="0">
                <a:solidFill>
                  <a:srgbClr val="0000FF"/>
                </a:solidFill>
              </a:rPr>
              <a:t>NORTHEASTERN </a:t>
            </a:r>
            <a:r>
              <a:rPr lang="en-US" sz="3300" dirty="0" smtClean="0">
                <a:solidFill>
                  <a:srgbClr val="0000FF"/>
                </a:solidFill>
              </a:rPr>
              <a:t>U., </a:t>
            </a:r>
            <a:r>
              <a:rPr lang="en-US" sz="3300" smtClean="0">
                <a:solidFill>
                  <a:srgbClr val="0000FF"/>
                </a:solidFill>
              </a:rPr>
              <a:t>and </a:t>
            </a:r>
          </a:p>
          <a:p>
            <a:pPr lvl="2"/>
            <a:r>
              <a:rPr lang="en-US" sz="3300" smtClean="0">
                <a:solidFill>
                  <a:srgbClr val="0000FF"/>
                </a:solidFill>
              </a:rPr>
              <a:t>University </a:t>
            </a:r>
            <a:r>
              <a:rPr lang="en-US" sz="3300" dirty="0" smtClean="0">
                <a:solidFill>
                  <a:srgbClr val="0000FF"/>
                </a:solidFill>
              </a:rPr>
              <a:t>of South Florida (USF)</a:t>
            </a:r>
            <a:endParaRPr lang="en-US" sz="3300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B32-A4F9-C74F-A52C-466A8998B81A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 smtClean="0"/>
              <a:t>Budget (first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11238"/>
            <a:ext cx="8788400" cy="5345112"/>
          </a:xfrm>
        </p:spPr>
        <p:txBody>
          <a:bodyPr>
            <a:normAutofit fontScale="55000" lnSpcReduction="20000"/>
          </a:bodyPr>
          <a:lstStyle/>
          <a:p>
            <a:r>
              <a:rPr lang="en-US" sz="3000" b="1" dirty="0">
                <a:solidFill>
                  <a:srgbClr val="000000"/>
                </a:solidFill>
              </a:rPr>
              <a:t>NSF </a:t>
            </a:r>
            <a:r>
              <a:rPr lang="en-US" sz="3000" b="1" dirty="0" smtClean="0">
                <a:solidFill>
                  <a:srgbClr val="000000"/>
                </a:solidFill>
              </a:rPr>
              <a:t>(at </a:t>
            </a:r>
            <a:r>
              <a:rPr lang="en-US" sz="3000" b="1" dirty="0">
                <a:solidFill>
                  <a:srgbClr val="000000"/>
                </a:solidFill>
              </a:rPr>
              <a:t>51.5% </a:t>
            </a:r>
            <a:r>
              <a:rPr lang="en-US" sz="3000" b="1" dirty="0" smtClean="0">
                <a:solidFill>
                  <a:srgbClr val="000000"/>
                </a:solidFill>
              </a:rPr>
              <a:t>overhead): </a:t>
            </a:r>
          </a:p>
          <a:p>
            <a:pPr lvl="1"/>
            <a:r>
              <a:rPr lang="en-US" sz="2600" b="1" dirty="0" smtClean="0">
                <a:solidFill>
                  <a:srgbClr val="000000"/>
                </a:solidFill>
              </a:rPr>
              <a:t>$65,000 (UTD) </a:t>
            </a:r>
          </a:p>
          <a:p>
            <a:pPr lvl="1"/>
            <a:r>
              <a:rPr lang="en-US" sz="2600" b="1" dirty="0" smtClean="0">
                <a:solidFill>
                  <a:srgbClr val="000000"/>
                </a:solidFill>
              </a:rPr>
              <a:t> $117,000 (UTA – including evaluator)</a:t>
            </a:r>
          </a:p>
          <a:p>
            <a:pPr lvl="1"/>
            <a:endParaRPr lang="en-US" sz="2600" b="1" dirty="0" smtClean="0">
              <a:solidFill>
                <a:srgbClr val="00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Members (at 10% overhead): $300,000 (including in kind)</a:t>
            </a:r>
          </a:p>
          <a:p>
            <a:r>
              <a:rPr lang="en-US" sz="3000" b="1" dirty="0" smtClean="0">
                <a:solidFill>
                  <a:srgbClr val="000000"/>
                </a:solidFill>
              </a:rPr>
              <a:t>Total first year:  $300,000 + $65,000 + $117,000 = $ 482,000</a:t>
            </a:r>
          </a:p>
          <a:p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Detailed Member contribution:</a:t>
            </a:r>
          </a:p>
          <a:p>
            <a:pPr lvl="2"/>
            <a:r>
              <a:rPr lang="en-US" sz="3100" b="1" dirty="0" smtClean="0">
                <a:solidFill>
                  <a:srgbClr val="0000FF"/>
                </a:solidFill>
              </a:rPr>
              <a:t>UTD total : $160K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>
                <a:solidFill>
                  <a:srgbClr val="0000FF"/>
                </a:solidFill>
              </a:rPr>
              <a:t>Texas </a:t>
            </a:r>
            <a:r>
              <a:rPr lang="en-US" sz="3100" b="1" dirty="0" smtClean="0">
                <a:solidFill>
                  <a:srgbClr val="0000FF"/>
                </a:solidFill>
              </a:rPr>
              <a:t>Instruments - $40K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 smtClean="0">
                <a:solidFill>
                  <a:srgbClr val="0000FF"/>
                </a:solidFill>
              </a:rPr>
              <a:t>Raytheon - </a:t>
            </a:r>
            <a:r>
              <a:rPr lang="en-US" sz="3100" b="1" dirty="0">
                <a:solidFill>
                  <a:srgbClr val="0000FF"/>
                </a:solidFill>
              </a:rPr>
              <a:t>$</a:t>
            </a:r>
            <a:r>
              <a:rPr lang="en-US" sz="3100" b="1" dirty="0" smtClean="0">
                <a:solidFill>
                  <a:srgbClr val="0000FF"/>
                </a:solidFill>
              </a:rPr>
              <a:t>40K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 smtClean="0">
                <a:solidFill>
                  <a:srgbClr val="0000FF"/>
                </a:solidFill>
              </a:rPr>
              <a:t>Bosch - </a:t>
            </a:r>
            <a:r>
              <a:rPr lang="en-US" sz="3100" b="1" dirty="0">
                <a:solidFill>
                  <a:srgbClr val="0000FF"/>
                </a:solidFill>
              </a:rPr>
              <a:t>$</a:t>
            </a:r>
            <a:r>
              <a:rPr lang="en-US" sz="3100" b="1" dirty="0" smtClean="0">
                <a:solidFill>
                  <a:srgbClr val="0000FF"/>
                </a:solidFill>
              </a:rPr>
              <a:t>40K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>
                <a:solidFill>
                  <a:srgbClr val="0000FF"/>
                </a:solidFill>
              </a:rPr>
              <a:t>NIST </a:t>
            </a:r>
            <a:r>
              <a:rPr lang="en-US" sz="3100" b="1" dirty="0" smtClean="0">
                <a:solidFill>
                  <a:srgbClr val="0000FF"/>
                </a:solidFill>
              </a:rPr>
              <a:t>- </a:t>
            </a:r>
            <a:r>
              <a:rPr lang="en-US" sz="3100" b="1" dirty="0">
                <a:solidFill>
                  <a:srgbClr val="0000FF"/>
                </a:solidFill>
              </a:rPr>
              <a:t>$</a:t>
            </a:r>
            <a:r>
              <a:rPr lang="en-US" sz="3100" b="1" dirty="0" smtClean="0">
                <a:solidFill>
                  <a:srgbClr val="0000FF"/>
                </a:solidFill>
              </a:rPr>
              <a:t>40K</a:t>
            </a:r>
          </a:p>
          <a:p>
            <a:pPr marL="1371600" lvl="3" indent="0">
              <a:buNone/>
            </a:pPr>
            <a:endParaRPr lang="en-US" sz="3100" b="1" dirty="0">
              <a:solidFill>
                <a:srgbClr val="0000FF"/>
              </a:solidFill>
            </a:endParaRPr>
          </a:p>
          <a:p>
            <a:pPr lvl="2"/>
            <a:r>
              <a:rPr lang="en-US" sz="3100" b="1" dirty="0" smtClean="0">
                <a:solidFill>
                  <a:srgbClr val="0000FF"/>
                </a:solidFill>
              </a:rPr>
              <a:t>UTA total: $140 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 smtClean="0">
                <a:solidFill>
                  <a:srgbClr val="0000FF"/>
                </a:solidFill>
              </a:rPr>
              <a:t>NCSR - $40K (in kind)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>
                <a:solidFill>
                  <a:srgbClr val="0000FF"/>
                </a:solidFill>
              </a:rPr>
              <a:t>Barrett Robotics </a:t>
            </a:r>
            <a:r>
              <a:rPr lang="en-US" sz="3100" b="1" dirty="0" smtClean="0">
                <a:solidFill>
                  <a:srgbClr val="0000FF"/>
                </a:solidFill>
              </a:rPr>
              <a:t>- </a:t>
            </a:r>
            <a:r>
              <a:rPr lang="en-US" sz="3100" b="1" dirty="0">
                <a:solidFill>
                  <a:srgbClr val="0000FF"/>
                </a:solidFill>
              </a:rPr>
              <a:t>$</a:t>
            </a:r>
            <a:r>
              <a:rPr lang="en-US" sz="3100" b="1" dirty="0" smtClean="0">
                <a:solidFill>
                  <a:srgbClr val="0000FF"/>
                </a:solidFill>
              </a:rPr>
              <a:t>40K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>
                <a:solidFill>
                  <a:srgbClr val="0000FF"/>
                </a:solidFill>
              </a:rPr>
              <a:t>Veteran Affairs North </a:t>
            </a:r>
            <a:r>
              <a:rPr lang="en-US" sz="3100" b="1" dirty="0" smtClean="0">
                <a:solidFill>
                  <a:srgbClr val="0000FF"/>
                </a:solidFill>
              </a:rPr>
              <a:t>Texas - </a:t>
            </a:r>
            <a:r>
              <a:rPr lang="en-US" sz="3100" b="1" dirty="0">
                <a:solidFill>
                  <a:srgbClr val="0000FF"/>
                </a:solidFill>
              </a:rPr>
              <a:t>$</a:t>
            </a:r>
            <a:r>
              <a:rPr lang="en-US" sz="3100" b="1" dirty="0" smtClean="0">
                <a:solidFill>
                  <a:srgbClr val="0000FF"/>
                </a:solidFill>
              </a:rPr>
              <a:t>40K</a:t>
            </a:r>
            <a:endParaRPr lang="en-US" sz="3100" b="1" dirty="0">
              <a:solidFill>
                <a:srgbClr val="0000FF"/>
              </a:solidFill>
            </a:endParaRPr>
          </a:p>
          <a:p>
            <a:pPr lvl="3"/>
            <a:r>
              <a:rPr lang="en-US" sz="3100" b="1" dirty="0" err="1" smtClean="0">
                <a:solidFill>
                  <a:srgbClr val="0000FF"/>
                </a:solidFill>
              </a:rPr>
              <a:t>Agillaire</a:t>
            </a:r>
            <a:r>
              <a:rPr lang="en-US" sz="3100" b="1" dirty="0" smtClean="0">
                <a:solidFill>
                  <a:srgbClr val="0000FF"/>
                </a:solidFill>
              </a:rPr>
              <a:t> - $20K (Associate Membership)</a:t>
            </a:r>
            <a:endParaRPr lang="en-US" sz="31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4559-D7B6-854C-8EB6-CFEC685F788C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3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-274638"/>
            <a:ext cx="9296400" cy="14144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Join the </a:t>
            </a:r>
            <a:r>
              <a:rPr lang="en-US" sz="3200" b="1" dirty="0" err="1" smtClean="0"/>
              <a:t>iPerform</a:t>
            </a:r>
            <a:r>
              <a:rPr lang="en-US" sz="3200" b="1" dirty="0" smtClean="0"/>
              <a:t> NSF I/UCRC Center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61999"/>
            <a:ext cx="8801100" cy="595947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00"/>
                </a:solidFill>
              </a:rPr>
              <a:t>ew </a:t>
            </a:r>
            <a:r>
              <a:rPr lang="en-US" sz="2800" dirty="0">
                <a:solidFill>
                  <a:srgbClr val="000000"/>
                </a:solidFill>
              </a:rPr>
              <a:t>o</a:t>
            </a:r>
            <a:r>
              <a:rPr lang="en-US" sz="2800" dirty="0" smtClean="0">
                <a:solidFill>
                  <a:srgbClr val="000000"/>
                </a:solidFill>
              </a:rPr>
              <a:t>pportunities </a:t>
            </a:r>
            <a:r>
              <a:rPr lang="en-US" sz="2800" dirty="0">
                <a:solidFill>
                  <a:srgbClr val="000000"/>
                </a:solidFill>
              </a:rPr>
              <a:t>for </a:t>
            </a:r>
            <a:r>
              <a:rPr lang="en-US" sz="2800" dirty="0" smtClean="0">
                <a:solidFill>
                  <a:srgbClr val="000000"/>
                </a:solidFill>
              </a:rPr>
              <a:t>investment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Research pre-competitive new technologies</a:t>
            </a:r>
          </a:p>
          <a:p>
            <a:r>
              <a:rPr lang="en-US" sz="2800" dirty="0" smtClean="0"/>
              <a:t>Gain access </a:t>
            </a:r>
            <a:r>
              <a:rPr lang="en-US" sz="2800" dirty="0"/>
              <a:t>to </a:t>
            </a:r>
            <a:r>
              <a:rPr lang="en-US" sz="2800" dirty="0" smtClean="0"/>
              <a:t>cutting edge research projects</a:t>
            </a:r>
            <a:endParaRPr lang="en-US" sz="2800" dirty="0"/>
          </a:p>
          <a:p>
            <a:pPr lvl="2"/>
            <a:r>
              <a:rPr lang="en-US" dirty="0"/>
              <a:t>Access to university labs to </a:t>
            </a:r>
            <a:r>
              <a:rPr lang="en-US" dirty="0" smtClean="0"/>
              <a:t>build / test  and evaluate  </a:t>
            </a:r>
          </a:p>
          <a:p>
            <a:pPr lvl="2"/>
            <a:r>
              <a:rPr lang="en-US" dirty="0" smtClean="0"/>
              <a:t>Access to </a:t>
            </a:r>
            <a:r>
              <a:rPr lang="en-US" dirty="0"/>
              <a:t>top </a:t>
            </a:r>
            <a:r>
              <a:rPr lang="en-US" dirty="0" smtClean="0"/>
              <a:t>students to perform cutting edge research</a:t>
            </a:r>
          </a:p>
          <a:p>
            <a:pPr lvl="2"/>
            <a:r>
              <a:rPr lang="en-US" dirty="0" smtClean="0"/>
              <a:t>Access to top Faculty </a:t>
            </a:r>
            <a:r>
              <a:rPr lang="en-US" dirty="0"/>
              <a:t>experts to </a:t>
            </a:r>
            <a:r>
              <a:rPr lang="en-US" dirty="0" smtClean="0"/>
              <a:t>advise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suggest </a:t>
            </a:r>
            <a:r>
              <a:rPr lang="en-US" dirty="0" smtClean="0"/>
              <a:t>solutions</a:t>
            </a:r>
            <a:endParaRPr lang="en-US" dirty="0"/>
          </a:p>
          <a:p>
            <a:r>
              <a:rPr lang="en-US" sz="2800" dirty="0" smtClean="0"/>
              <a:t>Connect and advertise to other center members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Expand </a:t>
            </a:r>
            <a:r>
              <a:rPr lang="en-US" dirty="0">
                <a:solidFill>
                  <a:srgbClr val="000000"/>
                </a:solidFill>
              </a:rPr>
              <a:t>market </a:t>
            </a:r>
            <a:r>
              <a:rPr lang="en-US" dirty="0" smtClean="0">
                <a:solidFill>
                  <a:srgbClr val="000000"/>
                </a:solidFill>
              </a:rPr>
              <a:t>base by interconnecting with other members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/>
              <a:t>V</a:t>
            </a:r>
            <a:r>
              <a:rPr lang="en-US" dirty="0" smtClean="0"/>
              <a:t>isibility</a:t>
            </a:r>
            <a:r>
              <a:rPr lang="en-US" dirty="0"/>
              <a:t>, prestige </a:t>
            </a:r>
            <a:r>
              <a:rPr lang="en-US" dirty="0" smtClean="0"/>
              <a:t>&amp; international prominence through NSF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Opportunities to pursue </a:t>
            </a:r>
            <a:r>
              <a:rPr lang="en-US" dirty="0">
                <a:solidFill>
                  <a:srgbClr val="000000"/>
                </a:solidFill>
              </a:rPr>
              <a:t>federal funding (</a:t>
            </a:r>
            <a:r>
              <a:rPr lang="en-US" dirty="0" smtClean="0">
                <a:solidFill>
                  <a:srgbClr val="000000"/>
                </a:solidFill>
              </a:rPr>
              <a:t>SBIR, STTR).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Targeted </a:t>
            </a:r>
            <a:r>
              <a:rPr lang="en-US" sz="2800" dirty="0">
                <a:solidFill>
                  <a:srgbClr val="000000"/>
                </a:solidFill>
              </a:rPr>
              <a:t>employee recruiting and </a:t>
            </a:r>
            <a:r>
              <a:rPr lang="en-US" sz="2800" dirty="0" smtClean="0">
                <a:solidFill>
                  <a:srgbClr val="000000"/>
                </a:solidFill>
              </a:rPr>
              <a:t>training</a:t>
            </a:r>
            <a:endParaRPr lang="en-US" sz="2800" dirty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Identify </a:t>
            </a:r>
            <a:r>
              <a:rPr lang="en-US" dirty="0">
                <a:solidFill>
                  <a:srgbClr val="000000"/>
                </a:solidFill>
              </a:rPr>
              <a:t>talented employees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sz="2000" dirty="0" smtClean="0">
                <a:solidFill>
                  <a:srgbClr val="000000"/>
                </a:solidFill>
              </a:rPr>
              <a:t>Faculty </a:t>
            </a:r>
            <a:r>
              <a:rPr lang="en-US" sz="2000" dirty="0">
                <a:solidFill>
                  <a:srgbClr val="000000"/>
                </a:solidFill>
              </a:rPr>
              <a:t>to support company research 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3AAD-08AC-7C46-AB5A-6DB4B9165D03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699" y="86774"/>
            <a:ext cx="9601200" cy="94264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0000FF"/>
                </a:solidFill>
              </a:rPr>
              <a:t>Research and Application Areas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2453"/>
            <a:ext cx="8801100" cy="55822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Assistive </a:t>
            </a:r>
            <a:r>
              <a:rPr lang="en-US" sz="2800" b="1" dirty="0">
                <a:solidFill>
                  <a:srgbClr val="000000"/>
                </a:solidFill>
              </a:rPr>
              <a:t>T</a:t>
            </a:r>
            <a:r>
              <a:rPr lang="en-US" sz="2800" b="1" dirty="0" smtClean="0">
                <a:solidFill>
                  <a:srgbClr val="000000"/>
                </a:solidFill>
              </a:rPr>
              <a:t>echnologies (AT) is about human capabilities:</a:t>
            </a:r>
          </a:p>
          <a:p>
            <a:pPr lvl="1"/>
            <a:r>
              <a:rPr lang="en-US" sz="2400" dirty="0" smtClean="0"/>
              <a:t>Optimize how humans deal with objects, data, services, products, software, hardware</a:t>
            </a:r>
            <a:r>
              <a:rPr lang="en-US" sz="2400" dirty="0"/>
              <a:t> </a:t>
            </a:r>
            <a:r>
              <a:rPr lang="en-US" sz="2400" dirty="0" smtClean="0"/>
              <a:t>and environments around them</a:t>
            </a:r>
          </a:p>
          <a:p>
            <a:pPr lvl="1"/>
            <a:r>
              <a:rPr lang="en-US" sz="2400" dirty="0" smtClean="0"/>
              <a:t>Impact performance at home, at work, online, onsite, </a:t>
            </a:r>
            <a:r>
              <a:rPr lang="en-US" sz="2400" dirty="0"/>
              <a:t>f</a:t>
            </a:r>
            <a:r>
              <a:rPr lang="en-US" sz="2400" dirty="0" smtClean="0"/>
              <a:t>or healthy persons and for those with disabilities</a:t>
            </a:r>
            <a:endParaRPr lang="en-US" sz="2400" dirty="0"/>
          </a:p>
          <a:p>
            <a:r>
              <a:rPr lang="en-US" sz="2800" b="1" dirty="0">
                <a:solidFill>
                  <a:srgbClr val="000000"/>
                </a:solidFill>
              </a:rPr>
              <a:t>A</a:t>
            </a:r>
            <a:r>
              <a:rPr lang="en-US" sz="2800" b="1" dirty="0" smtClean="0">
                <a:solidFill>
                  <a:srgbClr val="000000"/>
                </a:solidFill>
              </a:rPr>
              <a:t>pplications:</a:t>
            </a:r>
          </a:p>
          <a:p>
            <a:pPr lvl="1"/>
            <a:r>
              <a:rPr lang="en-US" sz="2400" dirty="0" smtClean="0"/>
              <a:t>robotics, virtual reality, healthcare delivery, energy conservation, transportation, manufacturing, training, education, medicine, other.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 smtClean="0">
                <a:solidFill>
                  <a:srgbClr val="000000"/>
                </a:solidFill>
              </a:rPr>
              <a:t>utting-edge research through center faculty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Big Data, new sensors, simulations, automation, software/hardware development and integration.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47E0-9EED-FD4F-B50A-54F0C6B6EC6F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90"/>
            <a:ext cx="8229600" cy="1143000"/>
          </a:xfrm>
        </p:spPr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017611"/>
            <a:ext cx="9016999" cy="5853089"/>
          </a:xfrm>
        </p:spPr>
        <p:txBody>
          <a:bodyPr>
            <a:normAutofit/>
          </a:bodyPr>
          <a:lstStyle/>
          <a:p>
            <a:r>
              <a:rPr lang="en-US" sz="3100" dirty="0" smtClean="0"/>
              <a:t>Membership fees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Full: $40K/year – 1 vote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Associate: $20K/year – half a vote</a:t>
            </a:r>
          </a:p>
          <a:p>
            <a:r>
              <a:rPr lang="en-US" sz="3100" dirty="0" smtClean="0"/>
              <a:t>Membership goes to support projects voted by the IAB.</a:t>
            </a:r>
          </a:p>
          <a:p>
            <a:pPr lvl="2"/>
            <a:r>
              <a:rPr lang="en-US" dirty="0" smtClean="0"/>
              <a:t>Members </a:t>
            </a:r>
            <a:r>
              <a:rPr lang="en-US" dirty="0"/>
              <a:t>attend semi-annual meetings &amp; vote on projects to partner in research and </a:t>
            </a:r>
            <a:r>
              <a:rPr lang="en-US" dirty="0" smtClean="0"/>
              <a:t>education</a:t>
            </a:r>
          </a:p>
          <a:p>
            <a:pPr lvl="2"/>
            <a:r>
              <a:rPr lang="en-US" dirty="0"/>
              <a:t>Members vote on the projects that best suit their </a:t>
            </a:r>
            <a:r>
              <a:rPr lang="en-US" dirty="0" smtClean="0"/>
              <a:t>mission</a:t>
            </a:r>
          </a:p>
          <a:p>
            <a:pPr lvl="0"/>
            <a:r>
              <a:rPr lang="en-US" sz="3100" dirty="0">
                <a:solidFill>
                  <a:srgbClr val="000000"/>
                </a:solidFill>
              </a:rPr>
              <a:t>All members have common ownership of the entire </a:t>
            </a:r>
            <a:r>
              <a:rPr lang="en-US" sz="3100" dirty="0" smtClean="0">
                <a:solidFill>
                  <a:srgbClr val="000000"/>
                </a:solidFill>
              </a:rPr>
              <a:t>center research </a:t>
            </a:r>
            <a:r>
              <a:rPr lang="en-US" sz="3100" dirty="0">
                <a:solidFill>
                  <a:srgbClr val="000000"/>
                </a:solidFill>
              </a:rPr>
              <a:t>portfolio with the universities.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Membership funds are channeled through Grants and Contracts Office, with 10% overhead.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755-BA90-7349-A49C-9E91C1DA8849}" type="datetime1">
              <a:rPr lang="en-US" smtClean="0"/>
              <a:t>11/5/2015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4" y="274443"/>
            <a:ext cx="8764586" cy="5667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IP &amp; Software Rights  (I/UCRC website at </a:t>
            </a:r>
            <a:r>
              <a:rPr lang="en-US" sz="2800" dirty="0" err="1" smtClean="0">
                <a:latin typeface="+mj-lt"/>
              </a:rPr>
              <a:t>nsf.gov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14" y="1804006"/>
            <a:ext cx="4090986" cy="5206393"/>
          </a:xfrm>
        </p:spPr>
        <p:txBody>
          <a:bodyPr/>
          <a:lstStyle/>
          <a:p>
            <a:r>
              <a:rPr lang="en-US" sz="2200" dirty="0"/>
              <a:t>$40,000 for a Full </a:t>
            </a:r>
            <a:r>
              <a:rPr lang="en-US" sz="2200" dirty="0" smtClean="0"/>
              <a:t>Membership includes the </a:t>
            </a:r>
            <a:r>
              <a:rPr lang="en-US" sz="2200" dirty="0"/>
              <a:t>following </a:t>
            </a:r>
            <a:r>
              <a:rPr lang="en-US" sz="2200" dirty="0" smtClean="0"/>
              <a:t>IP rights:</a:t>
            </a:r>
          </a:p>
          <a:p>
            <a:r>
              <a:rPr lang="en-US" sz="2200" dirty="0"/>
              <a:t> 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Access to publications, documentation and </a:t>
            </a:r>
            <a:r>
              <a:rPr lang="en-US" sz="2200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Ongoing Royalty Free (protection cost only) Center </a:t>
            </a:r>
            <a:r>
              <a:rPr lang="en-US" sz="2200" dirty="0"/>
              <a:t>patents and copyrights, as specified in </a:t>
            </a:r>
            <a:r>
              <a:rPr lang="en-US" sz="2200" dirty="0" smtClean="0"/>
              <a:t>Agreement</a:t>
            </a:r>
            <a:r>
              <a:rPr lang="en-US" sz="2200" dirty="0"/>
              <a:t> 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Option for exclusivity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853088"/>
            <a:ext cx="5022850" cy="58683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68880" y="5217160"/>
            <a:ext cx="1963421" cy="309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8B81-1E65-2A40-9CCF-A166F141E54B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669-6372-7E41-9EC1-3CE7C9DDBF2F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C318-E381-DB4E-BB1A-21A08B962FA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800" y="-673100"/>
            <a:ext cx="10198100" cy="81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758</Words>
  <Application>Microsoft Office PowerPoint</Application>
  <PresentationFormat>On-screen Show (4:3)</PresentationFormat>
  <Paragraphs>135</Paragraphs>
  <Slides>11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iPerform NSF I/UCRC Center http://www.nsf.gov/eng/iip/iucrc/</vt:lpstr>
      <vt:lpstr>iPerform Center Background</vt:lpstr>
      <vt:lpstr>Current iPerform IAB members</vt:lpstr>
      <vt:lpstr>Budget (first year)</vt:lpstr>
      <vt:lpstr>Why Join the iPerform NSF I/UCRC Center</vt:lpstr>
      <vt:lpstr>Research and Application Areas</vt:lpstr>
      <vt:lpstr>Membership</vt:lpstr>
      <vt:lpstr>IP &amp; Software Rights  (I/UCRC website at nsf.gov)</vt:lpstr>
      <vt:lpstr>PowerPoint Presentation</vt:lpstr>
      <vt:lpstr>Organizational Structure of Center</vt:lpstr>
      <vt:lpstr>Closing remarks</vt:lpstr>
    </vt:vector>
  </TitlesOfParts>
  <Company>UTA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NSF iPerform Center</dc:title>
  <dc:creator>Fillia Makedon</dc:creator>
  <cp:lastModifiedBy>daescu</cp:lastModifiedBy>
  <cp:revision>312</cp:revision>
  <cp:lastPrinted>2015-10-04T17:14:01Z</cp:lastPrinted>
  <dcterms:created xsi:type="dcterms:W3CDTF">2015-03-19T01:28:17Z</dcterms:created>
  <dcterms:modified xsi:type="dcterms:W3CDTF">2015-11-05T19:39:35Z</dcterms:modified>
</cp:coreProperties>
</file>