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2"/>
  </p:notesMasterIdLst>
  <p:handoutMasterIdLst>
    <p:handoutMasterId r:id="rId33"/>
  </p:handoutMasterIdLst>
  <p:sldIdLst>
    <p:sldId id="262" r:id="rId2"/>
    <p:sldId id="267" r:id="rId3"/>
    <p:sldId id="302" r:id="rId4"/>
    <p:sldId id="303" r:id="rId5"/>
    <p:sldId id="305" r:id="rId6"/>
    <p:sldId id="304" r:id="rId7"/>
    <p:sldId id="306" r:id="rId8"/>
    <p:sldId id="308" r:id="rId9"/>
    <p:sldId id="307" r:id="rId10"/>
    <p:sldId id="309" r:id="rId11"/>
    <p:sldId id="315" r:id="rId12"/>
    <p:sldId id="310" r:id="rId13"/>
    <p:sldId id="311" r:id="rId14"/>
    <p:sldId id="298" r:id="rId15"/>
    <p:sldId id="313" r:id="rId16"/>
    <p:sldId id="272" r:id="rId17"/>
    <p:sldId id="270" r:id="rId18"/>
    <p:sldId id="285" r:id="rId19"/>
    <p:sldId id="312" r:id="rId20"/>
    <p:sldId id="281" r:id="rId21"/>
    <p:sldId id="287" r:id="rId22"/>
    <p:sldId id="290" r:id="rId23"/>
    <p:sldId id="280" r:id="rId24"/>
    <p:sldId id="292" r:id="rId25"/>
    <p:sldId id="260" r:id="rId26"/>
    <p:sldId id="301" r:id="rId27"/>
    <p:sldId id="316" r:id="rId28"/>
    <p:sldId id="299" r:id="rId29"/>
    <p:sldId id="314" r:id="rId30"/>
    <p:sldId id="261" r:id="rId31"/>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996633"/>
    <a:srgbClr val="336600"/>
    <a:srgbClr val="CC3300"/>
    <a:srgbClr val="FF9900"/>
    <a:srgbClr val="CCCCFF"/>
    <a:srgbClr val="CC99FF"/>
    <a:srgbClr val="FFCC66"/>
    <a:srgbClr val="CCFF99"/>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51" autoAdjust="0"/>
  </p:normalViewPr>
  <p:slideViewPr>
    <p:cSldViewPr>
      <p:cViewPr varScale="1">
        <p:scale>
          <a:sx n="105" d="100"/>
          <a:sy n="105" d="100"/>
        </p:scale>
        <p:origin x="1716"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2957"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FD0DE666-EEF8-4E73-97D0-A06269DC1639}" type="datetimeFigureOut">
              <a:rPr lang="en-US" smtClean="0"/>
              <a:pPr/>
              <a:t>3/21/2020</a:t>
            </a:fld>
            <a:endParaRPr 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30C67A80-81E8-43DF-8D83-F9486C7E99EA}" type="slidenum">
              <a:rPr lang="en-US" smtClean="0"/>
              <a:pPr/>
              <a:t>‹#›</a:t>
            </a:fld>
            <a:endParaRPr lang="en-US" dirty="0"/>
          </a:p>
        </p:txBody>
      </p:sp>
    </p:spTree>
    <p:extLst>
      <p:ext uri="{BB962C8B-B14F-4D97-AF65-F5344CB8AC3E}">
        <p14:creationId xmlns:p14="http://schemas.microsoft.com/office/powerpoint/2010/main" val="16623371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dirty="0"/>
          </a:p>
        </p:txBody>
      </p:sp>
      <p:sp>
        <p:nvSpPr>
          <p:cNvPr id="3891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dirty="0"/>
          </a:p>
        </p:txBody>
      </p:sp>
      <p:sp>
        <p:nvSpPr>
          <p:cNvPr id="3891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3891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1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dirty="0"/>
          </a:p>
        </p:txBody>
      </p:sp>
      <p:sp>
        <p:nvSpPr>
          <p:cNvPr id="3891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987F587C-6B23-4A27-A630-0267394AB4EC}" type="slidenum">
              <a:rPr lang="en-US"/>
              <a:pPr/>
              <a:t>‹#›</a:t>
            </a:fld>
            <a:endParaRPr lang="en-US" dirty="0"/>
          </a:p>
        </p:txBody>
      </p:sp>
    </p:spTree>
    <p:extLst>
      <p:ext uri="{BB962C8B-B14F-4D97-AF65-F5344CB8AC3E}">
        <p14:creationId xmlns:p14="http://schemas.microsoft.com/office/powerpoint/2010/main" val="36515877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r>
              <a:rPr lang="en-US" dirty="0"/>
              <a:t>Lecture #15:  Constructing Loops in SPIM</a:t>
            </a:r>
          </a:p>
        </p:txBody>
      </p:sp>
      <p:sp>
        <p:nvSpPr>
          <p:cNvPr id="5" name="Slide Number Placeholder 4"/>
          <p:cNvSpPr>
            <a:spLocks noGrp="1"/>
          </p:cNvSpPr>
          <p:nvPr>
            <p:ph type="sldNum" sz="quarter" idx="11"/>
          </p:nvPr>
        </p:nvSpPr>
        <p:spPr/>
        <p:txBody>
          <a:bodyPr/>
          <a:lstStyle>
            <a:lvl1pPr>
              <a:defRPr/>
            </a:lvl1pPr>
          </a:lstStyle>
          <a:p>
            <a:fld id="{299BDA39-CF8B-4FBE-A35E-E693AF9EED63}"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dirty="0"/>
              <a:t>Lecture #15:  Constructing Loops in SPIM</a:t>
            </a:r>
          </a:p>
        </p:txBody>
      </p:sp>
      <p:sp>
        <p:nvSpPr>
          <p:cNvPr id="5" name="Slide Number Placeholder 4"/>
          <p:cNvSpPr>
            <a:spLocks noGrp="1"/>
          </p:cNvSpPr>
          <p:nvPr>
            <p:ph type="sldNum" sz="quarter" idx="11"/>
          </p:nvPr>
        </p:nvSpPr>
        <p:spPr/>
        <p:txBody>
          <a:bodyPr/>
          <a:lstStyle>
            <a:lvl1pPr>
              <a:defRPr/>
            </a:lvl1pPr>
          </a:lstStyle>
          <a:p>
            <a:fld id="{5B201AD6-24A3-4687-B19C-4C28F9C84CB9}"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447800"/>
            <a:ext cx="1943100" cy="464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447800"/>
            <a:ext cx="5676900" cy="464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dirty="0"/>
              <a:t>Lecture #15:  Constructing Loops in SPIM</a:t>
            </a:r>
          </a:p>
        </p:txBody>
      </p:sp>
      <p:sp>
        <p:nvSpPr>
          <p:cNvPr id="5" name="Slide Number Placeholder 4"/>
          <p:cNvSpPr>
            <a:spLocks noGrp="1"/>
          </p:cNvSpPr>
          <p:nvPr>
            <p:ph type="sldNum" sz="quarter" idx="11"/>
          </p:nvPr>
        </p:nvSpPr>
        <p:spPr/>
        <p:txBody>
          <a:bodyPr/>
          <a:lstStyle>
            <a:lvl1pPr>
              <a:defRPr/>
            </a:lvl1pPr>
          </a:lstStyle>
          <a:p>
            <a:fld id="{17E58BD8-A5ED-4DBE-A977-26DBA5F62862}"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dirty="0"/>
              <a:t>Lecture #15:  Constructing Loops in SPIM</a:t>
            </a:r>
          </a:p>
        </p:txBody>
      </p:sp>
      <p:sp>
        <p:nvSpPr>
          <p:cNvPr id="5" name="Slide Number Placeholder 4"/>
          <p:cNvSpPr>
            <a:spLocks noGrp="1"/>
          </p:cNvSpPr>
          <p:nvPr>
            <p:ph type="sldNum" sz="quarter" idx="11"/>
          </p:nvPr>
        </p:nvSpPr>
        <p:spPr/>
        <p:txBody>
          <a:bodyPr/>
          <a:lstStyle>
            <a:lvl1pPr>
              <a:defRPr/>
            </a:lvl1pPr>
          </a:lstStyle>
          <a:p>
            <a:fld id="{3D212A55-ED75-46B6-964D-127F1D9C5DCF}"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dirty="0"/>
              <a:t>Lecture #15:  Constructing Loops in SPIM</a:t>
            </a:r>
          </a:p>
        </p:txBody>
      </p:sp>
      <p:sp>
        <p:nvSpPr>
          <p:cNvPr id="5" name="Slide Number Placeholder 4"/>
          <p:cNvSpPr>
            <a:spLocks noGrp="1"/>
          </p:cNvSpPr>
          <p:nvPr>
            <p:ph type="sldNum" sz="quarter" idx="11"/>
          </p:nvPr>
        </p:nvSpPr>
        <p:spPr/>
        <p:txBody>
          <a:bodyPr/>
          <a:lstStyle>
            <a:lvl1pPr>
              <a:defRPr/>
            </a:lvl1pPr>
          </a:lstStyle>
          <a:p>
            <a:fld id="{32FBEBDF-F189-4B11-8A33-95499302B6C6}"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860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dirty="0"/>
              <a:t>Lecture #15:  Constructing Loops in SPIM</a:t>
            </a:r>
          </a:p>
        </p:txBody>
      </p:sp>
      <p:sp>
        <p:nvSpPr>
          <p:cNvPr id="6" name="Slide Number Placeholder 5"/>
          <p:cNvSpPr>
            <a:spLocks noGrp="1"/>
          </p:cNvSpPr>
          <p:nvPr>
            <p:ph type="sldNum" sz="quarter" idx="11"/>
          </p:nvPr>
        </p:nvSpPr>
        <p:spPr/>
        <p:txBody>
          <a:bodyPr/>
          <a:lstStyle>
            <a:lvl1pPr>
              <a:defRPr/>
            </a:lvl1pPr>
          </a:lstStyle>
          <a:p>
            <a:fld id="{E744DD6B-B1EA-4297-A96C-FE8E74C66DE5}"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dirty="0"/>
              <a:t>Lecture #15:  Constructing Loops in SPIM</a:t>
            </a:r>
          </a:p>
        </p:txBody>
      </p:sp>
      <p:sp>
        <p:nvSpPr>
          <p:cNvPr id="8" name="Slide Number Placeholder 7"/>
          <p:cNvSpPr>
            <a:spLocks noGrp="1"/>
          </p:cNvSpPr>
          <p:nvPr>
            <p:ph type="sldNum" sz="quarter" idx="11"/>
          </p:nvPr>
        </p:nvSpPr>
        <p:spPr/>
        <p:txBody>
          <a:bodyPr/>
          <a:lstStyle>
            <a:lvl1pPr>
              <a:defRPr/>
            </a:lvl1pPr>
          </a:lstStyle>
          <a:p>
            <a:fld id="{07EDCED2-A7EC-4E2E-BFA3-658747D05D55}"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dirty="0"/>
              <a:t>Lecture #15:  Constructing Loops in SPIM</a:t>
            </a:r>
          </a:p>
        </p:txBody>
      </p:sp>
      <p:sp>
        <p:nvSpPr>
          <p:cNvPr id="4" name="Slide Number Placeholder 3"/>
          <p:cNvSpPr>
            <a:spLocks noGrp="1"/>
          </p:cNvSpPr>
          <p:nvPr>
            <p:ph type="sldNum" sz="quarter" idx="11"/>
          </p:nvPr>
        </p:nvSpPr>
        <p:spPr/>
        <p:txBody>
          <a:bodyPr/>
          <a:lstStyle>
            <a:lvl1pPr>
              <a:defRPr/>
            </a:lvl1pPr>
          </a:lstStyle>
          <a:p>
            <a:fld id="{68293612-5C40-4AE6-87E3-623629E48C7B}"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dirty="0"/>
              <a:t>Lecture #15:  Constructing Loops in SPIM</a:t>
            </a:r>
          </a:p>
        </p:txBody>
      </p:sp>
      <p:sp>
        <p:nvSpPr>
          <p:cNvPr id="3" name="Slide Number Placeholder 2"/>
          <p:cNvSpPr>
            <a:spLocks noGrp="1"/>
          </p:cNvSpPr>
          <p:nvPr>
            <p:ph type="sldNum" sz="quarter" idx="11"/>
          </p:nvPr>
        </p:nvSpPr>
        <p:spPr/>
        <p:txBody>
          <a:bodyPr/>
          <a:lstStyle>
            <a:lvl1pPr>
              <a:defRPr/>
            </a:lvl1pPr>
          </a:lstStyle>
          <a:p>
            <a:fld id="{DD028B41-2F14-490D-8A7E-14559906F35A}"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dirty="0"/>
              <a:t>Lecture #15:  Constructing Loops in SPIM</a:t>
            </a:r>
          </a:p>
        </p:txBody>
      </p:sp>
      <p:sp>
        <p:nvSpPr>
          <p:cNvPr id="6" name="Slide Number Placeholder 5"/>
          <p:cNvSpPr>
            <a:spLocks noGrp="1"/>
          </p:cNvSpPr>
          <p:nvPr>
            <p:ph type="sldNum" sz="quarter" idx="11"/>
          </p:nvPr>
        </p:nvSpPr>
        <p:spPr/>
        <p:txBody>
          <a:bodyPr/>
          <a:lstStyle>
            <a:lvl1pPr>
              <a:defRPr/>
            </a:lvl1pPr>
          </a:lstStyle>
          <a:p>
            <a:fld id="{3AF40E65-0CCE-48C2-B2E8-9DE36F57609E}"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dirty="0"/>
              <a:t>Lecture #15:  Constructing Loops in SPIM</a:t>
            </a:r>
          </a:p>
        </p:txBody>
      </p:sp>
      <p:sp>
        <p:nvSpPr>
          <p:cNvPr id="6" name="Slide Number Placeholder 5"/>
          <p:cNvSpPr>
            <a:spLocks noGrp="1"/>
          </p:cNvSpPr>
          <p:nvPr>
            <p:ph type="sldNum" sz="quarter" idx="11"/>
          </p:nvPr>
        </p:nvSpPr>
        <p:spPr/>
        <p:txBody>
          <a:bodyPr/>
          <a:lstStyle>
            <a:lvl1pPr>
              <a:defRPr/>
            </a:lvl1pPr>
          </a:lstStyle>
          <a:p>
            <a:fld id="{CA3431D6-C65E-4046-9179-E32DD886334D}"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05000" y="1447800"/>
            <a:ext cx="5410200" cy="533400"/>
          </a:xfrm>
          <a:prstGeom prst="rect">
            <a:avLst/>
          </a:prstGeom>
          <a:noFill/>
          <a:ln w="38100">
            <a:solidFill>
              <a:schemeClr val="tx1"/>
            </a:solidFill>
            <a:miter lim="800000"/>
            <a:headEnd/>
            <a:tailEnd/>
          </a:ln>
          <a:effectLst>
            <a:outerShdw dist="3592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2286000"/>
            <a:ext cx="7772400" cy="3810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2057400" y="6248400"/>
            <a:ext cx="4800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solidFill>
                  <a:schemeClr val="bg2"/>
                </a:solidFill>
              </a:defRPr>
            </a:lvl1pPr>
          </a:lstStyle>
          <a:p>
            <a:r>
              <a:rPr lang="en-US" dirty="0"/>
              <a:t>Lecture #15:  Constructing Loops in SPIM</a:t>
            </a:r>
          </a:p>
        </p:txBody>
      </p:sp>
      <p:sp>
        <p:nvSpPr>
          <p:cNvPr id="1032" name="Text Box 8"/>
          <p:cNvSpPr txBox="1">
            <a:spLocks noChangeArrowheads="1"/>
          </p:cNvSpPr>
          <p:nvPr/>
        </p:nvSpPr>
        <p:spPr bwMode="auto">
          <a:xfrm>
            <a:off x="5257800" y="714375"/>
            <a:ext cx="3502025" cy="581025"/>
          </a:xfrm>
          <a:prstGeom prst="rect">
            <a:avLst/>
          </a:prstGeom>
          <a:noFill/>
          <a:ln w="9525">
            <a:noFill/>
            <a:miter lim="800000"/>
            <a:headEnd/>
            <a:tailEnd/>
          </a:ln>
          <a:effectLst/>
        </p:spPr>
        <p:txBody>
          <a:bodyPr>
            <a:spAutoFit/>
          </a:bodyPr>
          <a:lstStyle/>
          <a:p>
            <a:pPr algn="ctr"/>
            <a:r>
              <a:rPr lang="en-US" sz="1600" dirty="0"/>
              <a:t>Erik Jonsson School of Engineering and Computer Science</a:t>
            </a:r>
            <a:endParaRPr lang="en-US" sz="1600" dirty="0">
              <a:latin typeface="Lucida Bright" pitchFamily="18" charset="0"/>
            </a:endParaRPr>
          </a:p>
        </p:txBody>
      </p:sp>
      <p:sp>
        <p:nvSpPr>
          <p:cNvPr id="1035" name="Text Box 11"/>
          <p:cNvSpPr txBox="1">
            <a:spLocks noChangeArrowheads="1"/>
          </p:cNvSpPr>
          <p:nvPr/>
        </p:nvSpPr>
        <p:spPr bwMode="auto">
          <a:xfrm>
            <a:off x="838200" y="838200"/>
            <a:ext cx="3071813" cy="336550"/>
          </a:xfrm>
          <a:prstGeom prst="rect">
            <a:avLst/>
          </a:prstGeom>
          <a:noFill/>
          <a:ln w="9525">
            <a:noFill/>
            <a:miter lim="800000"/>
            <a:headEnd/>
            <a:tailEnd/>
          </a:ln>
          <a:effectLst/>
        </p:spPr>
        <p:txBody>
          <a:bodyPr wrap="none">
            <a:spAutoFit/>
          </a:bodyPr>
          <a:lstStyle/>
          <a:p>
            <a:r>
              <a:rPr lang="en-US" sz="1600" b="1" dirty="0"/>
              <a:t>The University of Texas at Dallas</a:t>
            </a:r>
          </a:p>
        </p:txBody>
      </p:sp>
      <p:sp>
        <p:nvSpPr>
          <p:cNvPr id="1037" name="Line 13"/>
          <p:cNvSpPr>
            <a:spLocks noChangeShapeType="1"/>
          </p:cNvSpPr>
          <p:nvPr/>
        </p:nvSpPr>
        <p:spPr bwMode="auto">
          <a:xfrm>
            <a:off x="928688" y="1171575"/>
            <a:ext cx="2895600" cy="0"/>
          </a:xfrm>
          <a:prstGeom prst="line">
            <a:avLst/>
          </a:prstGeom>
          <a:noFill/>
          <a:ln w="57150">
            <a:solidFill>
              <a:schemeClr val="tx1"/>
            </a:solidFill>
            <a:round/>
            <a:headEnd/>
            <a:tailEnd/>
          </a:ln>
          <a:effectLst/>
        </p:spPr>
        <p:txBody>
          <a:bodyPr wrap="none" anchor="ctr"/>
          <a:lstStyle/>
          <a:p>
            <a:endParaRPr lang="en-US" dirty="0"/>
          </a:p>
        </p:txBody>
      </p:sp>
      <p:sp>
        <p:nvSpPr>
          <p:cNvPr id="1038" name="Text Box 14"/>
          <p:cNvSpPr txBox="1">
            <a:spLocks noChangeArrowheads="1"/>
          </p:cNvSpPr>
          <p:nvPr/>
        </p:nvSpPr>
        <p:spPr bwMode="auto">
          <a:xfrm>
            <a:off x="7239000" y="6324600"/>
            <a:ext cx="1255472" cy="246221"/>
          </a:xfrm>
          <a:prstGeom prst="rect">
            <a:avLst/>
          </a:prstGeom>
          <a:noFill/>
          <a:ln w="9525">
            <a:noFill/>
            <a:miter lim="800000"/>
            <a:headEnd/>
            <a:tailEnd/>
          </a:ln>
          <a:effectLst/>
        </p:spPr>
        <p:txBody>
          <a:bodyPr wrap="none">
            <a:spAutoFit/>
          </a:bodyPr>
          <a:lstStyle/>
          <a:p>
            <a:r>
              <a:rPr lang="en-US" sz="1000" dirty="0">
                <a:solidFill>
                  <a:schemeClr val="bg2"/>
                </a:solidFill>
              </a:rPr>
              <a:t>© N. B. </a:t>
            </a:r>
            <a:r>
              <a:rPr lang="en-US" sz="1000">
                <a:solidFill>
                  <a:schemeClr val="bg2"/>
                </a:solidFill>
              </a:rPr>
              <a:t>Dodge </a:t>
            </a:r>
            <a:r>
              <a:rPr lang="en-US" sz="1000" smtClean="0">
                <a:solidFill>
                  <a:schemeClr val="bg2"/>
                </a:solidFill>
              </a:rPr>
              <a:t> 8/17</a:t>
            </a:r>
            <a:endParaRPr lang="en-US" sz="1000" dirty="0">
              <a:solidFill>
                <a:schemeClr val="bg2"/>
              </a:solidFill>
            </a:endParaRPr>
          </a:p>
        </p:txBody>
      </p:sp>
      <p:sp>
        <p:nvSpPr>
          <p:cNvPr id="1039" name="Rectangle 15"/>
          <p:cNvSpPr>
            <a:spLocks noGrp="1" noChangeArrowheads="1"/>
          </p:cNvSpPr>
          <p:nvPr>
            <p:ph type="sldNum" sz="quarter" idx="4"/>
          </p:nvPr>
        </p:nvSpPr>
        <p:spPr bwMode="auto">
          <a:xfrm>
            <a:off x="152400" y="6324600"/>
            <a:ext cx="457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2"/>
                </a:solidFill>
              </a:defRPr>
            </a:lvl1pPr>
          </a:lstStyle>
          <a:p>
            <a:fld id="{86029B97-9BAB-4506-88C8-90E859AEDAD2}" type="slidenum">
              <a:rPr lang="en-US"/>
              <a:pPr/>
              <a:t>‹#›</a:t>
            </a:fld>
            <a:endParaRPr lang="en-US" dirty="0"/>
          </a:p>
        </p:txBody>
      </p:sp>
      <p:pic>
        <p:nvPicPr>
          <p:cNvPr id="11" name="Picture 2" descr="http://www.utdallas.edu/images/logo/utdc95x40.gif"/>
          <p:cNvPicPr>
            <a:picLocks noChangeAspect="1" noChangeArrowheads="1"/>
          </p:cNvPicPr>
          <p:nvPr userDrawn="1"/>
        </p:nvPicPr>
        <p:blipFill>
          <a:blip r:embed="rId13" cstate="print"/>
          <a:srcRect/>
          <a:stretch>
            <a:fillRect/>
          </a:stretch>
        </p:blipFill>
        <p:spPr bwMode="auto">
          <a:xfrm>
            <a:off x="3933825" y="685800"/>
            <a:ext cx="1323975" cy="557464"/>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Times New Roman" pitchFamily="18" charset="0"/>
        </a:defRPr>
      </a:lvl2pPr>
      <a:lvl3pPr algn="ctr" rtl="0" eaLnBrk="0" fontAlgn="base" hangingPunct="0">
        <a:spcBef>
          <a:spcPct val="0"/>
        </a:spcBef>
        <a:spcAft>
          <a:spcPct val="0"/>
        </a:spcAft>
        <a:defRPr sz="2800" b="1">
          <a:solidFill>
            <a:schemeClr val="tx2"/>
          </a:solidFill>
          <a:latin typeface="Times New Roman" pitchFamily="18" charset="0"/>
        </a:defRPr>
      </a:lvl3pPr>
      <a:lvl4pPr algn="ctr" rtl="0" eaLnBrk="0" fontAlgn="base" hangingPunct="0">
        <a:spcBef>
          <a:spcPct val="0"/>
        </a:spcBef>
        <a:spcAft>
          <a:spcPct val="0"/>
        </a:spcAft>
        <a:defRPr sz="2800" b="1">
          <a:solidFill>
            <a:schemeClr val="tx2"/>
          </a:solidFill>
          <a:latin typeface="Times New Roman" pitchFamily="18" charset="0"/>
        </a:defRPr>
      </a:lvl4pPr>
      <a:lvl5pPr algn="ctr" rtl="0" eaLnBrk="0" fontAlgn="base" hangingPunct="0">
        <a:spcBef>
          <a:spcPct val="0"/>
        </a:spcBef>
        <a:spcAft>
          <a:spcPct val="0"/>
        </a:spcAft>
        <a:defRPr sz="2800" b="1">
          <a:solidFill>
            <a:schemeClr val="tx2"/>
          </a:solidFill>
          <a:latin typeface="Times New Roman" pitchFamily="18" charset="0"/>
        </a:defRPr>
      </a:lvl5pPr>
      <a:lvl6pPr marL="457200" algn="ctr" rtl="0" eaLnBrk="0" fontAlgn="base" hangingPunct="0">
        <a:spcBef>
          <a:spcPct val="0"/>
        </a:spcBef>
        <a:spcAft>
          <a:spcPct val="0"/>
        </a:spcAft>
        <a:defRPr sz="2800" b="1">
          <a:solidFill>
            <a:schemeClr val="tx2"/>
          </a:solidFill>
          <a:latin typeface="Times New Roman" pitchFamily="18" charset="0"/>
        </a:defRPr>
      </a:lvl6pPr>
      <a:lvl7pPr marL="914400" algn="ctr" rtl="0" eaLnBrk="0" fontAlgn="base" hangingPunct="0">
        <a:spcBef>
          <a:spcPct val="0"/>
        </a:spcBef>
        <a:spcAft>
          <a:spcPct val="0"/>
        </a:spcAft>
        <a:defRPr sz="2800" b="1">
          <a:solidFill>
            <a:schemeClr val="tx2"/>
          </a:solidFill>
          <a:latin typeface="Times New Roman" pitchFamily="18" charset="0"/>
        </a:defRPr>
      </a:lvl7pPr>
      <a:lvl8pPr marL="1371600" algn="ctr" rtl="0" eaLnBrk="0" fontAlgn="base" hangingPunct="0">
        <a:spcBef>
          <a:spcPct val="0"/>
        </a:spcBef>
        <a:spcAft>
          <a:spcPct val="0"/>
        </a:spcAft>
        <a:defRPr sz="2800" b="1">
          <a:solidFill>
            <a:schemeClr val="tx2"/>
          </a:solidFill>
          <a:latin typeface="Times New Roman" pitchFamily="18" charset="0"/>
        </a:defRPr>
      </a:lvl8pPr>
      <a:lvl9pPr marL="1828800" algn="ctr" rtl="0" eaLnBrk="0" fontAlgn="base" hangingPunct="0">
        <a:spcBef>
          <a:spcPct val="0"/>
        </a:spcBef>
        <a:spcAft>
          <a:spcPct val="0"/>
        </a:spcAft>
        <a:defRPr sz="2800" b="1">
          <a:solidFill>
            <a:schemeClr val="tx2"/>
          </a:solidFill>
          <a:latin typeface="Times New Roman" pitchFamily="18" charset="0"/>
        </a:defRPr>
      </a:lvl9pPr>
    </p:titleStyle>
    <p:bodyStyle>
      <a:lvl1pPr marL="342900" indent="-342900" algn="l" rtl="0" eaLnBrk="0" fontAlgn="base" hangingPunct="0">
        <a:spcBef>
          <a:spcPts val="0"/>
        </a:spcBef>
        <a:spcAft>
          <a:spcPct val="0"/>
        </a:spcAft>
        <a:buChar char="•"/>
        <a:defRPr sz="2000" b="1">
          <a:solidFill>
            <a:schemeClr val="tx1"/>
          </a:solidFill>
          <a:latin typeface="+mn-lt"/>
          <a:ea typeface="+mn-ea"/>
          <a:cs typeface="+mn-cs"/>
        </a:defRPr>
      </a:lvl1pPr>
      <a:lvl2pPr marL="742950" indent="-285750" algn="l" rtl="0" eaLnBrk="0" fontAlgn="base" hangingPunct="0">
        <a:spcBef>
          <a:spcPts val="0"/>
        </a:spcBef>
        <a:spcAft>
          <a:spcPct val="0"/>
        </a:spcAft>
        <a:buChar char="–"/>
        <a:defRPr b="1">
          <a:solidFill>
            <a:schemeClr val="tx1"/>
          </a:solidFill>
          <a:latin typeface="+mn-lt"/>
        </a:defRPr>
      </a:lvl2pPr>
      <a:lvl3pPr marL="1143000" indent="-228600" algn="l" rtl="0" eaLnBrk="0" fontAlgn="base" hangingPunct="0">
        <a:spcBef>
          <a:spcPts val="0"/>
        </a:spcBef>
        <a:spcAft>
          <a:spcPct val="0"/>
        </a:spcAft>
        <a:buChar char="•"/>
        <a:defRPr sz="1600" b="1">
          <a:solidFill>
            <a:schemeClr val="tx1"/>
          </a:solidFill>
          <a:latin typeface="+mn-lt"/>
        </a:defRPr>
      </a:lvl3pPr>
      <a:lvl4pPr marL="1600200" indent="-228600" algn="l" rtl="0" eaLnBrk="0" fontAlgn="base" hangingPunct="0">
        <a:spcBef>
          <a:spcPts val="0"/>
        </a:spcBef>
        <a:spcAft>
          <a:spcPct val="0"/>
        </a:spcAft>
        <a:buChar char="–"/>
        <a:defRPr sz="1400" b="1">
          <a:solidFill>
            <a:schemeClr val="tx1"/>
          </a:solidFill>
          <a:latin typeface="+mn-lt"/>
        </a:defRPr>
      </a:lvl4pPr>
      <a:lvl5pPr marL="2057400" indent="-228600" algn="l" rtl="0" eaLnBrk="0" fontAlgn="base" hangingPunct="0">
        <a:spcBef>
          <a:spcPts val="0"/>
        </a:spcBef>
        <a:spcAft>
          <a:spcPct val="0"/>
        </a:spcAft>
        <a:buChar char="»"/>
        <a:defRPr sz="1400" b="1">
          <a:solidFill>
            <a:schemeClr val="tx1"/>
          </a:solidFill>
          <a:latin typeface="+mn-lt"/>
        </a:defRPr>
      </a:lvl5pPr>
      <a:lvl6pPr marL="2514600" indent="-228600" algn="l" rtl="0" eaLnBrk="0" fontAlgn="base" hangingPunct="0">
        <a:spcBef>
          <a:spcPct val="20000"/>
        </a:spcBef>
        <a:spcAft>
          <a:spcPct val="0"/>
        </a:spcAft>
        <a:buChar char="»"/>
        <a:defRPr sz="1400" b="1">
          <a:solidFill>
            <a:schemeClr val="tx1"/>
          </a:solidFill>
          <a:latin typeface="+mn-lt"/>
        </a:defRPr>
      </a:lvl6pPr>
      <a:lvl7pPr marL="2971800" indent="-228600" algn="l" rtl="0" eaLnBrk="0" fontAlgn="base" hangingPunct="0">
        <a:spcBef>
          <a:spcPct val="20000"/>
        </a:spcBef>
        <a:spcAft>
          <a:spcPct val="0"/>
        </a:spcAft>
        <a:buChar char="»"/>
        <a:defRPr sz="1400" b="1">
          <a:solidFill>
            <a:schemeClr val="tx1"/>
          </a:solidFill>
          <a:latin typeface="+mn-lt"/>
        </a:defRPr>
      </a:lvl7pPr>
      <a:lvl8pPr marL="3429000" indent="-228600" algn="l" rtl="0" eaLnBrk="0" fontAlgn="base" hangingPunct="0">
        <a:spcBef>
          <a:spcPct val="20000"/>
        </a:spcBef>
        <a:spcAft>
          <a:spcPct val="0"/>
        </a:spcAft>
        <a:buChar char="»"/>
        <a:defRPr sz="1400" b="1">
          <a:solidFill>
            <a:schemeClr val="tx1"/>
          </a:solidFill>
          <a:latin typeface="+mn-lt"/>
        </a:defRPr>
      </a:lvl8pPr>
      <a:lvl9pPr marL="3886200" indent="-228600" algn="l" rtl="0" eaLnBrk="0" fontAlgn="base" hangingPunct="0">
        <a:spcBef>
          <a:spcPct val="20000"/>
        </a:spcBef>
        <a:spcAft>
          <a:spcPct val="0"/>
        </a:spcAft>
        <a:buChar char="»"/>
        <a:defRPr sz="1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0.wav"/><Relationship Id="rId1" Type="http://schemas.microsoft.com/office/2007/relationships/media" Target="../media/media10.wav"/><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1.wav"/><Relationship Id="rId1" Type="http://schemas.microsoft.com/office/2007/relationships/media" Target="../media/media11.wav"/><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2.wav"/><Relationship Id="rId1" Type="http://schemas.microsoft.com/office/2007/relationships/media" Target="../media/media12.wav"/><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av"/><Relationship Id="rId1" Type="http://schemas.microsoft.com/office/2007/relationships/media" Target="../media/media14.wav"/><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av"/><Relationship Id="rId1" Type="http://schemas.microsoft.com/office/2007/relationships/media" Target="../media/media15.wav"/><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av"/><Relationship Id="rId1" Type="http://schemas.microsoft.com/office/2007/relationships/media" Target="../media/media16.wav"/><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av"/><Relationship Id="rId1" Type="http://schemas.microsoft.com/office/2007/relationships/media" Target="../media/media17.wav"/><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wav"/><Relationship Id="rId1" Type="http://schemas.microsoft.com/office/2007/relationships/media" Target="../media/media18.wav"/><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wav"/><Relationship Id="rId1" Type="http://schemas.microsoft.com/office/2007/relationships/media" Target="../media/media19.wav"/><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wav"/><Relationship Id="rId1" Type="http://schemas.microsoft.com/office/2007/relationships/media" Target="../media/media20.wav"/><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wav"/><Relationship Id="rId1" Type="http://schemas.microsoft.com/office/2007/relationships/media" Target="../media/media21.wav"/><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2.wav"/><Relationship Id="rId1" Type="http://schemas.microsoft.com/office/2007/relationships/media" Target="../media/media22.wav"/><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3.wav"/><Relationship Id="rId1" Type="http://schemas.microsoft.com/office/2007/relationships/media" Target="../media/media23.wav"/><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4.wav"/><Relationship Id="rId1" Type="http://schemas.microsoft.com/office/2007/relationships/media" Target="../media/media24.wav"/><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5.wav"/><Relationship Id="rId1" Type="http://schemas.microsoft.com/office/2007/relationships/media" Target="../media/media25.wav"/><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6.wav"/><Relationship Id="rId1" Type="http://schemas.microsoft.com/office/2007/relationships/media" Target="../media/media26.wav"/><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7.wav"/><Relationship Id="rId1" Type="http://schemas.microsoft.com/office/2007/relationships/media" Target="../media/media27.wav"/><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8.wav"/><Relationship Id="rId1" Type="http://schemas.microsoft.com/office/2007/relationships/media" Target="../media/media28.wav"/><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Lecture #15:  Constructing Loops in SPIM</a:t>
            </a:r>
          </a:p>
        </p:txBody>
      </p:sp>
      <p:sp>
        <p:nvSpPr>
          <p:cNvPr id="5" name="Slide Number Placeholder 4"/>
          <p:cNvSpPr>
            <a:spLocks noGrp="1"/>
          </p:cNvSpPr>
          <p:nvPr>
            <p:ph type="sldNum" sz="quarter" idx="11"/>
          </p:nvPr>
        </p:nvSpPr>
        <p:spPr/>
        <p:txBody>
          <a:bodyPr/>
          <a:lstStyle/>
          <a:p>
            <a:fld id="{29618899-B29C-4BD9-96AE-16EB366D0414}" type="slidenum">
              <a:rPr lang="en-US"/>
              <a:pPr/>
              <a:t>1</a:t>
            </a:fld>
            <a:endParaRPr lang="en-US" dirty="0"/>
          </a:p>
        </p:txBody>
      </p:sp>
      <p:sp>
        <p:nvSpPr>
          <p:cNvPr id="17410" name="Rectangle 2"/>
          <p:cNvSpPr>
            <a:spLocks noGrp="1" noChangeArrowheads="1"/>
          </p:cNvSpPr>
          <p:nvPr>
            <p:ph type="title"/>
          </p:nvPr>
        </p:nvSpPr>
        <p:spPr>
          <a:xfrm>
            <a:off x="1981200" y="1371600"/>
            <a:ext cx="5334000" cy="609600"/>
          </a:xfrm>
          <a:ln/>
        </p:spPr>
        <p:txBody>
          <a:bodyPr/>
          <a:lstStyle/>
          <a:p>
            <a:r>
              <a:rPr lang="en-US" sz="3600" dirty="0"/>
              <a:t>Loops in SPIM</a:t>
            </a:r>
          </a:p>
        </p:txBody>
      </p:sp>
      <p:sp>
        <p:nvSpPr>
          <p:cNvPr id="17411" name="Rectangle 3"/>
          <p:cNvSpPr>
            <a:spLocks noGrp="1" noChangeArrowheads="1"/>
          </p:cNvSpPr>
          <p:nvPr>
            <p:ph type="body" idx="1"/>
          </p:nvPr>
        </p:nvSpPr>
        <p:spPr>
          <a:xfrm>
            <a:off x="685800" y="2209800"/>
            <a:ext cx="7772400" cy="4038600"/>
          </a:xfrm>
        </p:spPr>
        <p:txBody>
          <a:bodyPr/>
          <a:lstStyle/>
          <a:p>
            <a:r>
              <a:rPr lang="en-US" sz="2400" u="sng" dirty="0" smtClean="0">
                <a:solidFill>
                  <a:srgbClr val="996633"/>
                </a:solidFill>
              </a:rPr>
              <a:t>Iterative </a:t>
            </a:r>
            <a:r>
              <a:rPr lang="en-US" sz="2400" u="sng" dirty="0">
                <a:solidFill>
                  <a:srgbClr val="996633"/>
                </a:solidFill>
              </a:rPr>
              <a:t>loops</a:t>
            </a:r>
            <a:r>
              <a:rPr lang="en-US" sz="2400" dirty="0">
                <a:solidFill>
                  <a:srgbClr val="996633"/>
                </a:solidFill>
              </a:rPr>
              <a:t> are easy to structure in a higher-level language, in which </a:t>
            </a:r>
            <a:r>
              <a:rPr lang="en-US" sz="2400" dirty="0" smtClean="0">
                <a:solidFill>
                  <a:srgbClr val="996633"/>
                </a:solidFill>
              </a:rPr>
              <a:t>instruction sets may </a:t>
            </a:r>
            <a:r>
              <a:rPr lang="en-US" sz="2400" dirty="0">
                <a:solidFill>
                  <a:srgbClr val="996633"/>
                </a:solidFill>
              </a:rPr>
              <a:t>be repeated innumerable times via “do,” “if,” </a:t>
            </a:r>
            <a:r>
              <a:rPr lang="en-US" sz="2400" dirty="0" smtClean="0">
                <a:solidFill>
                  <a:srgbClr val="996633"/>
                </a:solidFill>
              </a:rPr>
              <a:t>or “for.”   </a:t>
            </a:r>
            <a:endParaRPr lang="en-US" sz="2400" dirty="0">
              <a:solidFill>
                <a:srgbClr val="996633"/>
              </a:solidFill>
            </a:endParaRPr>
          </a:p>
          <a:p>
            <a:r>
              <a:rPr lang="en-US" sz="2400" dirty="0">
                <a:solidFill>
                  <a:srgbClr val="008000"/>
                </a:solidFill>
              </a:rPr>
              <a:t>In assembly language</a:t>
            </a:r>
            <a:r>
              <a:rPr lang="en-US" sz="2400" dirty="0" smtClean="0">
                <a:solidFill>
                  <a:srgbClr val="008000"/>
                </a:solidFill>
              </a:rPr>
              <a:t>, </a:t>
            </a:r>
            <a:r>
              <a:rPr lang="en-US" sz="2400" dirty="0">
                <a:solidFill>
                  <a:srgbClr val="008000"/>
                </a:solidFill>
              </a:rPr>
              <a:t>there are no </a:t>
            </a:r>
            <a:r>
              <a:rPr lang="en-US" sz="2400" dirty="0" smtClean="0">
                <a:solidFill>
                  <a:srgbClr val="008000"/>
                </a:solidFill>
              </a:rPr>
              <a:t>such commands</a:t>
            </a:r>
            <a:r>
              <a:rPr lang="en-US" sz="2400" dirty="0">
                <a:solidFill>
                  <a:srgbClr val="008000"/>
                </a:solidFill>
              </a:rPr>
              <a:t>; loop details must be designed by the programmer.  </a:t>
            </a:r>
            <a:endParaRPr lang="en-US" sz="2400" dirty="0" smtClean="0">
              <a:solidFill>
                <a:srgbClr val="008000"/>
              </a:solidFill>
            </a:endParaRPr>
          </a:p>
          <a:p>
            <a:r>
              <a:rPr lang="en-US" sz="2400" dirty="0" smtClean="0">
                <a:solidFill>
                  <a:srgbClr val="CC0000"/>
                </a:solidFill>
              </a:rPr>
              <a:t>That is, in assembly language, the </a:t>
            </a:r>
            <a:r>
              <a:rPr lang="en-US" sz="2400" u="sng" dirty="0" smtClean="0">
                <a:solidFill>
                  <a:srgbClr val="CC0000"/>
                </a:solidFill>
              </a:rPr>
              <a:t>programmer</a:t>
            </a:r>
            <a:r>
              <a:rPr lang="en-US" sz="2400" dirty="0" smtClean="0">
                <a:solidFill>
                  <a:srgbClr val="CC0000"/>
                </a:solidFill>
              </a:rPr>
              <a:t> must do all the “dirty work” of creating the loop.  </a:t>
            </a:r>
          </a:p>
          <a:p>
            <a:r>
              <a:rPr lang="en-US" sz="2400" dirty="0" smtClean="0">
                <a:solidFill>
                  <a:schemeClr val="accent6"/>
                </a:solidFill>
              </a:rPr>
              <a:t>This includes writing loop software, keeping track of the number of loop passes, and deciding via a test when the looping software has completed its job.  </a:t>
            </a:r>
          </a:p>
        </p:txBody>
      </p:sp>
      <p:pic>
        <p:nvPicPr>
          <p:cNvPr id="2" name="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00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Character Placement</a:t>
            </a:r>
            <a:endParaRPr lang="en-US" sz="3600" dirty="0"/>
          </a:p>
        </p:txBody>
      </p:sp>
      <p:sp>
        <p:nvSpPr>
          <p:cNvPr id="3" name="Content Placeholder 2"/>
          <p:cNvSpPr>
            <a:spLocks noGrp="1"/>
          </p:cNvSpPr>
          <p:nvPr>
            <p:ph sz="half" idx="1"/>
          </p:nvPr>
        </p:nvSpPr>
        <p:spPr>
          <a:xfrm>
            <a:off x="685800" y="2362200"/>
            <a:ext cx="2895600" cy="3505200"/>
          </a:xfrm>
        </p:spPr>
        <p:txBody>
          <a:bodyPr/>
          <a:lstStyle/>
          <a:p>
            <a:r>
              <a:rPr lang="en-US" sz="2000" dirty="0" smtClean="0">
                <a:solidFill>
                  <a:srgbClr val="009900"/>
                </a:solidFill>
              </a:rPr>
              <a:t>When a printable character is identified, the character is stored in order in the print memory area.  </a:t>
            </a:r>
          </a:p>
          <a:p>
            <a:r>
              <a:rPr lang="en-US" sz="2000" dirty="0" smtClean="0">
                <a:solidFill>
                  <a:srgbClr val="C00000"/>
                </a:solidFill>
              </a:rPr>
              <a:t>The counter is incremented, and if not yet to 96, the loop is set up to get the next character.   </a:t>
            </a:r>
            <a:endParaRPr lang="en-US" sz="2000" dirty="0">
              <a:solidFill>
                <a:srgbClr val="C00000"/>
              </a:solidFill>
            </a:endParaRPr>
          </a:p>
        </p:txBody>
      </p:sp>
      <p:sp>
        <p:nvSpPr>
          <p:cNvPr id="4" name="Content Placeholder 3"/>
          <p:cNvSpPr>
            <a:spLocks noGrp="1"/>
          </p:cNvSpPr>
          <p:nvPr>
            <p:ph sz="half" idx="2"/>
          </p:nvPr>
        </p:nvSpPr>
        <p:spPr>
          <a:xfrm>
            <a:off x="3657600" y="2286000"/>
            <a:ext cx="5029200" cy="3810000"/>
          </a:xfrm>
        </p:spPr>
        <p:txBody>
          <a:bodyPr/>
          <a:lstStyle/>
          <a:p>
            <a:pPr marL="1588" indent="-1588">
              <a:buNone/>
            </a:pPr>
            <a:r>
              <a:rPr lang="en-US" sz="1600" dirty="0" smtClean="0"/>
              <a:t>		</a:t>
            </a:r>
            <a:r>
              <a:rPr lang="en-US" sz="1800" dirty="0" smtClean="0"/>
              <a:t>sb $t3,0($t1)</a:t>
            </a:r>
            <a:r>
              <a:rPr lang="en-US" sz="1600" dirty="0" smtClean="0"/>
              <a:t>	# Store valid character  			# in display block.</a:t>
            </a:r>
          </a:p>
          <a:p>
            <a:pPr marL="1588" indent="-1588">
              <a:buNone/>
            </a:pPr>
            <a:r>
              <a:rPr lang="en-US" sz="1600" dirty="0" smtClean="0"/>
              <a:t>		</a:t>
            </a:r>
            <a:r>
              <a:rPr lang="en-US" sz="1800" dirty="0" smtClean="0"/>
              <a:t>addi $t1,$t1,1</a:t>
            </a:r>
            <a:r>
              <a:rPr lang="en-US" sz="1600" dirty="0" smtClean="0"/>
              <a:t>	# Set print pointer to </a:t>
            </a:r>
          </a:p>
          <a:p>
            <a:pPr marL="1588" indent="-1588">
              <a:buNone/>
            </a:pPr>
            <a:r>
              <a:rPr lang="en-US" sz="1600" dirty="0" smtClean="0"/>
              <a:t>				# character address.</a:t>
            </a:r>
          </a:p>
          <a:p>
            <a:pPr marL="1588" indent="-1588">
              <a:buNone/>
            </a:pPr>
            <a:endParaRPr lang="en-US" sz="1600" dirty="0" smtClean="0"/>
          </a:p>
          <a:p>
            <a:pPr marL="1588" indent="-1588">
              <a:buNone/>
            </a:pPr>
            <a:r>
              <a:rPr lang="en-US" sz="1600" dirty="0" smtClean="0"/>
              <a:t>next:	</a:t>
            </a:r>
            <a:r>
              <a:rPr lang="en-US" sz="1800" dirty="0" smtClean="0"/>
              <a:t>addi $t2,$t2,1</a:t>
            </a:r>
            <a:r>
              <a:rPr lang="en-US" sz="1600" dirty="0" smtClean="0"/>
              <a:t>	# Increment counter</a:t>
            </a:r>
          </a:p>
          <a:p>
            <a:pPr marL="1588" indent="-1588">
              <a:buNone/>
            </a:pPr>
            <a:r>
              <a:rPr lang="en-US" sz="1600" dirty="0" smtClean="0"/>
              <a:t>		</a:t>
            </a:r>
            <a:r>
              <a:rPr lang="en-US" sz="1800" dirty="0" smtClean="0"/>
              <a:t>beq $t2,96,print    </a:t>
            </a:r>
            <a:r>
              <a:rPr lang="en-US" sz="1600" dirty="0" smtClean="0"/>
              <a:t>	# Analysis done yet? *</a:t>
            </a:r>
          </a:p>
          <a:p>
            <a:pPr marL="1588" indent="-1588">
              <a:buNone/>
            </a:pPr>
            <a:r>
              <a:rPr lang="en-US" sz="1600" dirty="0" smtClean="0"/>
              <a:t>		</a:t>
            </a:r>
            <a:r>
              <a:rPr lang="en-US" sz="1800" dirty="0" smtClean="0"/>
              <a:t>sub $t0,$t0,1</a:t>
            </a:r>
            <a:r>
              <a:rPr lang="en-US" sz="1600" dirty="0" smtClean="0"/>
              <a:t>	# Set block pointer to 			# next character 				# address.</a:t>
            </a:r>
          </a:p>
          <a:p>
            <a:pPr marL="1588" indent="-1588">
              <a:buNone/>
            </a:pPr>
            <a:r>
              <a:rPr lang="en-US" sz="1600" dirty="0" smtClean="0"/>
              <a:t>		</a:t>
            </a:r>
            <a:r>
              <a:rPr lang="en-US" sz="1800" dirty="0" smtClean="0"/>
              <a:t>j loop</a:t>
            </a:r>
            <a:r>
              <a:rPr lang="en-US" sz="1600" dirty="0" smtClean="0"/>
              <a:t>		# Go to analyze next</a:t>
            </a:r>
            <a:endParaRPr lang="en-US" sz="1600" dirty="0"/>
          </a:p>
          <a:p>
            <a:pPr marL="1588" indent="-1588">
              <a:buNone/>
            </a:pPr>
            <a:r>
              <a:rPr lang="en-US" sz="1600" dirty="0" smtClean="0"/>
              <a:t>				# character.</a:t>
            </a:r>
          </a:p>
          <a:p>
            <a:pPr marL="1588" indent="-1588">
              <a:buNone/>
            </a:pPr>
            <a:r>
              <a:rPr lang="en-US" sz="1600" dirty="0" smtClean="0"/>
              <a:t>*  </a:t>
            </a:r>
            <a:r>
              <a:rPr lang="en-US" sz="1800" dirty="0" smtClean="0"/>
              <a:t>If not, increment pointers and continue.   </a:t>
            </a:r>
          </a:p>
          <a:p>
            <a:pPr marL="1588" indent="-1588">
              <a:buNone/>
            </a:pPr>
            <a:r>
              <a:rPr lang="en-US" sz="1800" dirty="0" smtClean="0"/>
              <a:t>    If so, print out reversed block.  </a:t>
            </a:r>
            <a:endParaRPr lang="en-US" sz="1800" dirty="0"/>
          </a:p>
        </p:txBody>
      </p:sp>
      <p:sp>
        <p:nvSpPr>
          <p:cNvPr id="5" name="Footer Placeholder 4"/>
          <p:cNvSpPr>
            <a:spLocks noGrp="1"/>
          </p:cNvSpPr>
          <p:nvPr>
            <p:ph type="ftr" sz="quarter" idx="10"/>
          </p:nvPr>
        </p:nvSpPr>
        <p:spPr/>
        <p:txBody>
          <a:bodyPr/>
          <a:lstStyle/>
          <a:p>
            <a:r>
              <a:rPr lang="en-US" dirty="0" smtClean="0"/>
              <a:t>Lecture #15:  Constructing Loops in SPIM</a:t>
            </a:r>
            <a:endParaRPr lang="en-US" dirty="0"/>
          </a:p>
        </p:txBody>
      </p:sp>
      <p:sp>
        <p:nvSpPr>
          <p:cNvPr id="6" name="Slide Number Placeholder 5"/>
          <p:cNvSpPr>
            <a:spLocks noGrp="1"/>
          </p:cNvSpPr>
          <p:nvPr>
            <p:ph type="sldNum" sz="quarter" idx="11"/>
          </p:nvPr>
        </p:nvSpPr>
        <p:spPr/>
        <p:txBody>
          <a:bodyPr/>
          <a:lstStyle/>
          <a:p>
            <a:fld id="{E744DD6B-B1EA-4297-A96C-FE8E74C66DE5}" type="slidenum">
              <a:rPr lang="en-US" smtClean="0"/>
              <a:pPr/>
              <a:t>10</a:t>
            </a:fld>
            <a:endParaRPr lang="en-US" dirty="0"/>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580"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“Pointers”</a:t>
            </a:r>
            <a:endParaRPr lang="en-US" dirty="0"/>
          </a:p>
        </p:txBody>
      </p:sp>
      <p:sp>
        <p:nvSpPr>
          <p:cNvPr id="3" name="Content Placeholder 2"/>
          <p:cNvSpPr>
            <a:spLocks noGrp="1"/>
          </p:cNvSpPr>
          <p:nvPr>
            <p:ph sz="half" idx="1"/>
          </p:nvPr>
        </p:nvSpPr>
        <p:spPr>
          <a:xfrm>
            <a:off x="762000" y="2362200"/>
            <a:ext cx="2819400" cy="3810000"/>
          </a:xfrm>
        </p:spPr>
        <p:txBody>
          <a:bodyPr/>
          <a:lstStyle/>
          <a:p>
            <a:r>
              <a:rPr lang="en-US" sz="2000" dirty="0" smtClean="0"/>
              <a:t>Our “pointers” are two registers that contain addresses of the character we are analyzing in the Buffer ($t0) and the spot in the Print list or reversed data block ($t1). </a:t>
            </a:r>
          </a:p>
          <a:p>
            <a:r>
              <a:rPr lang="en-US" sz="2000" dirty="0" smtClean="0"/>
              <a:t>We update these pointers each time through the loop. </a:t>
            </a:r>
            <a:endParaRPr lang="en-US" sz="2000" dirty="0"/>
          </a:p>
        </p:txBody>
      </p:sp>
      <p:sp>
        <p:nvSpPr>
          <p:cNvPr id="5" name="Footer Placeholder 4"/>
          <p:cNvSpPr>
            <a:spLocks noGrp="1"/>
          </p:cNvSpPr>
          <p:nvPr>
            <p:ph type="ftr" sz="quarter" idx="10"/>
          </p:nvPr>
        </p:nvSpPr>
        <p:spPr/>
        <p:txBody>
          <a:bodyPr/>
          <a:lstStyle/>
          <a:p>
            <a:r>
              <a:rPr lang="en-US" dirty="0" smtClean="0"/>
              <a:t>Lecture #15:  Constructing Loops in SPIM</a:t>
            </a:r>
            <a:endParaRPr lang="en-US" dirty="0"/>
          </a:p>
        </p:txBody>
      </p:sp>
      <p:sp>
        <p:nvSpPr>
          <p:cNvPr id="6" name="Slide Number Placeholder 5"/>
          <p:cNvSpPr>
            <a:spLocks noGrp="1"/>
          </p:cNvSpPr>
          <p:nvPr>
            <p:ph type="sldNum" sz="quarter" idx="11"/>
          </p:nvPr>
        </p:nvSpPr>
        <p:spPr/>
        <p:txBody>
          <a:bodyPr/>
          <a:lstStyle/>
          <a:p>
            <a:fld id="{E744DD6B-B1EA-4297-A96C-FE8E74C66DE5}" type="slidenum">
              <a:rPr lang="en-US" smtClean="0"/>
              <a:pPr/>
              <a:t>11</a:t>
            </a:fld>
            <a:endParaRPr lang="en-US" dirty="0"/>
          </a:p>
        </p:txBody>
      </p:sp>
      <p:grpSp>
        <p:nvGrpSpPr>
          <p:cNvPr id="7" name="Group 6"/>
          <p:cNvGrpSpPr/>
          <p:nvPr/>
        </p:nvGrpSpPr>
        <p:grpSpPr>
          <a:xfrm>
            <a:off x="3505200" y="2239833"/>
            <a:ext cx="5165745" cy="3932367"/>
            <a:chOff x="3505200" y="2239833"/>
            <a:chExt cx="5165745" cy="3932367"/>
          </a:xfrm>
        </p:grpSpPr>
        <p:grpSp>
          <p:nvGrpSpPr>
            <p:cNvPr id="98" name="Group 97"/>
            <p:cNvGrpSpPr/>
            <p:nvPr/>
          </p:nvGrpSpPr>
          <p:grpSpPr>
            <a:xfrm>
              <a:off x="7023652" y="2667000"/>
              <a:ext cx="914400" cy="1676400"/>
              <a:chOff x="7023652" y="2667000"/>
              <a:chExt cx="914400" cy="1676400"/>
            </a:xfrm>
          </p:grpSpPr>
          <p:sp>
            <p:nvSpPr>
              <p:cNvPr id="29" name="Rectangle 14"/>
              <p:cNvSpPr>
                <a:spLocks noChangeArrowheads="1"/>
              </p:cNvSpPr>
              <p:nvPr/>
            </p:nvSpPr>
            <p:spPr bwMode="auto">
              <a:xfrm>
                <a:off x="7023652" y="2667000"/>
                <a:ext cx="914400" cy="152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30" name="Rectangle 15"/>
              <p:cNvSpPr>
                <a:spLocks noChangeArrowheads="1"/>
              </p:cNvSpPr>
              <p:nvPr/>
            </p:nvSpPr>
            <p:spPr bwMode="auto">
              <a:xfrm>
                <a:off x="7023652" y="2819400"/>
                <a:ext cx="914400" cy="152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31" name="Rectangle 16"/>
              <p:cNvSpPr>
                <a:spLocks noChangeArrowheads="1"/>
              </p:cNvSpPr>
              <p:nvPr/>
            </p:nvSpPr>
            <p:spPr bwMode="auto">
              <a:xfrm>
                <a:off x="7023652" y="2971800"/>
                <a:ext cx="914400" cy="152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32" name="Rectangle 17"/>
              <p:cNvSpPr>
                <a:spLocks noChangeArrowheads="1"/>
              </p:cNvSpPr>
              <p:nvPr/>
            </p:nvSpPr>
            <p:spPr bwMode="auto">
              <a:xfrm>
                <a:off x="7023652" y="3124200"/>
                <a:ext cx="914400" cy="152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33" name="Rectangle 18"/>
              <p:cNvSpPr>
                <a:spLocks noChangeArrowheads="1"/>
              </p:cNvSpPr>
              <p:nvPr/>
            </p:nvSpPr>
            <p:spPr bwMode="auto">
              <a:xfrm>
                <a:off x="7023652" y="3276600"/>
                <a:ext cx="914400" cy="152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34" name="Rectangle 19"/>
              <p:cNvSpPr>
                <a:spLocks noChangeArrowheads="1"/>
              </p:cNvSpPr>
              <p:nvPr/>
            </p:nvSpPr>
            <p:spPr bwMode="auto">
              <a:xfrm>
                <a:off x="7023652" y="3429000"/>
                <a:ext cx="914400" cy="152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35" name="Rectangle 20"/>
              <p:cNvSpPr>
                <a:spLocks noChangeArrowheads="1"/>
              </p:cNvSpPr>
              <p:nvPr/>
            </p:nvSpPr>
            <p:spPr bwMode="auto">
              <a:xfrm>
                <a:off x="7023652" y="3581400"/>
                <a:ext cx="914400" cy="152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36" name="Rectangle 21"/>
              <p:cNvSpPr>
                <a:spLocks noChangeArrowheads="1"/>
              </p:cNvSpPr>
              <p:nvPr/>
            </p:nvSpPr>
            <p:spPr bwMode="auto">
              <a:xfrm>
                <a:off x="7023652" y="3733800"/>
                <a:ext cx="914400" cy="152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37" name="Rectangle 23"/>
              <p:cNvSpPr>
                <a:spLocks noChangeArrowheads="1"/>
              </p:cNvSpPr>
              <p:nvPr/>
            </p:nvSpPr>
            <p:spPr bwMode="auto">
              <a:xfrm>
                <a:off x="7023652" y="4191000"/>
                <a:ext cx="914400" cy="152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38" name="Rectangle 24"/>
              <p:cNvSpPr>
                <a:spLocks noChangeArrowheads="1"/>
              </p:cNvSpPr>
              <p:nvPr/>
            </p:nvSpPr>
            <p:spPr bwMode="auto">
              <a:xfrm>
                <a:off x="7023652" y="3886200"/>
                <a:ext cx="914400" cy="152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39" name="Rectangle 25"/>
              <p:cNvSpPr>
                <a:spLocks noChangeArrowheads="1"/>
              </p:cNvSpPr>
              <p:nvPr/>
            </p:nvSpPr>
            <p:spPr bwMode="auto">
              <a:xfrm>
                <a:off x="7023652" y="4038600"/>
                <a:ext cx="914400" cy="152400"/>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grpSp>
        <p:grpSp>
          <p:nvGrpSpPr>
            <p:cNvPr id="99" name="Group 98"/>
            <p:cNvGrpSpPr/>
            <p:nvPr/>
          </p:nvGrpSpPr>
          <p:grpSpPr>
            <a:xfrm>
              <a:off x="4661452" y="2286000"/>
              <a:ext cx="4009493" cy="3886200"/>
              <a:chOff x="4661452" y="2286000"/>
              <a:chExt cx="4009493" cy="3886200"/>
            </a:xfrm>
          </p:grpSpPr>
          <p:grpSp>
            <p:nvGrpSpPr>
              <p:cNvPr id="8" name="Group 29"/>
              <p:cNvGrpSpPr>
                <a:grpSpLocks/>
              </p:cNvGrpSpPr>
              <p:nvPr/>
            </p:nvGrpSpPr>
            <p:grpSpPr bwMode="auto">
              <a:xfrm>
                <a:off x="7023652" y="4419600"/>
                <a:ext cx="914400" cy="1676400"/>
                <a:chOff x="4224" y="1536"/>
                <a:chExt cx="1152" cy="1056"/>
              </a:xfrm>
            </p:grpSpPr>
            <p:sp>
              <p:nvSpPr>
                <p:cNvPr id="66" name="Rectangle 14"/>
                <p:cNvSpPr>
                  <a:spLocks noChangeArrowheads="1"/>
                </p:cNvSpPr>
                <p:nvPr/>
              </p:nvSpPr>
              <p:spPr bwMode="auto">
                <a:xfrm>
                  <a:off x="4224" y="1536"/>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67" name="Rectangle 15"/>
                <p:cNvSpPr>
                  <a:spLocks noChangeArrowheads="1"/>
                </p:cNvSpPr>
                <p:nvPr/>
              </p:nvSpPr>
              <p:spPr bwMode="auto">
                <a:xfrm>
                  <a:off x="4224" y="1632"/>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68" name="Rectangle 16"/>
                <p:cNvSpPr>
                  <a:spLocks noChangeArrowheads="1"/>
                </p:cNvSpPr>
                <p:nvPr/>
              </p:nvSpPr>
              <p:spPr bwMode="auto">
                <a:xfrm>
                  <a:off x="4224" y="1728"/>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69" name="Rectangle 17"/>
                <p:cNvSpPr>
                  <a:spLocks noChangeArrowheads="1"/>
                </p:cNvSpPr>
                <p:nvPr/>
              </p:nvSpPr>
              <p:spPr bwMode="auto">
                <a:xfrm>
                  <a:off x="4224" y="1824"/>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70" name="Rectangle 18"/>
                <p:cNvSpPr>
                  <a:spLocks noChangeArrowheads="1"/>
                </p:cNvSpPr>
                <p:nvPr/>
              </p:nvSpPr>
              <p:spPr bwMode="auto">
                <a:xfrm>
                  <a:off x="4224" y="1920"/>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71" name="Rectangle 19"/>
                <p:cNvSpPr>
                  <a:spLocks noChangeArrowheads="1"/>
                </p:cNvSpPr>
                <p:nvPr/>
              </p:nvSpPr>
              <p:spPr bwMode="auto">
                <a:xfrm>
                  <a:off x="4224" y="2016"/>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72" name="Rectangle 20"/>
                <p:cNvSpPr>
                  <a:spLocks noChangeArrowheads="1"/>
                </p:cNvSpPr>
                <p:nvPr/>
              </p:nvSpPr>
              <p:spPr bwMode="auto">
                <a:xfrm>
                  <a:off x="4224" y="2112"/>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73" name="Rectangle 21"/>
                <p:cNvSpPr>
                  <a:spLocks noChangeArrowheads="1"/>
                </p:cNvSpPr>
                <p:nvPr/>
              </p:nvSpPr>
              <p:spPr bwMode="auto">
                <a:xfrm>
                  <a:off x="4224" y="2208"/>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74" name="Rectangle 23"/>
                <p:cNvSpPr>
                  <a:spLocks noChangeArrowheads="1"/>
                </p:cNvSpPr>
                <p:nvPr/>
              </p:nvSpPr>
              <p:spPr bwMode="auto">
                <a:xfrm>
                  <a:off x="4224" y="2496"/>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75" name="Rectangle 24"/>
                <p:cNvSpPr>
                  <a:spLocks noChangeArrowheads="1"/>
                </p:cNvSpPr>
                <p:nvPr/>
              </p:nvSpPr>
              <p:spPr bwMode="auto">
                <a:xfrm>
                  <a:off x="4224" y="2304"/>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76" name="Rectangle 25"/>
                <p:cNvSpPr>
                  <a:spLocks noChangeArrowheads="1"/>
                </p:cNvSpPr>
                <p:nvPr/>
              </p:nvSpPr>
              <p:spPr bwMode="auto">
                <a:xfrm>
                  <a:off x="4224" y="2400"/>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grpSp>
          <p:grpSp>
            <p:nvGrpSpPr>
              <p:cNvPr id="9" name="Group 29"/>
              <p:cNvGrpSpPr>
                <a:grpSpLocks/>
              </p:cNvGrpSpPr>
              <p:nvPr/>
            </p:nvGrpSpPr>
            <p:grpSpPr bwMode="auto">
              <a:xfrm>
                <a:off x="4966252" y="4419600"/>
                <a:ext cx="914400" cy="1676400"/>
                <a:chOff x="4224" y="1536"/>
                <a:chExt cx="1152" cy="1056"/>
              </a:xfrm>
            </p:grpSpPr>
            <p:sp>
              <p:nvSpPr>
                <p:cNvPr id="55" name="Rectangle 14"/>
                <p:cNvSpPr>
                  <a:spLocks noChangeArrowheads="1"/>
                </p:cNvSpPr>
                <p:nvPr/>
              </p:nvSpPr>
              <p:spPr bwMode="auto">
                <a:xfrm>
                  <a:off x="4224" y="1536"/>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56" name="Rectangle 15"/>
                <p:cNvSpPr>
                  <a:spLocks noChangeArrowheads="1"/>
                </p:cNvSpPr>
                <p:nvPr/>
              </p:nvSpPr>
              <p:spPr bwMode="auto">
                <a:xfrm>
                  <a:off x="4224" y="1632"/>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57" name="Rectangle 16"/>
                <p:cNvSpPr>
                  <a:spLocks noChangeArrowheads="1"/>
                </p:cNvSpPr>
                <p:nvPr/>
              </p:nvSpPr>
              <p:spPr bwMode="auto">
                <a:xfrm>
                  <a:off x="4224" y="1728"/>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58" name="Rectangle 17"/>
                <p:cNvSpPr>
                  <a:spLocks noChangeArrowheads="1"/>
                </p:cNvSpPr>
                <p:nvPr/>
              </p:nvSpPr>
              <p:spPr bwMode="auto">
                <a:xfrm>
                  <a:off x="4224" y="1824"/>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59" name="Rectangle 18"/>
                <p:cNvSpPr>
                  <a:spLocks noChangeArrowheads="1"/>
                </p:cNvSpPr>
                <p:nvPr/>
              </p:nvSpPr>
              <p:spPr bwMode="auto">
                <a:xfrm>
                  <a:off x="4224" y="1920"/>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60" name="Rectangle 19"/>
                <p:cNvSpPr>
                  <a:spLocks noChangeArrowheads="1"/>
                </p:cNvSpPr>
                <p:nvPr/>
              </p:nvSpPr>
              <p:spPr bwMode="auto">
                <a:xfrm>
                  <a:off x="4224" y="2016"/>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61" name="Rectangle 20"/>
                <p:cNvSpPr>
                  <a:spLocks noChangeArrowheads="1"/>
                </p:cNvSpPr>
                <p:nvPr/>
              </p:nvSpPr>
              <p:spPr bwMode="auto">
                <a:xfrm>
                  <a:off x="4224" y="2112"/>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62" name="Rectangle 21"/>
                <p:cNvSpPr>
                  <a:spLocks noChangeArrowheads="1"/>
                </p:cNvSpPr>
                <p:nvPr/>
              </p:nvSpPr>
              <p:spPr bwMode="auto">
                <a:xfrm>
                  <a:off x="4224" y="2208"/>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63" name="Rectangle 23"/>
                <p:cNvSpPr>
                  <a:spLocks noChangeArrowheads="1"/>
                </p:cNvSpPr>
                <p:nvPr/>
              </p:nvSpPr>
              <p:spPr bwMode="auto">
                <a:xfrm>
                  <a:off x="4224" y="2496"/>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64" name="Rectangle 24"/>
                <p:cNvSpPr>
                  <a:spLocks noChangeArrowheads="1"/>
                </p:cNvSpPr>
                <p:nvPr/>
              </p:nvSpPr>
              <p:spPr bwMode="auto">
                <a:xfrm>
                  <a:off x="4224" y="2304"/>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65" name="Rectangle 25"/>
                <p:cNvSpPr>
                  <a:spLocks noChangeArrowheads="1"/>
                </p:cNvSpPr>
                <p:nvPr/>
              </p:nvSpPr>
              <p:spPr bwMode="auto">
                <a:xfrm>
                  <a:off x="4224" y="2400"/>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grpSp>
          <p:grpSp>
            <p:nvGrpSpPr>
              <p:cNvPr id="10" name="Group 32"/>
              <p:cNvGrpSpPr/>
              <p:nvPr/>
            </p:nvGrpSpPr>
            <p:grpSpPr>
              <a:xfrm>
                <a:off x="4661452" y="4343400"/>
                <a:ext cx="1524000" cy="76200"/>
                <a:chOff x="4953000" y="4343400"/>
                <a:chExt cx="1524000" cy="76200"/>
              </a:xfrm>
            </p:grpSpPr>
            <p:cxnSp>
              <p:nvCxnSpPr>
                <p:cNvPr id="53" name="Straight Connector 52"/>
                <p:cNvCxnSpPr/>
                <p:nvPr/>
              </p:nvCxnSpPr>
              <p:spPr bwMode="auto">
                <a:xfrm>
                  <a:off x="4953000" y="4343400"/>
                  <a:ext cx="1524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 name="Straight Connector 53"/>
                <p:cNvCxnSpPr/>
                <p:nvPr/>
              </p:nvCxnSpPr>
              <p:spPr bwMode="auto">
                <a:xfrm>
                  <a:off x="4953000" y="4419600"/>
                  <a:ext cx="1524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1" name="Group 33"/>
              <p:cNvGrpSpPr/>
              <p:nvPr/>
            </p:nvGrpSpPr>
            <p:grpSpPr>
              <a:xfrm>
                <a:off x="6718852" y="4343400"/>
                <a:ext cx="1524000" cy="76200"/>
                <a:chOff x="4953000" y="4343400"/>
                <a:chExt cx="1524000" cy="76200"/>
              </a:xfrm>
            </p:grpSpPr>
            <p:cxnSp>
              <p:nvCxnSpPr>
                <p:cNvPr id="51" name="Straight Connector 50"/>
                <p:cNvCxnSpPr/>
                <p:nvPr/>
              </p:nvCxnSpPr>
              <p:spPr bwMode="auto">
                <a:xfrm>
                  <a:off x="4953000" y="4343400"/>
                  <a:ext cx="1524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2" name="Straight Connector 51"/>
                <p:cNvCxnSpPr/>
                <p:nvPr/>
              </p:nvCxnSpPr>
              <p:spPr bwMode="auto">
                <a:xfrm>
                  <a:off x="4953000" y="4419600"/>
                  <a:ext cx="1524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2" name="Group 29"/>
              <p:cNvGrpSpPr>
                <a:grpSpLocks/>
              </p:cNvGrpSpPr>
              <p:nvPr/>
            </p:nvGrpSpPr>
            <p:grpSpPr bwMode="auto">
              <a:xfrm>
                <a:off x="4966252" y="2667000"/>
                <a:ext cx="914400" cy="1676400"/>
                <a:chOff x="4224" y="1536"/>
                <a:chExt cx="1152" cy="1056"/>
              </a:xfrm>
            </p:grpSpPr>
            <p:sp>
              <p:nvSpPr>
                <p:cNvPr id="40" name="Rectangle 14"/>
                <p:cNvSpPr>
                  <a:spLocks noChangeArrowheads="1"/>
                </p:cNvSpPr>
                <p:nvPr/>
              </p:nvSpPr>
              <p:spPr bwMode="auto">
                <a:xfrm>
                  <a:off x="4224" y="1536"/>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41" name="Rectangle 15"/>
                <p:cNvSpPr>
                  <a:spLocks noChangeArrowheads="1"/>
                </p:cNvSpPr>
                <p:nvPr/>
              </p:nvSpPr>
              <p:spPr bwMode="auto">
                <a:xfrm>
                  <a:off x="4224" y="1632"/>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42" name="Rectangle 16"/>
                <p:cNvSpPr>
                  <a:spLocks noChangeArrowheads="1"/>
                </p:cNvSpPr>
                <p:nvPr/>
              </p:nvSpPr>
              <p:spPr bwMode="auto">
                <a:xfrm>
                  <a:off x="4224" y="1728"/>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43" name="Rectangle 17"/>
                <p:cNvSpPr>
                  <a:spLocks noChangeArrowheads="1"/>
                </p:cNvSpPr>
                <p:nvPr/>
              </p:nvSpPr>
              <p:spPr bwMode="auto">
                <a:xfrm>
                  <a:off x="4224" y="1824"/>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44" name="Rectangle 18"/>
                <p:cNvSpPr>
                  <a:spLocks noChangeArrowheads="1"/>
                </p:cNvSpPr>
                <p:nvPr/>
              </p:nvSpPr>
              <p:spPr bwMode="auto">
                <a:xfrm>
                  <a:off x="4224" y="1920"/>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45" name="Rectangle 19"/>
                <p:cNvSpPr>
                  <a:spLocks noChangeArrowheads="1"/>
                </p:cNvSpPr>
                <p:nvPr/>
              </p:nvSpPr>
              <p:spPr bwMode="auto">
                <a:xfrm>
                  <a:off x="4224" y="2016"/>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46" name="Rectangle 20"/>
                <p:cNvSpPr>
                  <a:spLocks noChangeArrowheads="1"/>
                </p:cNvSpPr>
                <p:nvPr/>
              </p:nvSpPr>
              <p:spPr bwMode="auto">
                <a:xfrm>
                  <a:off x="4224" y="2112"/>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47" name="Rectangle 21"/>
                <p:cNvSpPr>
                  <a:spLocks noChangeArrowheads="1"/>
                </p:cNvSpPr>
                <p:nvPr/>
              </p:nvSpPr>
              <p:spPr bwMode="auto">
                <a:xfrm>
                  <a:off x="4224" y="2208"/>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48" name="Rectangle 23"/>
                <p:cNvSpPr>
                  <a:spLocks noChangeArrowheads="1"/>
                </p:cNvSpPr>
                <p:nvPr/>
              </p:nvSpPr>
              <p:spPr bwMode="auto">
                <a:xfrm>
                  <a:off x="4224" y="2496"/>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49" name="Rectangle 24"/>
                <p:cNvSpPr>
                  <a:spLocks noChangeArrowheads="1"/>
                </p:cNvSpPr>
                <p:nvPr/>
              </p:nvSpPr>
              <p:spPr bwMode="auto">
                <a:xfrm>
                  <a:off x="4224" y="2304"/>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50" name="Rectangle 25"/>
                <p:cNvSpPr>
                  <a:spLocks noChangeArrowheads="1"/>
                </p:cNvSpPr>
                <p:nvPr/>
              </p:nvSpPr>
              <p:spPr bwMode="auto">
                <a:xfrm>
                  <a:off x="4224" y="2400"/>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grpSp>
          <p:sp>
            <p:nvSpPr>
              <p:cNvPr id="14" name="TextBox 13"/>
              <p:cNvSpPr txBox="1"/>
              <p:nvPr/>
            </p:nvSpPr>
            <p:spPr>
              <a:xfrm>
                <a:off x="4978585" y="2286000"/>
                <a:ext cx="825867" cy="369332"/>
              </a:xfrm>
              <a:prstGeom prst="rect">
                <a:avLst/>
              </a:prstGeom>
              <a:noFill/>
            </p:spPr>
            <p:txBody>
              <a:bodyPr wrap="none" rtlCol="0">
                <a:spAutoFit/>
              </a:bodyPr>
              <a:lstStyle/>
              <a:p>
                <a:r>
                  <a:rPr lang="en-US" sz="1800" b="1" dirty="0" smtClean="0">
                    <a:solidFill>
                      <a:srgbClr val="C00000"/>
                    </a:solidFill>
                  </a:rPr>
                  <a:t>Buffer</a:t>
                </a:r>
                <a:endParaRPr lang="en-US" sz="1800" b="1" dirty="0">
                  <a:solidFill>
                    <a:srgbClr val="C00000"/>
                  </a:solidFill>
                </a:endParaRPr>
              </a:p>
            </p:txBody>
          </p:sp>
          <p:sp>
            <p:nvSpPr>
              <p:cNvPr id="15" name="TextBox 14"/>
              <p:cNvSpPr txBox="1"/>
              <p:nvPr/>
            </p:nvSpPr>
            <p:spPr>
              <a:xfrm>
                <a:off x="7099852" y="2286000"/>
                <a:ext cx="697627" cy="369332"/>
              </a:xfrm>
              <a:prstGeom prst="rect">
                <a:avLst/>
              </a:prstGeom>
              <a:noFill/>
            </p:spPr>
            <p:txBody>
              <a:bodyPr wrap="none" rtlCol="0">
                <a:spAutoFit/>
              </a:bodyPr>
              <a:lstStyle/>
              <a:p>
                <a:r>
                  <a:rPr lang="en-US" sz="1800" b="1" dirty="0" smtClean="0">
                    <a:solidFill>
                      <a:srgbClr val="C00000"/>
                    </a:solidFill>
                  </a:rPr>
                  <a:t>Print</a:t>
                </a:r>
                <a:endParaRPr lang="en-US" sz="1800" b="1" dirty="0">
                  <a:solidFill>
                    <a:srgbClr val="C00000"/>
                  </a:solidFill>
                </a:endParaRPr>
              </a:p>
            </p:txBody>
          </p:sp>
          <p:sp>
            <p:nvSpPr>
              <p:cNvPr id="16" name="TextBox 15"/>
              <p:cNvSpPr txBox="1"/>
              <p:nvPr/>
            </p:nvSpPr>
            <p:spPr>
              <a:xfrm>
                <a:off x="5271052" y="2635240"/>
                <a:ext cx="304800" cy="1785104"/>
              </a:xfrm>
              <a:prstGeom prst="rect">
                <a:avLst/>
              </a:prstGeom>
              <a:noFill/>
            </p:spPr>
            <p:txBody>
              <a:bodyPr wrap="square" rtlCol="0">
                <a:spAutoFit/>
              </a:bodyPr>
              <a:lstStyle/>
              <a:p>
                <a:r>
                  <a:rPr lang="en-US" sz="1000" b="1" dirty="0" smtClean="0"/>
                  <a:t>#</a:t>
                </a:r>
              </a:p>
              <a:p>
                <a:r>
                  <a:rPr lang="en-US" sz="1000" b="1" dirty="0" smtClean="0"/>
                  <a:t>#</a:t>
                </a:r>
              </a:p>
              <a:p>
                <a:r>
                  <a:rPr lang="en-US" sz="1000" b="1" dirty="0" smtClean="0"/>
                  <a:t>#</a:t>
                </a:r>
                <a:br>
                  <a:rPr lang="en-US" sz="1000" b="1" dirty="0" smtClean="0"/>
                </a:br>
                <a:r>
                  <a:rPr lang="en-US" sz="1000" b="1" dirty="0" smtClean="0"/>
                  <a:t>#</a:t>
                </a:r>
                <a:br>
                  <a:rPr lang="en-US" sz="1000" b="1" dirty="0" smtClean="0"/>
                </a:br>
                <a:r>
                  <a:rPr lang="en-US" sz="1000" b="1" dirty="0" smtClean="0"/>
                  <a:t>#</a:t>
                </a:r>
                <a:br>
                  <a:rPr lang="en-US" sz="1000" b="1" dirty="0" smtClean="0"/>
                </a:br>
                <a:r>
                  <a:rPr lang="en-US" sz="1000" b="1" dirty="0" smtClean="0"/>
                  <a:t>#</a:t>
                </a:r>
              </a:p>
              <a:p>
                <a:r>
                  <a:rPr lang="en-US" sz="1000" b="1" dirty="0" smtClean="0"/>
                  <a:t>&gt;</a:t>
                </a:r>
              </a:p>
              <a:p>
                <a:r>
                  <a:rPr lang="en-US" sz="1000" b="1" dirty="0" smtClean="0"/>
                  <a:t>&gt;</a:t>
                </a:r>
              </a:p>
              <a:p>
                <a:r>
                  <a:rPr lang="en-US" sz="1000" b="1" dirty="0" smtClean="0"/>
                  <a:t>D</a:t>
                </a:r>
              </a:p>
              <a:p>
                <a:r>
                  <a:rPr lang="en-US" sz="1000" b="1" dirty="0" smtClean="0"/>
                  <a:t>e</a:t>
                </a:r>
              </a:p>
              <a:p>
                <a:r>
                  <a:rPr lang="en-US" sz="1000" b="1" dirty="0" smtClean="0"/>
                  <a:t>c</a:t>
                </a:r>
                <a:endParaRPr lang="en-US" sz="1000" b="1" dirty="0"/>
              </a:p>
            </p:txBody>
          </p:sp>
          <p:sp>
            <p:nvSpPr>
              <p:cNvPr id="17" name="TextBox 16"/>
              <p:cNvSpPr txBox="1"/>
              <p:nvPr/>
            </p:nvSpPr>
            <p:spPr>
              <a:xfrm>
                <a:off x="5880652" y="2634496"/>
                <a:ext cx="304800" cy="1477328"/>
              </a:xfrm>
              <a:prstGeom prst="rect">
                <a:avLst/>
              </a:prstGeom>
              <a:noFill/>
            </p:spPr>
            <p:txBody>
              <a:bodyPr wrap="square" rtlCol="0">
                <a:spAutoFit/>
              </a:bodyPr>
              <a:lstStyle/>
              <a:p>
                <a:r>
                  <a:rPr lang="en-US" sz="1000" b="1" dirty="0" smtClean="0">
                    <a:solidFill>
                      <a:srgbClr val="C00000"/>
                    </a:solidFill>
                  </a:rPr>
                  <a:t>X</a:t>
                </a:r>
              </a:p>
              <a:p>
                <a:r>
                  <a:rPr lang="en-US" sz="1000" b="1" dirty="0" smtClean="0">
                    <a:solidFill>
                      <a:srgbClr val="C00000"/>
                    </a:solidFill>
                  </a:rPr>
                  <a:t>X</a:t>
                </a:r>
              </a:p>
              <a:p>
                <a:r>
                  <a:rPr lang="en-US" sz="1000" b="1" dirty="0" smtClean="0">
                    <a:solidFill>
                      <a:srgbClr val="C00000"/>
                    </a:solidFill>
                  </a:rPr>
                  <a:t>XXXXXX</a:t>
                </a:r>
              </a:p>
              <a:p>
                <a:endParaRPr lang="en-US" sz="1000" b="1" dirty="0">
                  <a:solidFill>
                    <a:srgbClr val="C00000"/>
                  </a:solidFill>
                </a:endParaRPr>
              </a:p>
            </p:txBody>
          </p:sp>
          <p:cxnSp>
            <p:nvCxnSpPr>
              <p:cNvPr id="18" name="Curved Connector 17"/>
              <p:cNvCxnSpPr>
                <a:stCxn id="49" idx="3"/>
                <a:endCxn id="72" idx="1"/>
              </p:cNvCxnSpPr>
              <p:nvPr/>
            </p:nvCxnSpPr>
            <p:spPr bwMode="auto">
              <a:xfrm>
                <a:off x="5880652" y="3962400"/>
                <a:ext cx="1143000" cy="2057400"/>
              </a:xfrm>
              <a:prstGeom prst="curvedConnector3">
                <a:avLst>
                  <a:gd name="adj1" fmla="val 50000"/>
                </a:avLst>
              </a:prstGeom>
              <a:solidFill>
                <a:schemeClr val="accent1"/>
              </a:solidFill>
              <a:ln w="28575" cap="flat" cmpd="sng" algn="ctr">
                <a:solidFill>
                  <a:schemeClr val="tx1"/>
                </a:solidFill>
                <a:prstDash val="solid"/>
                <a:round/>
                <a:headEnd type="none" w="med" len="med"/>
                <a:tailEnd type="triangle" w="med" len="med"/>
              </a:ln>
              <a:effectLst/>
            </p:spPr>
          </p:cxnSp>
          <p:cxnSp>
            <p:nvCxnSpPr>
              <p:cNvPr id="19" name="Shape 70"/>
              <p:cNvCxnSpPr>
                <a:stCxn id="50" idx="3"/>
                <a:endCxn id="74" idx="1"/>
              </p:cNvCxnSpPr>
              <p:nvPr/>
            </p:nvCxnSpPr>
            <p:spPr bwMode="auto">
              <a:xfrm>
                <a:off x="5880652" y="4114800"/>
                <a:ext cx="1143000" cy="1752600"/>
              </a:xfrm>
              <a:prstGeom prst="curvedConnector3">
                <a:avLst>
                  <a:gd name="adj1" fmla="val 50000"/>
                </a:avLst>
              </a:prstGeom>
              <a:solidFill>
                <a:schemeClr val="accent1"/>
              </a:solidFill>
              <a:ln w="28575" cap="flat" cmpd="sng" algn="ctr">
                <a:solidFill>
                  <a:srgbClr val="C00000"/>
                </a:solidFill>
                <a:prstDash val="solid"/>
                <a:round/>
                <a:headEnd type="none" w="med" len="med"/>
                <a:tailEnd type="triangle" w="med" len="med"/>
              </a:ln>
              <a:effectLst/>
            </p:spPr>
          </p:cxnSp>
          <p:cxnSp>
            <p:nvCxnSpPr>
              <p:cNvPr id="20" name="Shape 70"/>
              <p:cNvCxnSpPr>
                <a:stCxn id="48" idx="3"/>
                <a:endCxn id="73" idx="1"/>
              </p:cNvCxnSpPr>
              <p:nvPr/>
            </p:nvCxnSpPr>
            <p:spPr bwMode="auto">
              <a:xfrm>
                <a:off x="5880652" y="4267200"/>
                <a:ext cx="1143000" cy="1447800"/>
              </a:xfrm>
              <a:prstGeom prst="curvedConnector3">
                <a:avLst>
                  <a:gd name="adj1" fmla="val 50000"/>
                </a:avLst>
              </a:prstGeom>
              <a:solidFill>
                <a:schemeClr val="accent1"/>
              </a:solidFill>
              <a:ln w="28575" cap="flat" cmpd="sng" algn="ctr">
                <a:solidFill>
                  <a:srgbClr val="009900"/>
                </a:solidFill>
                <a:prstDash val="solid"/>
                <a:round/>
                <a:headEnd type="none" w="med" len="med"/>
                <a:tailEnd type="triangle" w="med" len="med"/>
              </a:ln>
              <a:effectLst/>
            </p:spPr>
          </p:cxnSp>
          <p:sp>
            <p:nvSpPr>
              <p:cNvPr id="23" name="TextBox 22"/>
              <p:cNvSpPr txBox="1"/>
              <p:nvPr/>
            </p:nvSpPr>
            <p:spPr>
              <a:xfrm>
                <a:off x="5271052" y="4387096"/>
                <a:ext cx="304800" cy="1785104"/>
              </a:xfrm>
              <a:prstGeom prst="rect">
                <a:avLst/>
              </a:prstGeom>
              <a:noFill/>
            </p:spPr>
            <p:txBody>
              <a:bodyPr wrap="square" rtlCol="0">
                <a:spAutoFit/>
              </a:bodyPr>
              <a:lstStyle/>
              <a:p>
                <a:r>
                  <a:rPr lang="en-US" sz="1000" b="1" dirty="0" smtClean="0"/>
                  <a:t>5</a:t>
                </a:r>
              </a:p>
              <a:p>
                <a:r>
                  <a:rPr lang="en-US" sz="1000" b="1" dirty="0" smtClean="0"/>
                  <a:t>7</a:t>
                </a:r>
              </a:p>
              <a:p>
                <a:r>
                  <a:rPr lang="en-US" sz="1000" b="1" dirty="0" smtClean="0"/>
                  <a:t>2</a:t>
                </a:r>
                <a:br>
                  <a:rPr lang="en-US" sz="1000" b="1" dirty="0" smtClean="0"/>
                </a:br>
                <a:r>
                  <a:rPr lang="en-US" sz="1000" b="1" dirty="0" smtClean="0"/>
                  <a:t>RFG</a:t>
                </a:r>
              </a:p>
              <a:p>
                <a:r>
                  <a:rPr lang="en-US" sz="1000" b="1" dirty="0" smtClean="0"/>
                  <a:t>&gt;</a:t>
                </a:r>
              </a:p>
              <a:p>
                <a:r>
                  <a:rPr lang="en-US" sz="1000" b="1" dirty="0" smtClean="0"/>
                  <a:t>&gt;</a:t>
                </a:r>
              </a:p>
              <a:p>
                <a:r>
                  <a:rPr lang="en-US" sz="1000" b="1" dirty="0" smtClean="0"/>
                  <a:t>D</a:t>
                </a:r>
              </a:p>
              <a:p>
                <a:r>
                  <a:rPr lang="en-US" sz="1000" b="1" dirty="0" smtClean="0"/>
                  <a:t>Q</a:t>
                </a:r>
              </a:p>
              <a:p>
                <a:r>
                  <a:rPr lang="en-US" sz="1000" b="1" dirty="0" smtClean="0"/>
                  <a:t>Y</a:t>
                </a:r>
                <a:endParaRPr lang="en-US" sz="1000" b="1" dirty="0"/>
              </a:p>
            </p:txBody>
          </p:sp>
          <p:sp>
            <p:nvSpPr>
              <p:cNvPr id="25" name="Left Brace 24"/>
              <p:cNvSpPr/>
              <p:nvPr/>
            </p:nvSpPr>
            <p:spPr bwMode="auto">
              <a:xfrm>
                <a:off x="6718852" y="2743200"/>
                <a:ext cx="228600" cy="1143000"/>
              </a:xfrm>
              <a:prstGeom prst="leftBrac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C00000"/>
                  </a:solidFill>
                  <a:effectLst/>
                  <a:latin typeface="Times New Roman" pitchFamily="18" charset="0"/>
                </a:endParaRPr>
              </a:p>
            </p:txBody>
          </p:sp>
          <p:sp>
            <p:nvSpPr>
              <p:cNvPr id="26" name="TextBox 25"/>
              <p:cNvSpPr txBox="1"/>
              <p:nvPr/>
            </p:nvSpPr>
            <p:spPr>
              <a:xfrm rot="16200000">
                <a:off x="6183288" y="3198236"/>
                <a:ext cx="763351" cy="307777"/>
              </a:xfrm>
              <a:prstGeom prst="rect">
                <a:avLst/>
              </a:prstGeom>
              <a:noFill/>
            </p:spPr>
            <p:txBody>
              <a:bodyPr wrap="none" rtlCol="0">
                <a:spAutoFit/>
              </a:bodyPr>
              <a:lstStyle/>
              <a:p>
                <a:r>
                  <a:rPr lang="en-US" sz="1400" b="1" dirty="0" smtClean="0">
                    <a:solidFill>
                      <a:srgbClr val="C00000"/>
                    </a:solidFill>
                  </a:rPr>
                  <a:t>Unused</a:t>
                </a:r>
                <a:endParaRPr lang="en-US" sz="1400" b="1" dirty="0">
                  <a:solidFill>
                    <a:srgbClr val="C00000"/>
                  </a:solidFill>
                </a:endParaRPr>
              </a:p>
            </p:txBody>
          </p:sp>
          <p:cxnSp>
            <p:nvCxnSpPr>
              <p:cNvPr id="27" name="Straight Arrow Connector 26"/>
              <p:cNvCxnSpPr/>
              <p:nvPr/>
            </p:nvCxnSpPr>
            <p:spPr bwMode="auto">
              <a:xfrm rot="5400000" flipH="1" flipV="1">
                <a:off x="7062546" y="4837906"/>
                <a:ext cx="2514600" cy="1588"/>
              </a:xfrm>
              <a:prstGeom prst="straightConnector1">
                <a:avLst/>
              </a:prstGeom>
              <a:solidFill>
                <a:schemeClr val="accent1"/>
              </a:solidFill>
              <a:ln w="76200" cap="flat" cmpd="sng" algn="ctr">
                <a:solidFill>
                  <a:srgbClr val="C00000"/>
                </a:solidFill>
                <a:prstDash val="solid"/>
                <a:round/>
                <a:headEnd type="none" w="med" len="med"/>
                <a:tailEnd type="arrow"/>
              </a:ln>
              <a:effectLst/>
            </p:spPr>
          </p:cxnSp>
          <p:sp>
            <p:nvSpPr>
              <p:cNvPr id="28" name="TextBox 27"/>
              <p:cNvSpPr txBox="1"/>
              <p:nvPr/>
            </p:nvSpPr>
            <p:spPr>
              <a:xfrm>
                <a:off x="7938052" y="2826603"/>
                <a:ext cx="732893" cy="830997"/>
              </a:xfrm>
              <a:prstGeom prst="rect">
                <a:avLst/>
              </a:prstGeom>
              <a:noFill/>
            </p:spPr>
            <p:txBody>
              <a:bodyPr wrap="none" rtlCol="0">
                <a:spAutoFit/>
              </a:bodyPr>
              <a:lstStyle/>
              <a:p>
                <a:pPr algn="ctr"/>
                <a:r>
                  <a:rPr lang="en-US" sz="1600" b="1" dirty="0" smtClean="0">
                    <a:solidFill>
                      <a:srgbClr val="C00000"/>
                    </a:solidFill>
                  </a:rPr>
                  <a:t>Order</a:t>
                </a:r>
              </a:p>
              <a:p>
                <a:pPr algn="ctr"/>
                <a:r>
                  <a:rPr lang="en-US" sz="1600" b="1" dirty="0" smtClean="0">
                    <a:solidFill>
                      <a:srgbClr val="C00000"/>
                    </a:solidFill>
                  </a:rPr>
                  <a:t> of </a:t>
                </a:r>
              </a:p>
              <a:p>
                <a:pPr algn="ctr"/>
                <a:r>
                  <a:rPr lang="en-US" sz="1600" b="1" dirty="0" smtClean="0">
                    <a:solidFill>
                      <a:srgbClr val="C00000"/>
                    </a:solidFill>
                  </a:rPr>
                  <a:t>Print</a:t>
                </a:r>
                <a:endParaRPr lang="en-US" sz="1600" b="1" dirty="0">
                  <a:solidFill>
                    <a:srgbClr val="C00000"/>
                  </a:solidFill>
                </a:endParaRPr>
              </a:p>
            </p:txBody>
          </p:sp>
        </p:grpSp>
        <p:sp>
          <p:nvSpPr>
            <p:cNvPr id="77" name="TextBox 76"/>
            <p:cNvSpPr txBox="1"/>
            <p:nvPr/>
          </p:nvSpPr>
          <p:spPr>
            <a:xfrm>
              <a:off x="3505200" y="2239833"/>
              <a:ext cx="800219" cy="461665"/>
            </a:xfrm>
            <a:prstGeom prst="rect">
              <a:avLst/>
            </a:prstGeom>
            <a:noFill/>
          </p:spPr>
          <p:txBody>
            <a:bodyPr wrap="none" rtlCol="0">
              <a:spAutoFit/>
            </a:bodyPr>
            <a:lstStyle/>
            <a:p>
              <a:r>
                <a:rPr lang="en-US" b="1" dirty="0" smtClean="0">
                  <a:solidFill>
                    <a:srgbClr val="C00000"/>
                  </a:solidFill>
                </a:rPr>
                <a:t>[$t0]</a:t>
              </a:r>
              <a:endParaRPr lang="en-US" b="1" dirty="0">
                <a:solidFill>
                  <a:srgbClr val="C00000"/>
                </a:solidFill>
              </a:endParaRPr>
            </a:p>
          </p:txBody>
        </p:sp>
        <p:cxnSp>
          <p:nvCxnSpPr>
            <p:cNvPr id="78" name="Straight Arrow Connector 77"/>
            <p:cNvCxnSpPr/>
            <p:nvPr/>
          </p:nvCxnSpPr>
          <p:spPr bwMode="auto">
            <a:xfrm>
              <a:off x="4200170" y="2549964"/>
              <a:ext cx="981430" cy="1717236"/>
            </a:xfrm>
            <a:prstGeom prst="straightConnector1">
              <a:avLst/>
            </a:prstGeom>
            <a:solidFill>
              <a:schemeClr val="accent1"/>
            </a:solidFill>
            <a:ln w="19050" cap="flat" cmpd="sng" algn="ctr">
              <a:solidFill>
                <a:srgbClr val="C00000"/>
              </a:solidFill>
              <a:prstDash val="solid"/>
              <a:round/>
              <a:headEnd type="none" w="med" len="med"/>
              <a:tailEnd type="triangle" w="med" len="med"/>
            </a:ln>
            <a:effectLst/>
          </p:spPr>
        </p:cxnSp>
        <p:sp>
          <p:nvSpPr>
            <p:cNvPr id="84" name="TextBox 83"/>
            <p:cNvSpPr txBox="1"/>
            <p:nvPr/>
          </p:nvSpPr>
          <p:spPr>
            <a:xfrm>
              <a:off x="3657600" y="4652466"/>
              <a:ext cx="800219" cy="461665"/>
            </a:xfrm>
            <a:prstGeom prst="rect">
              <a:avLst/>
            </a:prstGeom>
            <a:noFill/>
          </p:spPr>
          <p:txBody>
            <a:bodyPr wrap="none" rtlCol="0">
              <a:spAutoFit/>
            </a:bodyPr>
            <a:lstStyle/>
            <a:p>
              <a:r>
                <a:rPr lang="en-US" b="1" dirty="0" smtClean="0">
                  <a:solidFill>
                    <a:schemeClr val="accent6">
                      <a:lumMod val="75000"/>
                    </a:schemeClr>
                  </a:solidFill>
                </a:rPr>
                <a:t>[$t1]</a:t>
              </a:r>
              <a:endParaRPr lang="en-US" b="1" dirty="0">
                <a:solidFill>
                  <a:schemeClr val="accent6">
                    <a:lumMod val="75000"/>
                  </a:schemeClr>
                </a:solidFill>
              </a:endParaRPr>
            </a:p>
          </p:txBody>
        </p:sp>
        <p:cxnSp>
          <p:nvCxnSpPr>
            <p:cNvPr id="85" name="Straight Arrow Connector 84"/>
            <p:cNvCxnSpPr>
              <a:stCxn id="84" idx="3"/>
            </p:cNvCxnSpPr>
            <p:nvPr/>
          </p:nvCxnSpPr>
          <p:spPr bwMode="auto">
            <a:xfrm>
              <a:off x="4457819" y="4883299"/>
              <a:ext cx="2781181" cy="831701"/>
            </a:xfrm>
            <a:prstGeom prst="straightConnector1">
              <a:avLst/>
            </a:prstGeom>
            <a:solidFill>
              <a:schemeClr val="accent1"/>
            </a:solidFill>
            <a:ln w="19050" cap="flat" cmpd="sng" algn="ctr">
              <a:solidFill>
                <a:schemeClr val="accent6">
                  <a:lumMod val="75000"/>
                </a:schemeClr>
              </a:solidFill>
              <a:prstDash val="solid"/>
              <a:round/>
              <a:headEnd type="none" w="med" len="med"/>
              <a:tailEnd type="triangle" w="med" len="med"/>
            </a:ln>
            <a:effectLst/>
          </p:spPr>
        </p:cxnSp>
      </p:gr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41627557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51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Print Routine</a:t>
            </a:r>
            <a:endParaRPr lang="en-US" sz="3600" dirty="0"/>
          </a:p>
        </p:txBody>
      </p:sp>
      <p:sp>
        <p:nvSpPr>
          <p:cNvPr id="3" name="Content Placeholder 2"/>
          <p:cNvSpPr>
            <a:spLocks noGrp="1"/>
          </p:cNvSpPr>
          <p:nvPr>
            <p:ph sz="half" idx="1"/>
          </p:nvPr>
        </p:nvSpPr>
        <p:spPr>
          <a:xfrm>
            <a:off x="685800" y="2209800"/>
            <a:ext cx="3048000" cy="3810000"/>
          </a:xfrm>
        </p:spPr>
        <p:txBody>
          <a:bodyPr/>
          <a:lstStyle/>
          <a:p>
            <a:r>
              <a:rPr lang="en-US" sz="2400" dirty="0" smtClean="0">
                <a:solidFill>
                  <a:schemeClr val="accent6"/>
                </a:solidFill>
              </a:rPr>
              <a:t>When all 96 characters are identified, the now-correctly-ordered list of printable characters is printed to the display.  </a:t>
            </a:r>
          </a:p>
          <a:p>
            <a:r>
              <a:rPr lang="en-US" sz="2400" dirty="0" smtClean="0">
                <a:solidFill>
                  <a:srgbClr val="C00000"/>
                </a:solidFill>
              </a:rPr>
              <a:t>The program then stops.  </a:t>
            </a:r>
            <a:endParaRPr lang="en-US" sz="2400" dirty="0">
              <a:solidFill>
                <a:srgbClr val="C00000"/>
              </a:solidFill>
            </a:endParaRPr>
          </a:p>
        </p:txBody>
      </p:sp>
      <p:sp>
        <p:nvSpPr>
          <p:cNvPr id="4" name="Content Placeholder 3"/>
          <p:cNvSpPr>
            <a:spLocks noGrp="1"/>
          </p:cNvSpPr>
          <p:nvPr>
            <p:ph sz="half" idx="2"/>
          </p:nvPr>
        </p:nvSpPr>
        <p:spPr>
          <a:xfrm>
            <a:off x="3886200" y="2590800"/>
            <a:ext cx="4343400" cy="2743200"/>
          </a:xfrm>
        </p:spPr>
        <p:txBody>
          <a:bodyPr/>
          <a:lstStyle/>
          <a:p>
            <a:pPr marL="0" indent="0">
              <a:buNone/>
            </a:pPr>
            <a:r>
              <a:rPr lang="en-US" sz="1800" dirty="0" smtClean="0"/>
              <a:t>print:</a:t>
            </a:r>
            <a:r>
              <a:rPr lang="en-US" sz="1600" dirty="0" smtClean="0"/>
              <a:t>	</a:t>
            </a:r>
            <a:r>
              <a:rPr lang="en-US" sz="1800" dirty="0" smtClean="0"/>
              <a:t>la $a0,display  </a:t>
            </a:r>
            <a:r>
              <a:rPr lang="en-US" sz="1400" dirty="0" smtClean="0"/>
              <a:t># Print reversed block</a:t>
            </a:r>
            <a:endParaRPr lang="en-US" sz="1600" dirty="0" smtClean="0"/>
          </a:p>
          <a:p>
            <a:pPr marL="0" indent="0">
              <a:buNone/>
            </a:pPr>
            <a:r>
              <a:rPr lang="en-US" sz="1600" dirty="0" smtClean="0"/>
              <a:t>	</a:t>
            </a:r>
            <a:r>
              <a:rPr lang="en-US" sz="1800" dirty="0" smtClean="0"/>
              <a:t>li $v0,4</a:t>
            </a:r>
          </a:p>
          <a:p>
            <a:pPr marL="0" indent="0">
              <a:buNone/>
            </a:pPr>
            <a:r>
              <a:rPr lang="en-US" sz="1800" dirty="0" smtClean="0"/>
              <a:t>	syscall</a:t>
            </a:r>
          </a:p>
          <a:p>
            <a:pPr marL="0" indent="0">
              <a:buNone/>
            </a:pPr>
            <a:endParaRPr lang="en-US" sz="1600" dirty="0" smtClean="0"/>
          </a:p>
          <a:p>
            <a:pPr marL="0" indent="0">
              <a:buNone/>
            </a:pPr>
            <a:r>
              <a:rPr lang="en-US" sz="1600" dirty="0" smtClean="0"/>
              <a:t>	</a:t>
            </a:r>
            <a:r>
              <a:rPr lang="en-US" sz="1800" dirty="0" smtClean="0"/>
              <a:t>li $v0,10</a:t>
            </a:r>
          </a:p>
          <a:p>
            <a:pPr marL="0" indent="0">
              <a:buNone/>
            </a:pPr>
            <a:r>
              <a:rPr lang="en-US" sz="1800" dirty="0" smtClean="0"/>
              <a:t>	syscall               </a:t>
            </a:r>
            <a:r>
              <a:rPr lang="en-US" sz="1400" dirty="0" smtClean="0"/>
              <a:t># Program over</a:t>
            </a:r>
            <a:endParaRPr lang="en-US" sz="1600" dirty="0"/>
          </a:p>
        </p:txBody>
      </p:sp>
      <p:sp>
        <p:nvSpPr>
          <p:cNvPr id="5" name="Footer Placeholder 4"/>
          <p:cNvSpPr>
            <a:spLocks noGrp="1"/>
          </p:cNvSpPr>
          <p:nvPr>
            <p:ph type="ftr" sz="quarter" idx="10"/>
          </p:nvPr>
        </p:nvSpPr>
        <p:spPr/>
        <p:txBody>
          <a:bodyPr/>
          <a:lstStyle/>
          <a:p>
            <a:r>
              <a:rPr lang="en-US" dirty="0" smtClean="0"/>
              <a:t>Lecture #15:  Constructing Loops in SPIM</a:t>
            </a:r>
            <a:endParaRPr lang="en-US" dirty="0"/>
          </a:p>
        </p:txBody>
      </p:sp>
      <p:sp>
        <p:nvSpPr>
          <p:cNvPr id="6" name="Slide Number Placeholder 5"/>
          <p:cNvSpPr>
            <a:spLocks noGrp="1"/>
          </p:cNvSpPr>
          <p:nvPr>
            <p:ph type="sldNum" sz="quarter" idx="11"/>
          </p:nvPr>
        </p:nvSpPr>
        <p:spPr/>
        <p:txBody>
          <a:bodyPr/>
          <a:lstStyle/>
          <a:p>
            <a:fld id="{E744DD6B-B1EA-4297-A96C-FE8E74C66DE5}" type="slidenum">
              <a:rPr lang="en-US" smtClean="0"/>
              <a:pPr/>
              <a:t>12</a:t>
            </a:fld>
            <a:endParaRPr lang="en-US" dirty="0"/>
          </a:p>
        </p:txBody>
      </p:sp>
      <p:pic>
        <p:nvPicPr>
          <p:cNvPr id="7" name="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620"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534400" cy="5562600"/>
          </a:xfrm>
        </p:spPr>
        <p:txBody>
          <a:bodyPr/>
          <a:lstStyle/>
          <a:p>
            <a:pPr>
              <a:buNone/>
            </a:pPr>
            <a:r>
              <a:rPr lang="en-US" sz="1200" dirty="0" smtClean="0"/>
              <a:t>#	 		Lecture 15 Demo Program 1, Reversing a Character String for Display</a:t>
            </a:r>
          </a:p>
          <a:p>
            <a:pPr>
              <a:buNone/>
            </a:pPr>
            <a:r>
              <a:rPr lang="en-US" sz="1200" dirty="0" smtClean="0"/>
              <a:t>	.data</a:t>
            </a:r>
          </a:p>
          <a:p>
            <a:pPr>
              <a:buNone/>
            </a:pPr>
            <a:r>
              <a:rPr lang="en-US" sz="1200" dirty="0" smtClean="0"/>
              <a:t>buffer: 	.ascii "2.12&lt;&lt; :tsaceroF** ,0.32&lt;&lt; :tnerruC** MR**&amp;&amp; ;0.25&gt;&gt; :tsaceroF** ,6.94&gt;&gt; :tnerruC** GK**########"</a:t>
            </a:r>
          </a:p>
          <a:p>
            <a:pPr>
              <a:buNone/>
            </a:pPr>
            <a:r>
              <a:rPr lang="en-US" sz="1200" dirty="0" smtClean="0"/>
              <a:t>display: 	.space 80</a:t>
            </a:r>
          </a:p>
          <a:p>
            <a:pPr>
              <a:buNone/>
            </a:pPr>
            <a:endParaRPr lang="en-US" sz="1200" dirty="0" smtClean="0"/>
          </a:p>
          <a:p>
            <a:pPr>
              <a:buNone/>
            </a:pPr>
            <a:r>
              <a:rPr lang="en-US" sz="1200" dirty="0" smtClean="0"/>
              <a:t>        	.text</a:t>
            </a:r>
          </a:p>
          <a:p>
            <a:pPr>
              <a:buNone/>
            </a:pPr>
            <a:r>
              <a:rPr lang="en-US" sz="1200" dirty="0" smtClean="0"/>
              <a:t>main:   la $t0,buffer     	# Load last character address of data block to be reversed</a:t>
            </a:r>
          </a:p>
          <a:p>
            <a:pPr>
              <a:buNone/>
            </a:pPr>
            <a:r>
              <a:rPr lang="en-US" sz="1200" dirty="0" smtClean="0"/>
              <a:t>	add $t0,$t0,95	# (First character address plus 95, as 96 characters always transmitted)</a:t>
            </a:r>
          </a:p>
          <a:p>
            <a:pPr>
              <a:buNone/>
            </a:pPr>
            <a:r>
              <a:rPr lang="en-US" sz="1200" dirty="0" smtClean="0"/>
              <a:t>	la $t1,display	# Load base address of data space for reversed block</a:t>
            </a:r>
          </a:p>
          <a:p>
            <a:pPr>
              <a:buNone/>
            </a:pPr>
            <a:r>
              <a:rPr lang="en-US" sz="1200" dirty="0" smtClean="0"/>
              <a:t>       	move $t2,$0        	# Initialize counter to 0</a:t>
            </a:r>
          </a:p>
          <a:p>
            <a:pPr>
              <a:buNone/>
            </a:pPr>
            <a:endParaRPr lang="en-US" sz="1200" dirty="0" smtClean="0"/>
          </a:p>
          <a:p>
            <a:pPr>
              <a:buNone/>
            </a:pPr>
            <a:r>
              <a:rPr lang="en-US" sz="1200" dirty="0" smtClean="0"/>
              <a:t>loop:   lb $t3,0($t0)      	# Loop begins here; load the next byte</a:t>
            </a:r>
          </a:p>
          <a:p>
            <a:pPr>
              <a:buNone/>
            </a:pPr>
            <a:r>
              <a:rPr lang="en-US" sz="1200" dirty="0" smtClean="0"/>
              <a:t>	beq $t3,35,next	# Test and eliminate characters #, &amp;, *, &lt;, and &gt;  </a:t>
            </a:r>
          </a:p>
          <a:p>
            <a:pPr>
              <a:buNone/>
            </a:pPr>
            <a:r>
              <a:rPr lang="en-US" sz="1200" dirty="0" smtClean="0"/>
              <a:t>	beq $t3,38,next</a:t>
            </a:r>
          </a:p>
          <a:p>
            <a:pPr>
              <a:buNone/>
            </a:pPr>
            <a:r>
              <a:rPr lang="en-US" sz="1200" dirty="0" smtClean="0"/>
              <a:t>	beq $t3,42,next</a:t>
            </a:r>
          </a:p>
          <a:p>
            <a:pPr>
              <a:buNone/>
            </a:pPr>
            <a:r>
              <a:rPr lang="en-US" sz="1200" dirty="0" smtClean="0"/>
              <a:t>	beq $t3,60,next</a:t>
            </a:r>
          </a:p>
          <a:p>
            <a:pPr>
              <a:buNone/>
            </a:pPr>
            <a:r>
              <a:rPr lang="en-US" sz="1200" dirty="0" smtClean="0"/>
              <a:t>	beq $t3,62,next</a:t>
            </a:r>
          </a:p>
          <a:p>
            <a:pPr>
              <a:buNone/>
            </a:pPr>
            <a:r>
              <a:rPr lang="en-US" sz="1200" dirty="0" smtClean="0"/>
              <a:t>       	sb $t3,0($t1)	   # Store valid character in display block</a:t>
            </a:r>
          </a:p>
          <a:p>
            <a:pPr>
              <a:buNone/>
            </a:pPr>
            <a:r>
              <a:rPr lang="en-US" sz="1200" dirty="0" smtClean="0"/>
              <a:t>	addi $t1,$t1,1	   # Set display space pointer to next character address</a:t>
            </a:r>
          </a:p>
          <a:p>
            <a:pPr>
              <a:buNone/>
            </a:pPr>
            <a:endParaRPr lang="en-US" sz="1200" dirty="0" smtClean="0"/>
          </a:p>
          <a:p>
            <a:pPr>
              <a:buNone/>
            </a:pPr>
            <a:r>
              <a:rPr lang="en-US" sz="1200" dirty="0" smtClean="0"/>
              <a:t>next:	addi $t2,$t2,1	# Increment counter</a:t>
            </a:r>
          </a:p>
          <a:p>
            <a:pPr>
              <a:buNone/>
            </a:pPr>
            <a:r>
              <a:rPr lang="en-US" sz="1200" dirty="0" smtClean="0"/>
              <a:t>	beq $t2,96,print   	# Analysis done yet? If not, increment pointers and continue</a:t>
            </a:r>
          </a:p>
          <a:p>
            <a:pPr>
              <a:buNone/>
            </a:pPr>
            <a:r>
              <a:rPr lang="en-US" sz="1200" dirty="0" smtClean="0"/>
              <a:t>	sub $t0,$t0,1	# Set block pointer to next character address</a:t>
            </a:r>
          </a:p>
          <a:p>
            <a:pPr>
              <a:buNone/>
            </a:pPr>
            <a:r>
              <a:rPr lang="en-US" sz="1200" dirty="0" smtClean="0"/>
              <a:t>	j loop		# Return to loop for next character</a:t>
            </a:r>
          </a:p>
          <a:p>
            <a:pPr>
              <a:buNone/>
            </a:pPr>
            <a:r>
              <a:rPr lang="en-US" sz="1200" dirty="0" smtClean="0"/>
              <a:t>			# (Do not store a character here, so do not increment $t1)</a:t>
            </a:r>
          </a:p>
          <a:p>
            <a:pPr>
              <a:buNone/>
            </a:pPr>
            <a:r>
              <a:rPr lang="en-US" sz="1200" dirty="0" smtClean="0"/>
              <a:t>print:  la $a0,display	# Print reversed block</a:t>
            </a:r>
          </a:p>
          <a:p>
            <a:pPr>
              <a:buNone/>
            </a:pPr>
            <a:r>
              <a:rPr lang="en-US" sz="1200" dirty="0" smtClean="0"/>
              <a:t>	li $v0,4</a:t>
            </a:r>
          </a:p>
          <a:p>
            <a:pPr>
              <a:buNone/>
            </a:pPr>
            <a:r>
              <a:rPr lang="en-US" sz="1200" dirty="0" smtClean="0"/>
              <a:t>	syscall</a:t>
            </a:r>
          </a:p>
          <a:p>
            <a:pPr>
              <a:buNone/>
            </a:pPr>
            <a:r>
              <a:rPr lang="en-US" sz="1200" dirty="0" smtClean="0"/>
              <a:t>         li $v0,10</a:t>
            </a:r>
          </a:p>
          <a:p>
            <a:pPr>
              <a:buNone/>
            </a:pPr>
            <a:r>
              <a:rPr lang="en-US" sz="1200" dirty="0" smtClean="0"/>
              <a:t>         syscall           	# Program over</a:t>
            </a:r>
          </a:p>
        </p:txBody>
      </p:sp>
      <p:sp>
        <p:nvSpPr>
          <p:cNvPr id="5" name="Slide Number Placeholder 4"/>
          <p:cNvSpPr>
            <a:spLocks noGrp="1"/>
          </p:cNvSpPr>
          <p:nvPr>
            <p:ph type="sldNum" sz="quarter" idx="11"/>
          </p:nvPr>
        </p:nvSpPr>
        <p:spPr/>
        <p:txBody>
          <a:bodyPr/>
          <a:lstStyle/>
          <a:p>
            <a:fld id="{3D212A55-ED75-46B6-964D-127F1D9C5DCF}" type="slidenum">
              <a:rPr lang="en-US" smtClean="0"/>
              <a:pPr/>
              <a:t>13</a:t>
            </a:fld>
            <a:endParaRPr lang="en-US" dirty="0"/>
          </a:p>
        </p:txBody>
      </p:sp>
      <p:sp>
        <p:nvSpPr>
          <p:cNvPr id="4" name="Footer Placeholder 3"/>
          <p:cNvSpPr>
            <a:spLocks noGrp="1"/>
          </p:cNvSpPr>
          <p:nvPr>
            <p:ph type="ftr" sz="quarter" idx="10"/>
          </p:nvPr>
        </p:nvSpPr>
        <p:spPr/>
        <p:txBody>
          <a:bodyPr/>
          <a:lstStyle/>
          <a:p>
            <a:r>
              <a:rPr lang="en-US" dirty="0" smtClean="0"/>
              <a:t>Lecture #15:  Constructing Loops in SPIM</a:t>
            </a:r>
            <a:endParaRPr lang="en-US" dirty="0"/>
          </a:p>
        </p:txBody>
      </p:sp>
      <p:pic>
        <p:nvPicPr>
          <p:cNvPr id="2" name="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00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US" dirty="0"/>
              <a:t>Lecture #15:  Constructing Loops in SPIM</a:t>
            </a:r>
          </a:p>
        </p:txBody>
      </p:sp>
      <p:sp>
        <p:nvSpPr>
          <p:cNvPr id="8" name="Slide Number Placeholder 4"/>
          <p:cNvSpPr>
            <a:spLocks noGrp="1"/>
          </p:cNvSpPr>
          <p:nvPr>
            <p:ph type="sldNum" sz="quarter" idx="11"/>
          </p:nvPr>
        </p:nvSpPr>
        <p:spPr/>
        <p:txBody>
          <a:bodyPr/>
          <a:lstStyle/>
          <a:p>
            <a:fld id="{594B27ED-9AC1-4F77-BF23-1EFCB32BD3FA}" type="slidenum">
              <a:rPr lang="en-US"/>
              <a:pPr/>
              <a:t>14</a:t>
            </a:fld>
            <a:endParaRPr lang="en-US" dirty="0"/>
          </a:p>
        </p:txBody>
      </p:sp>
      <p:sp>
        <p:nvSpPr>
          <p:cNvPr id="56322" name="Rectangle 2"/>
          <p:cNvSpPr>
            <a:spLocks noGrp="1" noChangeArrowheads="1"/>
          </p:cNvSpPr>
          <p:nvPr>
            <p:ph type="title"/>
          </p:nvPr>
        </p:nvSpPr>
        <p:spPr>
          <a:ln>
            <a:solidFill>
              <a:srgbClr val="CC3300"/>
            </a:solidFill>
          </a:ln>
        </p:spPr>
        <p:txBody>
          <a:bodyPr/>
          <a:lstStyle/>
          <a:p>
            <a:r>
              <a:rPr lang="en-US" sz="3600" dirty="0" smtClean="0">
                <a:solidFill>
                  <a:srgbClr val="CC0000"/>
                </a:solidFill>
              </a:rPr>
              <a:t>Program 2</a:t>
            </a:r>
            <a:endParaRPr lang="en-US" sz="3600" dirty="0">
              <a:solidFill>
                <a:srgbClr val="CC0000"/>
              </a:solidFill>
            </a:endParaRPr>
          </a:p>
        </p:txBody>
      </p:sp>
      <p:sp>
        <p:nvSpPr>
          <p:cNvPr id="56323" name="Rectangle 3"/>
          <p:cNvSpPr>
            <a:spLocks noGrp="1" noChangeArrowheads="1"/>
          </p:cNvSpPr>
          <p:nvPr>
            <p:ph type="body" idx="1"/>
          </p:nvPr>
        </p:nvSpPr>
        <p:spPr>
          <a:xfrm>
            <a:off x="685800" y="2285999"/>
            <a:ext cx="7620000" cy="3392269"/>
          </a:xfrm>
        </p:spPr>
        <p:txBody>
          <a:bodyPr/>
          <a:lstStyle/>
          <a:p>
            <a:r>
              <a:rPr lang="en-US" sz="2400" dirty="0" smtClean="0"/>
              <a:t>Declare the </a:t>
            </a:r>
            <a:r>
              <a:rPr lang="en-US" sz="2400" smtClean="0"/>
              <a:t>ASCII string </a:t>
            </a:r>
            <a:r>
              <a:rPr lang="en-US" sz="2400" smtClean="0">
                <a:solidFill>
                  <a:srgbClr val="C00000"/>
                </a:solidFill>
              </a:rPr>
              <a:t>str:</a:t>
            </a:r>
            <a:r>
              <a:rPr lang="en-US" sz="2400" smtClean="0"/>
              <a:t> .asciiz </a:t>
            </a:r>
            <a:r>
              <a:rPr lang="en-US" sz="2400" smtClean="0">
                <a:solidFill>
                  <a:srgbClr val="FF0000"/>
                </a:solidFill>
              </a:rPr>
              <a:t>“</a:t>
            </a:r>
            <a:r>
              <a:rPr lang="en-US" sz="2400" smtClean="0">
                <a:solidFill>
                  <a:srgbClr val="C00000"/>
                </a:solidFill>
              </a:rPr>
              <a:t>abH1r2C9mXd” </a:t>
            </a:r>
          </a:p>
          <a:p>
            <a:r>
              <a:rPr lang="en-US" sz="2400" smtClean="0"/>
              <a:t>Construct </a:t>
            </a:r>
            <a:r>
              <a:rPr lang="en-US" sz="2400" dirty="0"/>
              <a:t>a program to load the </a:t>
            </a:r>
            <a:r>
              <a:rPr lang="en-US" sz="2400" dirty="0" smtClean="0"/>
              <a:t>bytes </a:t>
            </a:r>
            <a:r>
              <a:rPr lang="en-US" sz="2400"/>
              <a:t>in </a:t>
            </a:r>
            <a:r>
              <a:rPr lang="en-US" sz="2400" smtClean="0"/>
              <a:t>the ASCII string into </a:t>
            </a:r>
            <a:r>
              <a:rPr lang="en-US" sz="2400" dirty="0"/>
              <a:t>$a0 and output </a:t>
            </a:r>
            <a:r>
              <a:rPr lang="en-US" sz="2400" dirty="0" smtClean="0"/>
              <a:t>them only if a byte is </a:t>
            </a:r>
            <a:r>
              <a:rPr lang="en-US" sz="2400" dirty="0"/>
              <a:t>a lower-case </a:t>
            </a:r>
            <a:r>
              <a:rPr lang="en-US" sz="2400"/>
              <a:t>ASCII </a:t>
            </a:r>
            <a:r>
              <a:rPr lang="en-US" sz="2400" smtClean="0"/>
              <a:t>letter.*  </a:t>
            </a:r>
            <a:endParaRPr lang="en-US" sz="2400" dirty="0"/>
          </a:p>
          <a:p>
            <a:r>
              <a:rPr lang="en-US" sz="2400" dirty="0"/>
              <a:t>Ignore it if it is NOT a lower-case </a:t>
            </a:r>
            <a:r>
              <a:rPr lang="en-US" sz="2400"/>
              <a:t>ASCII </a:t>
            </a:r>
            <a:r>
              <a:rPr lang="en-US" sz="2400" smtClean="0"/>
              <a:t>letter.  </a:t>
            </a:r>
            <a:endParaRPr lang="en-US" sz="2400" dirty="0"/>
          </a:p>
          <a:p>
            <a:r>
              <a:rPr lang="en-US" sz="2400" dirty="0"/>
              <a:t>Continue inputting and processing bytes until you encounter a null (0), then stop.  </a:t>
            </a:r>
          </a:p>
          <a:p>
            <a:r>
              <a:rPr lang="en-US" sz="2400" smtClean="0"/>
              <a:t>Remember to use .data </a:t>
            </a:r>
            <a:r>
              <a:rPr lang="en-US" sz="2400"/>
              <a:t>and </a:t>
            </a:r>
            <a:r>
              <a:rPr lang="en-US" sz="2400" smtClean="0"/>
              <a:t>.text declarations, and to label the first program (text) line as “main.”  </a:t>
            </a:r>
            <a:endParaRPr lang="en-US" sz="2400" dirty="0"/>
          </a:p>
        </p:txBody>
      </p:sp>
      <p:sp>
        <p:nvSpPr>
          <p:cNvPr id="56324" name="Text Box 4"/>
          <p:cNvSpPr txBox="1">
            <a:spLocks noChangeArrowheads="1"/>
          </p:cNvSpPr>
          <p:nvPr/>
        </p:nvSpPr>
        <p:spPr bwMode="auto">
          <a:xfrm>
            <a:off x="685800" y="5678269"/>
            <a:ext cx="7239000" cy="646331"/>
          </a:xfrm>
          <a:prstGeom prst="rect">
            <a:avLst/>
          </a:prstGeom>
          <a:noFill/>
          <a:ln w="9525">
            <a:noFill/>
            <a:miter lim="800000"/>
            <a:headEnd/>
            <a:tailEnd/>
          </a:ln>
          <a:effectLst/>
        </p:spPr>
        <p:txBody>
          <a:bodyPr wrap="square">
            <a:spAutoFit/>
          </a:bodyPr>
          <a:lstStyle/>
          <a:p>
            <a:r>
              <a:rPr lang="en-US" sz="1800" b="1" dirty="0">
                <a:solidFill>
                  <a:srgbClr val="C00000"/>
                </a:solidFill>
              </a:rPr>
              <a:t>*  </a:t>
            </a:r>
            <a:r>
              <a:rPr lang="en-US" sz="1800" b="1" dirty="0" smtClean="0">
                <a:solidFill>
                  <a:srgbClr val="C00000"/>
                </a:solidFill>
              </a:rPr>
              <a:t>Note:  Lower-case </a:t>
            </a:r>
            <a:r>
              <a:rPr lang="en-US" sz="1800" b="1" dirty="0">
                <a:solidFill>
                  <a:srgbClr val="C00000"/>
                </a:solidFill>
              </a:rPr>
              <a:t>ASCII characters have numeric values </a:t>
            </a:r>
            <a:r>
              <a:rPr lang="en-US" sz="1800" b="1" dirty="0" smtClean="0">
                <a:solidFill>
                  <a:srgbClr val="C00000"/>
                </a:solidFill>
              </a:rPr>
              <a:t>between 	0x61 </a:t>
            </a:r>
            <a:r>
              <a:rPr lang="en-US" sz="1800" b="1" dirty="0">
                <a:solidFill>
                  <a:srgbClr val="C00000"/>
                </a:solidFill>
              </a:rPr>
              <a:t>and 0x7a.  </a:t>
            </a:r>
          </a:p>
        </p:txBody>
      </p:sp>
      <p:pic>
        <p:nvPicPr>
          <p:cNvPr id="2" name="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20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371600"/>
            <a:ext cx="1828800" cy="914400"/>
          </a:xfrm>
          <a:ln>
            <a:solidFill>
              <a:srgbClr val="C00000"/>
            </a:solidFill>
          </a:ln>
        </p:spPr>
        <p:txBody>
          <a:bodyPr/>
          <a:lstStyle/>
          <a:p>
            <a:r>
              <a:rPr lang="en-US" dirty="0" smtClean="0">
                <a:solidFill>
                  <a:srgbClr val="C00000"/>
                </a:solidFill>
              </a:rPr>
              <a:t>Program 2 Solution</a:t>
            </a:r>
            <a:endParaRPr lang="en-US" dirty="0">
              <a:solidFill>
                <a:srgbClr val="C00000"/>
              </a:solidFill>
            </a:endParaRPr>
          </a:p>
        </p:txBody>
      </p:sp>
      <p:sp>
        <p:nvSpPr>
          <p:cNvPr id="4" name="Footer Placeholder 3"/>
          <p:cNvSpPr>
            <a:spLocks noGrp="1"/>
          </p:cNvSpPr>
          <p:nvPr>
            <p:ph type="ftr" sz="quarter" idx="10"/>
          </p:nvPr>
        </p:nvSpPr>
        <p:spPr/>
        <p:txBody>
          <a:bodyPr/>
          <a:lstStyle/>
          <a:p>
            <a:r>
              <a:rPr lang="en-US" dirty="0" smtClean="0"/>
              <a:t>Lecture #15:  Constructing Loops in SPIM</a:t>
            </a:r>
            <a:endParaRPr lang="en-US" dirty="0"/>
          </a:p>
        </p:txBody>
      </p:sp>
      <p:sp>
        <p:nvSpPr>
          <p:cNvPr id="5" name="Slide Number Placeholder 4"/>
          <p:cNvSpPr>
            <a:spLocks noGrp="1"/>
          </p:cNvSpPr>
          <p:nvPr>
            <p:ph type="sldNum" sz="quarter" idx="11"/>
          </p:nvPr>
        </p:nvSpPr>
        <p:spPr/>
        <p:txBody>
          <a:bodyPr/>
          <a:lstStyle/>
          <a:p>
            <a:fld id="{3D212A55-ED75-46B6-964D-127F1D9C5DCF}" type="slidenum">
              <a:rPr lang="en-US" smtClean="0"/>
              <a:pPr/>
              <a:t>15</a:t>
            </a:fld>
            <a:endParaRPr lang="en-US" dirty="0"/>
          </a:p>
        </p:txBody>
      </p:sp>
      <p:sp>
        <p:nvSpPr>
          <p:cNvPr id="6" name="Text Box 5"/>
          <p:cNvSpPr txBox="1">
            <a:spLocks noChangeArrowheads="1"/>
          </p:cNvSpPr>
          <p:nvPr/>
        </p:nvSpPr>
        <p:spPr bwMode="auto">
          <a:xfrm>
            <a:off x="3124200" y="1315283"/>
            <a:ext cx="3962400" cy="4708981"/>
          </a:xfrm>
          <a:prstGeom prst="rect">
            <a:avLst/>
          </a:prstGeom>
          <a:noFill/>
          <a:ln w="9525">
            <a:noFill/>
            <a:miter lim="800000"/>
            <a:headEnd/>
            <a:tailEnd/>
          </a:ln>
          <a:effectLst/>
        </p:spPr>
        <p:txBody>
          <a:bodyPr wrap="square">
            <a:spAutoFit/>
          </a:bodyPr>
          <a:lstStyle/>
          <a:p>
            <a:r>
              <a:rPr lang="en-US" sz="2000" b="1" dirty="0">
                <a:solidFill>
                  <a:schemeClr val="accent6"/>
                </a:solidFill>
              </a:rPr>
              <a:t>	.</a:t>
            </a:r>
            <a:r>
              <a:rPr lang="en-US" sz="2000" b="1" dirty="0" smtClean="0">
                <a:solidFill>
                  <a:schemeClr val="accent6"/>
                </a:solidFill>
              </a:rPr>
              <a:t>text</a:t>
            </a:r>
          </a:p>
          <a:p>
            <a:r>
              <a:rPr lang="en-US" sz="2000" b="1" dirty="0" smtClean="0">
                <a:solidFill>
                  <a:schemeClr val="accent6"/>
                </a:solidFill>
              </a:rPr>
              <a:t>main</a:t>
            </a:r>
            <a:r>
              <a:rPr lang="en-US" sz="2000" b="1" dirty="0">
                <a:solidFill>
                  <a:schemeClr val="accent6"/>
                </a:solidFill>
              </a:rPr>
              <a:t>:	</a:t>
            </a:r>
            <a:r>
              <a:rPr lang="en-US" sz="2000" b="1" dirty="0" smtClean="0">
                <a:solidFill>
                  <a:schemeClr val="accent6"/>
                </a:solidFill>
              </a:rPr>
              <a:t>li $v0,11</a:t>
            </a:r>
          </a:p>
          <a:p>
            <a:r>
              <a:rPr lang="en-US" sz="2000" b="1" dirty="0" smtClean="0">
                <a:solidFill>
                  <a:schemeClr val="accent6"/>
                </a:solidFill>
              </a:rPr>
              <a:t>	la $t1,str</a:t>
            </a:r>
          </a:p>
          <a:p>
            <a:r>
              <a:rPr lang="en-US" sz="2000" b="1" dirty="0" smtClean="0">
                <a:solidFill>
                  <a:schemeClr val="accent6"/>
                </a:solidFill>
              </a:rPr>
              <a:t>loop:	lb $a0,0($t1)</a:t>
            </a:r>
          </a:p>
          <a:p>
            <a:r>
              <a:rPr lang="en-US" sz="2000" b="1" dirty="0" smtClean="0">
                <a:solidFill>
                  <a:schemeClr val="accent6"/>
                </a:solidFill>
              </a:rPr>
              <a:t>	beqz $a0,done</a:t>
            </a:r>
          </a:p>
          <a:p>
            <a:r>
              <a:rPr lang="en-US" sz="2000" b="1" dirty="0" smtClean="0">
                <a:solidFill>
                  <a:schemeClr val="accent6"/>
                </a:solidFill>
              </a:rPr>
              <a:t>	blt $a0,0x61,next</a:t>
            </a:r>
          </a:p>
          <a:p>
            <a:r>
              <a:rPr lang="en-US" sz="2000" b="1" dirty="0" smtClean="0">
                <a:solidFill>
                  <a:schemeClr val="accent6"/>
                </a:solidFill>
              </a:rPr>
              <a:t>	bgt $a0,0x7a,next</a:t>
            </a:r>
          </a:p>
          <a:p>
            <a:r>
              <a:rPr lang="en-US" sz="2000" b="1" dirty="0" smtClean="0">
                <a:solidFill>
                  <a:schemeClr val="accent6"/>
                </a:solidFill>
              </a:rPr>
              <a:t>	syscall</a:t>
            </a:r>
          </a:p>
          <a:p>
            <a:r>
              <a:rPr lang="en-US" sz="2000" b="1" dirty="0" smtClean="0">
                <a:solidFill>
                  <a:schemeClr val="accent6"/>
                </a:solidFill>
              </a:rPr>
              <a:t>next:	addi $t1,$t1,1</a:t>
            </a:r>
          </a:p>
          <a:p>
            <a:r>
              <a:rPr lang="en-US" sz="2000" b="1" dirty="0" smtClean="0">
                <a:solidFill>
                  <a:schemeClr val="accent6"/>
                </a:solidFill>
              </a:rPr>
              <a:t>	j loop</a:t>
            </a:r>
          </a:p>
          <a:p>
            <a:endParaRPr lang="en-US" sz="2000" b="1" dirty="0">
              <a:solidFill>
                <a:schemeClr val="accent6"/>
              </a:solidFill>
            </a:endParaRPr>
          </a:p>
          <a:p>
            <a:r>
              <a:rPr lang="en-US" sz="2000" b="1" dirty="0">
                <a:solidFill>
                  <a:schemeClr val="accent6"/>
                </a:solidFill>
              </a:rPr>
              <a:t>done:	li $v0,10</a:t>
            </a:r>
          </a:p>
          <a:p>
            <a:r>
              <a:rPr lang="en-US" sz="2000" b="1" dirty="0">
                <a:solidFill>
                  <a:schemeClr val="accent6"/>
                </a:solidFill>
              </a:rPr>
              <a:t>	syscall</a:t>
            </a:r>
          </a:p>
          <a:p>
            <a:r>
              <a:rPr lang="en-US" sz="2000" b="1" dirty="0">
                <a:solidFill>
                  <a:schemeClr val="accent6"/>
                </a:solidFill>
              </a:rPr>
              <a:t>	.data</a:t>
            </a:r>
          </a:p>
          <a:p>
            <a:r>
              <a:rPr lang="en-US" sz="2000" b="1" dirty="0">
                <a:solidFill>
                  <a:schemeClr val="accent6"/>
                </a:solidFill>
              </a:rPr>
              <a:t>str:	.</a:t>
            </a:r>
            <a:r>
              <a:rPr lang="en-US" sz="2000" b="1">
                <a:solidFill>
                  <a:schemeClr val="accent6"/>
                </a:solidFill>
              </a:rPr>
              <a:t>asciiz </a:t>
            </a:r>
            <a:r>
              <a:rPr lang="en-US" sz="2000" b="1" smtClean="0">
                <a:solidFill>
                  <a:schemeClr val="accent6"/>
                </a:solidFill>
              </a:rPr>
              <a:t>“</a:t>
            </a:r>
            <a:r>
              <a:rPr lang="en-US" sz="2000" b="1" smtClean="0">
                <a:solidFill>
                  <a:schemeClr val="accent2"/>
                </a:solidFill>
              </a:rPr>
              <a:t>abH1r2C9mXd</a:t>
            </a:r>
            <a:r>
              <a:rPr lang="en-US" sz="2000" b="1" smtClean="0">
                <a:solidFill>
                  <a:schemeClr val="accent6"/>
                </a:solidFill>
              </a:rPr>
              <a:t>”</a:t>
            </a:r>
            <a:endParaRPr lang="en-US" sz="2000" b="1" dirty="0">
              <a:solidFill>
                <a:schemeClr val="accent6"/>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Lecture #15:  Constructing Loops in SPIM</a:t>
            </a:r>
          </a:p>
        </p:txBody>
      </p:sp>
      <p:sp>
        <p:nvSpPr>
          <p:cNvPr id="5" name="Slide Number Placeholder 4"/>
          <p:cNvSpPr>
            <a:spLocks noGrp="1"/>
          </p:cNvSpPr>
          <p:nvPr>
            <p:ph type="sldNum" sz="quarter" idx="11"/>
          </p:nvPr>
        </p:nvSpPr>
        <p:spPr/>
        <p:txBody>
          <a:bodyPr/>
          <a:lstStyle/>
          <a:p>
            <a:fld id="{19B1FE0D-2077-416D-B50C-463A02D35B64}" type="slidenum">
              <a:rPr lang="en-US"/>
              <a:pPr/>
              <a:t>16</a:t>
            </a:fld>
            <a:endParaRPr lang="en-US" dirty="0"/>
          </a:p>
        </p:txBody>
      </p:sp>
      <p:sp>
        <p:nvSpPr>
          <p:cNvPr id="27650" name="Rectangle 2"/>
          <p:cNvSpPr>
            <a:spLocks noGrp="1" noChangeArrowheads="1"/>
          </p:cNvSpPr>
          <p:nvPr>
            <p:ph type="title"/>
          </p:nvPr>
        </p:nvSpPr>
        <p:spPr>
          <a:xfrm>
            <a:off x="1143000" y="1447800"/>
            <a:ext cx="6934200" cy="533400"/>
          </a:xfrm>
          <a:ln/>
        </p:spPr>
        <p:txBody>
          <a:bodyPr/>
          <a:lstStyle/>
          <a:p>
            <a:r>
              <a:rPr lang="en-US" sz="3600" smtClean="0">
                <a:solidFill>
                  <a:schemeClr val="tx1"/>
                </a:solidFill>
              </a:rPr>
              <a:t>A More Complex Loop Problem</a:t>
            </a:r>
            <a:endParaRPr lang="en-US" sz="3600" dirty="0"/>
          </a:p>
        </p:txBody>
      </p:sp>
      <p:sp>
        <p:nvSpPr>
          <p:cNvPr id="27651" name="Rectangle 3"/>
          <p:cNvSpPr>
            <a:spLocks noGrp="1" noChangeArrowheads="1"/>
          </p:cNvSpPr>
          <p:nvPr>
            <p:ph type="body" idx="1"/>
          </p:nvPr>
        </p:nvSpPr>
        <p:spPr>
          <a:xfrm>
            <a:off x="609600" y="2286000"/>
            <a:ext cx="8077200" cy="3810000"/>
          </a:xfrm>
        </p:spPr>
        <p:txBody>
          <a:bodyPr/>
          <a:lstStyle/>
          <a:p>
            <a:r>
              <a:rPr lang="en-US" sz="2400" dirty="0" smtClean="0">
                <a:solidFill>
                  <a:schemeClr val="accent1">
                    <a:lumMod val="75000"/>
                  </a:schemeClr>
                </a:solidFill>
              </a:rPr>
              <a:t>A more </a:t>
            </a:r>
            <a:r>
              <a:rPr lang="en-US" sz="2400" smtClean="0">
                <a:solidFill>
                  <a:schemeClr val="accent1">
                    <a:lumMod val="75000"/>
                  </a:schemeClr>
                </a:solidFill>
              </a:rPr>
              <a:t>complex problem is </a:t>
            </a:r>
            <a:r>
              <a:rPr lang="en-US" sz="2400" dirty="0" smtClean="0">
                <a:solidFill>
                  <a:schemeClr val="accent1">
                    <a:lumMod val="75000"/>
                  </a:schemeClr>
                </a:solidFill>
              </a:rPr>
              <a:t>one of two loops, </a:t>
            </a:r>
            <a:r>
              <a:rPr lang="en-US" sz="2400" dirty="0" smtClean="0">
                <a:solidFill>
                  <a:srgbClr val="FF0000"/>
                </a:solidFill>
              </a:rPr>
              <a:t>one inside the other</a:t>
            </a:r>
            <a:r>
              <a:rPr lang="en-US" sz="2400" dirty="0" smtClean="0">
                <a:solidFill>
                  <a:schemeClr val="accent1">
                    <a:lumMod val="75000"/>
                  </a:schemeClr>
                </a:solidFill>
              </a:rPr>
              <a:t> (sometimes referred to as “nested” loops).  </a:t>
            </a:r>
          </a:p>
          <a:p>
            <a:r>
              <a:rPr lang="en-US" sz="2400" dirty="0" smtClean="0">
                <a:solidFill>
                  <a:schemeClr val="accent2"/>
                </a:solidFill>
              </a:rPr>
              <a:t>A good example:  Populating a two-dimensional array.   </a:t>
            </a:r>
            <a:endParaRPr lang="en-US" sz="2400" dirty="0">
              <a:solidFill>
                <a:schemeClr val="accent2"/>
              </a:solidFill>
            </a:endParaRPr>
          </a:p>
          <a:p>
            <a:r>
              <a:rPr lang="en-US" sz="2400" dirty="0" smtClean="0">
                <a:solidFill>
                  <a:srgbClr val="FF9900"/>
                </a:solidFill>
              </a:rPr>
              <a:t>An array is a set of data blocks (bytes, words, arrays[!], etc.) of equal size, stored contiguously in memory.  </a:t>
            </a:r>
          </a:p>
          <a:p>
            <a:r>
              <a:rPr lang="en-US" sz="2400" dirty="0" smtClean="0">
                <a:solidFill>
                  <a:srgbClr val="7030A0"/>
                </a:solidFill>
              </a:rPr>
              <a:t>Example:  Employee data files of a large company (or a university), or similar collections of information.</a:t>
            </a:r>
          </a:p>
          <a:p>
            <a:r>
              <a:rPr lang="en-US" sz="2400" dirty="0" smtClean="0">
                <a:solidFill>
                  <a:srgbClr val="CC0000"/>
                </a:solidFill>
              </a:rPr>
              <a:t>A two-dimensional n-by-n determinant which is used in the solution of algebraic equations is also an array.  </a:t>
            </a:r>
          </a:p>
          <a:p>
            <a:r>
              <a:rPr lang="en-US" sz="2400" dirty="0" smtClean="0">
                <a:solidFill>
                  <a:schemeClr val="accent1">
                    <a:lumMod val="75000"/>
                  </a:schemeClr>
                </a:solidFill>
              </a:rPr>
              <a:t>Filling a 2-D array is a good nested loop example.  </a:t>
            </a:r>
            <a:endParaRPr lang="en-US" sz="2400" dirty="0">
              <a:solidFill>
                <a:schemeClr val="accent1">
                  <a:lumMod val="75000"/>
                </a:schemeClr>
              </a:solidFill>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04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Lecture #15:  Constructing Loops in SPIM</a:t>
            </a:r>
          </a:p>
        </p:txBody>
      </p:sp>
      <p:sp>
        <p:nvSpPr>
          <p:cNvPr id="5" name="Slide Number Placeholder 4"/>
          <p:cNvSpPr>
            <a:spLocks noGrp="1"/>
          </p:cNvSpPr>
          <p:nvPr>
            <p:ph type="sldNum" sz="quarter" idx="11"/>
          </p:nvPr>
        </p:nvSpPr>
        <p:spPr/>
        <p:txBody>
          <a:bodyPr/>
          <a:lstStyle/>
          <a:p>
            <a:fld id="{8FD6AE4F-537C-4FDD-8E84-3A17DB048A70}" type="slidenum">
              <a:rPr lang="en-US"/>
              <a:pPr/>
              <a:t>17</a:t>
            </a:fld>
            <a:endParaRPr lang="en-US" dirty="0"/>
          </a:p>
        </p:txBody>
      </p:sp>
      <p:sp>
        <p:nvSpPr>
          <p:cNvPr id="25602" name="Rectangle 2"/>
          <p:cNvSpPr>
            <a:spLocks noGrp="1" noChangeArrowheads="1"/>
          </p:cNvSpPr>
          <p:nvPr>
            <p:ph type="title"/>
          </p:nvPr>
        </p:nvSpPr>
        <p:spPr>
          <a:xfrm>
            <a:off x="1905000" y="1295400"/>
            <a:ext cx="5410200" cy="533400"/>
          </a:xfrm>
          <a:ln/>
        </p:spPr>
        <p:txBody>
          <a:bodyPr/>
          <a:lstStyle/>
          <a:p>
            <a:r>
              <a:rPr lang="en-US" sz="3200" dirty="0" smtClean="0"/>
              <a:t>Problem Rationale</a:t>
            </a:r>
            <a:endParaRPr lang="en-US" sz="3200" dirty="0"/>
          </a:p>
        </p:txBody>
      </p:sp>
      <p:sp>
        <p:nvSpPr>
          <p:cNvPr id="25603" name="Rectangle 3"/>
          <p:cNvSpPr>
            <a:spLocks noGrp="1" noChangeArrowheads="1"/>
          </p:cNvSpPr>
          <p:nvPr>
            <p:ph type="body" idx="1"/>
          </p:nvPr>
        </p:nvSpPr>
        <p:spPr>
          <a:xfrm>
            <a:off x="685800" y="2209800"/>
            <a:ext cx="7848600" cy="3886200"/>
          </a:xfrm>
          <a:noFill/>
        </p:spPr>
        <p:txBody>
          <a:bodyPr/>
          <a:lstStyle/>
          <a:p>
            <a:r>
              <a:rPr lang="en-US" sz="2400" dirty="0" smtClean="0">
                <a:solidFill>
                  <a:srgbClr val="996633"/>
                </a:solidFill>
              </a:rPr>
              <a:t>Often</a:t>
            </a:r>
            <a:r>
              <a:rPr lang="en-US" sz="2400" dirty="0">
                <a:solidFill>
                  <a:srgbClr val="996633"/>
                </a:solidFill>
              </a:rPr>
              <a:t>, </a:t>
            </a:r>
            <a:r>
              <a:rPr lang="en-US" sz="2400" dirty="0" smtClean="0">
                <a:solidFill>
                  <a:srgbClr val="996633"/>
                </a:solidFill>
              </a:rPr>
              <a:t>in a large determinant calculation, </a:t>
            </a:r>
            <a:r>
              <a:rPr lang="en-US" sz="2400" dirty="0">
                <a:solidFill>
                  <a:srgbClr val="996633"/>
                </a:solidFill>
              </a:rPr>
              <a:t>many </a:t>
            </a:r>
            <a:r>
              <a:rPr lang="en-US" sz="2400" dirty="0" smtClean="0">
                <a:solidFill>
                  <a:srgbClr val="996633"/>
                </a:solidFill>
              </a:rPr>
              <a:t>elements are 0 </a:t>
            </a:r>
            <a:r>
              <a:rPr lang="en-US" sz="2400" dirty="0">
                <a:solidFill>
                  <a:srgbClr val="996633"/>
                </a:solidFill>
              </a:rPr>
              <a:t>or </a:t>
            </a:r>
            <a:r>
              <a:rPr lang="en-US" sz="2400" dirty="0" smtClean="0">
                <a:solidFill>
                  <a:srgbClr val="996633"/>
                </a:solidFill>
              </a:rPr>
              <a:t>have some </a:t>
            </a:r>
            <a:r>
              <a:rPr lang="en-US" sz="2400" dirty="0">
                <a:solidFill>
                  <a:srgbClr val="996633"/>
                </a:solidFill>
              </a:rPr>
              <a:t>default value.  </a:t>
            </a:r>
          </a:p>
          <a:p>
            <a:r>
              <a:rPr lang="en-US" sz="2400" dirty="0">
                <a:solidFill>
                  <a:schemeClr val="accent5">
                    <a:lumMod val="75000"/>
                  </a:schemeClr>
                </a:solidFill>
              </a:rPr>
              <a:t>It is relatively easy to populate an array by </a:t>
            </a:r>
            <a:r>
              <a:rPr lang="en-US" sz="2400" dirty="0" smtClean="0">
                <a:solidFill>
                  <a:schemeClr val="accent5">
                    <a:lumMod val="75000"/>
                  </a:schemeClr>
                </a:solidFill>
              </a:rPr>
              <a:t>storing </a:t>
            </a:r>
            <a:r>
              <a:rPr lang="en-US" sz="2400" dirty="0">
                <a:solidFill>
                  <a:schemeClr val="accent5">
                    <a:lumMod val="75000"/>
                  </a:schemeClr>
                </a:solidFill>
              </a:rPr>
              <a:t>a </a:t>
            </a:r>
            <a:r>
              <a:rPr lang="en-US" sz="2400" dirty="0" smtClean="0">
                <a:solidFill>
                  <a:schemeClr val="accent5">
                    <a:lumMod val="75000"/>
                  </a:schemeClr>
                </a:solidFill>
              </a:rPr>
              <a:t>default value </a:t>
            </a:r>
            <a:r>
              <a:rPr lang="en-US" sz="2400" dirty="0">
                <a:solidFill>
                  <a:schemeClr val="accent5">
                    <a:lumMod val="75000"/>
                  </a:schemeClr>
                </a:solidFill>
              </a:rPr>
              <a:t>in all array locations and then changing </a:t>
            </a:r>
            <a:r>
              <a:rPr lang="en-US" sz="2400" dirty="0" smtClean="0">
                <a:solidFill>
                  <a:schemeClr val="accent5">
                    <a:lumMod val="75000"/>
                  </a:schemeClr>
                </a:solidFill>
              </a:rPr>
              <a:t>the relatively </a:t>
            </a:r>
            <a:r>
              <a:rPr lang="en-US" sz="2400" dirty="0">
                <a:solidFill>
                  <a:schemeClr val="accent5">
                    <a:lumMod val="75000"/>
                  </a:schemeClr>
                </a:solidFill>
              </a:rPr>
              <a:t>few array elements that have other values.  </a:t>
            </a:r>
          </a:p>
          <a:p>
            <a:r>
              <a:rPr lang="en-US" sz="2200" dirty="0" smtClean="0"/>
              <a:t>The second loop example is such an exercise.  </a:t>
            </a:r>
          </a:p>
          <a:p>
            <a:r>
              <a:rPr lang="en-US" sz="2200" dirty="0" smtClean="0">
                <a:solidFill>
                  <a:srgbClr val="CC0000"/>
                </a:solidFill>
              </a:rPr>
              <a:t>In Lecture </a:t>
            </a:r>
            <a:r>
              <a:rPr lang="en-US" sz="2200" dirty="0">
                <a:solidFill>
                  <a:srgbClr val="CC0000"/>
                </a:solidFill>
              </a:rPr>
              <a:t>15 Demo Program 2, </a:t>
            </a:r>
            <a:r>
              <a:rPr lang="en-US" sz="2200" dirty="0" smtClean="0">
                <a:solidFill>
                  <a:srgbClr val="CC0000"/>
                </a:solidFill>
              </a:rPr>
              <a:t>a 2-D </a:t>
            </a:r>
            <a:r>
              <a:rPr lang="en-US" sz="2200" dirty="0">
                <a:solidFill>
                  <a:srgbClr val="CC0000"/>
                </a:solidFill>
              </a:rPr>
              <a:t>Array </a:t>
            </a:r>
            <a:r>
              <a:rPr lang="en-US" sz="2200" dirty="0" smtClean="0">
                <a:solidFill>
                  <a:srgbClr val="CC0000"/>
                </a:solidFill>
              </a:rPr>
              <a:t>representing a 20</a:t>
            </a:r>
            <a:r>
              <a:rPr lang="en-US" sz="2200" dirty="0" smtClean="0">
                <a:solidFill>
                  <a:srgbClr val="CC0000"/>
                </a:solidFill>
                <a:latin typeface="Arial" pitchFamily="34" charset="0"/>
                <a:cs typeface="Arial" pitchFamily="34" charset="0"/>
              </a:rPr>
              <a:t>x</a:t>
            </a:r>
            <a:r>
              <a:rPr lang="en-US" sz="2200" dirty="0" smtClean="0">
                <a:solidFill>
                  <a:srgbClr val="CC0000"/>
                </a:solidFill>
              </a:rPr>
              <a:t>20 determinant is populated with a default value.  </a:t>
            </a:r>
          </a:p>
          <a:p>
            <a:r>
              <a:rPr lang="en-US" sz="2200" dirty="0" smtClean="0">
                <a:solidFill>
                  <a:schemeClr val="accent2"/>
                </a:solidFill>
              </a:rPr>
              <a:t>Such a large array (400 32-bit numbers, or 1600 bytes) represents the type of problem for which a computer is very useful.  </a:t>
            </a:r>
            <a:endParaRPr lang="en-US" sz="2000" dirty="0">
              <a:solidFill>
                <a:schemeClr val="accent2"/>
              </a:solidFill>
            </a:endParaRPr>
          </a:p>
        </p:txBody>
      </p:sp>
      <p:pic>
        <p:nvPicPr>
          <p:cNvPr id="2" name="1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683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ooter Placeholder 3"/>
          <p:cNvSpPr>
            <a:spLocks noGrp="1"/>
          </p:cNvSpPr>
          <p:nvPr>
            <p:ph type="ftr" sz="quarter" idx="10"/>
          </p:nvPr>
        </p:nvSpPr>
        <p:spPr/>
        <p:txBody>
          <a:bodyPr/>
          <a:lstStyle/>
          <a:p>
            <a:r>
              <a:rPr lang="en-US" dirty="0"/>
              <a:t>Lecture #15:  Constructing Loops in SPIM</a:t>
            </a:r>
          </a:p>
        </p:txBody>
      </p:sp>
      <p:sp>
        <p:nvSpPr>
          <p:cNvPr id="28" name="Slide Number Placeholder 4"/>
          <p:cNvSpPr>
            <a:spLocks noGrp="1"/>
          </p:cNvSpPr>
          <p:nvPr>
            <p:ph type="sldNum" sz="quarter" idx="11"/>
          </p:nvPr>
        </p:nvSpPr>
        <p:spPr/>
        <p:txBody>
          <a:bodyPr/>
          <a:lstStyle/>
          <a:p>
            <a:fld id="{01DA3F33-3F28-4995-8027-C49A80599C1E}" type="slidenum">
              <a:rPr lang="en-US"/>
              <a:pPr/>
              <a:t>18</a:t>
            </a:fld>
            <a:endParaRPr lang="en-US" dirty="0"/>
          </a:p>
        </p:txBody>
      </p:sp>
      <p:sp>
        <p:nvSpPr>
          <p:cNvPr id="43010" name="Rectangle 2"/>
          <p:cNvSpPr>
            <a:spLocks noGrp="1" noChangeArrowheads="1"/>
          </p:cNvSpPr>
          <p:nvPr>
            <p:ph type="title"/>
          </p:nvPr>
        </p:nvSpPr>
        <p:spPr>
          <a:xfrm>
            <a:off x="1524000" y="1371600"/>
            <a:ext cx="6248400" cy="533400"/>
          </a:xfrm>
          <a:ln/>
        </p:spPr>
        <p:txBody>
          <a:bodyPr/>
          <a:lstStyle/>
          <a:p>
            <a:r>
              <a:rPr lang="en-US" dirty="0"/>
              <a:t>Filling a Two-Dimensional </a:t>
            </a:r>
            <a:r>
              <a:rPr lang="en-US" dirty="0" smtClean="0"/>
              <a:t>Array</a:t>
            </a:r>
            <a:endParaRPr lang="en-US" dirty="0"/>
          </a:p>
        </p:txBody>
      </p:sp>
      <p:sp>
        <p:nvSpPr>
          <p:cNvPr id="43011" name="Rectangle 3"/>
          <p:cNvSpPr>
            <a:spLocks noGrp="1" noChangeArrowheads="1"/>
          </p:cNvSpPr>
          <p:nvPr>
            <p:ph type="body" idx="1"/>
          </p:nvPr>
        </p:nvSpPr>
        <p:spPr>
          <a:xfrm>
            <a:off x="685800" y="3962400"/>
            <a:ext cx="7848600" cy="2362200"/>
          </a:xfrm>
        </p:spPr>
        <p:txBody>
          <a:bodyPr/>
          <a:lstStyle/>
          <a:p>
            <a:r>
              <a:rPr lang="en-US" dirty="0" smtClean="0">
                <a:solidFill>
                  <a:schemeClr val="accent2"/>
                </a:solidFill>
              </a:rPr>
              <a:t>When dealing with a 2-D figure (like a 2-dimensional determinant), it is usually worthwhile to operate on it as a 2-D figure, even though it could theoretically be treated as a linear list.  </a:t>
            </a:r>
          </a:p>
          <a:p>
            <a:r>
              <a:rPr lang="en-US" dirty="0" smtClean="0">
                <a:solidFill>
                  <a:schemeClr val="accent2"/>
                </a:solidFill>
              </a:rPr>
              <a:t>A 2-D approach is used here.  Assuming a 20-row, 20-column array or matrix, the </a:t>
            </a:r>
            <a:r>
              <a:rPr lang="en-US" dirty="0">
                <a:solidFill>
                  <a:schemeClr val="accent2"/>
                </a:solidFill>
              </a:rPr>
              <a:t>storage method is shown.  </a:t>
            </a:r>
          </a:p>
          <a:p>
            <a:r>
              <a:rPr lang="en-US" dirty="0" smtClean="0">
                <a:solidFill>
                  <a:schemeClr val="accent2"/>
                </a:solidFill>
              </a:rPr>
              <a:t>We </a:t>
            </a:r>
            <a:r>
              <a:rPr lang="en-US" dirty="0">
                <a:solidFill>
                  <a:schemeClr val="accent2"/>
                </a:solidFill>
              </a:rPr>
              <a:t>will need two loops to provide </a:t>
            </a:r>
            <a:r>
              <a:rPr lang="en-US" dirty="0" smtClean="0">
                <a:solidFill>
                  <a:schemeClr val="accent2"/>
                </a:solidFill>
              </a:rPr>
              <a:t>an orderly fill </a:t>
            </a:r>
            <a:r>
              <a:rPr lang="en-US" dirty="0">
                <a:solidFill>
                  <a:schemeClr val="accent2"/>
                </a:solidFill>
              </a:rPr>
              <a:t>– an “outer” row loop and an “inner” column loop (“row major order”).  </a:t>
            </a:r>
          </a:p>
          <a:p>
            <a:endParaRPr lang="en-US" dirty="0">
              <a:solidFill>
                <a:schemeClr val="accent2"/>
              </a:solidFill>
            </a:endParaRPr>
          </a:p>
        </p:txBody>
      </p:sp>
      <p:grpSp>
        <p:nvGrpSpPr>
          <p:cNvPr id="87" name="Group 86"/>
          <p:cNvGrpSpPr/>
          <p:nvPr/>
        </p:nvGrpSpPr>
        <p:grpSpPr>
          <a:xfrm>
            <a:off x="1143000" y="2087881"/>
            <a:ext cx="6400800" cy="1798319"/>
            <a:chOff x="533400" y="2087881"/>
            <a:chExt cx="6400800" cy="1798319"/>
          </a:xfrm>
        </p:grpSpPr>
        <p:sp>
          <p:nvSpPr>
            <p:cNvPr id="43036" name="Text Box 28"/>
            <p:cNvSpPr txBox="1">
              <a:spLocks noChangeArrowheads="1"/>
            </p:cNvSpPr>
            <p:nvPr/>
          </p:nvSpPr>
          <p:spPr bwMode="auto">
            <a:xfrm>
              <a:off x="533400" y="3124200"/>
              <a:ext cx="1676400" cy="581025"/>
            </a:xfrm>
            <a:prstGeom prst="rect">
              <a:avLst/>
            </a:prstGeom>
            <a:noFill/>
            <a:ln w="9525">
              <a:noFill/>
              <a:miter lim="800000"/>
              <a:headEnd/>
              <a:tailEnd/>
            </a:ln>
            <a:effectLst/>
          </p:spPr>
          <p:txBody>
            <a:bodyPr>
              <a:spAutoFit/>
            </a:bodyPr>
            <a:lstStyle/>
            <a:p>
              <a:r>
                <a:rPr lang="en-US" sz="1600" b="1" dirty="0">
                  <a:solidFill>
                    <a:srgbClr val="CC3300"/>
                  </a:solidFill>
                </a:rPr>
                <a:t>Bottom of array (“base address”)</a:t>
              </a:r>
            </a:p>
          </p:txBody>
        </p:sp>
        <p:sp>
          <p:nvSpPr>
            <p:cNvPr id="43037" name="Line 29"/>
            <p:cNvSpPr>
              <a:spLocks noChangeShapeType="1"/>
            </p:cNvSpPr>
            <p:nvPr/>
          </p:nvSpPr>
          <p:spPr bwMode="auto">
            <a:xfrm>
              <a:off x="1752600" y="3810000"/>
              <a:ext cx="457200" cy="0"/>
            </a:xfrm>
            <a:prstGeom prst="line">
              <a:avLst/>
            </a:prstGeom>
            <a:noFill/>
            <a:ln w="76200">
              <a:solidFill>
                <a:srgbClr val="CC3300"/>
              </a:solidFill>
              <a:round/>
              <a:headEnd/>
              <a:tailEnd type="triangle" w="med" len="med"/>
            </a:ln>
            <a:effectLst/>
          </p:spPr>
          <p:txBody>
            <a:bodyPr/>
            <a:lstStyle/>
            <a:p>
              <a:endParaRPr lang="en-US" dirty="0"/>
            </a:p>
          </p:txBody>
        </p:sp>
        <p:sp>
          <p:nvSpPr>
            <p:cNvPr id="43021" name="Rectangle 13"/>
            <p:cNvSpPr>
              <a:spLocks noChangeArrowheads="1"/>
            </p:cNvSpPr>
            <p:nvPr/>
          </p:nvSpPr>
          <p:spPr bwMode="auto">
            <a:xfrm>
              <a:off x="2209800" y="37338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29" name="Rectangle 13"/>
            <p:cNvSpPr>
              <a:spLocks noChangeArrowheads="1"/>
            </p:cNvSpPr>
            <p:nvPr/>
          </p:nvSpPr>
          <p:spPr bwMode="auto">
            <a:xfrm>
              <a:off x="2819400" y="37338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31" name="Rectangle 13"/>
            <p:cNvSpPr>
              <a:spLocks noChangeArrowheads="1"/>
            </p:cNvSpPr>
            <p:nvPr/>
          </p:nvSpPr>
          <p:spPr bwMode="auto">
            <a:xfrm>
              <a:off x="3429000" y="37338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32" name="Rectangle 13"/>
            <p:cNvSpPr>
              <a:spLocks noChangeArrowheads="1"/>
            </p:cNvSpPr>
            <p:nvPr/>
          </p:nvSpPr>
          <p:spPr bwMode="auto">
            <a:xfrm>
              <a:off x="4038600" y="37338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33" name="Rectangle 13"/>
            <p:cNvSpPr>
              <a:spLocks noChangeArrowheads="1"/>
            </p:cNvSpPr>
            <p:nvPr/>
          </p:nvSpPr>
          <p:spPr bwMode="auto">
            <a:xfrm>
              <a:off x="4648200" y="37338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34" name="Rectangle 13"/>
            <p:cNvSpPr>
              <a:spLocks noChangeArrowheads="1"/>
            </p:cNvSpPr>
            <p:nvPr/>
          </p:nvSpPr>
          <p:spPr bwMode="auto">
            <a:xfrm>
              <a:off x="5257800" y="37338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35" name="Rectangle 13"/>
            <p:cNvSpPr>
              <a:spLocks noChangeArrowheads="1"/>
            </p:cNvSpPr>
            <p:nvPr/>
          </p:nvSpPr>
          <p:spPr bwMode="auto">
            <a:xfrm>
              <a:off x="5867400" y="37338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36" name="Rectangle 13"/>
            <p:cNvSpPr>
              <a:spLocks noChangeArrowheads="1"/>
            </p:cNvSpPr>
            <p:nvPr/>
          </p:nvSpPr>
          <p:spPr bwMode="auto">
            <a:xfrm>
              <a:off x="2209800" y="34290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43025" name="Line 17"/>
            <p:cNvSpPr>
              <a:spLocks noChangeShapeType="1"/>
            </p:cNvSpPr>
            <p:nvPr/>
          </p:nvSpPr>
          <p:spPr bwMode="auto">
            <a:xfrm>
              <a:off x="2362200" y="3810001"/>
              <a:ext cx="3809999" cy="0"/>
            </a:xfrm>
            <a:prstGeom prst="line">
              <a:avLst/>
            </a:prstGeom>
            <a:noFill/>
            <a:ln w="12700">
              <a:solidFill>
                <a:srgbClr val="FF3300"/>
              </a:solidFill>
              <a:round/>
              <a:headEnd/>
              <a:tailEnd type="triangle" w="med" len="med"/>
            </a:ln>
            <a:effectLst/>
          </p:spPr>
          <p:txBody>
            <a:bodyPr/>
            <a:lstStyle/>
            <a:p>
              <a:endParaRPr lang="en-US" dirty="0"/>
            </a:p>
          </p:txBody>
        </p:sp>
        <p:sp>
          <p:nvSpPr>
            <p:cNvPr id="37" name="Rectangle 13"/>
            <p:cNvSpPr>
              <a:spLocks noChangeArrowheads="1"/>
            </p:cNvSpPr>
            <p:nvPr/>
          </p:nvSpPr>
          <p:spPr bwMode="auto">
            <a:xfrm>
              <a:off x="2819400" y="34290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38" name="Rectangle 13"/>
            <p:cNvSpPr>
              <a:spLocks noChangeArrowheads="1"/>
            </p:cNvSpPr>
            <p:nvPr/>
          </p:nvSpPr>
          <p:spPr bwMode="auto">
            <a:xfrm>
              <a:off x="3429000" y="34290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39" name="Rectangle 13"/>
            <p:cNvSpPr>
              <a:spLocks noChangeArrowheads="1"/>
            </p:cNvSpPr>
            <p:nvPr/>
          </p:nvSpPr>
          <p:spPr bwMode="auto">
            <a:xfrm>
              <a:off x="4038600" y="34290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40" name="Rectangle 13"/>
            <p:cNvSpPr>
              <a:spLocks noChangeArrowheads="1"/>
            </p:cNvSpPr>
            <p:nvPr/>
          </p:nvSpPr>
          <p:spPr bwMode="auto">
            <a:xfrm>
              <a:off x="4648200" y="34290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41" name="Rectangle 13"/>
            <p:cNvSpPr>
              <a:spLocks noChangeArrowheads="1"/>
            </p:cNvSpPr>
            <p:nvPr/>
          </p:nvSpPr>
          <p:spPr bwMode="auto">
            <a:xfrm>
              <a:off x="5257800" y="34290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43" name="Rectangle 13"/>
            <p:cNvSpPr>
              <a:spLocks noChangeArrowheads="1"/>
            </p:cNvSpPr>
            <p:nvPr/>
          </p:nvSpPr>
          <p:spPr bwMode="auto">
            <a:xfrm>
              <a:off x="5867400" y="34290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43026" name="Line 18"/>
            <p:cNvSpPr>
              <a:spLocks noChangeShapeType="1"/>
            </p:cNvSpPr>
            <p:nvPr/>
          </p:nvSpPr>
          <p:spPr bwMode="auto">
            <a:xfrm flipH="1" flipV="1">
              <a:off x="2362199" y="3505200"/>
              <a:ext cx="3809999" cy="304800"/>
            </a:xfrm>
            <a:prstGeom prst="line">
              <a:avLst/>
            </a:prstGeom>
            <a:noFill/>
            <a:ln w="12700">
              <a:solidFill>
                <a:srgbClr val="FF3300"/>
              </a:solidFill>
              <a:round/>
              <a:headEnd/>
              <a:tailEnd type="triangle" w="med" len="med"/>
            </a:ln>
            <a:effectLst/>
          </p:spPr>
          <p:txBody>
            <a:bodyPr/>
            <a:lstStyle/>
            <a:p>
              <a:endParaRPr lang="en-US" dirty="0"/>
            </a:p>
          </p:txBody>
        </p:sp>
        <p:sp>
          <p:nvSpPr>
            <p:cNvPr id="42" name="Line 17"/>
            <p:cNvSpPr>
              <a:spLocks noChangeShapeType="1"/>
            </p:cNvSpPr>
            <p:nvPr/>
          </p:nvSpPr>
          <p:spPr bwMode="auto">
            <a:xfrm>
              <a:off x="2362200" y="3505200"/>
              <a:ext cx="3809999" cy="0"/>
            </a:xfrm>
            <a:prstGeom prst="line">
              <a:avLst/>
            </a:prstGeom>
            <a:noFill/>
            <a:ln w="12700">
              <a:solidFill>
                <a:srgbClr val="FF3300"/>
              </a:solidFill>
              <a:round/>
              <a:headEnd/>
              <a:tailEnd type="triangle" w="med" len="med"/>
            </a:ln>
            <a:effectLst/>
          </p:spPr>
          <p:txBody>
            <a:bodyPr/>
            <a:lstStyle/>
            <a:p>
              <a:endParaRPr lang="en-US" dirty="0"/>
            </a:p>
          </p:txBody>
        </p:sp>
        <p:sp>
          <p:nvSpPr>
            <p:cNvPr id="44" name="Rectangle 13"/>
            <p:cNvSpPr>
              <a:spLocks noChangeArrowheads="1"/>
            </p:cNvSpPr>
            <p:nvPr/>
          </p:nvSpPr>
          <p:spPr bwMode="auto">
            <a:xfrm>
              <a:off x="2209800" y="31242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45" name="Rectangle 13"/>
            <p:cNvSpPr>
              <a:spLocks noChangeArrowheads="1"/>
            </p:cNvSpPr>
            <p:nvPr/>
          </p:nvSpPr>
          <p:spPr bwMode="auto">
            <a:xfrm>
              <a:off x="2819400" y="31242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46" name="Rectangle 13"/>
            <p:cNvSpPr>
              <a:spLocks noChangeArrowheads="1"/>
            </p:cNvSpPr>
            <p:nvPr/>
          </p:nvSpPr>
          <p:spPr bwMode="auto">
            <a:xfrm>
              <a:off x="3429000" y="31242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47" name="Rectangle 13"/>
            <p:cNvSpPr>
              <a:spLocks noChangeArrowheads="1"/>
            </p:cNvSpPr>
            <p:nvPr/>
          </p:nvSpPr>
          <p:spPr bwMode="auto">
            <a:xfrm>
              <a:off x="4038600" y="31242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48" name="Rectangle 13"/>
            <p:cNvSpPr>
              <a:spLocks noChangeArrowheads="1"/>
            </p:cNvSpPr>
            <p:nvPr/>
          </p:nvSpPr>
          <p:spPr bwMode="auto">
            <a:xfrm>
              <a:off x="4648200" y="31242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49" name="Rectangle 13"/>
            <p:cNvSpPr>
              <a:spLocks noChangeArrowheads="1"/>
            </p:cNvSpPr>
            <p:nvPr/>
          </p:nvSpPr>
          <p:spPr bwMode="auto">
            <a:xfrm>
              <a:off x="5257800" y="31242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50" name="Rectangle 13"/>
            <p:cNvSpPr>
              <a:spLocks noChangeArrowheads="1"/>
            </p:cNvSpPr>
            <p:nvPr/>
          </p:nvSpPr>
          <p:spPr bwMode="auto">
            <a:xfrm>
              <a:off x="5867400" y="31242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51" name="Line 17"/>
            <p:cNvSpPr>
              <a:spLocks noChangeShapeType="1"/>
            </p:cNvSpPr>
            <p:nvPr/>
          </p:nvSpPr>
          <p:spPr bwMode="auto">
            <a:xfrm>
              <a:off x="2362200" y="3200400"/>
              <a:ext cx="3809999" cy="0"/>
            </a:xfrm>
            <a:prstGeom prst="line">
              <a:avLst/>
            </a:prstGeom>
            <a:noFill/>
            <a:ln w="12700">
              <a:solidFill>
                <a:srgbClr val="FF3300"/>
              </a:solidFill>
              <a:round/>
              <a:headEnd/>
              <a:tailEnd type="triangle" w="med" len="med"/>
            </a:ln>
            <a:effectLst/>
          </p:spPr>
          <p:txBody>
            <a:bodyPr/>
            <a:lstStyle/>
            <a:p>
              <a:endParaRPr lang="en-US" dirty="0"/>
            </a:p>
          </p:txBody>
        </p:sp>
        <p:sp>
          <p:nvSpPr>
            <p:cNvPr id="52" name="Rectangle 13"/>
            <p:cNvSpPr>
              <a:spLocks noChangeArrowheads="1"/>
            </p:cNvSpPr>
            <p:nvPr/>
          </p:nvSpPr>
          <p:spPr bwMode="auto">
            <a:xfrm>
              <a:off x="2209800" y="28194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53" name="Rectangle 13"/>
            <p:cNvSpPr>
              <a:spLocks noChangeArrowheads="1"/>
            </p:cNvSpPr>
            <p:nvPr/>
          </p:nvSpPr>
          <p:spPr bwMode="auto">
            <a:xfrm>
              <a:off x="2819400" y="28194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54" name="Rectangle 13"/>
            <p:cNvSpPr>
              <a:spLocks noChangeArrowheads="1"/>
            </p:cNvSpPr>
            <p:nvPr/>
          </p:nvSpPr>
          <p:spPr bwMode="auto">
            <a:xfrm>
              <a:off x="3429000" y="28194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55" name="Rectangle 13"/>
            <p:cNvSpPr>
              <a:spLocks noChangeArrowheads="1"/>
            </p:cNvSpPr>
            <p:nvPr/>
          </p:nvSpPr>
          <p:spPr bwMode="auto">
            <a:xfrm>
              <a:off x="4038600" y="28194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56" name="Rectangle 13"/>
            <p:cNvSpPr>
              <a:spLocks noChangeArrowheads="1"/>
            </p:cNvSpPr>
            <p:nvPr/>
          </p:nvSpPr>
          <p:spPr bwMode="auto">
            <a:xfrm>
              <a:off x="4648200" y="28194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57" name="Rectangle 13"/>
            <p:cNvSpPr>
              <a:spLocks noChangeArrowheads="1"/>
            </p:cNvSpPr>
            <p:nvPr/>
          </p:nvSpPr>
          <p:spPr bwMode="auto">
            <a:xfrm>
              <a:off x="5257800" y="28194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58" name="Rectangle 13"/>
            <p:cNvSpPr>
              <a:spLocks noChangeArrowheads="1"/>
            </p:cNvSpPr>
            <p:nvPr/>
          </p:nvSpPr>
          <p:spPr bwMode="auto">
            <a:xfrm>
              <a:off x="5867400" y="28194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59" name="Line 17"/>
            <p:cNvSpPr>
              <a:spLocks noChangeShapeType="1"/>
            </p:cNvSpPr>
            <p:nvPr/>
          </p:nvSpPr>
          <p:spPr bwMode="auto">
            <a:xfrm>
              <a:off x="2362200" y="2895600"/>
              <a:ext cx="3809999" cy="0"/>
            </a:xfrm>
            <a:prstGeom prst="line">
              <a:avLst/>
            </a:prstGeom>
            <a:noFill/>
            <a:ln w="12700">
              <a:solidFill>
                <a:srgbClr val="FF3300"/>
              </a:solidFill>
              <a:round/>
              <a:headEnd/>
              <a:tailEnd type="triangle" w="med" len="med"/>
            </a:ln>
            <a:effectLst/>
          </p:spPr>
          <p:txBody>
            <a:bodyPr/>
            <a:lstStyle/>
            <a:p>
              <a:endParaRPr lang="en-US" dirty="0"/>
            </a:p>
          </p:txBody>
        </p:sp>
        <p:sp>
          <p:nvSpPr>
            <p:cNvPr id="60" name="Rectangle 13"/>
            <p:cNvSpPr>
              <a:spLocks noChangeArrowheads="1"/>
            </p:cNvSpPr>
            <p:nvPr/>
          </p:nvSpPr>
          <p:spPr bwMode="auto">
            <a:xfrm>
              <a:off x="2209800" y="25146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61" name="Rectangle 13"/>
            <p:cNvSpPr>
              <a:spLocks noChangeArrowheads="1"/>
            </p:cNvSpPr>
            <p:nvPr/>
          </p:nvSpPr>
          <p:spPr bwMode="auto">
            <a:xfrm>
              <a:off x="2819400" y="25146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62" name="Rectangle 13"/>
            <p:cNvSpPr>
              <a:spLocks noChangeArrowheads="1"/>
            </p:cNvSpPr>
            <p:nvPr/>
          </p:nvSpPr>
          <p:spPr bwMode="auto">
            <a:xfrm>
              <a:off x="3429000" y="25146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63" name="Rectangle 13"/>
            <p:cNvSpPr>
              <a:spLocks noChangeArrowheads="1"/>
            </p:cNvSpPr>
            <p:nvPr/>
          </p:nvSpPr>
          <p:spPr bwMode="auto">
            <a:xfrm>
              <a:off x="4038600" y="25146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64" name="Rectangle 13"/>
            <p:cNvSpPr>
              <a:spLocks noChangeArrowheads="1"/>
            </p:cNvSpPr>
            <p:nvPr/>
          </p:nvSpPr>
          <p:spPr bwMode="auto">
            <a:xfrm>
              <a:off x="4648200" y="25146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65" name="Rectangle 13"/>
            <p:cNvSpPr>
              <a:spLocks noChangeArrowheads="1"/>
            </p:cNvSpPr>
            <p:nvPr/>
          </p:nvSpPr>
          <p:spPr bwMode="auto">
            <a:xfrm>
              <a:off x="5257800" y="25146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66" name="Rectangle 13"/>
            <p:cNvSpPr>
              <a:spLocks noChangeArrowheads="1"/>
            </p:cNvSpPr>
            <p:nvPr/>
          </p:nvSpPr>
          <p:spPr bwMode="auto">
            <a:xfrm>
              <a:off x="5867400" y="25146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67" name="Line 17"/>
            <p:cNvSpPr>
              <a:spLocks noChangeShapeType="1"/>
            </p:cNvSpPr>
            <p:nvPr/>
          </p:nvSpPr>
          <p:spPr bwMode="auto">
            <a:xfrm>
              <a:off x="2362200" y="2590800"/>
              <a:ext cx="3809999" cy="0"/>
            </a:xfrm>
            <a:prstGeom prst="line">
              <a:avLst/>
            </a:prstGeom>
            <a:noFill/>
            <a:ln w="12700">
              <a:solidFill>
                <a:srgbClr val="FF3300"/>
              </a:solidFill>
              <a:round/>
              <a:headEnd/>
              <a:tailEnd type="triangle" w="med" len="med"/>
            </a:ln>
            <a:effectLst/>
          </p:spPr>
          <p:txBody>
            <a:bodyPr/>
            <a:lstStyle/>
            <a:p>
              <a:endParaRPr lang="en-US" dirty="0"/>
            </a:p>
          </p:txBody>
        </p:sp>
        <p:sp>
          <p:nvSpPr>
            <p:cNvPr id="68" name="Oval 67"/>
            <p:cNvSpPr/>
            <p:nvPr/>
          </p:nvSpPr>
          <p:spPr bwMode="auto">
            <a:xfrm>
              <a:off x="2392681" y="2316481"/>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69" name="Oval 68"/>
            <p:cNvSpPr/>
            <p:nvPr/>
          </p:nvSpPr>
          <p:spPr bwMode="auto">
            <a:xfrm>
              <a:off x="2392681" y="2087881"/>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0" name="Oval 69"/>
            <p:cNvSpPr/>
            <p:nvPr/>
          </p:nvSpPr>
          <p:spPr bwMode="auto">
            <a:xfrm>
              <a:off x="3002281" y="2316481"/>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1" name="Oval 70"/>
            <p:cNvSpPr/>
            <p:nvPr/>
          </p:nvSpPr>
          <p:spPr bwMode="auto">
            <a:xfrm>
              <a:off x="3002281" y="2087881"/>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2" name="Oval 71"/>
            <p:cNvSpPr/>
            <p:nvPr/>
          </p:nvSpPr>
          <p:spPr bwMode="auto">
            <a:xfrm>
              <a:off x="6583681" y="3810000"/>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3" name="Oval 72"/>
            <p:cNvSpPr/>
            <p:nvPr/>
          </p:nvSpPr>
          <p:spPr bwMode="auto">
            <a:xfrm>
              <a:off x="6583681" y="3535681"/>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4" name="Oval 73"/>
            <p:cNvSpPr/>
            <p:nvPr/>
          </p:nvSpPr>
          <p:spPr bwMode="auto">
            <a:xfrm>
              <a:off x="6888481" y="3535681"/>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5" name="Oval 74"/>
            <p:cNvSpPr/>
            <p:nvPr/>
          </p:nvSpPr>
          <p:spPr bwMode="auto">
            <a:xfrm>
              <a:off x="6888481" y="3810000"/>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6" name="Line 18"/>
            <p:cNvSpPr>
              <a:spLocks noChangeShapeType="1"/>
            </p:cNvSpPr>
            <p:nvPr/>
          </p:nvSpPr>
          <p:spPr bwMode="auto">
            <a:xfrm flipH="1" flipV="1">
              <a:off x="2362200" y="3200400"/>
              <a:ext cx="3809999" cy="304800"/>
            </a:xfrm>
            <a:prstGeom prst="line">
              <a:avLst/>
            </a:prstGeom>
            <a:noFill/>
            <a:ln w="12700">
              <a:solidFill>
                <a:srgbClr val="FF3300"/>
              </a:solidFill>
              <a:round/>
              <a:headEnd/>
              <a:tailEnd type="triangle" w="med" len="med"/>
            </a:ln>
            <a:effectLst/>
          </p:spPr>
          <p:txBody>
            <a:bodyPr/>
            <a:lstStyle/>
            <a:p>
              <a:endParaRPr lang="en-US" dirty="0"/>
            </a:p>
          </p:txBody>
        </p:sp>
        <p:sp>
          <p:nvSpPr>
            <p:cNvPr id="79" name="Line 18"/>
            <p:cNvSpPr>
              <a:spLocks noChangeShapeType="1"/>
            </p:cNvSpPr>
            <p:nvPr/>
          </p:nvSpPr>
          <p:spPr bwMode="auto">
            <a:xfrm flipH="1" flipV="1">
              <a:off x="2362200" y="2590800"/>
              <a:ext cx="3809999" cy="304800"/>
            </a:xfrm>
            <a:prstGeom prst="line">
              <a:avLst/>
            </a:prstGeom>
            <a:noFill/>
            <a:ln w="12700">
              <a:solidFill>
                <a:srgbClr val="FF3300"/>
              </a:solidFill>
              <a:round/>
              <a:headEnd/>
              <a:tailEnd type="triangle" w="med" len="med"/>
            </a:ln>
            <a:effectLst/>
          </p:spPr>
          <p:txBody>
            <a:bodyPr/>
            <a:lstStyle/>
            <a:p>
              <a:endParaRPr lang="en-US" dirty="0"/>
            </a:p>
          </p:txBody>
        </p:sp>
        <p:sp>
          <p:nvSpPr>
            <p:cNvPr id="81" name="Text Box 28"/>
            <p:cNvSpPr txBox="1">
              <a:spLocks noChangeArrowheads="1"/>
            </p:cNvSpPr>
            <p:nvPr/>
          </p:nvSpPr>
          <p:spPr bwMode="auto">
            <a:xfrm>
              <a:off x="1219200" y="2209800"/>
              <a:ext cx="914400" cy="584775"/>
            </a:xfrm>
            <a:prstGeom prst="rect">
              <a:avLst/>
            </a:prstGeom>
            <a:noFill/>
            <a:ln w="9525">
              <a:noFill/>
              <a:miter lim="800000"/>
              <a:headEnd/>
              <a:tailEnd/>
            </a:ln>
            <a:effectLst/>
          </p:spPr>
          <p:txBody>
            <a:bodyPr wrap="square">
              <a:spAutoFit/>
            </a:bodyPr>
            <a:lstStyle/>
            <a:p>
              <a:pPr algn="ctr"/>
              <a:r>
                <a:rPr lang="en-US" sz="1600" b="1" dirty="0" smtClean="0">
                  <a:solidFill>
                    <a:srgbClr val="CC3300"/>
                  </a:solidFill>
                </a:rPr>
                <a:t>Array </a:t>
              </a:r>
            </a:p>
            <a:p>
              <a:pPr algn="ctr"/>
              <a:r>
                <a:rPr lang="en-US" sz="1600" b="1" dirty="0" smtClean="0">
                  <a:solidFill>
                    <a:srgbClr val="CC3300"/>
                  </a:solidFill>
                </a:rPr>
                <a:t>Element</a:t>
              </a:r>
              <a:endParaRPr lang="en-US" sz="1600" b="1" dirty="0">
                <a:solidFill>
                  <a:srgbClr val="CC3300"/>
                </a:solidFill>
              </a:endParaRPr>
            </a:p>
          </p:txBody>
        </p:sp>
        <p:sp>
          <p:nvSpPr>
            <p:cNvPr id="84" name="Line 17"/>
            <p:cNvSpPr>
              <a:spLocks noChangeShapeType="1"/>
            </p:cNvSpPr>
            <p:nvPr/>
          </p:nvSpPr>
          <p:spPr bwMode="auto">
            <a:xfrm>
              <a:off x="1676399" y="2743200"/>
              <a:ext cx="609601" cy="457200"/>
            </a:xfrm>
            <a:prstGeom prst="line">
              <a:avLst/>
            </a:prstGeom>
            <a:noFill/>
            <a:ln w="19050">
              <a:solidFill>
                <a:srgbClr val="FF3300"/>
              </a:solidFill>
              <a:round/>
              <a:headEnd/>
              <a:tailEnd type="triangle" w="med" len="med"/>
            </a:ln>
            <a:effectLst/>
          </p:spPr>
          <p:txBody>
            <a:bodyPr/>
            <a:lstStyle/>
            <a:p>
              <a:endParaRPr lang="en-US" dirty="0"/>
            </a:p>
          </p:txBody>
        </p:sp>
        <p:sp>
          <p:nvSpPr>
            <p:cNvPr id="85" name="Line 18"/>
            <p:cNvSpPr>
              <a:spLocks noChangeShapeType="1"/>
            </p:cNvSpPr>
            <p:nvPr/>
          </p:nvSpPr>
          <p:spPr bwMode="auto">
            <a:xfrm flipH="1" flipV="1">
              <a:off x="2362200" y="2895600"/>
              <a:ext cx="3809999" cy="304800"/>
            </a:xfrm>
            <a:prstGeom prst="line">
              <a:avLst/>
            </a:prstGeom>
            <a:noFill/>
            <a:ln w="12700">
              <a:solidFill>
                <a:srgbClr val="FF3300"/>
              </a:solidFill>
              <a:round/>
              <a:headEnd/>
              <a:tailEnd type="triangle" w="med" len="med"/>
            </a:ln>
            <a:effectLst/>
          </p:spPr>
          <p:txBody>
            <a:bodyPr/>
            <a:lstStyle/>
            <a:p>
              <a:endParaRPr lang="en-US" dirty="0"/>
            </a:p>
          </p:txBody>
        </p:sp>
      </p:grpSp>
      <p:pic>
        <p:nvPicPr>
          <p:cNvPr id="2" name="1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45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371600"/>
            <a:ext cx="6553200" cy="533400"/>
          </a:xfrm>
        </p:spPr>
        <p:txBody>
          <a:bodyPr/>
          <a:lstStyle/>
          <a:p>
            <a:r>
              <a:rPr lang="en-US" sz="3200" dirty="0" smtClean="0"/>
              <a:t>Filling a Two-Dimensional Array (2)</a:t>
            </a:r>
            <a:endParaRPr lang="en-US" sz="3200" dirty="0"/>
          </a:p>
        </p:txBody>
      </p:sp>
      <p:sp>
        <p:nvSpPr>
          <p:cNvPr id="3" name="Content Placeholder 2"/>
          <p:cNvSpPr>
            <a:spLocks noGrp="1"/>
          </p:cNvSpPr>
          <p:nvPr>
            <p:ph idx="1"/>
          </p:nvPr>
        </p:nvSpPr>
        <p:spPr>
          <a:xfrm>
            <a:off x="609600" y="3962400"/>
            <a:ext cx="7924800" cy="2362200"/>
          </a:xfrm>
        </p:spPr>
        <p:txBody>
          <a:bodyPr/>
          <a:lstStyle/>
          <a:p>
            <a:r>
              <a:rPr lang="en-US" dirty="0" smtClean="0">
                <a:solidFill>
                  <a:srgbClr val="CC3300"/>
                </a:solidFill>
              </a:rPr>
              <a:t>Fill </a:t>
            </a:r>
            <a:r>
              <a:rPr lang="en-US" dirty="0">
                <a:solidFill>
                  <a:srgbClr val="CC3300"/>
                </a:solidFill>
              </a:rPr>
              <a:t>procedure:  </a:t>
            </a:r>
            <a:r>
              <a:rPr lang="en-US" dirty="0" smtClean="0">
                <a:solidFill>
                  <a:srgbClr val="CC3300"/>
                </a:solidFill>
              </a:rPr>
              <a:t>Column </a:t>
            </a:r>
            <a:r>
              <a:rPr lang="en-US" dirty="0">
                <a:solidFill>
                  <a:srgbClr val="CC3300"/>
                </a:solidFill>
              </a:rPr>
              <a:t>positions in the first row are filled, then the second row is started, etc.  </a:t>
            </a:r>
            <a:r>
              <a:rPr lang="en-US" dirty="0" smtClean="0">
                <a:solidFill>
                  <a:srgbClr val="CC3300"/>
                </a:solidFill>
              </a:rPr>
              <a:t>(Could </a:t>
            </a:r>
            <a:r>
              <a:rPr lang="en-US" dirty="0">
                <a:solidFill>
                  <a:srgbClr val="CC3300"/>
                </a:solidFill>
              </a:rPr>
              <a:t>also choose one column if we wish and fill it </a:t>
            </a:r>
            <a:r>
              <a:rPr lang="en-US" dirty="0" smtClean="0">
                <a:solidFill>
                  <a:srgbClr val="CC3300"/>
                </a:solidFill>
              </a:rPr>
              <a:t>row-by-row [“column-major order”].)  </a:t>
            </a:r>
            <a:endParaRPr lang="en-US" dirty="0" smtClean="0">
              <a:solidFill>
                <a:schemeClr val="accent2"/>
              </a:solidFill>
            </a:endParaRPr>
          </a:p>
          <a:p>
            <a:r>
              <a:rPr lang="en-US" dirty="0" smtClean="0">
                <a:solidFill>
                  <a:schemeClr val="accent2"/>
                </a:solidFill>
              </a:rPr>
              <a:t>The two loops will be “nested” -- that is, the column fill loop is inside the row loop, so that a row is chosen (starting at the bottom), and then the column locations in that row are filled.  After a row is filled, the column loop exits to the row loop, which starts a new row.</a:t>
            </a:r>
            <a:endParaRPr lang="en-US" dirty="0"/>
          </a:p>
        </p:txBody>
      </p:sp>
      <p:sp>
        <p:nvSpPr>
          <p:cNvPr id="4" name="Footer Placeholder 3"/>
          <p:cNvSpPr>
            <a:spLocks noGrp="1"/>
          </p:cNvSpPr>
          <p:nvPr>
            <p:ph type="ftr" sz="quarter" idx="10"/>
          </p:nvPr>
        </p:nvSpPr>
        <p:spPr/>
        <p:txBody>
          <a:bodyPr/>
          <a:lstStyle/>
          <a:p>
            <a:r>
              <a:rPr lang="en-US" dirty="0" smtClean="0"/>
              <a:t>Lecture #15:  Constructing Loops in SPIM</a:t>
            </a:r>
            <a:endParaRPr lang="en-US" dirty="0"/>
          </a:p>
        </p:txBody>
      </p:sp>
      <p:sp>
        <p:nvSpPr>
          <p:cNvPr id="5" name="Slide Number Placeholder 4"/>
          <p:cNvSpPr>
            <a:spLocks noGrp="1"/>
          </p:cNvSpPr>
          <p:nvPr>
            <p:ph type="sldNum" sz="quarter" idx="11"/>
          </p:nvPr>
        </p:nvSpPr>
        <p:spPr/>
        <p:txBody>
          <a:bodyPr/>
          <a:lstStyle/>
          <a:p>
            <a:fld id="{3D212A55-ED75-46B6-964D-127F1D9C5DCF}" type="slidenum">
              <a:rPr lang="en-US" smtClean="0"/>
              <a:pPr/>
              <a:t>19</a:t>
            </a:fld>
            <a:endParaRPr lang="en-US" dirty="0"/>
          </a:p>
        </p:txBody>
      </p:sp>
      <p:grpSp>
        <p:nvGrpSpPr>
          <p:cNvPr id="6" name="Group 5"/>
          <p:cNvGrpSpPr/>
          <p:nvPr/>
        </p:nvGrpSpPr>
        <p:grpSpPr>
          <a:xfrm>
            <a:off x="1371600" y="2057400"/>
            <a:ext cx="6400800" cy="1798319"/>
            <a:chOff x="533400" y="2087881"/>
            <a:chExt cx="6400800" cy="1798319"/>
          </a:xfrm>
        </p:grpSpPr>
        <p:sp>
          <p:nvSpPr>
            <p:cNvPr id="7" name="Text Box 28"/>
            <p:cNvSpPr txBox="1">
              <a:spLocks noChangeArrowheads="1"/>
            </p:cNvSpPr>
            <p:nvPr/>
          </p:nvSpPr>
          <p:spPr bwMode="auto">
            <a:xfrm>
              <a:off x="533400" y="3124200"/>
              <a:ext cx="1676400" cy="581025"/>
            </a:xfrm>
            <a:prstGeom prst="rect">
              <a:avLst/>
            </a:prstGeom>
            <a:noFill/>
            <a:ln w="9525">
              <a:noFill/>
              <a:miter lim="800000"/>
              <a:headEnd/>
              <a:tailEnd/>
            </a:ln>
            <a:effectLst/>
          </p:spPr>
          <p:txBody>
            <a:bodyPr>
              <a:spAutoFit/>
            </a:bodyPr>
            <a:lstStyle/>
            <a:p>
              <a:r>
                <a:rPr lang="en-US" sz="1600" b="1" dirty="0">
                  <a:solidFill>
                    <a:srgbClr val="CC3300"/>
                  </a:solidFill>
                </a:rPr>
                <a:t>Bottom of array (“base address”)</a:t>
              </a:r>
            </a:p>
          </p:txBody>
        </p:sp>
        <p:sp>
          <p:nvSpPr>
            <p:cNvPr id="8" name="Line 29"/>
            <p:cNvSpPr>
              <a:spLocks noChangeShapeType="1"/>
            </p:cNvSpPr>
            <p:nvPr/>
          </p:nvSpPr>
          <p:spPr bwMode="auto">
            <a:xfrm>
              <a:off x="1752600" y="3810000"/>
              <a:ext cx="457200" cy="0"/>
            </a:xfrm>
            <a:prstGeom prst="line">
              <a:avLst/>
            </a:prstGeom>
            <a:noFill/>
            <a:ln w="76200">
              <a:solidFill>
                <a:srgbClr val="CC3300"/>
              </a:solidFill>
              <a:round/>
              <a:headEnd/>
              <a:tailEnd type="triangle" w="med" len="med"/>
            </a:ln>
            <a:effectLst/>
          </p:spPr>
          <p:txBody>
            <a:bodyPr/>
            <a:lstStyle/>
            <a:p>
              <a:endParaRPr lang="en-US" dirty="0"/>
            </a:p>
          </p:txBody>
        </p:sp>
        <p:sp>
          <p:nvSpPr>
            <p:cNvPr id="9" name="Rectangle 13"/>
            <p:cNvSpPr>
              <a:spLocks noChangeArrowheads="1"/>
            </p:cNvSpPr>
            <p:nvPr/>
          </p:nvSpPr>
          <p:spPr bwMode="auto">
            <a:xfrm>
              <a:off x="2209800" y="37338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10" name="Rectangle 13"/>
            <p:cNvSpPr>
              <a:spLocks noChangeArrowheads="1"/>
            </p:cNvSpPr>
            <p:nvPr/>
          </p:nvSpPr>
          <p:spPr bwMode="auto">
            <a:xfrm>
              <a:off x="2819400" y="37338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11" name="Rectangle 13"/>
            <p:cNvSpPr>
              <a:spLocks noChangeArrowheads="1"/>
            </p:cNvSpPr>
            <p:nvPr/>
          </p:nvSpPr>
          <p:spPr bwMode="auto">
            <a:xfrm>
              <a:off x="3429000" y="37338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12" name="Rectangle 13"/>
            <p:cNvSpPr>
              <a:spLocks noChangeArrowheads="1"/>
            </p:cNvSpPr>
            <p:nvPr/>
          </p:nvSpPr>
          <p:spPr bwMode="auto">
            <a:xfrm>
              <a:off x="4038600" y="37338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13" name="Rectangle 13"/>
            <p:cNvSpPr>
              <a:spLocks noChangeArrowheads="1"/>
            </p:cNvSpPr>
            <p:nvPr/>
          </p:nvSpPr>
          <p:spPr bwMode="auto">
            <a:xfrm>
              <a:off x="4648200" y="37338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14" name="Rectangle 13"/>
            <p:cNvSpPr>
              <a:spLocks noChangeArrowheads="1"/>
            </p:cNvSpPr>
            <p:nvPr/>
          </p:nvSpPr>
          <p:spPr bwMode="auto">
            <a:xfrm>
              <a:off x="5257800" y="37338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15" name="Rectangle 13"/>
            <p:cNvSpPr>
              <a:spLocks noChangeArrowheads="1"/>
            </p:cNvSpPr>
            <p:nvPr/>
          </p:nvSpPr>
          <p:spPr bwMode="auto">
            <a:xfrm>
              <a:off x="5867400" y="37338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16" name="Rectangle 13"/>
            <p:cNvSpPr>
              <a:spLocks noChangeArrowheads="1"/>
            </p:cNvSpPr>
            <p:nvPr/>
          </p:nvSpPr>
          <p:spPr bwMode="auto">
            <a:xfrm>
              <a:off x="2209800" y="34290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17" name="Line 17"/>
            <p:cNvSpPr>
              <a:spLocks noChangeShapeType="1"/>
            </p:cNvSpPr>
            <p:nvPr/>
          </p:nvSpPr>
          <p:spPr bwMode="auto">
            <a:xfrm>
              <a:off x="2362200" y="3810001"/>
              <a:ext cx="3809999" cy="0"/>
            </a:xfrm>
            <a:prstGeom prst="line">
              <a:avLst/>
            </a:prstGeom>
            <a:noFill/>
            <a:ln w="12700">
              <a:solidFill>
                <a:srgbClr val="FF3300"/>
              </a:solidFill>
              <a:round/>
              <a:headEnd/>
              <a:tailEnd type="triangle" w="med" len="med"/>
            </a:ln>
            <a:effectLst/>
          </p:spPr>
          <p:txBody>
            <a:bodyPr/>
            <a:lstStyle/>
            <a:p>
              <a:endParaRPr lang="en-US" dirty="0"/>
            </a:p>
          </p:txBody>
        </p:sp>
        <p:sp>
          <p:nvSpPr>
            <p:cNvPr id="18" name="Rectangle 13"/>
            <p:cNvSpPr>
              <a:spLocks noChangeArrowheads="1"/>
            </p:cNvSpPr>
            <p:nvPr/>
          </p:nvSpPr>
          <p:spPr bwMode="auto">
            <a:xfrm>
              <a:off x="2819400" y="34290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19" name="Rectangle 13"/>
            <p:cNvSpPr>
              <a:spLocks noChangeArrowheads="1"/>
            </p:cNvSpPr>
            <p:nvPr/>
          </p:nvSpPr>
          <p:spPr bwMode="auto">
            <a:xfrm>
              <a:off x="3429000" y="34290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20" name="Rectangle 13"/>
            <p:cNvSpPr>
              <a:spLocks noChangeArrowheads="1"/>
            </p:cNvSpPr>
            <p:nvPr/>
          </p:nvSpPr>
          <p:spPr bwMode="auto">
            <a:xfrm>
              <a:off x="4038600" y="34290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21" name="Rectangle 13"/>
            <p:cNvSpPr>
              <a:spLocks noChangeArrowheads="1"/>
            </p:cNvSpPr>
            <p:nvPr/>
          </p:nvSpPr>
          <p:spPr bwMode="auto">
            <a:xfrm>
              <a:off x="4648200" y="34290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22" name="Rectangle 13"/>
            <p:cNvSpPr>
              <a:spLocks noChangeArrowheads="1"/>
            </p:cNvSpPr>
            <p:nvPr/>
          </p:nvSpPr>
          <p:spPr bwMode="auto">
            <a:xfrm>
              <a:off x="5257800" y="34290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23" name="Rectangle 13"/>
            <p:cNvSpPr>
              <a:spLocks noChangeArrowheads="1"/>
            </p:cNvSpPr>
            <p:nvPr/>
          </p:nvSpPr>
          <p:spPr bwMode="auto">
            <a:xfrm>
              <a:off x="5867400" y="34290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24" name="Line 18"/>
            <p:cNvSpPr>
              <a:spLocks noChangeShapeType="1"/>
            </p:cNvSpPr>
            <p:nvPr/>
          </p:nvSpPr>
          <p:spPr bwMode="auto">
            <a:xfrm flipH="1" flipV="1">
              <a:off x="2362199" y="3505200"/>
              <a:ext cx="3809999" cy="304800"/>
            </a:xfrm>
            <a:prstGeom prst="line">
              <a:avLst/>
            </a:prstGeom>
            <a:noFill/>
            <a:ln w="12700">
              <a:solidFill>
                <a:srgbClr val="FF3300"/>
              </a:solidFill>
              <a:round/>
              <a:headEnd/>
              <a:tailEnd type="triangle" w="med" len="med"/>
            </a:ln>
            <a:effectLst/>
          </p:spPr>
          <p:txBody>
            <a:bodyPr/>
            <a:lstStyle/>
            <a:p>
              <a:endParaRPr lang="en-US" dirty="0"/>
            </a:p>
          </p:txBody>
        </p:sp>
        <p:sp>
          <p:nvSpPr>
            <p:cNvPr id="25" name="Line 17"/>
            <p:cNvSpPr>
              <a:spLocks noChangeShapeType="1"/>
            </p:cNvSpPr>
            <p:nvPr/>
          </p:nvSpPr>
          <p:spPr bwMode="auto">
            <a:xfrm>
              <a:off x="2362200" y="3505200"/>
              <a:ext cx="3809999" cy="0"/>
            </a:xfrm>
            <a:prstGeom prst="line">
              <a:avLst/>
            </a:prstGeom>
            <a:noFill/>
            <a:ln w="12700">
              <a:solidFill>
                <a:srgbClr val="FF3300"/>
              </a:solidFill>
              <a:round/>
              <a:headEnd/>
              <a:tailEnd type="triangle" w="med" len="med"/>
            </a:ln>
            <a:effectLst/>
          </p:spPr>
          <p:txBody>
            <a:bodyPr/>
            <a:lstStyle/>
            <a:p>
              <a:endParaRPr lang="en-US" dirty="0"/>
            </a:p>
          </p:txBody>
        </p:sp>
        <p:sp>
          <p:nvSpPr>
            <p:cNvPr id="26" name="Rectangle 13"/>
            <p:cNvSpPr>
              <a:spLocks noChangeArrowheads="1"/>
            </p:cNvSpPr>
            <p:nvPr/>
          </p:nvSpPr>
          <p:spPr bwMode="auto">
            <a:xfrm>
              <a:off x="2209800" y="31242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27" name="Rectangle 13"/>
            <p:cNvSpPr>
              <a:spLocks noChangeArrowheads="1"/>
            </p:cNvSpPr>
            <p:nvPr/>
          </p:nvSpPr>
          <p:spPr bwMode="auto">
            <a:xfrm>
              <a:off x="2819400" y="31242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28" name="Rectangle 13"/>
            <p:cNvSpPr>
              <a:spLocks noChangeArrowheads="1"/>
            </p:cNvSpPr>
            <p:nvPr/>
          </p:nvSpPr>
          <p:spPr bwMode="auto">
            <a:xfrm>
              <a:off x="3429000" y="31242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29" name="Rectangle 13"/>
            <p:cNvSpPr>
              <a:spLocks noChangeArrowheads="1"/>
            </p:cNvSpPr>
            <p:nvPr/>
          </p:nvSpPr>
          <p:spPr bwMode="auto">
            <a:xfrm>
              <a:off x="4038600" y="31242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30" name="Rectangle 13"/>
            <p:cNvSpPr>
              <a:spLocks noChangeArrowheads="1"/>
            </p:cNvSpPr>
            <p:nvPr/>
          </p:nvSpPr>
          <p:spPr bwMode="auto">
            <a:xfrm>
              <a:off x="4648200" y="31242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31" name="Rectangle 13"/>
            <p:cNvSpPr>
              <a:spLocks noChangeArrowheads="1"/>
            </p:cNvSpPr>
            <p:nvPr/>
          </p:nvSpPr>
          <p:spPr bwMode="auto">
            <a:xfrm>
              <a:off x="5257800" y="31242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32" name="Rectangle 13"/>
            <p:cNvSpPr>
              <a:spLocks noChangeArrowheads="1"/>
            </p:cNvSpPr>
            <p:nvPr/>
          </p:nvSpPr>
          <p:spPr bwMode="auto">
            <a:xfrm>
              <a:off x="5867400" y="31242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33" name="Line 17"/>
            <p:cNvSpPr>
              <a:spLocks noChangeShapeType="1"/>
            </p:cNvSpPr>
            <p:nvPr/>
          </p:nvSpPr>
          <p:spPr bwMode="auto">
            <a:xfrm>
              <a:off x="2362200" y="3200400"/>
              <a:ext cx="3809999" cy="0"/>
            </a:xfrm>
            <a:prstGeom prst="line">
              <a:avLst/>
            </a:prstGeom>
            <a:noFill/>
            <a:ln w="12700">
              <a:solidFill>
                <a:srgbClr val="FF3300"/>
              </a:solidFill>
              <a:round/>
              <a:headEnd/>
              <a:tailEnd type="triangle" w="med" len="med"/>
            </a:ln>
            <a:effectLst/>
          </p:spPr>
          <p:txBody>
            <a:bodyPr/>
            <a:lstStyle/>
            <a:p>
              <a:endParaRPr lang="en-US" dirty="0"/>
            </a:p>
          </p:txBody>
        </p:sp>
        <p:sp>
          <p:nvSpPr>
            <p:cNvPr id="34" name="Rectangle 13"/>
            <p:cNvSpPr>
              <a:spLocks noChangeArrowheads="1"/>
            </p:cNvSpPr>
            <p:nvPr/>
          </p:nvSpPr>
          <p:spPr bwMode="auto">
            <a:xfrm>
              <a:off x="2209800" y="28194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35" name="Rectangle 13"/>
            <p:cNvSpPr>
              <a:spLocks noChangeArrowheads="1"/>
            </p:cNvSpPr>
            <p:nvPr/>
          </p:nvSpPr>
          <p:spPr bwMode="auto">
            <a:xfrm>
              <a:off x="2819400" y="28194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36" name="Rectangle 13"/>
            <p:cNvSpPr>
              <a:spLocks noChangeArrowheads="1"/>
            </p:cNvSpPr>
            <p:nvPr/>
          </p:nvSpPr>
          <p:spPr bwMode="auto">
            <a:xfrm>
              <a:off x="3429000" y="28194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37" name="Rectangle 13"/>
            <p:cNvSpPr>
              <a:spLocks noChangeArrowheads="1"/>
            </p:cNvSpPr>
            <p:nvPr/>
          </p:nvSpPr>
          <p:spPr bwMode="auto">
            <a:xfrm>
              <a:off x="4038600" y="28194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38" name="Rectangle 13"/>
            <p:cNvSpPr>
              <a:spLocks noChangeArrowheads="1"/>
            </p:cNvSpPr>
            <p:nvPr/>
          </p:nvSpPr>
          <p:spPr bwMode="auto">
            <a:xfrm>
              <a:off x="4648200" y="28194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39" name="Rectangle 13"/>
            <p:cNvSpPr>
              <a:spLocks noChangeArrowheads="1"/>
            </p:cNvSpPr>
            <p:nvPr/>
          </p:nvSpPr>
          <p:spPr bwMode="auto">
            <a:xfrm>
              <a:off x="5257800" y="28194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40" name="Rectangle 13"/>
            <p:cNvSpPr>
              <a:spLocks noChangeArrowheads="1"/>
            </p:cNvSpPr>
            <p:nvPr/>
          </p:nvSpPr>
          <p:spPr bwMode="auto">
            <a:xfrm>
              <a:off x="5867400" y="28194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41" name="Line 17"/>
            <p:cNvSpPr>
              <a:spLocks noChangeShapeType="1"/>
            </p:cNvSpPr>
            <p:nvPr/>
          </p:nvSpPr>
          <p:spPr bwMode="auto">
            <a:xfrm>
              <a:off x="2362200" y="2895600"/>
              <a:ext cx="3809999" cy="0"/>
            </a:xfrm>
            <a:prstGeom prst="line">
              <a:avLst/>
            </a:prstGeom>
            <a:noFill/>
            <a:ln w="12700">
              <a:solidFill>
                <a:srgbClr val="FF3300"/>
              </a:solidFill>
              <a:round/>
              <a:headEnd/>
              <a:tailEnd type="triangle" w="med" len="med"/>
            </a:ln>
            <a:effectLst/>
          </p:spPr>
          <p:txBody>
            <a:bodyPr/>
            <a:lstStyle/>
            <a:p>
              <a:endParaRPr lang="en-US" dirty="0"/>
            </a:p>
          </p:txBody>
        </p:sp>
        <p:sp>
          <p:nvSpPr>
            <p:cNvPr id="42" name="Rectangle 13"/>
            <p:cNvSpPr>
              <a:spLocks noChangeArrowheads="1"/>
            </p:cNvSpPr>
            <p:nvPr/>
          </p:nvSpPr>
          <p:spPr bwMode="auto">
            <a:xfrm>
              <a:off x="2209800" y="25146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43" name="Rectangle 13"/>
            <p:cNvSpPr>
              <a:spLocks noChangeArrowheads="1"/>
            </p:cNvSpPr>
            <p:nvPr/>
          </p:nvSpPr>
          <p:spPr bwMode="auto">
            <a:xfrm>
              <a:off x="2819400" y="25146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44" name="Rectangle 13"/>
            <p:cNvSpPr>
              <a:spLocks noChangeArrowheads="1"/>
            </p:cNvSpPr>
            <p:nvPr/>
          </p:nvSpPr>
          <p:spPr bwMode="auto">
            <a:xfrm>
              <a:off x="3429000" y="25146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45" name="Rectangle 13"/>
            <p:cNvSpPr>
              <a:spLocks noChangeArrowheads="1"/>
            </p:cNvSpPr>
            <p:nvPr/>
          </p:nvSpPr>
          <p:spPr bwMode="auto">
            <a:xfrm>
              <a:off x="4038600" y="25146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46" name="Rectangle 13"/>
            <p:cNvSpPr>
              <a:spLocks noChangeArrowheads="1"/>
            </p:cNvSpPr>
            <p:nvPr/>
          </p:nvSpPr>
          <p:spPr bwMode="auto">
            <a:xfrm>
              <a:off x="4648200" y="25146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47" name="Rectangle 13"/>
            <p:cNvSpPr>
              <a:spLocks noChangeArrowheads="1"/>
            </p:cNvSpPr>
            <p:nvPr/>
          </p:nvSpPr>
          <p:spPr bwMode="auto">
            <a:xfrm>
              <a:off x="5257800" y="25146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48" name="Rectangle 13"/>
            <p:cNvSpPr>
              <a:spLocks noChangeArrowheads="1"/>
            </p:cNvSpPr>
            <p:nvPr/>
          </p:nvSpPr>
          <p:spPr bwMode="auto">
            <a:xfrm>
              <a:off x="5867400" y="2514600"/>
              <a:ext cx="457200" cy="152400"/>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49" name="Line 17"/>
            <p:cNvSpPr>
              <a:spLocks noChangeShapeType="1"/>
            </p:cNvSpPr>
            <p:nvPr/>
          </p:nvSpPr>
          <p:spPr bwMode="auto">
            <a:xfrm>
              <a:off x="2362200" y="2590800"/>
              <a:ext cx="3809999" cy="0"/>
            </a:xfrm>
            <a:prstGeom prst="line">
              <a:avLst/>
            </a:prstGeom>
            <a:noFill/>
            <a:ln w="12700">
              <a:solidFill>
                <a:srgbClr val="FF3300"/>
              </a:solidFill>
              <a:round/>
              <a:headEnd/>
              <a:tailEnd type="triangle" w="med" len="med"/>
            </a:ln>
            <a:effectLst/>
          </p:spPr>
          <p:txBody>
            <a:bodyPr/>
            <a:lstStyle/>
            <a:p>
              <a:endParaRPr lang="en-US" dirty="0"/>
            </a:p>
          </p:txBody>
        </p:sp>
        <p:sp>
          <p:nvSpPr>
            <p:cNvPr id="50" name="Oval 49"/>
            <p:cNvSpPr/>
            <p:nvPr/>
          </p:nvSpPr>
          <p:spPr bwMode="auto">
            <a:xfrm>
              <a:off x="2392681" y="2316481"/>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1" name="Oval 50"/>
            <p:cNvSpPr/>
            <p:nvPr/>
          </p:nvSpPr>
          <p:spPr bwMode="auto">
            <a:xfrm>
              <a:off x="2392681" y="2087881"/>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2" name="Oval 51"/>
            <p:cNvSpPr/>
            <p:nvPr/>
          </p:nvSpPr>
          <p:spPr bwMode="auto">
            <a:xfrm>
              <a:off x="3002281" y="2316481"/>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3" name="Oval 52"/>
            <p:cNvSpPr/>
            <p:nvPr/>
          </p:nvSpPr>
          <p:spPr bwMode="auto">
            <a:xfrm>
              <a:off x="3002281" y="2087881"/>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4" name="Oval 53"/>
            <p:cNvSpPr/>
            <p:nvPr/>
          </p:nvSpPr>
          <p:spPr bwMode="auto">
            <a:xfrm>
              <a:off x="6583681" y="3810000"/>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5" name="Oval 54"/>
            <p:cNvSpPr/>
            <p:nvPr/>
          </p:nvSpPr>
          <p:spPr bwMode="auto">
            <a:xfrm>
              <a:off x="6583681" y="3535681"/>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6" name="Oval 55"/>
            <p:cNvSpPr/>
            <p:nvPr/>
          </p:nvSpPr>
          <p:spPr bwMode="auto">
            <a:xfrm>
              <a:off x="6888481" y="3535681"/>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7" name="Oval 56"/>
            <p:cNvSpPr/>
            <p:nvPr/>
          </p:nvSpPr>
          <p:spPr bwMode="auto">
            <a:xfrm>
              <a:off x="6888481" y="3810000"/>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8" name="Line 18"/>
            <p:cNvSpPr>
              <a:spLocks noChangeShapeType="1"/>
            </p:cNvSpPr>
            <p:nvPr/>
          </p:nvSpPr>
          <p:spPr bwMode="auto">
            <a:xfrm flipH="1" flipV="1">
              <a:off x="2362200" y="3200400"/>
              <a:ext cx="3809999" cy="304800"/>
            </a:xfrm>
            <a:prstGeom prst="line">
              <a:avLst/>
            </a:prstGeom>
            <a:noFill/>
            <a:ln w="12700">
              <a:solidFill>
                <a:srgbClr val="FF3300"/>
              </a:solidFill>
              <a:round/>
              <a:headEnd/>
              <a:tailEnd type="triangle" w="med" len="med"/>
            </a:ln>
            <a:effectLst/>
          </p:spPr>
          <p:txBody>
            <a:bodyPr/>
            <a:lstStyle/>
            <a:p>
              <a:endParaRPr lang="en-US" dirty="0"/>
            </a:p>
          </p:txBody>
        </p:sp>
        <p:sp>
          <p:nvSpPr>
            <p:cNvPr id="59" name="Line 18"/>
            <p:cNvSpPr>
              <a:spLocks noChangeShapeType="1"/>
            </p:cNvSpPr>
            <p:nvPr/>
          </p:nvSpPr>
          <p:spPr bwMode="auto">
            <a:xfrm flipH="1" flipV="1">
              <a:off x="2362200" y="2590800"/>
              <a:ext cx="3809999" cy="304800"/>
            </a:xfrm>
            <a:prstGeom prst="line">
              <a:avLst/>
            </a:prstGeom>
            <a:noFill/>
            <a:ln w="12700">
              <a:solidFill>
                <a:srgbClr val="FF3300"/>
              </a:solidFill>
              <a:round/>
              <a:headEnd/>
              <a:tailEnd type="triangle" w="med" len="med"/>
            </a:ln>
            <a:effectLst/>
          </p:spPr>
          <p:txBody>
            <a:bodyPr/>
            <a:lstStyle/>
            <a:p>
              <a:endParaRPr lang="en-US" dirty="0"/>
            </a:p>
          </p:txBody>
        </p:sp>
        <p:sp>
          <p:nvSpPr>
            <p:cNvPr id="60" name="Text Box 28"/>
            <p:cNvSpPr txBox="1">
              <a:spLocks noChangeArrowheads="1"/>
            </p:cNvSpPr>
            <p:nvPr/>
          </p:nvSpPr>
          <p:spPr bwMode="auto">
            <a:xfrm>
              <a:off x="1219200" y="2209800"/>
              <a:ext cx="914400" cy="584775"/>
            </a:xfrm>
            <a:prstGeom prst="rect">
              <a:avLst/>
            </a:prstGeom>
            <a:noFill/>
            <a:ln w="9525">
              <a:noFill/>
              <a:miter lim="800000"/>
              <a:headEnd/>
              <a:tailEnd/>
            </a:ln>
            <a:effectLst/>
          </p:spPr>
          <p:txBody>
            <a:bodyPr wrap="square">
              <a:spAutoFit/>
            </a:bodyPr>
            <a:lstStyle/>
            <a:p>
              <a:pPr algn="ctr"/>
              <a:r>
                <a:rPr lang="en-US" sz="1600" b="1" dirty="0" smtClean="0">
                  <a:solidFill>
                    <a:srgbClr val="CC3300"/>
                  </a:solidFill>
                </a:rPr>
                <a:t>Array </a:t>
              </a:r>
            </a:p>
            <a:p>
              <a:pPr algn="ctr"/>
              <a:r>
                <a:rPr lang="en-US" sz="1600" b="1" dirty="0" smtClean="0">
                  <a:solidFill>
                    <a:srgbClr val="CC3300"/>
                  </a:solidFill>
                </a:rPr>
                <a:t>Element</a:t>
              </a:r>
              <a:endParaRPr lang="en-US" sz="1600" b="1" dirty="0">
                <a:solidFill>
                  <a:srgbClr val="CC3300"/>
                </a:solidFill>
              </a:endParaRPr>
            </a:p>
          </p:txBody>
        </p:sp>
        <p:sp>
          <p:nvSpPr>
            <p:cNvPr id="61" name="Line 17"/>
            <p:cNvSpPr>
              <a:spLocks noChangeShapeType="1"/>
            </p:cNvSpPr>
            <p:nvPr/>
          </p:nvSpPr>
          <p:spPr bwMode="auto">
            <a:xfrm>
              <a:off x="1676399" y="2743200"/>
              <a:ext cx="609601" cy="457200"/>
            </a:xfrm>
            <a:prstGeom prst="line">
              <a:avLst/>
            </a:prstGeom>
            <a:noFill/>
            <a:ln w="19050">
              <a:solidFill>
                <a:srgbClr val="FF3300"/>
              </a:solidFill>
              <a:round/>
              <a:headEnd/>
              <a:tailEnd type="triangle" w="med" len="med"/>
            </a:ln>
            <a:effectLst/>
          </p:spPr>
          <p:txBody>
            <a:bodyPr/>
            <a:lstStyle/>
            <a:p>
              <a:endParaRPr lang="en-US" dirty="0"/>
            </a:p>
          </p:txBody>
        </p:sp>
        <p:sp>
          <p:nvSpPr>
            <p:cNvPr id="62" name="Line 18"/>
            <p:cNvSpPr>
              <a:spLocks noChangeShapeType="1"/>
            </p:cNvSpPr>
            <p:nvPr/>
          </p:nvSpPr>
          <p:spPr bwMode="auto">
            <a:xfrm flipH="1" flipV="1">
              <a:off x="2362200" y="2895600"/>
              <a:ext cx="3809999" cy="304800"/>
            </a:xfrm>
            <a:prstGeom prst="line">
              <a:avLst/>
            </a:prstGeom>
            <a:noFill/>
            <a:ln w="12700">
              <a:solidFill>
                <a:srgbClr val="FF3300"/>
              </a:solidFill>
              <a:round/>
              <a:headEnd/>
              <a:tailEnd type="triangle" w="med" len="med"/>
            </a:ln>
            <a:effectLst/>
          </p:spPr>
          <p:txBody>
            <a:bodyPr/>
            <a:lstStyle/>
            <a:p>
              <a:endParaRPr lang="en-US" dirty="0"/>
            </a:p>
          </p:txBody>
        </p:sp>
      </p:grpSp>
      <p:pic>
        <p:nvPicPr>
          <p:cNvPr id="63" name="1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023" fill="hold"/>
                                        <p:tgtEl>
                                          <p:spTgt spid="63"/>
                                        </p:tgtEl>
                                      </p:cBhvr>
                                    </p:cmd>
                                  </p:childTnLst>
                                </p:cTn>
                              </p:par>
                            </p:childTnLst>
                          </p:cTn>
                        </p:par>
                      </p:childTnLst>
                    </p:cTn>
                  </p:par>
                </p:childTnLst>
              </p:cTn>
              <p:nextCondLst>
                <p:cond evt="onClick" delay="0">
                  <p:tgtEl>
                    <p:spTgt spid="63"/>
                  </p:tgtEl>
                </p:cond>
              </p:nextCondLst>
            </p:seq>
            <p:audio>
              <p:cMediaNode vol="80000">
                <p:cTn id="7" fill="hold" display="0">
                  <p:stCondLst>
                    <p:cond delay="indefinite"/>
                  </p:stCondLst>
                  <p:endCondLst>
                    <p:cond evt="onStopAudio" delay="0">
                      <p:tgtEl>
                        <p:sldTgt/>
                      </p:tgtEl>
                    </p:cond>
                  </p:endCondLst>
                </p:cTn>
                <p:tgtEl>
                  <p:spTgt spid="6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Lecture #15:  Constructing Loops in SPIM</a:t>
            </a:r>
          </a:p>
        </p:txBody>
      </p:sp>
      <p:sp>
        <p:nvSpPr>
          <p:cNvPr id="5" name="Slide Number Placeholder 4"/>
          <p:cNvSpPr>
            <a:spLocks noGrp="1"/>
          </p:cNvSpPr>
          <p:nvPr>
            <p:ph type="sldNum" sz="quarter" idx="11"/>
          </p:nvPr>
        </p:nvSpPr>
        <p:spPr/>
        <p:txBody>
          <a:bodyPr/>
          <a:lstStyle/>
          <a:p>
            <a:fld id="{0D622F8F-6BCE-43DB-8E83-40E5143A87DE}" type="slidenum">
              <a:rPr lang="en-US"/>
              <a:pPr/>
              <a:t>2</a:t>
            </a:fld>
            <a:endParaRPr lang="en-US" dirty="0"/>
          </a:p>
        </p:txBody>
      </p:sp>
      <p:sp>
        <p:nvSpPr>
          <p:cNvPr id="22530" name="Rectangle 2"/>
          <p:cNvSpPr>
            <a:spLocks noGrp="1" noChangeArrowheads="1"/>
          </p:cNvSpPr>
          <p:nvPr>
            <p:ph type="title"/>
          </p:nvPr>
        </p:nvSpPr>
        <p:spPr>
          <a:xfrm>
            <a:off x="2819400" y="1371600"/>
            <a:ext cx="3657600" cy="533400"/>
          </a:xfrm>
          <a:ln/>
        </p:spPr>
        <p:txBody>
          <a:bodyPr/>
          <a:lstStyle/>
          <a:p>
            <a:r>
              <a:rPr lang="en-US" sz="3200" dirty="0"/>
              <a:t>Loops </a:t>
            </a:r>
            <a:r>
              <a:rPr lang="en-US" sz="3200" dirty="0" smtClean="0"/>
              <a:t>(2)</a:t>
            </a:r>
            <a:endParaRPr lang="en-US" sz="3200" dirty="0"/>
          </a:p>
        </p:txBody>
      </p:sp>
      <p:sp>
        <p:nvSpPr>
          <p:cNvPr id="22531" name="Rectangle 3"/>
          <p:cNvSpPr>
            <a:spLocks noGrp="1" noChangeArrowheads="1"/>
          </p:cNvSpPr>
          <p:nvPr>
            <p:ph type="body" idx="1"/>
          </p:nvPr>
        </p:nvSpPr>
        <p:spPr>
          <a:xfrm>
            <a:off x="685800" y="2209800"/>
            <a:ext cx="7772400" cy="3733800"/>
          </a:xfrm>
        </p:spPr>
        <p:txBody>
          <a:bodyPr/>
          <a:lstStyle/>
          <a:p>
            <a:r>
              <a:rPr lang="en-US" sz="2400" dirty="0">
                <a:solidFill>
                  <a:srgbClr val="000000"/>
                </a:solidFill>
              </a:rPr>
              <a:t>Requirements for </a:t>
            </a:r>
            <a:r>
              <a:rPr lang="en-US" sz="2400" dirty="0" smtClean="0">
                <a:solidFill>
                  <a:srgbClr val="000000"/>
                </a:solidFill>
              </a:rPr>
              <a:t>an assembly language loop:</a:t>
            </a:r>
            <a:endParaRPr lang="en-US" sz="2400" dirty="0">
              <a:solidFill>
                <a:srgbClr val="000000"/>
              </a:solidFill>
            </a:endParaRPr>
          </a:p>
          <a:p>
            <a:pPr lvl="1"/>
            <a:r>
              <a:rPr lang="en-US" sz="2000" dirty="0">
                <a:solidFill>
                  <a:srgbClr val="CC0000"/>
                </a:solidFill>
              </a:rPr>
              <a:t>Entry function</a:t>
            </a:r>
            <a:r>
              <a:rPr lang="en-US" sz="2000" dirty="0">
                <a:solidFill>
                  <a:srgbClr val="006600"/>
                </a:solidFill>
              </a:rPr>
              <a:t> to get into the </a:t>
            </a:r>
            <a:r>
              <a:rPr lang="en-US" sz="2000" dirty="0" smtClean="0">
                <a:solidFill>
                  <a:srgbClr val="006600"/>
                </a:solidFill>
              </a:rPr>
              <a:t>loop (“call function”).   </a:t>
            </a:r>
            <a:endParaRPr lang="en-US" sz="2000" dirty="0">
              <a:solidFill>
                <a:srgbClr val="006600"/>
              </a:solidFill>
            </a:endParaRPr>
          </a:p>
          <a:p>
            <a:pPr lvl="1"/>
            <a:r>
              <a:rPr lang="en-US" sz="2000" dirty="0">
                <a:solidFill>
                  <a:srgbClr val="CC0000"/>
                </a:solidFill>
              </a:rPr>
              <a:t>Counter function (if a counter </a:t>
            </a:r>
            <a:r>
              <a:rPr lang="en-US" sz="2000">
                <a:solidFill>
                  <a:srgbClr val="CC0000"/>
                </a:solidFill>
              </a:rPr>
              <a:t>is </a:t>
            </a:r>
            <a:r>
              <a:rPr lang="en-US" sz="2000" smtClean="0">
                <a:solidFill>
                  <a:srgbClr val="CC0000"/>
                </a:solidFill>
              </a:rPr>
              <a:t>necessary)</a:t>
            </a:r>
            <a:r>
              <a:rPr lang="en-US" sz="2000" smtClean="0">
                <a:solidFill>
                  <a:srgbClr val="006600"/>
                </a:solidFill>
              </a:rPr>
              <a:t>:  </a:t>
            </a:r>
            <a:endParaRPr lang="en-US" sz="2000" dirty="0">
              <a:solidFill>
                <a:srgbClr val="CC0000"/>
              </a:solidFill>
            </a:endParaRPr>
          </a:p>
          <a:p>
            <a:pPr lvl="2"/>
            <a:r>
              <a:rPr lang="en-US" sz="1800" dirty="0">
                <a:solidFill>
                  <a:srgbClr val="CC0000"/>
                </a:solidFill>
              </a:rPr>
              <a:t>Counter software </a:t>
            </a:r>
            <a:r>
              <a:rPr lang="en-US" sz="1800" dirty="0">
                <a:solidFill>
                  <a:srgbClr val="006600"/>
                </a:solidFill>
              </a:rPr>
              <a:t>to keep track of passes through the loop.  </a:t>
            </a:r>
          </a:p>
          <a:p>
            <a:pPr lvl="2"/>
            <a:r>
              <a:rPr lang="en-US" sz="1800" dirty="0">
                <a:solidFill>
                  <a:srgbClr val="CC0000"/>
                </a:solidFill>
              </a:rPr>
              <a:t>Initialization function</a:t>
            </a:r>
            <a:r>
              <a:rPr lang="en-US" sz="1800" dirty="0">
                <a:solidFill>
                  <a:srgbClr val="006600"/>
                </a:solidFill>
              </a:rPr>
              <a:t> to set the counter to zero or preset it to some other appropriate number before starting the loop.  </a:t>
            </a:r>
          </a:p>
          <a:p>
            <a:pPr lvl="2"/>
            <a:r>
              <a:rPr lang="en-US" sz="1800" dirty="0">
                <a:solidFill>
                  <a:srgbClr val="CC0000"/>
                </a:solidFill>
              </a:rPr>
              <a:t>Increment (decrement) function</a:t>
            </a:r>
            <a:r>
              <a:rPr lang="en-US" sz="1800" dirty="0">
                <a:solidFill>
                  <a:srgbClr val="006600"/>
                </a:solidFill>
              </a:rPr>
              <a:t> for the counter.  </a:t>
            </a:r>
          </a:p>
          <a:p>
            <a:pPr lvl="1"/>
            <a:r>
              <a:rPr lang="en-US" sz="2000" dirty="0">
                <a:solidFill>
                  <a:srgbClr val="CC0000"/>
                </a:solidFill>
              </a:rPr>
              <a:t>Assembly language instruction set</a:t>
            </a:r>
            <a:r>
              <a:rPr lang="en-US" sz="2000" dirty="0">
                <a:solidFill>
                  <a:srgbClr val="006600"/>
                </a:solidFill>
              </a:rPr>
              <a:t> that performs the desired function within the loop.  </a:t>
            </a:r>
          </a:p>
          <a:p>
            <a:pPr lvl="1"/>
            <a:r>
              <a:rPr lang="en-US" sz="2000" dirty="0">
                <a:solidFill>
                  <a:srgbClr val="CC0000"/>
                </a:solidFill>
              </a:rPr>
              <a:t>Control statement</a:t>
            </a:r>
            <a:r>
              <a:rPr lang="en-US" sz="2000" dirty="0">
                <a:solidFill>
                  <a:srgbClr val="006600"/>
                </a:solidFill>
              </a:rPr>
              <a:t> (branch or set) that compares the number of passes in the counter (tests) or otherwise determines when to exit the loop at the correct time.  </a:t>
            </a:r>
          </a:p>
        </p:txBody>
      </p:sp>
      <p:pic>
        <p:nvPicPr>
          <p:cNvPr id="2" name="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492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6" name="Group 125"/>
          <p:cNvGrpSpPr/>
          <p:nvPr/>
        </p:nvGrpSpPr>
        <p:grpSpPr>
          <a:xfrm>
            <a:off x="838200" y="2209800"/>
            <a:ext cx="2410345" cy="1905000"/>
            <a:chOff x="838200" y="2209800"/>
            <a:chExt cx="2410345" cy="1905000"/>
          </a:xfrm>
        </p:grpSpPr>
        <p:sp>
          <p:nvSpPr>
            <p:cNvPr id="36878" name="Rectangle 14"/>
            <p:cNvSpPr>
              <a:spLocks noChangeArrowheads="1"/>
            </p:cNvSpPr>
            <p:nvPr/>
          </p:nvSpPr>
          <p:spPr bwMode="auto">
            <a:xfrm>
              <a:off x="1143000" y="37703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36882" name="Text Box 18"/>
            <p:cNvSpPr txBox="1">
              <a:spLocks noChangeArrowheads="1"/>
            </p:cNvSpPr>
            <p:nvPr/>
          </p:nvSpPr>
          <p:spPr bwMode="auto">
            <a:xfrm>
              <a:off x="914400" y="2209800"/>
              <a:ext cx="261610" cy="1754326"/>
            </a:xfrm>
            <a:prstGeom prst="rect">
              <a:avLst/>
            </a:prstGeom>
            <a:noFill/>
            <a:ln w="9525">
              <a:noFill/>
              <a:miter lim="800000"/>
              <a:headEnd/>
              <a:tailEnd/>
            </a:ln>
            <a:effectLst/>
          </p:spPr>
          <p:txBody>
            <a:bodyPr wrap="square">
              <a:spAutoFit/>
            </a:bodyPr>
            <a:lstStyle/>
            <a:p>
              <a:r>
                <a:rPr lang="en-US" sz="1200" b="1" dirty="0" smtClean="0">
                  <a:solidFill>
                    <a:srgbClr val="FF3300"/>
                  </a:solidFill>
                </a:rPr>
                <a:t> ∙</a:t>
              </a:r>
            </a:p>
            <a:p>
              <a:r>
                <a:rPr lang="en-US" sz="1200" b="1" dirty="0" smtClean="0">
                  <a:solidFill>
                    <a:srgbClr val="FF3300"/>
                  </a:solidFill>
                </a:rPr>
                <a:t> ∙</a:t>
              </a:r>
            </a:p>
            <a:p>
              <a:r>
                <a:rPr lang="en-US" sz="1200" b="1" dirty="0" smtClean="0">
                  <a:solidFill>
                    <a:srgbClr val="FF3300"/>
                  </a:solidFill>
                </a:rPr>
                <a:t> ∙</a:t>
              </a:r>
            </a:p>
            <a:p>
              <a:r>
                <a:rPr lang="en-US" sz="1200" b="1" dirty="0" smtClean="0">
                  <a:solidFill>
                    <a:srgbClr val="FF3300"/>
                  </a:solidFill>
                </a:rPr>
                <a:t> ∙</a:t>
              </a:r>
            </a:p>
            <a:p>
              <a:r>
                <a:rPr lang="en-US" sz="1200" b="1" dirty="0" smtClean="0">
                  <a:solidFill>
                    <a:srgbClr val="FF3300"/>
                  </a:solidFill>
                </a:rPr>
                <a:t> ∙</a:t>
              </a:r>
            </a:p>
            <a:p>
              <a:r>
                <a:rPr lang="en-US" sz="1200" b="1" dirty="0" smtClean="0">
                  <a:solidFill>
                    <a:srgbClr val="FF3300"/>
                  </a:solidFill>
                </a:rPr>
                <a:t>4</a:t>
              </a:r>
              <a:endParaRPr lang="en-US" sz="1200" b="1" dirty="0">
                <a:solidFill>
                  <a:srgbClr val="FF3300"/>
                </a:solidFill>
              </a:endParaRPr>
            </a:p>
            <a:p>
              <a:r>
                <a:rPr lang="en-US" sz="1200" b="1" dirty="0" smtClean="0">
                  <a:solidFill>
                    <a:srgbClr val="FF3300"/>
                  </a:solidFill>
                </a:rPr>
                <a:t>3</a:t>
              </a:r>
              <a:endParaRPr lang="en-US" sz="1200" b="1" dirty="0">
                <a:solidFill>
                  <a:srgbClr val="FF3300"/>
                </a:solidFill>
              </a:endParaRPr>
            </a:p>
            <a:p>
              <a:r>
                <a:rPr lang="en-US" sz="1200" b="1" dirty="0" smtClean="0">
                  <a:solidFill>
                    <a:srgbClr val="FF3300"/>
                  </a:solidFill>
                </a:rPr>
                <a:t>2</a:t>
              </a:r>
              <a:endParaRPr lang="en-US" sz="1200" b="1" dirty="0">
                <a:solidFill>
                  <a:srgbClr val="FF3300"/>
                </a:solidFill>
              </a:endParaRPr>
            </a:p>
            <a:p>
              <a:r>
                <a:rPr lang="en-US" sz="1200" b="1" dirty="0" smtClean="0">
                  <a:solidFill>
                    <a:srgbClr val="FF3300"/>
                  </a:solidFill>
                </a:rPr>
                <a:t>1</a:t>
              </a:r>
              <a:endParaRPr lang="en-US" sz="1200" b="1" dirty="0">
                <a:solidFill>
                  <a:schemeClr val="accent1"/>
                </a:solidFill>
              </a:endParaRPr>
            </a:p>
          </p:txBody>
        </p:sp>
        <p:sp>
          <p:nvSpPr>
            <p:cNvPr id="36883" name="Text Box 19"/>
            <p:cNvSpPr txBox="1">
              <a:spLocks noChangeArrowheads="1"/>
            </p:cNvSpPr>
            <p:nvPr/>
          </p:nvSpPr>
          <p:spPr bwMode="auto">
            <a:xfrm>
              <a:off x="1140276" y="2286000"/>
              <a:ext cx="2108269" cy="461665"/>
            </a:xfrm>
            <a:prstGeom prst="rect">
              <a:avLst/>
            </a:prstGeom>
            <a:noFill/>
            <a:ln w="9525">
              <a:noFill/>
              <a:miter lim="800000"/>
              <a:headEnd/>
              <a:tailEnd/>
            </a:ln>
            <a:effectLst/>
          </p:spPr>
          <p:txBody>
            <a:bodyPr wrap="none">
              <a:spAutoFit/>
            </a:bodyPr>
            <a:lstStyle/>
            <a:p>
              <a:r>
                <a:rPr lang="en-US" sz="1200" b="1" dirty="0" smtClean="0">
                  <a:solidFill>
                    <a:schemeClr val="accent2"/>
                  </a:solidFill>
                </a:rPr>
                <a:t>1        2        3        4        ∙        ∙</a:t>
              </a:r>
            </a:p>
            <a:p>
              <a:endParaRPr lang="en-US" sz="1200" b="1" dirty="0">
                <a:solidFill>
                  <a:schemeClr val="accent2"/>
                </a:solidFill>
              </a:endParaRPr>
            </a:p>
          </p:txBody>
        </p:sp>
        <p:sp>
          <p:nvSpPr>
            <p:cNvPr id="36885" name="Line 21"/>
            <p:cNvSpPr>
              <a:spLocks noChangeShapeType="1"/>
            </p:cNvSpPr>
            <p:nvPr/>
          </p:nvSpPr>
          <p:spPr bwMode="auto">
            <a:xfrm flipV="1">
              <a:off x="838200" y="3048000"/>
              <a:ext cx="0" cy="1066800"/>
            </a:xfrm>
            <a:prstGeom prst="line">
              <a:avLst/>
            </a:prstGeom>
            <a:noFill/>
            <a:ln w="57150">
              <a:solidFill>
                <a:schemeClr val="accent2"/>
              </a:solidFill>
              <a:round/>
              <a:headEnd/>
              <a:tailEnd type="triangle" w="med" len="med"/>
            </a:ln>
            <a:effectLst/>
          </p:spPr>
          <p:txBody>
            <a:bodyPr wrap="none" anchor="ctr"/>
            <a:lstStyle/>
            <a:p>
              <a:endParaRPr lang="en-US" dirty="0"/>
            </a:p>
          </p:txBody>
        </p:sp>
        <p:sp>
          <p:nvSpPr>
            <p:cNvPr id="36884" name="Line 20"/>
            <p:cNvSpPr>
              <a:spLocks noChangeShapeType="1"/>
            </p:cNvSpPr>
            <p:nvPr/>
          </p:nvSpPr>
          <p:spPr bwMode="auto">
            <a:xfrm>
              <a:off x="838200" y="4114800"/>
              <a:ext cx="685800" cy="0"/>
            </a:xfrm>
            <a:prstGeom prst="line">
              <a:avLst/>
            </a:prstGeom>
            <a:noFill/>
            <a:ln w="57150">
              <a:solidFill>
                <a:schemeClr val="accent2"/>
              </a:solidFill>
              <a:round/>
              <a:headEnd/>
              <a:tailEnd type="triangle" w="med" len="med"/>
            </a:ln>
            <a:effectLst/>
          </p:spPr>
          <p:txBody>
            <a:bodyPr wrap="none" anchor="ctr"/>
            <a:lstStyle/>
            <a:p>
              <a:endParaRPr lang="en-US" dirty="0"/>
            </a:p>
          </p:txBody>
        </p:sp>
        <p:sp>
          <p:nvSpPr>
            <p:cNvPr id="91" name="Rectangle 14"/>
            <p:cNvSpPr>
              <a:spLocks noChangeArrowheads="1"/>
            </p:cNvSpPr>
            <p:nvPr/>
          </p:nvSpPr>
          <p:spPr bwMode="auto">
            <a:xfrm>
              <a:off x="1524000" y="37703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92" name="Rectangle 14"/>
            <p:cNvSpPr>
              <a:spLocks noChangeArrowheads="1"/>
            </p:cNvSpPr>
            <p:nvPr/>
          </p:nvSpPr>
          <p:spPr bwMode="auto">
            <a:xfrm>
              <a:off x="1905000" y="37703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93" name="Rectangle 14"/>
            <p:cNvSpPr>
              <a:spLocks noChangeArrowheads="1"/>
            </p:cNvSpPr>
            <p:nvPr/>
          </p:nvSpPr>
          <p:spPr bwMode="auto">
            <a:xfrm>
              <a:off x="2286000" y="37703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94" name="Rectangle 14"/>
            <p:cNvSpPr>
              <a:spLocks noChangeArrowheads="1"/>
            </p:cNvSpPr>
            <p:nvPr/>
          </p:nvSpPr>
          <p:spPr bwMode="auto">
            <a:xfrm>
              <a:off x="2667000" y="37703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95" name="Rectangle 14"/>
            <p:cNvSpPr>
              <a:spLocks noChangeArrowheads="1"/>
            </p:cNvSpPr>
            <p:nvPr/>
          </p:nvSpPr>
          <p:spPr bwMode="auto">
            <a:xfrm>
              <a:off x="1143000" y="3581400"/>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96" name="Rectangle 14"/>
            <p:cNvSpPr>
              <a:spLocks noChangeArrowheads="1"/>
            </p:cNvSpPr>
            <p:nvPr/>
          </p:nvSpPr>
          <p:spPr bwMode="auto">
            <a:xfrm>
              <a:off x="1524000" y="3581400"/>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97" name="Rectangle 14"/>
            <p:cNvSpPr>
              <a:spLocks noChangeArrowheads="1"/>
            </p:cNvSpPr>
            <p:nvPr/>
          </p:nvSpPr>
          <p:spPr bwMode="auto">
            <a:xfrm>
              <a:off x="1905000" y="3581400"/>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98" name="Rectangle 14"/>
            <p:cNvSpPr>
              <a:spLocks noChangeArrowheads="1"/>
            </p:cNvSpPr>
            <p:nvPr/>
          </p:nvSpPr>
          <p:spPr bwMode="auto">
            <a:xfrm>
              <a:off x="2286000" y="3581400"/>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99" name="Rectangle 14"/>
            <p:cNvSpPr>
              <a:spLocks noChangeArrowheads="1"/>
            </p:cNvSpPr>
            <p:nvPr/>
          </p:nvSpPr>
          <p:spPr bwMode="auto">
            <a:xfrm>
              <a:off x="2667000" y="3581400"/>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100" name="Rectangle 14"/>
            <p:cNvSpPr>
              <a:spLocks noChangeArrowheads="1"/>
            </p:cNvSpPr>
            <p:nvPr/>
          </p:nvSpPr>
          <p:spPr bwMode="auto">
            <a:xfrm>
              <a:off x="1143000" y="33893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101" name="Rectangle 14"/>
            <p:cNvSpPr>
              <a:spLocks noChangeArrowheads="1"/>
            </p:cNvSpPr>
            <p:nvPr/>
          </p:nvSpPr>
          <p:spPr bwMode="auto">
            <a:xfrm>
              <a:off x="1524000" y="33893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102" name="Rectangle 14"/>
            <p:cNvSpPr>
              <a:spLocks noChangeArrowheads="1"/>
            </p:cNvSpPr>
            <p:nvPr/>
          </p:nvSpPr>
          <p:spPr bwMode="auto">
            <a:xfrm>
              <a:off x="1905000" y="33893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103" name="Rectangle 14"/>
            <p:cNvSpPr>
              <a:spLocks noChangeArrowheads="1"/>
            </p:cNvSpPr>
            <p:nvPr/>
          </p:nvSpPr>
          <p:spPr bwMode="auto">
            <a:xfrm>
              <a:off x="2286000" y="33893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104" name="Rectangle 14"/>
            <p:cNvSpPr>
              <a:spLocks noChangeArrowheads="1"/>
            </p:cNvSpPr>
            <p:nvPr/>
          </p:nvSpPr>
          <p:spPr bwMode="auto">
            <a:xfrm>
              <a:off x="2667000" y="33893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105" name="Rectangle 14"/>
            <p:cNvSpPr>
              <a:spLocks noChangeArrowheads="1"/>
            </p:cNvSpPr>
            <p:nvPr/>
          </p:nvSpPr>
          <p:spPr bwMode="auto">
            <a:xfrm>
              <a:off x="1143000" y="3200400"/>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106" name="Rectangle 14"/>
            <p:cNvSpPr>
              <a:spLocks noChangeArrowheads="1"/>
            </p:cNvSpPr>
            <p:nvPr/>
          </p:nvSpPr>
          <p:spPr bwMode="auto">
            <a:xfrm>
              <a:off x="1524000" y="3200400"/>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107" name="Rectangle 14"/>
            <p:cNvSpPr>
              <a:spLocks noChangeArrowheads="1"/>
            </p:cNvSpPr>
            <p:nvPr/>
          </p:nvSpPr>
          <p:spPr bwMode="auto">
            <a:xfrm>
              <a:off x="1905000" y="3200400"/>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108" name="Rectangle 14"/>
            <p:cNvSpPr>
              <a:spLocks noChangeArrowheads="1"/>
            </p:cNvSpPr>
            <p:nvPr/>
          </p:nvSpPr>
          <p:spPr bwMode="auto">
            <a:xfrm>
              <a:off x="2286000" y="3200400"/>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109" name="Rectangle 14"/>
            <p:cNvSpPr>
              <a:spLocks noChangeArrowheads="1"/>
            </p:cNvSpPr>
            <p:nvPr/>
          </p:nvSpPr>
          <p:spPr bwMode="auto">
            <a:xfrm>
              <a:off x="2667000" y="3200400"/>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110" name="Rectangle 14"/>
            <p:cNvSpPr>
              <a:spLocks noChangeArrowheads="1"/>
            </p:cNvSpPr>
            <p:nvPr/>
          </p:nvSpPr>
          <p:spPr bwMode="auto">
            <a:xfrm>
              <a:off x="1143000" y="30083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111" name="Rectangle 14"/>
            <p:cNvSpPr>
              <a:spLocks noChangeArrowheads="1"/>
            </p:cNvSpPr>
            <p:nvPr/>
          </p:nvSpPr>
          <p:spPr bwMode="auto">
            <a:xfrm>
              <a:off x="1524000" y="30083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112" name="Rectangle 14"/>
            <p:cNvSpPr>
              <a:spLocks noChangeArrowheads="1"/>
            </p:cNvSpPr>
            <p:nvPr/>
          </p:nvSpPr>
          <p:spPr bwMode="auto">
            <a:xfrm>
              <a:off x="1905000" y="30083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113" name="Rectangle 14"/>
            <p:cNvSpPr>
              <a:spLocks noChangeArrowheads="1"/>
            </p:cNvSpPr>
            <p:nvPr/>
          </p:nvSpPr>
          <p:spPr bwMode="auto">
            <a:xfrm>
              <a:off x="2286000" y="30083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114" name="Rectangle 14"/>
            <p:cNvSpPr>
              <a:spLocks noChangeArrowheads="1"/>
            </p:cNvSpPr>
            <p:nvPr/>
          </p:nvSpPr>
          <p:spPr bwMode="auto">
            <a:xfrm>
              <a:off x="2667000" y="30083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115" name="Rectangle 14"/>
            <p:cNvSpPr>
              <a:spLocks noChangeArrowheads="1"/>
            </p:cNvSpPr>
            <p:nvPr/>
          </p:nvSpPr>
          <p:spPr bwMode="auto">
            <a:xfrm>
              <a:off x="1143000" y="27797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116" name="Rectangle 14"/>
            <p:cNvSpPr>
              <a:spLocks noChangeArrowheads="1"/>
            </p:cNvSpPr>
            <p:nvPr/>
          </p:nvSpPr>
          <p:spPr bwMode="auto">
            <a:xfrm>
              <a:off x="1524000" y="27797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117" name="Rectangle 14"/>
            <p:cNvSpPr>
              <a:spLocks noChangeArrowheads="1"/>
            </p:cNvSpPr>
            <p:nvPr/>
          </p:nvSpPr>
          <p:spPr bwMode="auto">
            <a:xfrm>
              <a:off x="1905000" y="27797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118" name="Rectangle 14"/>
            <p:cNvSpPr>
              <a:spLocks noChangeArrowheads="1"/>
            </p:cNvSpPr>
            <p:nvPr/>
          </p:nvSpPr>
          <p:spPr bwMode="auto">
            <a:xfrm>
              <a:off x="2286000" y="27797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119" name="Rectangle 14"/>
            <p:cNvSpPr>
              <a:spLocks noChangeArrowheads="1"/>
            </p:cNvSpPr>
            <p:nvPr/>
          </p:nvSpPr>
          <p:spPr bwMode="auto">
            <a:xfrm>
              <a:off x="2667000" y="27797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120" name="Rectangle 14"/>
            <p:cNvSpPr>
              <a:spLocks noChangeArrowheads="1"/>
            </p:cNvSpPr>
            <p:nvPr/>
          </p:nvSpPr>
          <p:spPr bwMode="auto">
            <a:xfrm>
              <a:off x="1143000" y="25511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121" name="Rectangle 14"/>
            <p:cNvSpPr>
              <a:spLocks noChangeArrowheads="1"/>
            </p:cNvSpPr>
            <p:nvPr/>
          </p:nvSpPr>
          <p:spPr bwMode="auto">
            <a:xfrm>
              <a:off x="1524000" y="25511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122" name="Rectangle 14"/>
            <p:cNvSpPr>
              <a:spLocks noChangeArrowheads="1"/>
            </p:cNvSpPr>
            <p:nvPr/>
          </p:nvSpPr>
          <p:spPr bwMode="auto">
            <a:xfrm>
              <a:off x="1905000" y="25511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123" name="Rectangle 14"/>
            <p:cNvSpPr>
              <a:spLocks noChangeArrowheads="1"/>
            </p:cNvSpPr>
            <p:nvPr/>
          </p:nvSpPr>
          <p:spPr bwMode="auto">
            <a:xfrm>
              <a:off x="2286000" y="25511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124" name="Rectangle 14"/>
            <p:cNvSpPr>
              <a:spLocks noChangeArrowheads="1"/>
            </p:cNvSpPr>
            <p:nvPr/>
          </p:nvSpPr>
          <p:spPr bwMode="auto">
            <a:xfrm>
              <a:off x="2667000" y="25511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grpSp>
      <p:sp>
        <p:nvSpPr>
          <p:cNvPr id="36913" name="Arc 49"/>
          <p:cNvSpPr>
            <a:spLocks/>
          </p:cNvSpPr>
          <p:nvPr/>
        </p:nvSpPr>
        <p:spPr bwMode="auto">
          <a:xfrm flipV="1">
            <a:off x="2743200" y="2590800"/>
            <a:ext cx="2974975" cy="1219200"/>
          </a:xfrm>
          <a:custGeom>
            <a:avLst/>
            <a:gdLst>
              <a:gd name="G0" fmla="+- 0 0 0"/>
              <a:gd name="G1" fmla="+- 21600 0 0"/>
              <a:gd name="G2" fmla="+- 21600 0 0"/>
              <a:gd name="T0" fmla="*/ 0 w 18207"/>
              <a:gd name="T1" fmla="*/ 0 h 21600"/>
              <a:gd name="T2" fmla="*/ 18207 w 18207"/>
              <a:gd name="T3" fmla="*/ 9978 h 21600"/>
              <a:gd name="T4" fmla="*/ 0 w 18207"/>
              <a:gd name="T5" fmla="*/ 21600 h 21600"/>
            </a:gdLst>
            <a:ahLst/>
            <a:cxnLst>
              <a:cxn ang="0">
                <a:pos x="T0" y="T1"/>
              </a:cxn>
              <a:cxn ang="0">
                <a:pos x="T2" y="T3"/>
              </a:cxn>
              <a:cxn ang="0">
                <a:pos x="T4" y="T5"/>
              </a:cxn>
            </a:cxnLst>
            <a:rect l="0" t="0" r="r" b="b"/>
            <a:pathLst>
              <a:path w="18207" h="21600" fill="none" extrusionOk="0">
                <a:moveTo>
                  <a:pt x="-1" y="0"/>
                </a:moveTo>
                <a:cubicBezTo>
                  <a:pt x="7374" y="0"/>
                  <a:pt x="14239" y="3762"/>
                  <a:pt x="18206" y="9978"/>
                </a:cubicBezTo>
              </a:path>
              <a:path w="18207" h="21600" stroke="0" extrusionOk="0">
                <a:moveTo>
                  <a:pt x="-1" y="0"/>
                </a:moveTo>
                <a:cubicBezTo>
                  <a:pt x="7374" y="0"/>
                  <a:pt x="14239" y="3762"/>
                  <a:pt x="18206" y="9978"/>
                </a:cubicBezTo>
                <a:lnTo>
                  <a:pt x="0" y="21600"/>
                </a:lnTo>
                <a:close/>
              </a:path>
            </a:pathLst>
          </a:custGeom>
          <a:noFill/>
          <a:ln w="38100">
            <a:solidFill>
              <a:srgbClr val="FF9900"/>
            </a:solidFill>
            <a:round/>
            <a:headEnd/>
            <a:tailEnd type="triangle" w="med" len="med"/>
          </a:ln>
          <a:effectLst/>
        </p:spPr>
        <p:txBody>
          <a:bodyPr wrap="none" anchor="ctr"/>
          <a:lstStyle/>
          <a:p>
            <a:endParaRPr lang="en-US" dirty="0"/>
          </a:p>
        </p:txBody>
      </p:sp>
      <p:sp>
        <p:nvSpPr>
          <p:cNvPr id="36961" name="Line 97"/>
          <p:cNvSpPr>
            <a:spLocks noChangeShapeType="1"/>
          </p:cNvSpPr>
          <p:nvPr/>
        </p:nvSpPr>
        <p:spPr bwMode="auto">
          <a:xfrm flipV="1">
            <a:off x="2362200" y="3552824"/>
            <a:ext cx="3352800" cy="257175"/>
          </a:xfrm>
          <a:prstGeom prst="line">
            <a:avLst/>
          </a:prstGeom>
          <a:noFill/>
          <a:ln w="38100">
            <a:solidFill>
              <a:srgbClr val="009900"/>
            </a:solidFill>
            <a:round/>
            <a:headEnd/>
            <a:tailEnd type="triangle" w="med" len="med"/>
          </a:ln>
          <a:effectLst/>
        </p:spPr>
        <p:txBody>
          <a:bodyPr/>
          <a:lstStyle/>
          <a:p>
            <a:endParaRPr lang="en-US" dirty="0"/>
          </a:p>
        </p:txBody>
      </p:sp>
      <p:sp>
        <p:nvSpPr>
          <p:cNvPr id="89" name="Footer Placeholder 3"/>
          <p:cNvSpPr>
            <a:spLocks noGrp="1"/>
          </p:cNvSpPr>
          <p:nvPr>
            <p:ph type="ftr" sz="quarter" idx="10"/>
          </p:nvPr>
        </p:nvSpPr>
        <p:spPr/>
        <p:txBody>
          <a:bodyPr/>
          <a:lstStyle/>
          <a:p>
            <a:r>
              <a:rPr lang="en-US" dirty="0"/>
              <a:t>Lecture #15:  Constructing Loops in SPIM</a:t>
            </a:r>
          </a:p>
        </p:txBody>
      </p:sp>
      <p:sp>
        <p:nvSpPr>
          <p:cNvPr id="90" name="Slide Number Placeholder 4"/>
          <p:cNvSpPr>
            <a:spLocks noGrp="1"/>
          </p:cNvSpPr>
          <p:nvPr>
            <p:ph type="sldNum" sz="quarter" idx="11"/>
          </p:nvPr>
        </p:nvSpPr>
        <p:spPr/>
        <p:txBody>
          <a:bodyPr/>
          <a:lstStyle/>
          <a:p>
            <a:fld id="{87B2E482-F464-4822-BCEC-1BF741334909}" type="slidenum">
              <a:rPr lang="en-US"/>
              <a:pPr/>
              <a:t>20</a:t>
            </a:fld>
            <a:endParaRPr lang="en-US" dirty="0"/>
          </a:p>
        </p:txBody>
      </p:sp>
      <p:sp>
        <p:nvSpPr>
          <p:cNvPr id="36866" name="Rectangle 2"/>
          <p:cNvSpPr>
            <a:spLocks noGrp="1" noChangeArrowheads="1"/>
          </p:cNvSpPr>
          <p:nvPr>
            <p:ph type="title"/>
          </p:nvPr>
        </p:nvSpPr>
        <p:spPr>
          <a:xfrm>
            <a:off x="685800" y="1295400"/>
            <a:ext cx="7772400" cy="762000"/>
          </a:xfrm>
          <a:ln/>
        </p:spPr>
        <p:txBody>
          <a:bodyPr/>
          <a:lstStyle/>
          <a:p>
            <a:r>
              <a:rPr lang="en-US" sz="2400" dirty="0"/>
              <a:t>Array Positioning: Mapping an Array Element in the 2-D Array Program to Its Actual Position in Memory</a:t>
            </a:r>
          </a:p>
        </p:txBody>
      </p:sp>
      <p:sp>
        <p:nvSpPr>
          <p:cNvPr id="36867" name="Rectangle 3"/>
          <p:cNvSpPr>
            <a:spLocks noGrp="1" noChangeArrowheads="1"/>
          </p:cNvSpPr>
          <p:nvPr>
            <p:ph type="body" idx="1"/>
          </p:nvPr>
        </p:nvSpPr>
        <p:spPr>
          <a:xfrm>
            <a:off x="533400" y="4953000"/>
            <a:ext cx="7924800" cy="1447800"/>
          </a:xfrm>
        </p:spPr>
        <p:txBody>
          <a:bodyPr/>
          <a:lstStyle/>
          <a:p>
            <a:r>
              <a:rPr lang="en-US" dirty="0">
                <a:solidFill>
                  <a:schemeClr val="accent2"/>
                </a:solidFill>
              </a:rPr>
              <a:t>The 2-D array is a </a:t>
            </a:r>
            <a:r>
              <a:rPr lang="en-US" u="sng" dirty="0">
                <a:solidFill>
                  <a:schemeClr val="accent2"/>
                </a:solidFill>
              </a:rPr>
              <a:t>construct</a:t>
            </a:r>
            <a:r>
              <a:rPr lang="en-US" dirty="0">
                <a:solidFill>
                  <a:schemeClr val="accent2"/>
                </a:solidFill>
              </a:rPr>
              <a:t>; it does not exist except in the program.</a:t>
            </a:r>
            <a:r>
              <a:rPr lang="en-US" dirty="0">
                <a:solidFill>
                  <a:srgbClr val="009900"/>
                </a:solidFill>
              </a:rPr>
              <a:t>  </a:t>
            </a:r>
          </a:p>
          <a:p>
            <a:r>
              <a:rPr lang="en-US" dirty="0">
                <a:solidFill>
                  <a:srgbClr val="009900"/>
                </a:solidFill>
              </a:rPr>
              <a:t>The MIPS computer only knows how to address </a:t>
            </a:r>
            <a:r>
              <a:rPr lang="en-US" u="sng" dirty="0">
                <a:solidFill>
                  <a:srgbClr val="009900"/>
                </a:solidFill>
              </a:rPr>
              <a:t>bytes in memory</a:t>
            </a:r>
            <a:r>
              <a:rPr lang="en-US" dirty="0">
                <a:solidFill>
                  <a:srgbClr val="009900"/>
                </a:solidFill>
              </a:rPr>
              <a:t>.</a:t>
            </a:r>
          </a:p>
          <a:p>
            <a:r>
              <a:rPr lang="en-US" dirty="0">
                <a:solidFill>
                  <a:srgbClr val="CC0000"/>
                </a:solidFill>
              </a:rPr>
              <a:t>The program must provide a </a:t>
            </a:r>
            <a:r>
              <a:rPr lang="en-US" u="sng" dirty="0">
                <a:solidFill>
                  <a:srgbClr val="CC0000"/>
                </a:solidFill>
              </a:rPr>
              <a:t>mapping function</a:t>
            </a:r>
            <a:r>
              <a:rPr lang="en-US" dirty="0">
                <a:solidFill>
                  <a:srgbClr val="CC0000"/>
                </a:solidFill>
              </a:rPr>
              <a:t> from our conceptual 2-D array space to the real byte addresses in linear memory.  </a:t>
            </a:r>
          </a:p>
        </p:txBody>
      </p:sp>
      <p:sp>
        <p:nvSpPr>
          <p:cNvPr id="36881" name="Text Box 17"/>
          <p:cNvSpPr txBox="1">
            <a:spLocks noChangeArrowheads="1"/>
          </p:cNvSpPr>
          <p:nvPr/>
        </p:nvSpPr>
        <p:spPr bwMode="auto">
          <a:xfrm>
            <a:off x="685800" y="4311650"/>
            <a:ext cx="3048000" cy="641350"/>
          </a:xfrm>
          <a:prstGeom prst="rect">
            <a:avLst/>
          </a:prstGeom>
          <a:noFill/>
          <a:ln w="9525">
            <a:noFill/>
            <a:miter lim="800000"/>
            <a:headEnd/>
            <a:tailEnd/>
          </a:ln>
          <a:effectLst/>
        </p:spPr>
        <p:txBody>
          <a:bodyPr>
            <a:spAutoFit/>
          </a:bodyPr>
          <a:lstStyle/>
          <a:p>
            <a:r>
              <a:rPr lang="en-US" sz="1800" b="1" dirty="0">
                <a:solidFill>
                  <a:schemeClr val="accent1"/>
                </a:solidFill>
              </a:rPr>
              <a:t>“Fictitious” 2-D Data Array in the 2-D Array Program</a:t>
            </a:r>
            <a:endParaRPr lang="en-US" dirty="0">
              <a:solidFill>
                <a:schemeClr val="accent1"/>
              </a:solidFill>
            </a:endParaRPr>
          </a:p>
        </p:txBody>
      </p:sp>
      <p:sp>
        <p:nvSpPr>
          <p:cNvPr id="36886" name="Text Box 22"/>
          <p:cNvSpPr txBox="1">
            <a:spLocks noChangeArrowheads="1"/>
          </p:cNvSpPr>
          <p:nvPr/>
        </p:nvSpPr>
        <p:spPr bwMode="auto">
          <a:xfrm>
            <a:off x="5133975" y="4448175"/>
            <a:ext cx="2743200" cy="581025"/>
          </a:xfrm>
          <a:prstGeom prst="rect">
            <a:avLst/>
          </a:prstGeom>
          <a:noFill/>
          <a:ln w="9525">
            <a:noFill/>
            <a:miter lim="800000"/>
            <a:headEnd/>
            <a:tailEnd/>
          </a:ln>
          <a:effectLst/>
        </p:spPr>
        <p:txBody>
          <a:bodyPr>
            <a:spAutoFit/>
          </a:bodyPr>
          <a:lstStyle/>
          <a:p>
            <a:r>
              <a:rPr lang="en-US" sz="1600" b="1" dirty="0">
                <a:solidFill>
                  <a:schemeClr val="accent1"/>
                </a:solidFill>
              </a:rPr>
              <a:t>MIPS computer memory (linear byte array)</a:t>
            </a:r>
          </a:p>
        </p:txBody>
      </p:sp>
      <p:sp>
        <p:nvSpPr>
          <p:cNvPr id="36905" name="Arc 41"/>
          <p:cNvSpPr>
            <a:spLocks/>
          </p:cNvSpPr>
          <p:nvPr/>
        </p:nvSpPr>
        <p:spPr bwMode="auto">
          <a:xfrm flipH="1" flipV="1">
            <a:off x="1295400" y="3886199"/>
            <a:ext cx="5629275" cy="581025"/>
          </a:xfrm>
          <a:custGeom>
            <a:avLst/>
            <a:gdLst>
              <a:gd name="G0" fmla="+- 0 0 0"/>
              <a:gd name="G1" fmla="+- 21058 0 0"/>
              <a:gd name="G2" fmla="+- 21600 0 0"/>
              <a:gd name="T0" fmla="*/ 4806 w 21600"/>
              <a:gd name="T1" fmla="*/ 0 h 21058"/>
              <a:gd name="T2" fmla="*/ 21600 w 21600"/>
              <a:gd name="T3" fmla="*/ 21058 h 21058"/>
              <a:gd name="T4" fmla="*/ 0 w 21600"/>
              <a:gd name="T5" fmla="*/ 21058 h 21058"/>
            </a:gdLst>
            <a:ahLst/>
            <a:cxnLst>
              <a:cxn ang="0">
                <a:pos x="T0" y="T1"/>
              </a:cxn>
              <a:cxn ang="0">
                <a:pos x="T2" y="T3"/>
              </a:cxn>
              <a:cxn ang="0">
                <a:pos x="T4" y="T5"/>
              </a:cxn>
            </a:cxnLst>
            <a:rect l="0" t="0" r="r" b="b"/>
            <a:pathLst>
              <a:path w="21600" h="21058" fill="none" extrusionOk="0">
                <a:moveTo>
                  <a:pt x="4806" y="-1"/>
                </a:moveTo>
                <a:cubicBezTo>
                  <a:pt x="14631" y="2241"/>
                  <a:pt x="21600" y="10980"/>
                  <a:pt x="21600" y="21058"/>
                </a:cubicBezTo>
              </a:path>
              <a:path w="21600" h="21058" stroke="0" extrusionOk="0">
                <a:moveTo>
                  <a:pt x="4806" y="-1"/>
                </a:moveTo>
                <a:cubicBezTo>
                  <a:pt x="14631" y="2241"/>
                  <a:pt x="21600" y="10980"/>
                  <a:pt x="21600" y="21058"/>
                </a:cubicBezTo>
                <a:lnTo>
                  <a:pt x="0" y="21058"/>
                </a:lnTo>
                <a:close/>
              </a:path>
            </a:pathLst>
          </a:custGeom>
          <a:noFill/>
          <a:ln w="38100">
            <a:solidFill>
              <a:srgbClr val="CC3300"/>
            </a:solidFill>
            <a:round/>
            <a:headEnd type="triangle" w="med" len="med"/>
            <a:tailEnd/>
          </a:ln>
          <a:effectLst/>
        </p:spPr>
        <p:txBody>
          <a:bodyPr wrap="none" anchor="ctr"/>
          <a:lstStyle/>
          <a:p>
            <a:endParaRPr lang="en-US" dirty="0"/>
          </a:p>
        </p:txBody>
      </p:sp>
      <p:sp>
        <p:nvSpPr>
          <p:cNvPr id="36907" name="Line 43"/>
          <p:cNvSpPr>
            <a:spLocks noChangeShapeType="1"/>
          </p:cNvSpPr>
          <p:nvPr/>
        </p:nvSpPr>
        <p:spPr bwMode="auto">
          <a:xfrm>
            <a:off x="1676400" y="3886200"/>
            <a:ext cx="4029075" cy="266700"/>
          </a:xfrm>
          <a:prstGeom prst="line">
            <a:avLst/>
          </a:prstGeom>
          <a:noFill/>
          <a:ln w="38100">
            <a:solidFill>
              <a:srgbClr val="CC6600"/>
            </a:solidFill>
            <a:round/>
            <a:headEnd/>
            <a:tailEnd type="triangle" w="med" len="med"/>
          </a:ln>
          <a:effectLst/>
        </p:spPr>
        <p:txBody>
          <a:bodyPr/>
          <a:lstStyle/>
          <a:p>
            <a:endParaRPr lang="en-US" dirty="0"/>
          </a:p>
        </p:txBody>
      </p:sp>
      <p:grpSp>
        <p:nvGrpSpPr>
          <p:cNvPr id="36959" name="Group 95"/>
          <p:cNvGrpSpPr>
            <a:grpSpLocks/>
          </p:cNvGrpSpPr>
          <p:nvPr/>
        </p:nvGrpSpPr>
        <p:grpSpPr bwMode="auto">
          <a:xfrm>
            <a:off x="5715000" y="2362200"/>
            <a:ext cx="533400" cy="2133600"/>
            <a:chOff x="4176" y="1488"/>
            <a:chExt cx="336" cy="1344"/>
          </a:xfrm>
        </p:grpSpPr>
        <p:grpSp>
          <p:nvGrpSpPr>
            <p:cNvPr id="36922" name="Group 58"/>
            <p:cNvGrpSpPr>
              <a:grpSpLocks/>
            </p:cNvGrpSpPr>
            <p:nvPr/>
          </p:nvGrpSpPr>
          <p:grpSpPr bwMode="auto">
            <a:xfrm>
              <a:off x="4176" y="2640"/>
              <a:ext cx="336" cy="192"/>
              <a:chOff x="4176" y="2640"/>
              <a:chExt cx="336" cy="192"/>
            </a:xfrm>
          </p:grpSpPr>
          <p:sp>
            <p:nvSpPr>
              <p:cNvPr id="36918" name="Rectangle 54"/>
              <p:cNvSpPr>
                <a:spLocks noChangeArrowheads="1"/>
              </p:cNvSpPr>
              <p:nvPr/>
            </p:nvSpPr>
            <p:spPr bwMode="auto">
              <a:xfrm>
                <a:off x="4176" y="2784"/>
                <a:ext cx="336" cy="48"/>
              </a:xfrm>
              <a:prstGeom prst="rect">
                <a:avLst/>
              </a:prstGeom>
              <a:solidFill>
                <a:srgbClr val="FF99CC"/>
              </a:solidFill>
              <a:ln w="9525">
                <a:solidFill>
                  <a:srgbClr val="CC0000"/>
                </a:solidFill>
                <a:miter lim="800000"/>
                <a:headEnd/>
                <a:tailEnd/>
              </a:ln>
              <a:effectLst/>
            </p:spPr>
            <p:txBody>
              <a:bodyPr wrap="none" anchor="ctr"/>
              <a:lstStyle/>
              <a:p>
                <a:endParaRPr lang="en-US" dirty="0"/>
              </a:p>
            </p:txBody>
          </p:sp>
          <p:sp>
            <p:nvSpPr>
              <p:cNvPr id="36919" name="Rectangle 55"/>
              <p:cNvSpPr>
                <a:spLocks noChangeArrowheads="1"/>
              </p:cNvSpPr>
              <p:nvPr/>
            </p:nvSpPr>
            <p:spPr bwMode="auto">
              <a:xfrm>
                <a:off x="4176" y="2736"/>
                <a:ext cx="336" cy="48"/>
              </a:xfrm>
              <a:prstGeom prst="rect">
                <a:avLst/>
              </a:prstGeom>
              <a:solidFill>
                <a:srgbClr val="FF99CC"/>
              </a:solidFill>
              <a:ln w="9525">
                <a:solidFill>
                  <a:srgbClr val="CC0000"/>
                </a:solidFill>
                <a:miter lim="800000"/>
                <a:headEnd/>
                <a:tailEnd/>
              </a:ln>
              <a:effectLst/>
            </p:spPr>
            <p:txBody>
              <a:bodyPr wrap="none" anchor="ctr"/>
              <a:lstStyle/>
              <a:p>
                <a:endParaRPr lang="en-US" dirty="0"/>
              </a:p>
            </p:txBody>
          </p:sp>
          <p:sp>
            <p:nvSpPr>
              <p:cNvPr id="36920" name="Rectangle 56"/>
              <p:cNvSpPr>
                <a:spLocks noChangeArrowheads="1"/>
              </p:cNvSpPr>
              <p:nvPr/>
            </p:nvSpPr>
            <p:spPr bwMode="auto">
              <a:xfrm>
                <a:off x="4176" y="2688"/>
                <a:ext cx="336" cy="48"/>
              </a:xfrm>
              <a:prstGeom prst="rect">
                <a:avLst/>
              </a:prstGeom>
              <a:solidFill>
                <a:srgbClr val="FF99CC"/>
              </a:solidFill>
              <a:ln w="9525">
                <a:solidFill>
                  <a:srgbClr val="CC0000"/>
                </a:solidFill>
                <a:miter lim="800000"/>
                <a:headEnd/>
                <a:tailEnd/>
              </a:ln>
              <a:effectLst/>
            </p:spPr>
            <p:txBody>
              <a:bodyPr wrap="none" anchor="ctr"/>
              <a:lstStyle/>
              <a:p>
                <a:endParaRPr lang="en-US" dirty="0"/>
              </a:p>
            </p:txBody>
          </p:sp>
          <p:sp>
            <p:nvSpPr>
              <p:cNvPr id="36921" name="Rectangle 57"/>
              <p:cNvSpPr>
                <a:spLocks noChangeArrowheads="1"/>
              </p:cNvSpPr>
              <p:nvPr/>
            </p:nvSpPr>
            <p:spPr bwMode="auto">
              <a:xfrm>
                <a:off x="4176" y="2640"/>
                <a:ext cx="336" cy="48"/>
              </a:xfrm>
              <a:prstGeom prst="rect">
                <a:avLst/>
              </a:prstGeom>
              <a:solidFill>
                <a:srgbClr val="FF99CC"/>
              </a:solidFill>
              <a:ln w="9525">
                <a:solidFill>
                  <a:srgbClr val="CC0000"/>
                </a:solidFill>
                <a:miter lim="800000"/>
                <a:headEnd/>
                <a:tailEnd/>
              </a:ln>
              <a:effectLst/>
            </p:spPr>
            <p:txBody>
              <a:bodyPr wrap="none" anchor="ctr"/>
              <a:lstStyle/>
              <a:p>
                <a:endParaRPr lang="en-US" dirty="0"/>
              </a:p>
            </p:txBody>
          </p:sp>
        </p:grpSp>
        <p:grpSp>
          <p:nvGrpSpPr>
            <p:cNvPr id="36923" name="Group 59"/>
            <p:cNvGrpSpPr>
              <a:grpSpLocks/>
            </p:cNvGrpSpPr>
            <p:nvPr/>
          </p:nvGrpSpPr>
          <p:grpSpPr bwMode="auto">
            <a:xfrm>
              <a:off x="4176" y="2448"/>
              <a:ext cx="336" cy="192"/>
              <a:chOff x="4176" y="2640"/>
              <a:chExt cx="336" cy="192"/>
            </a:xfrm>
          </p:grpSpPr>
          <p:sp>
            <p:nvSpPr>
              <p:cNvPr id="36924" name="Rectangle 60"/>
              <p:cNvSpPr>
                <a:spLocks noChangeArrowheads="1"/>
              </p:cNvSpPr>
              <p:nvPr/>
            </p:nvSpPr>
            <p:spPr bwMode="auto">
              <a:xfrm>
                <a:off x="4176" y="2784"/>
                <a:ext cx="336" cy="48"/>
              </a:xfrm>
              <a:prstGeom prst="rect">
                <a:avLst/>
              </a:prstGeom>
              <a:solidFill>
                <a:srgbClr val="FFFF99"/>
              </a:solidFill>
              <a:ln w="9525">
                <a:solidFill>
                  <a:srgbClr val="CC0000"/>
                </a:solidFill>
                <a:miter lim="800000"/>
                <a:headEnd/>
                <a:tailEnd/>
              </a:ln>
              <a:effectLst/>
            </p:spPr>
            <p:txBody>
              <a:bodyPr wrap="none" anchor="ctr"/>
              <a:lstStyle/>
              <a:p>
                <a:endParaRPr lang="en-US" dirty="0"/>
              </a:p>
            </p:txBody>
          </p:sp>
          <p:sp>
            <p:nvSpPr>
              <p:cNvPr id="36925" name="Rectangle 61"/>
              <p:cNvSpPr>
                <a:spLocks noChangeArrowheads="1"/>
              </p:cNvSpPr>
              <p:nvPr/>
            </p:nvSpPr>
            <p:spPr bwMode="auto">
              <a:xfrm>
                <a:off x="4176" y="2736"/>
                <a:ext cx="336" cy="48"/>
              </a:xfrm>
              <a:prstGeom prst="rect">
                <a:avLst/>
              </a:prstGeom>
              <a:solidFill>
                <a:srgbClr val="FFFF99"/>
              </a:solidFill>
              <a:ln w="9525">
                <a:solidFill>
                  <a:srgbClr val="CC0000"/>
                </a:solidFill>
                <a:miter lim="800000"/>
                <a:headEnd/>
                <a:tailEnd/>
              </a:ln>
              <a:effectLst/>
            </p:spPr>
            <p:txBody>
              <a:bodyPr wrap="none" anchor="ctr"/>
              <a:lstStyle/>
              <a:p>
                <a:endParaRPr lang="en-US" dirty="0"/>
              </a:p>
            </p:txBody>
          </p:sp>
          <p:sp>
            <p:nvSpPr>
              <p:cNvPr id="36926" name="Rectangle 62"/>
              <p:cNvSpPr>
                <a:spLocks noChangeArrowheads="1"/>
              </p:cNvSpPr>
              <p:nvPr/>
            </p:nvSpPr>
            <p:spPr bwMode="auto">
              <a:xfrm>
                <a:off x="4176" y="2688"/>
                <a:ext cx="336" cy="48"/>
              </a:xfrm>
              <a:prstGeom prst="rect">
                <a:avLst/>
              </a:prstGeom>
              <a:solidFill>
                <a:srgbClr val="FFFF99"/>
              </a:solidFill>
              <a:ln w="9525">
                <a:solidFill>
                  <a:srgbClr val="CC0000"/>
                </a:solidFill>
                <a:miter lim="800000"/>
                <a:headEnd/>
                <a:tailEnd/>
              </a:ln>
              <a:effectLst/>
            </p:spPr>
            <p:txBody>
              <a:bodyPr wrap="none" anchor="ctr"/>
              <a:lstStyle/>
              <a:p>
                <a:endParaRPr lang="en-US" dirty="0"/>
              </a:p>
            </p:txBody>
          </p:sp>
          <p:sp>
            <p:nvSpPr>
              <p:cNvPr id="36927" name="Rectangle 63"/>
              <p:cNvSpPr>
                <a:spLocks noChangeArrowheads="1"/>
              </p:cNvSpPr>
              <p:nvPr/>
            </p:nvSpPr>
            <p:spPr bwMode="auto">
              <a:xfrm>
                <a:off x="4176" y="2640"/>
                <a:ext cx="336" cy="48"/>
              </a:xfrm>
              <a:prstGeom prst="rect">
                <a:avLst/>
              </a:prstGeom>
              <a:solidFill>
                <a:srgbClr val="FFFF99"/>
              </a:solidFill>
              <a:ln w="9525">
                <a:solidFill>
                  <a:srgbClr val="CC0000"/>
                </a:solidFill>
                <a:miter lim="800000"/>
                <a:headEnd/>
                <a:tailEnd/>
              </a:ln>
              <a:effectLst/>
            </p:spPr>
            <p:txBody>
              <a:bodyPr wrap="none" anchor="ctr"/>
              <a:lstStyle/>
              <a:p>
                <a:endParaRPr lang="en-US" dirty="0"/>
              </a:p>
            </p:txBody>
          </p:sp>
        </p:grpSp>
        <p:grpSp>
          <p:nvGrpSpPr>
            <p:cNvPr id="36928" name="Group 64"/>
            <p:cNvGrpSpPr>
              <a:grpSpLocks/>
            </p:cNvGrpSpPr>
            <p:nvPr/>
          </p:nvGrpSpPr>
          <p:grpSpPr bwMode="auto">
            <a:xfrm>
              <a:off x="4176" y="2256"/>
              <a:ext cx="336" cy="192"/>
              <a:chOff x="4176" y="2640"/>
              <a:chExt cx="336" cy="192"/>
            </a:xfrm>
          </p:grpSpPr>
          <p:sp>
            <p:nvSpPr>
              <p:cNvPr id="36929" name="Rectangle 65"/>
              <p:cNvSpPr>
                <a:spLocks noChangeArrowheads="1"/>
              </p:cNvSpPr>
              <p:nvPr/>
            </p:nvSpPr>
            <p:spPr bwMode="auto">
              <a:xfrm>
                <a:off x="4176" y="2784"/>
                <a:ext cx="336" cy="48"/>
              </a:xfrm>
              <a:prstGeom prst="rect">
                <a:avLst/>
              </a:prstGeom>
              <a:solidFill>
                <a:srgbClr val="CCECFF"/>
              </a:solidFill>
              <a:ln w="9525">
                <a:solidFill>
                  <a:srgbClr val="CC0000"/>
                </a:solidFill>
                <a:miter lim="800000"/>
                <a:headEnd/>
                <a:tailEnd/>
              </a:ln>
              <a:effectLst/>
            </p:spPr>
            <p:txBody>
              <a:bodyPr wrap="none" anchor="ctr"/>
              <a:lstStyle/>
              <a:p>
                <a:endParaRPr lang="en-US" dirty="0"/>
              </a:p>
            </p:txBody>
          </p:sp>
          <p:sp>
            <p:nvSpPr>
              <p:cNvPr id="36930" name="Rectangle 66"/>
              <p:cNvSpPr>
                <a:spLocks noChangeArrowheads="1"/>
              </p:cNvSpPr>
              <p:nvPr/>
            </p:nvSpPr>
            <p:spPr bwMode="auto">
              <a:xfrm>
                <a:off x="4176" y="2736"/>
                <a:ext cx="336" cy="48"/>
              </a:xfrm>
              <a:prstGeom prst="rect">
                <a:avLst/>
              </a:prstGeom>
              <a:solidFill>
                <a:srgbClr val="CCECFF"/>
              </a:solidFill>
              <a:ln w="9525">
                <a:solidFill>
                  <a:srgbClr val="CC0000"/>
                </a:solidFill>
                <a:miter lim="800000"/>
                <a:headEnd/>
                <a:tailEnd/>
              </a:ln>
              <a:effectLst/>
            </p:spPr>
            <p:txBody>
              <a:bodyPr wrap="none" anchor="ctr"/>
              <a:lstStyle/>
              <a:p>
                <a:endParaRPr lang="en-US" dirty="0"/>
              </a:p>
            </p:txBody>
          </p:sp>
          <p:sp>
            <p:nvSpPr>
              <p:cNvPr id="36931" name="Rectangle 67"/>
              <p:cNvSpPr>
                <a:spLocks noChangeArrowheads="1"/>
              </p:cNvSpPr>
              <p:nvPr/>
            </p:nvSpPr>
            <p:spPr bwMode="auto">
              <a:xfrm>
                <a:off x="4176" y="2688"/>
                <a:ext cx="336" cy="48"/>
              </a:xfrm>
              <a:prstGeom prst="rect">
                <a:avLst/>
              </a:prstGeom>
              <a:solidFill>
                <a:srgbClr val="CCECFF"/>
              </a:solidFill>
              <a:ln w="9525">
                <a:solidFill>
                  <a:srgbClr val="CC0000"/>
                </a:solidFill>
                <a:miter lim="800000"/>
                <a:headEnd/>
                <a:tailEnd/>
              </a:ln>
              <a:effectLst/>
            </p:spPr>
            <p:txBody>
              <a:bodyPr wrap="none" anchor="ctr"/>
              <a:lstStyle/>
              <a:p>
                <a:endParaRPr lang="en-US" dirty="0"/>
              </a:p>
            </p:txBody>
          </p:sp>
          <p:sp>
            <p:nvSpPr>
              <p:cNvPr id="36932" name="Rectangle 68"/>
              <p:cNvSpPr>
                <a:spLocks noChangeArrowheads="1"/>
              </p:cNvSpPr>
              <p:nvPr/>
            </p:nvSpPr>
            <p:spPr bwMode="auto">
              <a:xfrm>
                <a:off x="4176" y="2640"/>
                <a:ext cx="336" cy="48"/>
              </a:xfrm>
              <a:prstGeom prst="rect">
                <a:avLst/>
              </a:prstGeom>
              <a:solidFill>
                <a:srgbClr val="CCECFF"/>
              </a:solidFill>
              <a:ln w="9525">
                <a:solidFill>
                  <a:srgbClr val="CC0000"/>
                </a:solidFill>
                <a:miter lim="800000"/>
                <a:headEnd/>
                <a:tailEnd/>
              </a:ln>
              <a:effectLst/>
            </p:spPr>
            <p:txBody>
              <a:bodyPr wrap="none" anchor="ctr"/>
              <a:lstStyle/>
              <a:p>
                <a:endParaRPr lang="en-US" dirty="0"/>
              </a:p>
            </p:txBody>
          </p:sp>
        </p:grpSp>
        <p:grpSp>
          <p:nvGrpSpPr>
            <p:cNvPr id="36933" name="Group 69"/>
            <p:cNvGrpSpPr>
              <a:grpSpLocks/>
            </p:cNvGrpSpPr>
            <p:nvPr/>
          </p:nvGrpSpPr>
          <p:grpSpPr bwMode="auto">
            <a:xfrm>
              <a:off x="4176" y="2064"/>
              <a:ext cx="336" cy="192"/>
              <a:chOff x="4176" y="2640"/>
              <a:chExt cx="336" cy="192"/>
            </a:xfrm>
          </p:grpSpPr>
          <p:sp>
            <p:nvSpPr>
              <p:cNvPr id="36934" name="Rectangle 70"/>
              <p:cNvSpPr>
                <a:spLocks noChangeArrowheads="1"/>
              </p:cNvSpPr>
              <p:nvPr/>
            </p:nvSpPr>
            <p:spPr bwMode="auto">
              <a:xfrm>
                <a:off x="4176" y="2784"/>
                <a:ext cx="336" cy="48"/>
              </a:xfrm>
              <a:prstGeom prst="rect">
                <a:avLst/>
              </a:prstGeom>
              <a:solidFill>
                <a:srgbClr val="CCFF99"/>
              </a:solidFill>
              <a:ln w="9525">
                <a:solidFill>
                  <a:srgbClr val="CC0000"/>
                </a:solidFill>
                <a:miter lim="800000"/>
                <a:headEnd/>
                <a:tailEnd/>
              </a:ln>
              <a:effectLst/>
            </p:spPr>
            <p:txBody>
              <a:bodyPr wrap="none" anchor="ctr"/>
              <a:lstStyle/>
              <a:p>
                <a:endParaRPr lang="en-US" dirty="0"/>
              </a:p>
            </p:txBody>
          </p:sp>
          <p:sp>
            <p:nvSpPr>
              <p:cNvPr id="36935" name="Rectangle 71"/>
              <p:cNvSpPr>
                <a:spLocks noChangeArrowheads="1"/>
              </p:cNvSpPr>
              <p:nvPr/>
            </p:nvSpPr>
            <p:spPr bwMode="auto">
              <a:xfrm>
                <a:off x="4176" y="2736"/>
                <a:ext cx="336" cy="48"/>
              </a:xfrm>
              <a:prstGeom prst="rect">
                <a:avLst/>
              </a:prstGeom>
              <a:solidFill>
                <a:srgbClr val="CCFF99"/>
              </a:solidFill>
              <a:ln w="9525">
                <a:solidFill>
                  <a:srgbClr val="CC0000"/>
                </a:solidFill>
                <a:miter lim="800000"/>
                <a:headEnd/>
                <a:tailEnd/>
              </a:ln>
              <a:effectLst/>
            </p:spPr>
            <p:txBody>
              <a:bodyPr wrap="none" anchor="ctr"/>
              <a:lstStyle/>
              <a:p>
                <a:endParaRPr lang="en-US" dirty="0"/>
              </a:p>
            </p:txBody>
          </p:sp>
          <p:sp>
            <p:nvSpPr>
              <p:cNvPr id="36936" name="Rectangle 72"/>
              <p:cNvSpPr>
                <a:spLocks noChangeArrowheads="1"/>
              </p:cNvSpPr>
              <p:nvPr/>
            </p:nvSpPr>
            <p:spPr bwMode="auto">
              <a:xfrm>
                <a:off x="4176" y="2688"/>
                <a:ext cx="336" cy="48"/>
              </a:xfrm>
              <a:prstGeom prst="rect">
                <a:avLst/>
              </a:prstGeom>
              <a:solidFill>
                <a:srgbClr val="CCFF99"/>
              </a:solidFill>
              <a:ln w="9525">
                <a:solidFill>
                  <a:srgbClr val="CC0000"/>
                </a:solidFill>
                <a:miter lim="800000"/>
                <a:headEnd/>
                <a:tailEnd/>
              </a:ln>
              <a:effectLst/>
            </p:spPr>
            <p:txBody>
              <a:bodyPr wrap="none" anchor="ctr"/>
              <a:lstStyle/>
              <a:p>
                <a:endParaRPr lang="en-US" dirty="0"/>
              </a:p>
            </p:txBody>
          </p:sp>
          <p:sp>
            <p:nvSpPr>
              <p:cNvPr id="36937" name="Rectangle 73"/>
              <p:cNvSpPr>
                <a:spLocks noChangeArrowheads="1"/>
              </p:cNvSpPr>
              <p:nvPr/>
            </p:nvSpPr>
            <p:spPr bwMode="auto">
              <a:xfrm>
                <a:off x="4176" y="2640"/>
                <a:ext cx="336" cy="48"/>
              </a:xfrm>
              <a:prstGeom prst="rect">
                <a:avLst/>
              </a:prstGeom>
              <a:solidFill>
                <a:srgbClr val="CCFF99"/>
              </a:solidFill>
              <a:ln w="9525">
                <a:solidFill>
                  <a:srgbClr val="CC0000"/>
                </a:solidFill>
                <a:miter lim="800000"/>
                <a:headEnd/>
                <a:tailEnd/>
              </a:ln>
              <a:effectLst/>
            </p:spPr>
            <p:txBody>
              <a:bodyPr wrap="none" anchor="ctr"/>
              <a:lstStyle/>
              <a:p>
                <a:endParaRPr lang="en-US" dirty="0"/>
              </a:p>
            </p:txBody>
          </p:sp>
        </p:grpSp>
        <p:grpSp>
          <p:nvGrpSpPr>
            <p:cNvPr id="36938" name="Group 74"/>
            <p:cNvGrpSpPr>
              <a:grpSpLocks/>
            </p:cNvGrpSpPr>
            <p:nvPr/>
          </p:nvGrpSpPr>
          <p:grpSpPr bwMode="auto">
            <a:xfrm>
              <a:off x="4176" y="1872"/>
              <a:ext cx="336" cy="192"/>
              <a:chOff x="4176" y="2640"/>
              <a:chExt cx="336" cy="192"/>
            </a:xfrm>
          </p:grpSpPr>
          <p:sp>
            <p:nvSpPr>
              <p:cNvPr id="36939" name="Rectangle 75"/>
              <p:cNvSpPr>
                <a:spLocks noChangeArrowheads="1"/>
              </p:cNvSpPr>
              <p:nvPr/>
            </p:nvSpPr>
            <p:spPr bwMode="auto">
              <a:xfrm>
                <a:off x="4176" y="2784"/>
                <a:ext cx="336" cy="48"/>
              </a:xfrm>
              <a:prstGeom prst="rect">
                <a:avLst/>
              </a:prstGeom>
              <a:solidFill>
                <a:srgbClr val="FFCC66"/>
              </a:solidFill>
              <a:ln w="9525">
                <a:solidFill>
                  <a:srgbClr val="CC0000"/>
                </a:solidFill>
                <a:miter lim="800000"/>
                <a:headEnd/>
                <a:tailEnd/>
              </a:ln>
              <a:effectLst/>
            </p:spPr>
            <p:txBody>
              <a:bodyPr wrap="none" anchor="ctr"/>
              <a:lstStyle/>
              <a:p>
                <a:endParaRPr lang="en-US" dirty="0"/>
              </a:p>
            </p:txBody>
          </p:sp>
          <p:sp>
            <p:nvSpPr>
              <p:cNvPr id="36940" name="Rectangle 76"/>
              <p:cNvSpPr>
                <a:spLocks noChangeArrowheads="1"/>
              </p:cNvSpPr>
              <p:nvPr/>
            </p:nvSpPr>
            <p:spPr bwMode="auto">
              <a:xfrm>
                <a:off x="4176" y="2736"/>
                <a:ext cx="336" cy="48"/>
              </a:xfrm>
              <a:prstGeom prst="rect">
                <a:avLst/>
              </a:prstGeom>
              <a:solidFill>
                <a:srgbClr val="FFCC66"/>
              </a:solidFill>
              <a:ln w="9525">
                <a:solidFill>
                  <a:srgbClr val="CC0000"/>
                </a:solidFill>
                <a:miter lim="800000"/>
                <a:headEnd/>
                <a:tailEnd/>
              </a:ln>
              <a:effectLst/>
            </p:spPr>
            <p:txBody>
              <a:bodyPr wrap="none" anchor="ctr"/>
              <a:lstStyle/>
              <a:p>
                <a:endParaRPr lang="en-US" dirty="0"/>
              </a:p>
            </p:txBody>
          </p:sp>
          <p:sp>
            <p:nvSpPr>
              <p:cNvPr id="36941" name="Rectangle 77"/>
              <p:cNvSpPr>
                <a:spLocks noChangeArrowheads="1"/>
              </p:cNvSpPr>
              <p:nvPr/>
            </p:nvSpPr>
            <p:spPr bwMode="auto">
              <a:xfrm>
                <a:off x="4176" y="2688"/>
                <a:ext cx="336" cy="48"/>
              </a:xfrm>
              <a:prstGeom prst="rect">
                <a:avLst/>
              </a:prstGeom>
              <a:solidFill>
                <a:srgbClr val="FFCC66"/>
              </a:solidFill>
              <a:ln w="9525">
                <a:solidFill>
                  <a:srgbClr val="CC0000"/>
                </a:solidFill>
                <a:miter lim="800000"/>
                <a:headEnd/>
                <a:tailEnd/>
              </a:ln>
              <a:effectLst/>
            </p:spPr>
            <p:txBody>
              <a:bodyPr wrap="none" anchor="ctr"/>
              <a:lstStyle/>
              <a:p>
                <a:endParaRPr lang="en-US" dirty="0"/>
              </a:p>
            </p:txBody>
          </p:sp>
          <p:sp>
            <p:nvSpPr>
              <p:cNvPr id="36942" name="Rectangle 78"/>
              <p:cNvSpPr>
                <a:spLocks noChangeArrowheads="1"/>
              </p:cNvSpPr>
              <p:nvPr/>
            </p:nvSpPr>
            <p:spPr bwMode="auto">
              <a:xfrm>
                <a:off x="4176" y="2640"/>
                <a:ext cx="336" cy="48"/>
              </a:xfrm>
              <a:prstGeom prst="rect">
                <a:avLst/>
              </a:prstGeom>
              <a:solidFill>
                <a:srgbClr val="FFCC66"/>
              </a:solidFill>
              <a:ln w="9525">
                <a:solidFill>
                  <a:srgbClr val="CC0000"/>
                </a:solidFill>
                <a:miter lim="800000"/>
                <a:headEnd/>
                <a:tailEnd/>
              </a:ln>
              <a:effectLst/>
            </p:spPr>
            <p:txBody>
              <a:bodyPr wrap="none" anchor="ctr"/>
              <a:lstStyle/>
              <a:p>
                <a:endParaRPr lang="en-US" dirty="0"/>
              </a:p>
            </p:txBody>
          </p:sp>
        </p:grpSp>
        <p:grpSp>
          <p:nvGrpSpPr>
            <p:cNvPr id="36943" name="Group 79"/>
            <p:cNvGrpSpPr>
              <a:grpSpLocks/>
            </p:cNvGrpSpPr>
            <p:nvPr/>
          </p:nvGrpSpPr>
          <p:grpSpPr bwMode="auto">
            <a:xfrm>
              <a:off x="4176" y="1680"/>
              <a:ext cx="336" cy="192"/>
              <a:chOff x="4176" y="2640"/>
              <a:chExt cx="336" cy="192"/>
            </a:xfrm>
          </p:grpSpPr>
          <p:sp>
            <p:nvSpPr>
              <p:cNvPr id="36944" name="Rectangle 80"/>
              <p:cNvSpPr>
                <a:spLocks noChangeArrowheads="1"/>
              </p:cNvSpPr>
              <p:nvPr/>
            </p:nvSpPr>
            <p:spPr bwMode="auto">
              <a:xfrm>
                <a:off x="4176" y="2784"/>
                <a:ext cx="336" cy="48"/>
              </a:xfrm>
              <a:prstGeom prst="rect">
                <a:avLst/>
              </a:prstGeom>
              <a:solidFill>
                <a:srgbClr val="CCCCFF"/>
              </a:solidFill>
              <a:ln w="9525">
                <a:solidFill>
                  <a:srgbClr val="CC0000"/>
                </a:solidFill>
                <a:miter lim="800000"/>
                <a:headEnd/>
                <a:tailEnd/>
              </a:ln>
              <a:effectLst/>
            </p:spPr>
            <p:txBody>
              <a:bodyPr wrap="none" anchor="ctr"/>
              <a:lstStyle/>
              <a:p>
                <a:endParaRPr lang="en-US" dirty="0"/>
              </a:p>
            </p:txBody>
          </p:sp>
          <p:sp>
            <p:nvSpPr>
              <p:cNvPr id="36945" name="Rectangle 81"/>
              <p:cNvSpPr>
                <a:spLocks noChangeArrowheads="1"/>
              </p:cNvSpPr>
              <p:nvPr/>
            </p:nvSpPr>
            <p:spPr bwMode="auto">
              <a:xfrm>
                <a:off x="4176" y="2736"/>
                <a:ext cx="336" cy="48"/>
              </a:xfrm>
              <a:prstGeom prst="rect">
                <a:avLst/>
              </a:prstGeom>
              <a:solidFill>
                <a:srgbClr val="CCCCFF"/>
              </a:solidFill>
              <a:ln w="9525">
                <a:solidFill>
                  <a:srgbClr val="CC0000"/>
                </a:solidFill>
                <a:miter lim="800000"/>
                <a:headEnd/>
                <a:tailEnd/>
              </a:ln>
              <a:effectLst/>
            </p:spPr>
            <p:txBody>
              <a:bodyPr wrap="none" anchor="ctr"/>
              <a:lstStyle/>
              <a:p>
                <a:endParaRPr lang="en-US" dirty="0"/>
              </a:p>
            </p:txBody>
          </p:sp>
          <p:sp>
            <p:nvSpPr>
              <p:cNvPr id="36946" name="Rectangle 82"/>
              <p:cNvSpPr>
                <a:spLocks noChangeArrowheads="1"/>
              </p:cNvSpPr>
              <p:nvPr/>
            </p:nvSpPr>
            <p:spPr bwMode="auto">
              <a:xfrm>
                <a:off x="4176" y="2688"/>
                <a:ext cx="336" cy="48"/>
              </a:xfrm>
              <a:prstGeom prst="rect">
                <a:avLst/>
              </a:prstGeom>
              <a:solidFill>
                <a:srgbClr val="CCCCFF"/>
              </a:solidFill>
              <a:ln w="9525">
                <a:solidFill>
                  <a:srgbClr val="CC0000"/>
                </a:solidFill>
                <a:miter lim="800000"/>
                <a:headEnd/>
                <a:tailEnd/>
              </a:ln>
              <a:effectLst/>
            </p:spPr>
            <p:txBody>
              <a:bodyPr wrap="none" anchor="ctr"/>
              <a:lstStyle/>
              <a:p>
                <a:endParaRPr lang="en-US" dirty="0"/>
              </a:p>
            </p:txBody>
          </p:sp>
          <p:sp>
            <p:nvSpPr>
              <p:cNvPr id="36947" name="Rectangle 83"/>
              <p:cNvSpPr>
                <a:spLocks noChangeArrowheads="1"/>
              </p:cNvSpPr>
              <p:nvPr/>
            </p:nvSpPr>
            <p:spPr bwMode="auto">
              <a:xfrm>
                <a:off x="4176" y="2640"/>
                <a:ext cx="336" cy="48"/>
              </a:xfrm>
              <a:prstGeom prst="rect">
                <a:avLst/>
              </a:prstGeom>
              <a:solidFill>
                <a:srgbClr val="CCCCFF"/>
              </a:solidFill>
              <a:ln w="9525">
                <a:solidFill>
                  <a:srgbClr val="CC0000"/>
                </a:solidFill>
                <a:miter lim="800000"/>
                <a:headEnd/>
                <a:tailEnd/>
              </a:ln>
              <a:effectLst/>
            </p:spPr>
            <p:txBody>
              <a:bodyPr wrap="none" anchor="ctr"/>
              <a:lstStyle/>
              <a:p>
                <a:endParaRPr lang="en-US" dirty="0"/>
              </a:p>
            </p:txBody>
          </p:sp>
        </p:grpSp>
        <p:grpSp>
          <p:nvGrpSpPr>
            <p:cNvPr id="36948" name="Group 84"/>
            <p:cNvGrpSpPr>
              <a:grpSpLocks/>
            </p:cNvGrpSpPr>
            <p:nvPr/>
          </p:nvGrpSpPr>
          <p:grpSpPr bwMode="auto">
            <a:xfrm>
              <a:off x="4176" y="1488"/>
              <a:ext cx="336" cy="192"/>
              <a:chOff x="4176" y="2640"/>
              <a:chExt cx="336" cy="192"/>
            </a:xfrm>
          </p:grpSpPr>
          <p:sp>
            <p:nvSpPr>
              <p:cNvPr id="36949" name="Rectangle 85"/>
              <p:cNvSpPr>
                <a:spLocks noChangeArrowheads="1"/>
              </p:cNvSpPr>
              <p:nvPr/>
            </p:nvSpPr>
            <p:spPr bwMode="auto">
              <a:xfrm>
                <a:off x="4176" y="2784"/>
                <a:ext cx="336" cy="48"/>
              </a:xfrm>
              <a:prstGeom prst="rect">
                <a:avLst/>
              </a:prstGeom>
              <a:noFill/>
              <a:ln w="9525">
                <a:solidFill>
                  <a:srgbClr val="CC0000"/>
                </a:solidFill>
                <a:miter lim="800000"/>
                <a:headEnd/>
                <a:tailEnd/>
              </a:ln>
              <a:effectLst/>
            </p:spPr>
            <p:txBody>
              <a:bodyPr wrap="none" anchor="ctr"/>
              <a:lstStyle/>
              <a:p>
                <a:endParaRPr lang="en-US" dirty="0"/>
              </a:p>
            </p:txBody>
          </p:sp>
          <p:sp>
            <p:nvSpPr>
              <p:cNvPr id="36950" name="Rectangle 86"/>
              <p:cNvSpPr>
                <a:spLocks noChangeArrowheads="1"/>
              </p:cNvSpPr>
              <p:nvPr/>
            </p:nvSpPr>
            <p:spPr bwMode="auto">
              <a:xfrm>
                <a:off x="4176" y="2736"/>
                <a:ext cx="336" cy="48"/>
              </a:xfrm>
              <a:prstGeom prst="rect">
                <a:avLst/>
              </a:prstGeom>
              <a:noFill/>
              <a:ln w="9525">
                <a:solidFill>
                  <a:srgbClr val="CC0000"/>
                </a:solidFill>
                <a:miter lim="800000"/>
                <a:headEnd/>
                <a:tailEnd/>
              </a:ln>
              <a:effectLst/>
            </p:spPr>
            <p:txBody>
              <a:bodyPr wrap="none" anchor="ctr"/>
              <a:lstStyle/>
              <a:p>
                <a:endParaRPr lang="en-US" dirty="0"/>
              </a:p>
            </p:txBody>
          </p:sp>
          <p:sp>
            <p:nvSpPr>
              <p:cNvPr id="36951" name="Rectangle 87"/>
              <p:cNvSpPr>
                <a:spLocks noChangeArrowheads="1"/>
              </p:cNvSpPr>
              <p:nvPr/>
            </p:nvSpPr>
            <p:spPr bwMode="auto">
              <a:xfrm>
                <a:off x="4176" y="2688"/>
                <a:ext cx="336" cy="48"/>
              </a:xfrm>
              <a:prstGeom prst="rect">
                <a:avLst/>
              </a:prstGeom>
              <a:noFill/>
              <a:ln w="9525">
                <a:solidFill>
                  <a:srgbClr val="CC0000"/>
                </a:solidFill>
                <a:miter lim="800000"/>
                <a:headEnd/>
                <a:tailEnd/>
              </a:ln>
              <a:effectLst/>
            </p:spPr>
            <p:txBody>
              <a:bodyPr wrap="none" anchor="ctr"/>
              <a:lstStyle/>
              <a:p>
                <a:endParaRPr lang="en-US" dirty="0"/>
              </a:p>
            </p:txBody>
          </p:sp>
          <p:sp>
            <p:nvSpPr>
              <p:cNvPr id="36952" name="Rectangle 88"/>
              <p:cNvSpPr>
                <a:spLocks noChangeArrowheads="1"/>
              </p:cNvSpPr>
              <p:nvPr/>
            </p:nvSpPr>
            <p:spPr bwMode="auto">
              <a:xfrm>
                <a:off x="4176" y="2640"/>
                <a:ext cx="336" cy="48"/>
              </a:xfrm>
              <a:prstGeom prst="rect">
                <a:avLst/>
              </a:prstGeom>
              <a:noFill/>
              <a:ln w="9525">
                <a:solidFill>
                  <a:srgbClr val="CC0000"/>
                </a:solidFill>
                <a:miter lim="800000"/>
                <a:headEnd/>
                <a:tailEnd/>
              </a:ln>
              <a:effectLst/>
            </p:spPr>
            <p:txBody>
              <a:bodyPr wrap="none" anchor="ctr"/>
              <a:lstStyle/>
              <a:p>
                <a:endParaRPr lang="en-US" dirty="0"/>
              </a:p>
            </p:txBody>
          </p:sp>
        </p:grpSp>
      </p:grpSp>
      <p:grpSp>
        <p:nvGrpSpPr>
          <p:cNvPr id="36963" name="Group 99"/>
          <p:cNvGrpSpPr>
            <a:grpSpLocks/>
          </p:cNvGrpSpPr>
          <p:nvPr/>
        </p:nvGrpSpPr>
        <p:grpSpPr bwMode="auto">
          <a:xfrm>
            <a:off x="6248400" y="4305300"/>
            <a:ext cx="1676400" cy="304800"/>
            <a:chOff x="4542" y="2718"/>
            <a:chExt cx="1056" cy="192"/>
          </a:xfrm>
        </p:grpSpPr>
        <p:sp>
          <p:nvSpPr>
            <p:cNvPr id="36895" name="Rectangle 31"/>
            <p:cNvSpPr>
              <a:spLocks noChangeArrowheads="1"/>
            </p:cNvSpPr>
            <p:nvPr/>
          </p:nvSpPr>
          <p:spPr bwMode="auto">
            <a:xfrm>
              <a:off x="4686" y="2718"/>
              <a:ext cx="912" cy="192"/>
            </a:xfrm>
            <a:prstGeom prst="rect">
              <a:avLst/>
            </a:prstGeom>
            <a:noFill/>
            <a:ln w="9525">
              <a:noFill/>
              <a:miter lim="800000"/>
              <a:headEnd/>
              <a:tailEnd/>
            </a:ln>
            <a:effectLst/>
          </p:spPr>
          <p:txBody>
            <a:bodyPr wrap="none" anchor="ctr"/>
            <a:lstStyle/>
            <a:p>
              <a:pPr algn="ctr"/>
              <a:r>
                <a:rPr lang="en-US" sz="1400" dirty="0">
                  <a:solidFill>
                    <a:srgbClr val="CC0000"/>
                  </a:solidFill>
                </a:rPr>
                <a:t>Memory Address n</a:t>
              </a:r>
            </a:p>
          </p:txBody>
        </p:sp>
        <p:sp>
          <p:nvSpPr>
            <p:cNvPr id="36953" name="Line 89"/>
            <p:cNvSpPr>
              <a:spLocks noChangeShapeType="1"/>
            </p:cNvSpPr>
            <p:nvPr/>
          </p:nvSpPr>
          <p:spPr bwMode="auto">
            <a:xfrm flipH="1">
              <a:off x="4542" y="2814"/>
              <a:ext cx="144" cy="0"/>
            </a:xfrm>
            <a:prstGeom prst="line">
              <a:avLst/>
            </a:prstGeom>
            <a:noFill/>
            <a:ln w="38100">
              <a:solidFill>
                <a:srgbClr val="CC3300"/>
              </a:solidFill>
              <a:round/>
              <a:headEnd/>
              <a:tailEnd type="triangle" w="med" len="med"/>
            </a:ln>
            <a:effectLst/>
          </p:spPr>
          <p:txBody>
            <a:bodyPr/>
            <a:lstStyle/>
            <a:p>
              <a:endParaRPr lang="en-US" dirty="0"/>
            </a:p>
          </p:txBody>
        </p:sp>
      </p:grpSp>
      <p:grpSp>
        <p:nvGrpSpPr>
          <p:cNvPr id="36964" name="Group 100"/>
          <p:cNvGrpSpPr>
            <a:grpSpLocks/>
          </p:cNvGrpSpPr>
          <p:nvPr/>
        </p:nvGrpSpPr>
        <p:grpSpPr bwMode="auto">
          <a:xfrm>
            <a:off x="6248400" y="4000500"/>
            <a:ext cx="1905000" cy="304800"/>
            <a:chOff x="4560" y="2496"/>
            <a:chExt cx="1200" cy="192"/>
          </a:xfrm>
        </p:grpSpPr>
        <p:sp>
          <p:nvSpPr>
            <p:cNvPr id="36896" name="Rectangle 32"/>
            <p:cNvSpPr>
              <a:spLocks noChangeArrowheads="1"/>
            </p:cNvSpPr>
            <p:nvPr/>
          </p:nvSpPr>
          <p:spPr bwMode="auto">
            <a:xfrm>
              <a:off x="4656" y="2496"/>
              <a:ext cx="1104" cy="192"/>
            </a:xfrm>
            <a:prstGeom prst="rect">
              <a:avLst/>
            </a:prstGeom>
            <a:noFill/>
            <a:ln w="9525">
              <a:noFill/>
              <a:miter lim="800000"/>
              <a:headEnd/>
              <a:tailEnd/>
            </a:ln>
            <a:effectLst/>
          </p:spPr>
          <p:txBody>
            <a:bodyPr wrap="none" anchor="ctr"/>
            <a:lstStyle/>
            <a:p>
              <a:pPr algn="ctr"/>
              <a:r>
                <a:rPr lang="en-US" sz="1400" dirty="0">
                  <a:solidFill>
                    <a:srgbClr val="CC0000"/>
                  </a:solidFill>
                </a:rPr>
                <a:t>Memory Address n+4</a:t>
              </a:r>
            </a:p>
          </p:txBody>
        </p:sp>
        <p:sp>
          <p:nvSpPr>
            <p:cNvPr id="36958" name="Line 94"/>
            <p:cNvSpPr>
              <a:spLocks noChangeShapeType="1"/>
            </p:cNvSpPr>
            <p:nvPr/>
          </p:nvSpPr>
          <p:spPr bwMode="auto">
            <a:xfrm flipH="1">
              <a:off x="4560" y="2592"/>
              <a:ext cx="144" cy="0"/>
            </a:xfrm>
            <a:prstGeom prst="line">
              <a:avLst/>
            </a:prstGeom>
            <a:noFill/>
            <a:ln w="38100">
              <a:solidFill>
                <a:srgbClr val="CC3300"/>
              </a:solidFill>
              <a:round/>
              <a:headEnd/>
              <a:tailEnd type="triangle" w="med" len="med"/>
            </a:ln>
            <a:effectLst/>
          </p:spPr>
          <p:txBody>
            <a:bodyPr/>
            <a:lstStyle/>
            <a:p>
              <a:endParaRPr lang="en-US" dirty="0"/>
            </a:p>
          </p:txBody>
        </p:sp>
      </p:grpSp>
      <p:grpSp>
        <p:nvGrpSpPr>
          <p:cNvPr id="36965" name="Group 101"/>
          <p:cNvGrpSpPr>
            <a:grpSpLocks/>
          </p:cNvGrpSpPr>
          <p:nvPr/>
        </p:nvGrpSpPr>
        <p:grpSpPr bwMode="auto">
          <a:xfrm>
            <a:off x="6248400" y="3705225"/>
            <a:ext cx="1905000" cy="304800"/>
            <a:chOff x="4560" y="2496"/>
            <a:chExt cx="1200" cy="192"/>
          </a:xfrm>
        </p:grpSpPr>
        <p:sp>
          <p:nvSpPr>
            <p:cNvPr id="36966" name="Rectangle 102"/>
            <p:cNvSpPr>
              <a:spLocks noChangeArrowheads="1"/>
            </p:cNvSpPr>
            <p:nvPr/>
          </p:nvSpPr>
          <p:spPr bwMode="auto">
            <a:xfrm>
              <a:off x="4656" y="2496"/>
              <a:ext cx="1104" cy="192"/>
            </a:xfrm>
            <a:prstGeom prst="rect">
              <a:avLst/>
            </a:prstGeom>
            <a:noFill/>
            <a:ln w="9525">
              <a:noFill/>
              <a:miter lim="800000"/>
              <a:headEnd/>
              <a:tailEnd/>
            </a:ln>
            <a:effectLst/>
          </p:spPr>
          <p:txBody>
            <a:bodyPr wrap="none" anchor="ctr"/>
            <a:lstStyle/>
            <a:p>
              <a:pPr algn="ctr"/>
              <a:r>
                <a:rPr lang="en-US" sz="1400" dirty="0">
                  <a:solidFill>
                    <a:srgbClr val="CC0000"/>
                  </a:solidFill>
                </a:rPr>
                <a:t>Memory Address n+8</a:t>
              </a:r>
            </a:p>
          </p:txBody>
        </p:sp>
        <p:sp>
          <p:nvSpPr>
            <p:cNvPr id="36967" name="Line 103"/>
            <p:cNvSpPr>
              <a:spLocks noChangeShapeType="1"/>
            </p:cNvSpPr>
            <p:nvPr/>
          </p:nvSpPr>
          <p:spPr bwMode="auto">
            <a:xfrm flipH="1">
              <a:off x="4560" y="2592"/>
              <a:ext cx="144" cy="0"/>
            </a:xfrm>
            <a:prstGeom prst="line">
              <a:avLst/>
            </a:prstGeom>
            <a:noFill/>
            <a:ln w="38100">
              <a:solidFill>
                <a:srgbClr val="CC3300"/>
              </a:solidFill>
              <a:round/>
              <a:headEnd/>
              <a:tailEnd type="triangle" w="med" len="med"/>
            </a:ln>
            <a:effectLst/>
          </p:spPr>
          <p:txBody>
            <a:bodyPr/>
            <a:lstStyle/>
            <a:p>
              <a:endParaRPr lang="en-US" dirty="0"/>
            </a:p>
          </p:txBody>
        </p:sp>
      </p:grpSp>
      <p:grpSp>
        <p:nvGrpSpPr>
          <p:cNvPr id="36968" name="Group 104"/>
          <p:cNvGrpSpPr>
            <a:grpSpLocks/>
          </p:cNvGrpSpPr>
          <p:nvPr/>
        </p:nvGrpSpPr>
        <p:grpSpPr bwMode="auto">
          <a:xfrm>
            <a:off x="6248400" y="3400425"/>
            <a:ext cx="1905000" cy="304800"/>
            <a:chOff x="4560" y="2496"/>
            <a:chExt cx="1200" cy="192"/>
          </a:xfrm>
        </p:grpSpPr>
        <p:sp>
          <p:nvSpPr>
            <p:cNvPr id="36969" name="Rectangle 105"/>
            <p:cNvSpPr>
              <a:spLocks noChangeArrowheads="1"/>
            </p:cNvSpPr>
            <p:nvPr/>
          </p:nvSpPr>
          <p:spPr bwMode="auto">
            <a:xfrm>
              <a:off x="4656" y="2496"/>
              <a:ext cx="1104" cy="192"/>
            </a:xfrm>
            <a:prstGeom prst="rect">
              <a:avLst/>
            </a:prstGeom>
            <a:noFill/>
            <a:ln w="9525">
              <a:noFill/>
              <a:miter lim="800000"/>
              <a:headEnd/>
              <a:tailEnd/>
            </a:ln>
            <a:effectLst/>
          </p:spPr>
          <p:txBody>
            <a:bodyPr wrap="none" anchor="ctr"/>
            <a:lstStyle/>
            <a:p>
              <a:pPr algn="ctr"/>
              <a:r>
                <a:rPr lang="en-US" sz="1400" dirty="0">
                  <a:solidFill>
                    <a:srgbClr val="CC0000"/>
                  </a:solidFill>
                </a:rPr>
                <a:t>Memory Address n+12</a:t>
              </a:r>
            </a:p>
          </p:txBody>
        </p:sp>
        <p:sp>
          <p:nvSpPr>
            <p:cNvPr id="36970" name="Line 106"/>
            <p:cNvSpPr>
              <a:spLocks noChangeShapeType="1"/>
            </p:cNvSpPr>
            <p:nvPr/>
          </p:nvSpPr>
          <p:spPr bwMode="auto">
            <a:xfrm flipH="1">
              <a:off x="4560" y="2592"/>
              <a:ext cx="144" cy="0"/>
            </a:xfrm>
            <a:prstGeom prst="line">
              <a:avLst/>
            </a:prstGeom>
            <a:noFill/>
            <a:ln w="38100">
              <a:solidFill>
                <a:srgbClr val="CC3300"/>
              </a:solidFill>
              <a:round/>
              <a:headEnd/>
              <a:tailEnd type="triangle" w="med" len="med"/>
            </a:ln>
            <a:effectLst/>
          </p:spPr>
          <p:txBody>
            <a:bodyPr/>
            <a:lstStyle/>
            <a:p>
              <a:endParaRPr lang="en-US" dirty="0"/>
            </a:p>
          </p:txBody>
        </p:sp>
      </p:grpSp>
      <p:grpSp>
        <p:nvGrpSpPr>
          <p:cNvPr id="36971" name="Group 107"/>
          <p:cNvGrpSpPr>
            <a:grpSpLocks/>
          </p:cNvGrpSpPr>
          <p:nvPr/>
        </p:nvGrpSpPr>
        <p:grpSpPr bwMode="auto">
          <a:xfrm>
            <a:off x="6248400" y="3095625"/>
            <a:ext cx="1905000" cy="304800"/>
            <a:chOff x="4560" y="2496"/>
            <a:chExt cx="1200" cy="192"/>
          </a:xfrm>
        </p:grpSpPr>
        <p:sp>
          <p:nvSpPr>
            <p:cNvPr id="36972" name="Rectangle 108"/>
            <p:cNvSpPr>
              <a:spLocks noChangeArrowheads="1"/>
            </p:cNvSpPr>
            <p:nvPr/>
          </p:nvSpPr>
          <p:spPr bwMode="auto">
            <a:xfrm>
              <a:off x="4656" y="2496"/>
              <a:ext cx="1104" cy="192"/>
            </a:xfrm>
            <a:prstGeom prst="rect">
              <a:avLst/>
            </a:prstGeom>
            <a:noFill/>
            <a:ln w="9525">
              <a:noFill/>
              <a:miter lim="800000"/>
              <a:headEnd/>
              <a:tailEnd/>
            </a:ln>
            <a:effectLst/>
          </p:spPr>
          <p:txBody>
            <a:bodyPr wrap="none" anchor="ctr"/>
            <a:lstStyle/>
            <a:p>
              <a:pPr algn="ctr"/>
              <a:r>
                <a:rPr lang="en-US" sz="1400" dirty="0">
                  <a:solidFill>
                    <a:srgbClr val="CC0000"/>
                  </a:solidFill>
                </a:rPr>
                <a:t>Memory Address n+16</a:t>
              </a:r>
            </a:p>
          </p:txBody>
        </p:sp>
        <p:sp>
          <p:nvSpPr>
            <p:cNvPr id="36973" name="Line 109"/>
            <p:cNvSpPr>
              <a:spLocks noChangeShapeType="1"/>
            </p:cNvSpPr>
            <p:nvPr/>
          </p:nvSpPr>
          <p:spPr bwMode="auto">
            <a:xfrm flipH="1">
              <a:off x="4560" y="2592"/>
              <a:ext cx="144" cy="0"/>
            </a:xfrm>
            <a:prstGeom prst="line">
              <a:avLst/>
            </a:prstGeom>
            <a:noFill/>
            <a:ln w="38100">
              <a:solidFill>
                <a:srgbClr val="CC3300"/>
              </a:solidFill>
              <a:round/>
              <a:headEnd/>
              <a:tailEnd type="triangle" w="med" len="med"/>
            </a:ln>
            <a:effectLst/>
          </p:spPr>
          <p:txBody>
            <a:bodyPr/>
            <a:lstStyle/>
            <a:p>
              <a:endParaRPr lang="en-US" dirty="0"/>
            </a:p>
          </p:txBody>
        </p:sp>
      </p:grpSp>
      <p:grpSp>
        <p:nvGrpSpPr>
          <p:cNvPr id="36974" name="Group 110"/>
          <p:cNvGrpSpPr>
            <a:grpSpLocks/>
          </p:cNvGrpSpPr>
          <p:nvPr/>
        </p:nvGrpSpPr>
        <p:grpSpPr bwMode="auto">
          <a:xfrm>
            <a:off x="6248400" y="2790825"/>
            <a:ext cx="1905000" cy="304800"/>
            <a:chOff x="4560" y="2496"/>
            <a:chExt cx="1200" cy="192"/>
          </a:xfrm>
        </p:grpSpPr>
        <p:sp>
          <p:nvSpPr>
            <p:cNvPr id="36975" name="Rectangle 111"/>
            <p:cNvSpPr>
              <a:spLocks noChangeArrowheads="1"/>
            </p:cNvSpPr>
            <p:nvPr/>
          </p:nvSpPr>
          <p:spPr bwMode="auto">
            <a:xfrm>
              <a:off x="4656" y="2496"/>
              <a:ext cx="1104" cy="192"/>
            </a:xfrm>
            <a:prstGeom prst="rect">
              <a:avLst/>
            </a:prstGeom>
            <a:noFill/>
            <a:ln w="9525">
              <a:noFill/>
              <a:miter lim="800000"/>
              <a:headEnd/>
              <a:tailEnd/>
            </a:ln>
            <a:effectLst/>
          </p:spPr>
          <p:txBody>
            <a:bodyPr wrap="none" anchor="ctr"/>
            <a:lstStyle/>
            <a:p>
              <a:pPr algn="ctr"/>
              <a:r>
                <a:rPr lang="en-US" sz="1400" dirty="0">
                  <a:solidFill>
                    <a:srgbClr val="CC0000"/>
                  </a:solidFill>
                </a:rPr>
                <a:t>Memory Address n+20</a:t>
              </a:r>
            </a:p>
          </p:txBody>
        </p:sp>
        <p:sp>
          <p:nvSpPr>
            <p:cNvPr id="36976" name="Line 112"/>
            <p:cNvSpPr>
              <a:spLocks noChangeShapeType="1"/>
            </p:cNvSpPr>
            <p:nvPr/>
          </p:nvSpPr>
          <p:spPr bwMode="auto">
            <a:xfrm flipH="1">
              <a:off x="4560" y="2592"/>
              <a:ext cx="144" cy="0"/>
            </a:xfrm>
            <a:prstGeom prst="line">
              <a:avLst/>
            </a:prstGeom>
            <a:noFill/>
            <a:ln w="38100">
              <a:solidFill>
                <a:srgbClr val="CC3300"/>
              </a:solidFill>
              <a:round/>
              <a:headEnd/>
              <a:tailEnd type="triangle" w="med" len="med"/>
            </a:ln>
            <a:effectLst/>
          </p:spPr>
          <p:txBody>
            <a:bodyPr/>
            <a:lstStyle/>
            <a:p>
              <a:endParaRPr lang="en-US" dirty="0"/>
            </a:p>
          </p:txBody>
        </p:sp>
      </p:grpSp>
      <p:grpSp>
        <p:nvGrpSpPr>
          <p:cNvPr id="36977" name="Group 113"/>
          <p:cNvGrpSpPr>
            <a:grpSpLocks/>
          </p:cNvGrpSpPr>
          <p:nvPr/>
        </p:nvGrpSpPr>
        <p:grpSpPr bwMode="auto">
          <a:xfrm>
            <a:off x="6248400" y="2476500"/>
            <a:ext cx="1905000" cy="304800"/>
            <a:chOff x="4560" y="2496"/>
            <a:chExt cx="1200" cy="192"/>
          </a:xfrm>
        </p:grpSpPr>
        <p:sp>
          <p:nvSpPr>
            <p:cNvPr id="36978" name="Rectangle 114"/>
            <p:cNvSpPr>
              <a:spLocks noChangeArrowheads="1"/>
            </p:cNvSpPr>
            <p:nvPr/>
          </p:nvSpPr>
          <p:spPr bwMode="auto">
            <a:xfrm>
              <a:off x="4656" y="2496"/>
              <a:ext cx="1104" cy="192"/>
            </a:xfrm>
            <a:prstGeom prst="rect">
              <a:avLst/>
            </a:prstGeom>
            <a:noFill/>
            <a:ln w="9525">
              <a:noFill/>
              <a:miter lim="800000"/>
              <a:headEnd/>
              <a:tailEnd/>
            </a:ln>
            <a:effectLst/>
          </p:spPr>
          <p:txBody>
            <a:bodyPr wrap="none" anchor="ctr"/>
            <a:lstStyle/>
            <a:p>
              <a:pPr algn="ctr"/>
              <a:r>
                <a:rPr lang="en-US" sz="1400" dirty="0">
                  <a:solidFill>
                    <a:srgbClr val="CC0000"/>
                  </a:solidFill>
                </a:rPr>
                <a:t>Etc.</a:t>
              </a:r>
            </a:p>
          </p:txBody>
        </p:sp>
        <p:sp>
          <p:nvSpPr>
            <p:cNvPr id="36979" name="Line 115"/>
            <p:cNvSpPr>
              <a:spLocks noChangeShapeType="1"/>
            </p:cNvSpPr>
            <p:nvPr/>
          </p:nvSpPr>
          <p:spPr bwMode="auto">
            <a:xfrm flipH="1">
              <a:off x="4560" y="2592"/>
              <a:ext cx="144" cy="0"/>
            </a:xfrm>
            <a:prstGeom prst="line">
              <a:avLst/>
            </a:prstGeom>
            <a:noFill/>
            <a:ln w="38100">
              <a:solidFill>
                <a:srgbClr val="CC3300"/>
              </a:solidFill>
              <a:round/>
              <a:headEnd/>
              <a:tailEnd type="triangle" w="med" len="med"/>
            </a:ln>
            <a:effectLst/>
          </p:spPr>
          <p:txBody>
            <a:bodyPr/>
            <a:lstStyle/>
            <a:p>
              <a:endParaRPr lang="en-US" dirty="0"/>
            </a:p>
          </p:txBody>
        </p:sp>
      </p:grpSp>
      <p:sp>
        <p:nvSpPr>
          <p:cNvPr id="36960" name="Line 96"/>
          <p:cNvSpPr>
            <a:spLocks noChangeShapeType="1"/>
          </p:cNvSpPr>
          <p:nvPr/>
        </p:nvSpPr>
        <p:spPr bwMode="auto">
          <a:xfrm>
            <a:off x="2057400" y="3809999"/>
            <a:ext cx="3657600" cy="47625"/>
          </a:xfrm>
          <a:prstGeom prst="line">
            <a:avLst/>
          </a:prstGeom>
          <a:noFill/>
          <a:ln w="38100">
            <a:solidFill>
              <a:schemeClr val="accent2"/>
            </a:solidFill>
            <a:round/>
            <a:headEnd/>
            <a:tailEnd type="triangle" w="med" len="med"/>
          </a:ln>
          <a:effectLst/>
        </p:spPr>
        <p:txBody>
          <a:bodyPr/>
          <a:lstStyle/>
          <a:p>
            <a:endParaRPr lang="en-US" dirty="0"/>
          </a:p>
        </p:txBody>
      </p:sp>
      <p:grpSp>
        <p:nvGrpSpPr>
          <p:cNvPr id="36917" name="Group 53"/>
          <p:cNvGrpSpPr>
            <a:grpSpLocks/>
          </p:cNvGrpSpPr>
          <p:nvPr/>
        </p:nvGrpSpPr>
        <p:grpSpPr bwMode="auto">
          <a:xfrm>
            <a:off x="3352800" y="2057400"/>
            <a:ext cx="1905000" cy="2438400"/>
            <a:chOff x="2400" y="1296"/>
            <a:chExt cx="1200" cy="1536"/>
          </a:xfrm>
        </p:grpSpPr>
        <p:sp>
          <p:nvSpPr>
            <p:cNvPr id="36914" name="AutoShape 50"/>
            <p:cNvSpPr>
              <a:spLocks noChangeArrowheads="1"/>
            </p:cNvSpPr>
            <p:nvPr/>
          </p:nvSpPr>
          <p:spPr bwMode="auto">
            <a:xfrm>
              <a:off x="2400" y="1296"/>
              <a:ext cx="1200" cy="1536"/>
            </a:xfrm>
            <a:prstGeom prst="rightArrow">
              <a:avLst>
                <a:gd name="adj1" fmla="val 50000"/>
                <a:gd name="adj2" fmla="val 25000"/>
              </a:avLst>
            </a:prstGeom>
            <a:solidFill>
              <a:srgbClr val="FFCCCC"/>
            </a:solidFill>
            <a:ln w="9525">
              <a:solidFill>
                <a:schemeClr val="tx1"/>
              </a:solidFill>
              <a:miter lim="800000"/>
              <a:headEnd/>
              <a:tailEnd/>
            </a:ln>
            <a:effectLst/>
          </p:spPr>
          <p:txBody>
            <a:bodyPr wrap="none" anchor="ctr"/>
            <a:lstStyle/>
            <a:p>
              <a:endParaRPr lang="en-US" dirty="0"/>
            </a:p>
          </p:txBody>
        </p:sp>
        <p:sp>
          <p:nvSpPr>
            <p:cNvPr id="36916" name="Text Box 52"/>
            <p:cNvSpPr txBox="1">
              <a:spLocks noChangeArrowheads="1"/>
            </p:cNvSpPr>
            <p:nvPr/>
          </p:nvSpPr>
          <p:spPr bwMode="auto">
            <a:xfrm>
              <a:off x="2588" y="1872"/>
              <a:ext cx="676" cy="404"/>
            </a:xfrm>
            <a:prstGeom prst="rect">
              <a:avLst/>
            </a:prstGeom>
            <a:noFill/>
            <a:ln w="9525">
              <a:noFill/>
              <a:miter lim="800000"/>
              <a:headEnd/>
              <a:tailEnd/>
            </a:ln>
            <a:effectLst/>
          </p:spPr>
          <p:txBody>
            <a:bodyPr wrap="none">
              <a:spAutoFit/>
            </a:bodyPr>
            <a:lstStyle/>
            <a:p>
              <a:r>
                <a:rPr lang="en-US" sz="1800" b="1" dirty="0">
                  <a:solidFill>
                    <a:schemeClr val="accent2"/>
                  </a:solidFill>
                </a:rPr>
                <a:t>Mapping</a:t>
              </a:r>
            </a:p>
            <a:p>
              <a:r>
                <a:rPr lang="en-US" sz="1800" b="1" dirty="0">
                  <a:solidFill>
                    <a:schemeClr val="accent2"/>
                  </a:solidFill>
                </a:rPr>
                <a:t>Function</a:t>
              </a:r>
            </a:p>
          </p:txBody>
        </p:sp>
      </p:grpSp>
      <p:pic>
        <p:nvPicPr>
          <p:cNvPr id="2" name="2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25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ooter Placeholder 3"/>
          <p:cNvSpPr>
            <a:spLocks noGrp="1"/>
          </p:cNvSpPr>
          <p:nvPr>
            <p:ph type="ftr" sz="quarter" idx="10"/>
          </p:nvPr>
        </p:nvSpPr>
        <p:spPr/>
        <p:txBody>
          <a:bodyPr/>
          <a:lstStyle/>
          <a:p>
            <a:r>
              <a:rPr lang="en-US" dirty="0"/>
              <a:t>Lecture #15:  Constructing Loops in SPIM</a:t>
            </a:r>
          </a:p>
        </p:txBody>
      </p:sp>
      <p:sp>
        <p:nvSpPr>
          <p:cNvPr id="53" name="Slide Number Placeholder 4"/>
          <p:cNvSpPr>
            <a:spLocks noGrp="1"/>
          </p:cNvSpPr>
          <p:nvPr>
            <p:ph type="sldNum" sz="quarter" idx="11"/>
          </p:nvPr>
        </p:nvSpPr>
        <p:spPr/>
        <p:txBody>
          <a:bodyPr/>
          <a:lstStyle/>
          <a:p>
            <a:fld id="{848F15A0-89FB-4BC0-A88F-17CAB3D1CC1E}" type="slidenum">
              <a:rPr lang="en-US"/>
              <a:pPr/>
              <a:t>21</a:t>
            </a:fld>
            <a:endParaRPr lang="en-US" dirty="0"/>
          </a:p>
        </p:txBody>
      </p:sp>
      <p:sp>
        <p:nvSpPr>
          <p:cNvPr id="45058" name="Rectangle 2"/>
          <p:cNvSpPr>
            <a:spLocks noGrp="1" noChangeArrowheads="1"/>
          </p:cNvSpPr>
          <p:nvPr>
            <p:ph type="title"/>
          </p:nvPr>
        </p:nvSpPr>
        <p:spPr>
          <a:xfrm>
            <a:off x="838200" y="1447800"/>
            <a:ext cx="7543800" cy="533400"/>
          </a:xfrm>
          <a:ln/>
        </p:spPr>
        <p:txBody>
          <a:bodyPr/>
          <a:lstStyle/>
          <a:p>
            <a:r>
              <a:rPr lang="en-US" sz="3200" dirty="0"/>
              <a:t>Program Flow Chart; Filling a 2-D Array</a:t>
            </a:r>
          </a:p>
        </p:txBody>
      </p:sp>
      <p:sp>
        <p:nvSpPr>
          <p:cNvPr id="45059" name="Rectangle 3"/>
          <p:cNvSpPr>
            <a:spLocks noGrp="1" noChangeArrowheads="1"/>
          </p:cNvSpPr>
          <p:nvPr>
            <p:ph type="body" idx="1"/>
          </p:nvPr>
        </p:nvSpPr>
        <p:spPr>
          <a:xfrm>
            <a:off x="457200" y="5715000"/>
            <a:ext cx="8229600" cy="533400"/>
          </a:xfrm>
        </p:spPr>
        <p:txBody>
          <a:bodyPr/>
          <a:lstStyle/>
          <a:p>
            <a:r>
              <a:rPr lang="en-US" dirty="0">
                <a:solidFill>
                  <a:srgbClr val="CC0000"/>
                </a:solidFill>
              </a:rPr>
              <a:t>Filling a 2-D array requires keeping up with row and column positions.  </a:t>
            </a:r>
          </a:p>
        </p:txBody>
      </p:sp>
      <p:cxnSp>
        <p:nvCxnSpPr>
          <p:cNvPr id="45105" name="AutoShape 49"/>
          <p:cNvCxnSpPr>
            <a:cxnSpLocks noChangeShapeType="1"/>
            <a:stCxn id="45119" idx="3"/>
            <a:endCxn id="45120" idx="1"/>
          </p:cNvCxnSpPr>
          <p:nvPr/>
        </p:nvCxnSpPr>
        <p:spPr bwMode="auto">
          <a:xfrm>
            <a:off x="1609725" y="2743200"/>
            <a:ext cx="209550" cy="0"/>
          </a:xfrm>
          <a:prstGeom prst="straightConnector1">
            <a:avLst/>
          </a:prstGeom>
          <a:noFill/>
          <a:ln w="19050">
            <a:solidFill>
              <a:schemeClr val="accent2"/>
            </a:solidFill>
            <a:round/>
            <a:headEnd/>
            <a:tailEnd type="triangle" w="med" len="med"/>
          </a:ln>
          <a:effectLst/>
        </p:spPr>
      </p:cxnSp>
      <p:cxnSp>
        <p:nvCxnSpPr>
          <p:cNvPr id="45107" name="AutoShape 51"/>
          <p:cNvCxnSpPr>
            <a:cxnSpLocks noChangeShapeType="1"/>
            <a:stCxn id="45123" idx="3"/>
            <a:endCxn id="45125" idx="0"/>
          </p:cNvCxnSpPr>
          <p:nvPr/>
        </p:nvCxnSpPr>
        <p:spPr bwMode="auto">
          <a:xfrm>
            <a:off x="5267325" y="2743200"/>
            <a:ext cx="371475" cy="828675"/>
          </a:xfrm>
          <a:prstGeom prst="bentConnector2">
            <a:avLst/>
          </a:prstGeom>
          <a:noFill/>
          <a:ln w="19050">
            <a:solidFill>
              <a:schemeClr val="accent2"/>
            </a:solidFill>
            <a:miter lim="800000"/>
            <a:headEnd/>
            <a:tailEnd type="triangle" w="med" len="med"/>
          </a:ln>
          <a:effectLst/>
        </p:spPr>
      </p:cxnSp>
      <p:cxnSp>
        <p:nvCxnSpPr>
          <p:cNvPr id="45109" name="AutoShape 53"/>
          <p:cNvCxnSpPr>
            <a:cxnSpLocks noChangeShapeType="1"/>
            <a:stCxn id="45125" idx="2"/>
            <a:endCxn id="45126" idx="3"/>
          </p:cNvCxnSpPr>
          <p:nvPr/>
        </p:nvCxnSpPr>
        <p:spPr bwMode="auto">
          <a:xfrm rot="5400000">
            <a:off x="5038725" y="4581525"/>
            <a:ext cx="828675" cy="371475"/>
          </a:xfrm>
          <a:prstGeom prst="bentConnector2">
            <a:avLst/>
          </a:prstGeom>
          <a:noFill/>
          <a:ln w="19050">
            <a:solidFill>
              <a:schemeClr val="accent2"/>
            </a:solidFill>
            <a:miter lim="800000"/>
            <a:headEnd/>
            <a:tailEnd type="triangle" w="med" len="med"/>
          </a:ln>
          <a:effectLst/>
        </p:spPr>
      </p:cxnSp>
      <p:sp>
        <p:nvSpPr>
          <p:cNvPr id="45112" name="AutoShape 56"/>
          <p:cNvSpPr>
            <a:spLocks noChangeArrowheads="1"/>
          </p:cNvSpPr>
          <p:nvPr/>
        </p:nvSpPr>
        <p:spPr bwMode="auto">
          <a:xfrm>
            <a:off x="3581400" y="3505200"/>
            <a:ext cx="1219200" cy="914400"/>
          </a:xfrm>
          <a:prstGeom prst="flowChartDecision">
            <a:avLst/>
          </a:prstGeom>
          <a:solidFill>
            <a:srgbClr val="FFCC66">
              <a:alpha val="50000"/>
            </a:srgbClr>
          </a:solidFill>
          <a:ln w="19050">
            <a:solidFill>
              <a:schemeClr val="accent2"/>
            </a:solidFill>
            <a:miter lim="800000"/>
            <a:headEnd/>
            <a:tailEnd/>
          </a:ln>
          <a:effectLst/>
        </p:spPr>
        <p:txBody>
          <a:bodyPr wrap="none" anchor="ctr"/>
          <a:lstStyle/>
          <a:p>
            <a:pPr algn="ctr"/>
            <a:r>
              <a:rPr lang="en-US" sz="1200" b="1" dirty="0">
                <a:solidFill>
                  <a:schemeClr val="accent2"/>
                </a:solidFill>
              </a:rPr>
              <a:t>Column</a:t>
            </a:r>
          </a:p>
          <a:p>
            <a:pPr algn="ctr"/>
            <a:r>
              <a:rPr lang="en-US" sz="1200" b="1" dirty="0">
                <a:solidFill>
                  <a:schemeClr val="accent2"/>
                </a:solidFill>
              </a:rPr>
              <a:t>counter</a:t>
            </a:r>
          </a:p>
          <a:p>
            <a:pPr algn="ctr"/>
            <a:r>
              <a:rPr lang="en-US" sz="1200" b="1" dirty="0">
                <a:solidFill>
                  <a:schemeClr val="accent2"/>
                </a:solidFill>
              </a:rPr>
              <a:t>= </a:t>
            </a:r>
            <a:r>
              <a:rPr lang="en-US" sz="1200" b="1" dirty="0" smtClean="0">
                <a:solidFill>
                  <a:schemeClr val="accent2"/>
                </a:solidFill>
              </a:rPr>
              <a:t>20?</a:t>
            </a:r>
            <a:endParaRPr lang="en-US" sz="1200" b="1" dirty="0">
              <a:solidFill>
                <a:schemeClr val="accent2"/>
              </a:solidFill>
            </a:endParaRPr>
          </a:p>
        </p:txBody>
      </p:sp>
      <p:cxnSp>
        <p:nvCxnSpPr>
          <p:cNvPr id="45114" name="AutoShape 58"/>
          <p:cNvCxnSpPr>
            <a:cxnSpLocks noChangeShapeType="1"/>
            <a:stCxn id="45112" idx="0"/>
            <a:endCxn id="45123" idx="2"/>
          </p:cNvCxnSpPr>
          <p:nvPr/>
        </p:nvCxnSpPr>
        <p:spPr bwMode="auto">
          <a:xfrm rot="16200000">
            <a:off x="4257675" y="2990850"/>
            <a:ext cx="438150" cy="571500"/>
          </a:xfrm>
          <a:prstGeom prst="bentConnector3">
            <a:avLst>
              <a:gd name="adj1" fmla="val 50000"/>
            </a:avLst>
          </a:prstGeom>
          <a:noFill/>
          <a:ln w="19050">
            <a:solidFill>
              <a:schemeClr val="accent2"/>
            </a:solidFill>
            <a:miter lim="800000"/>
            <a:headEnd/>
            <a:tailEnd type="triangle" w="med" len="med"/>
          </a:ln>
          <a:effectLst/>
        </p:spPr>
      </p:cxnSp>
      <p:sp>
        <p:nvSpPr>
          <p:cNvPr id="45115" name="Text Box 59"/>
          <p:cNvSpPr txBox="1">
            <a:spLocks noChangeArrowheads="1"/>
          </p:cNvSpPr>
          <p:nvPr/>
        </p:nvSpPr>
        <p:spPr bwMode="auto">
          <a:xfrm>
            <a:off x="4267200" y="3276600"/>
            <a:ext cx="369888" cy="274638"/>
          </a:xfrm>
          <a:prstGeom prst="rect">
            <a:avLst/>
          </a:prstGeom>
          <a:noFill/>
          <a:ln w="9525">
            <a:noFill/>
            <a:miter lim="800000"/>
            <a:headEnd/>
            <a:tailEnd/>
          </a:ln>
          <a:effectLst/>
        </p:spPr>
        <p:txBody>
          <a:bodyPr wrap="none">
            <a:spAutoFit/>
          </a:bodyPr>
          <a:lstStyle/>
          <a:p>
            <a:r>
              <a:rPr lang="en-US" sz="1200" b="1" dirty="0">
                <a:solidFill>
                  <a:srgbClr val="CC3300"/>
                </a:solidFill>
              </a:rPr>
              <a:t>No</a:t>
            </a:r>
          </a:p>
        </p:txBody>
      </p:sp>
      <p:sp>
        <p:nvSpPr>
          <p:cNvPr id="45116" name="Text Box 60"/>
          <p:cNvSpPr txBox="1">
            <a:spLocks noChangeArrowheads="1"/>
          </p:cNvSpPr>
          <p:nvPr/>
        </p:nvSpPr>
        <p:spPr bwMode="auto">
          <a:xfrm>
            <a:off x="3200400" y="3611563"/>
            <a:ext cx="420688" cy="274637"/>
          </a:xfrm>
          <a:prstGeom prst="rect">
            <a:avLst/>
          </a:prstGeom>
          <a:noFill/>
          <a:ln w="9525">
            <a:noFill/>
            <a:miter lim="800000"/>
            <a:headEnd/>
            <a:tailEnd/>
          </a:ln>
          <a:effectLst/>
        </p:spPr>
        <p:txBody>
          <a:bodyPr wrap="none">
            <a:spAutoFit/>
          </a:bodyPr>
          <a:lstStyle/>
          <a:p>
            <a:r>
              <a:rPr lang="en-US" sz="1200" b="1" dirty="0">
                <a:solidFill>
                  <a:srgbClr val="CC3300"/>
                </a:solidFill>
              </a:rPr>
              <a:t>Yes</a:t>
            </a:r>
          </a:p>
        </p:txBody>
      </p:sp>
      <p:sp>
        <p:nvSpPr>
          <p:cNvPr id="45117" name="Rectangle 61"/>
          <p:cNvSpPr>
            <a:spLocks noChangeArrowheads="1"/>
          </p:cNvSpPr>
          <p:nvPr/>
        </p:nvSpPr>
        <p:spPr bwMode="auto">
          <a:xfrm>
            <a:off x="685800" y="4800600"/>
            <a:ext cx="914400" cy="685800"/>
          </a:xfrm>
          <a:prstGeom prst="rect">
            <a:avLst/>
          </a:prstGeom>
          <a:solidFill>
            <a:srgbClr val="FFCC66">
              <a:alpha val="50000"/>
            </a:srgbClr>
          </a:solidFill>
          <a:ln w="19050">
            <a:solidFill>
              <a:schemeClr val="accent2"/>
            </a:solidFill>
            <a:miter lim="800000"/>
            <a:headEnd/>
            <a:tailEnd/>
          </a:ln>
          <a:effectLst/>
        </p:spPr>
        <p:txBody>
          <a:bodyPr wrap="none" anchor="ctr"/>
          <a:lstStyle/>
          <a:p>
            <a:pPr algn="ctr"/>
            <a:r>
              <a:rPr lang="en-US" sz="1600" b="1" dirty="0">
                <a:solidFill>
                  <a:schemeClr val="accent2"/>
                </a:solidFill>
              </a:rPr>
              <a:t>Exit</a:t>
            </a:r>
          </a:p>
          <a:p>
            <a:pPr algn="ctr"/>
            <a:r>
              <a:rPr lang="en-US" sz="1600" b="1" dirty="0">
                <a:solidFill>
                  <a:schemeClr val="accent2"/>
                </a:solidFill>
              </a:rPr>
              <a:t>Program</a:t>
            </a:r>
          </a:p>
        </p:txBody>
      </p:sp>
      <p:cxnSp>
        <p:nvCxnSpPr>
          <p:cNvPr id="45118" name="AutoShape 62"/>
          <p:cNvCxnSpPr>
            <a:cxnSpLocks noChangeShapeType="1"/>
            <a:stCxn id="45112" idx="1"/>
            <a:endCxn id="45132" idx="3"/>
          </p:cNvCxnSpPr>
          <p:nvPr/>
        </p:nvCxnSpPr>
        <p:spPr bwMode="auto">
          <a:xfrm rot="10800000">
            <a:off x="3209925" y="3962400"/>
            <a:ext cx="361950" cy="0"/>
          </a:xfrm>
          <a:prstGeom prst="straightConnector1">
            <a:avLst/>
          </a:prstGeom>
          <a:noFill/>
          <a:ln w="19050">
            <a:solidFill>
              <a:schemeClr val="accent2"/>
            </a:solidFill>
            <a:round/>
            <a:headEnd/>
            <a:tailEnd type="triangle" w="med" len="med"/>
          </a:ln>
          <a:effectLst/>
        </p:spPr>
      </p:cxnSp>
      <p:sp>
        <p:nvSpPr>
          <p:cNvPr id="45119" name="Rectangle 63"/>
          <p:cNvSpPr>
            <a:spLocks noChangeArrowheads="1"/>
          </p:cNvSpPr>
          <p:nvPr/>
        </p:nvSpPr>
        <p:spPr bwMode="auto">
          <a:xfrm>
            <a:off x="609600" y="2438400"/>
            <a:ext cx="990600" cy="609600"/>
          </a:xfrm>
          <a:prstGeom prst="rect">
            <a:avLst/>
          </a:prstGeom>
          <a:solidFill>
            <a:srgbClr val="FFCC66">
              <a:alpha val="50000"/>
            </a:srgbClr>
          </a:solidFill>
          <a:ln w="19050">
            <a:solidFill>
              <a:schemeClr val="accent2"/>
            </a:solidFill>
            <a:miter lim="800000"/>
            <a:headEnd/>
            <a:tailEnd/>
          </a:ln>
          <a:effectLst/>
        </p:spPr>
        <p:txBody>
          <a:bodyPr wrap="none" anchor="ctr"/>
          <a:lstStyle/>
          <a:p>
            <a:pPr algn="ctr"/>
            <a:r>
              <a:rPr lang="en-US" sz="1200" b="1" dirty="0">
                <a:solidFill>
                  <a:schemeClr val="accent2"/>
                </a:solidFill>
              </a:rPr>
              <a:t>Initialize</a:t>
            </a:r>
          </a:p>
          <a:p>
            <a:pPr algn="ctr"/>
            <a:r>
              <a:rPr lang="en-US" sz="1200" b="1" dirty="0">
                <a:solidFill>
                  <a:schemeClr val="accent2"/>
                </a:solidFill>
              </a:rPr>
              <a:t>program and </a:t>
            </a:r>
          </a:p>
          <a:p>
            <a:pPr algn="ctr"/>
            <a:r>
              <a:rPr lang="en-US" sz="1200" b="1" dirty="0">
                <a:solidFill>
                  <a:schemeClr val="accent2"/>
                </a:solidFill>
              </a:rPr>
              <a:t>row loop.</a:t>
            </a:r>
          </a:p>
        </p:txBody>
      </p:sp>
      <p:sp>
        <p:nvSpPr>
          <p:cNvPr id="45120" name="Rectangle 64"/>
          <p:cNvSpPr>
            <a:spLocks noChangeArrowheads="1"/>
          </p:cNvSpPr>
          <p:nvPr/>
        </p:nvSpPr>
        <p:spPr bwMode="auto">
          <a:xfrm>
            <a:off x="1828800" y="2438400"/>
            <a:ext cx="990600" cy="609600"/>
          </a:xfrm>
          <a:prstGeom prst="rect">
            <a:avLst/>
          </a:prstGeom>
          <a:solidFill>
            <a:srgbClr val="FFCC66">
              <a:alpha val="50000"/>
            </a:srgbClr>
          </a:solidFill>
          <a:ln w="19050">
            <a:solidFill>
              <a:schemeClr val="accent2"/>
            </a:solidFill>
            <a:miter lim="800000"/>
            <a:headEnd/>
            <a:tailEnd/>
          </a:ln>
          <a:effectLst/>
        </p:spPr>
        <p:txBody>
          <a:bodyPr wrap="none" anchor="ctr"/>
          <a:lstStyle/>
          <a:p>
            <a:pPr algn="ctr"/>
            <a:r>
              <a:rPr lang="en-US" sz="1200" b="1" dirty="0">
                <a:solidFill>
                  <a:schemeClr val="accent2"/>
                </a:solidFill>
              </a:rPr>
              <a:t>Enter row</a:t>
            </a:r>
          </a:p>
          <a:p>
            <a:pPr algn="ctr"/>
            <a:r>
              <a:rPr lang="en-US" sz="1200" b="1" dirty="0">
                <a:solidFill>
                  <a:schemeClr val="accent2"/>
                </a:solidFill>
              </a:rPr>
              <a:t>loop.</a:t>
            </a:r>
          </a:p>
        </p:txBody>
      </p:sp>
      <p:sp>
        <p:nvSpPr>
          <p:cNvPr id="45121" name="Rectangle 65"/>
          <p:cNvSpPr>
            <a:spLocks noChangeArrowheads="1"/>
          </p:cNvSpPr>
          <p:nvPr/>
        </p:nvSpPr>
        <p:spPr bwMode="auto">
          <a:xfrm>
            <a:off x="3048000" y="2286000"/>
            <a:ext cx="990600" cy="914400"/>
          </a:xfrm>
          <a:prstGeom prst="rect">
            <a:avLst/>
          </a:prstGeom>
          <a:solidFill>
            <a:srgbClr val="FFCC66">
              <a:alpha val="50000"/>
            </a:srgbClr>
          </a:solidFill>
          <a:ln w="19050">
            <a:solidFill>
              <a:schemeClr val="accent2"/>
            </a:solidFill>
            <a:miter lim="800000"/>
            <a:headEnd/>
            <a:tailEnd/>
          </a:ln>
          <a:effectLst/>
        </p:spPr>
        <p:txBody>
          <a:bodyPr wrap="none" anchor="ctr"/>
          <a:lstStyle/>
          <a:p>
            <a:pPr algn="ctr"/>
            <a:r>
              <a:rPr lang="en-US" sz="1200" b="1" dirty="0">
                <a:solidFill>
                  <a:schemeClr val="accent2"/>
                </a:solidFill>
              </a:rPr>
              <a:t>Calculate</a:t>
            </a:r>
          </a:p>
          <a:p>
            <a:pPr algn="ctr"/>
            <a:r>
              <a:rPr lang="en-US" sz="1200" b="1" dirty="0">
                <a:solidFill>
                  <a:schemeClr val="accent2"/>
                </a:solidFill>
              </a:rPr>
              <a:t>initial row</a:t>
            </a:r>
          </a:p>
          <a:p>
            <a:pPr algn="ctr"/>
            <a:r>
              <a:rPr lang="en-US" sz="1200" b="1" dirty="0">
                <a:solidFill>
                  <a:schemeClr val="accent2"/>
                </a:solidFill>
              </a:rPr>
              <a:t>address and </a:t>
            </a:r>
          </a:p>
          <a:p>
            <a:pPr algn="ctr"/>
            <a:r>
              <a:rPr lang="en-US" sz="1200" b="1" dirty="0">
                <a:solidFill>
                  <a:schemeClr val="accent2"/>
                </a:solidFill>
              </a:rPr>
              <a:t>initialize </a:t>
            </a:r>
          </a:p>
          <a:p>
            <a:pPr algn="ctr"/>
            <a:r>
              <a:rPr lang="en-US" sz="1200" b="1" dirty="0">
                <a:solidFill>
                  <a:schemeClr val="accent2"/>
                </a:solidFill>
              </a:rPr>
              <a:t>column loop.</a:t>
            </a:r>
          </a:p>
        </p:txBody>
      </p:sp>
      <p:cxnSp>
        <p:nvCxnSpPr>
          <p:cNvPr id="45122" name="AutoShape 66"/>
          <p:cNvCxnSpPr>
            <a:cxnSpLocks noChangeShapeType="1"/>
            <a:stCxn id="45120" idx="3"/>
            <a:endCxn id="45121" idx="1"/>
          </p:cNvCxnSpPr>
          <p:nvPr/>
        </p:nvCxnSpPr>
        <p:spPr bwMode="auto">
          <a:xfrm>
            <a:off x="2828925" y="2743200"/>
            <a:ext cx="209550" cy="0"/>
          </a:xfrm>
          <a:prstGeom prst="straightConnector1">
            <a:avLst/>
          </a:prstGeom>
          <a:noFill/>
          <a:ln w="19050">
            <a:solidFill>
              <a:schemeClr val="accent2"/>
            </a:solidFill>
            <a:round/>
            <a:headEnd/>
            <a:tailEnd type="triangle" w="med" len="med"/>
          </a:ln>
          <a:effectLst/>
        </p:spPr>
      </p:cxnSp>
      <p:sp>
        <p:nvSpPr>
          <p:cNvPr id="45123" name="Rectangle 67"/>
          <p:cNvSpPr>
            <a:spLocks noChangeArrowheads="1"/>
          </p:cNvSpPr>
          <p:nvPr/>
        </p:nvSpPr>
        <p:spPr bwMode="auto">
          <a:xfrm>
            <a:off x="4267200" y="2438400"/>
            <a:ext cx="990600" cy="609600"/>
          </a:xfrm>
          <a:prstGeom prst="rect">
            <a:avLst/>
          </a:prstGeom>
          <a:solidFill>
            <a:srgbClr val="FFCC66">
              <a:alpha val="50000"/>
            </a:srgbClr>
          </a:solidFill>
          <a:ln w="19050">
            <a:solidFill>
              <a:schemeClr val="accent2"/>
            </a:solidFill>
            <a:miter lim="800000"/>
            <a:headEnd/>
            <a:tailEnd/>
          </a:ln>
          <a:effectLst/>
        </p:spPr>
        <p:txBody>
          <a:bodyPr wrap="none" anchor="ctr"/>
          <a:lstStyle/>
          <a:p>
            <a:pPr algn="ctr"/>
            <a:r>
              <a:rPr lang="en-US" sz="1200" b="1" dirty="0">
                <a:solidFill>
                  <a:schemeClr val="accent2"/>
                </a:solidFill>
              </a:rPr>
              <a:t>Enter</a:t>
            </a:r>
          </a:p>
          <a:p>
            <a:pPr algn="ctr"/>
            <a:r>
              <a:rPr lang="en-US" sz="1200" b="1" dirty="0">
                <a:solidFill>
                  <a:schemeClr val="accent2"/>
                </a:solidFill>
              </a:rPr>
              <a:t>column</a:t>
            </a:r>
          </a:p>
          <a:p>
            <a:pPr algn="ctr"/>
            <a:r>
              <a:rPr lang="en-US" sz="1200" b="1" dirty="0">
                <a:solidFill>
                  <a:schemeClr val="accent2"/>
                </a:solidFill>
              </a:rPr>
              <a:t>loop.</a:t>
            </a:r>
          </a:p>
        </p:txBody>
      </p:sp>
      <p:cxnSp>
        <p:nvCxnSpPr>
          <p:cNvPr id="45124" name="AutoShape 68"/>
          <p:cNvCxnSpPr>
            <a:cxnSpLocks noChangeShapeType="1"/>
            <a:stCxn id="45121" idx="3"/>
            <a:endCxn id="45123" idx="1"/>
          </p:cNvCxnSpPr>
          <p:nvPr/>
        </p:nvCxnSpPr>
        <p:spPr bwMode="auto">
          <a:xfrm>
            <a:off x="4048125" y="2743200"/>
            <a:ext cx="209550" cy="0"/>
          </a:xfrm>
          <a:prstGeom prst="straightConnector1">
            <a:avLst/>
          </a:prstGeom>
          <a:noFill/>
          <a:ln w="19050">
            <a:solidFill>
              <a:schemeClr val="accent2"/>
            </a:solidFill>
            <a:round/>
            <a:headEnd/>
            <a:tailEnd type="triangle" w="med" len="med"/>
          </a:ln>
          <a:effectLst/>
        </p:spPr>
      </p:cxnSp>
      <p:sp>
        <p:nvSpPr>
          <p:cNvPr id="45125" name="Rectangle 69"/>
          <p:cNvSpPr>
            <a:spLocks noChangeArrowheads="1"/>
          </p:cNvSpPr>
          <p:nvPr/>
        </p:nvSpPr>
        <p:spPr bwMode="auto">
          <a:xfrm>
            <a:off x="5105400" y="3581400"/>
            <a:ext cx="1066800" cy="762000"/>
          </a:xfrm>
          <a:prstGeom prst="rect">
            <a:avLst/>
          </a:prstGeom>
          <a:solidFill>
            <a:srgbClr val="FFCC66">
              <a:alpha val="50000"/>
            </a:srgbClr>
          </a:solidFill>
          <a:ln w="19050">
            <a:solidFill>
              <a:schemeClr val="accent2"/>
            </a:solidFill>
            <a:miter lim="800000"/>
            <a:headEnd/>
            <a:tailEnd/>
          </a:ln>
          <a:effectLst/>
        </p:spPr>
        <p:txBody>
          <a:bodyPr wrap="none" anchor="ctr"/>
          <a:lstStyle/>
          <a:p>
            <a:pPr algn="ctr"/>
            <a:r>
              <a:rPr lang="en-US" sz="1200" b="1" dirty="0">
                <a:solidFill>
                  <a:schemeClr val="accent2"/>
                </a:solidFill>
              </a:rPr>
              <a:t>Calculate</a:t>
            </a:r>
          </a:p>
          <a:p>
            <a:pPr algn="ctr"/>
            <a:r>
              <a:rPr lang="en-US" sz="1200" b="1" dirty="0">
                <a:solidFill>
                  <a:schemeClr val="accent2"/>
                </a:solidFill>
              </a:rPr>
              <a:t>current array</a:t>
            </a:r>
          </a:p>
          <a:p>
            <a:pPr algn="ctr"/>
            <a:r>
              <a:rPr lang="en-US" sz="1200" b="1" dirty="0">
                <a:solidFill>
                  <a:schemeClr val="accent2"/>
                </a:solidFill>
              </a:rPr>
              <a:t>address.  </a:t>
            </a:r>
          </a:p>
        </p:txBody>
      </p:sp>
      <p:sp>
        <p:nvSpPr>
          <p:cNvPr id="45126" name="Rectangle 70"/>
          <p:cNvSpPr>
            <a:spLocks noChangeArrowheads="1"/>
          </p:cNvSpPr>
          <p:nvPr/>
        </p:nvSpPr>
        <p:spPr bwMode="auto">
          <a:xfrm>
            <a:off x="4191000" y="4800600"/>
            <a:ext cx="1066800" cy="762000"/>
          </a:xfrm>
          <a:prstGeom prst="rect">
            <a:avLst/>
          </a:prstGeom>
          <a:solidFill>
            <a:srgbClr val="FFCC66">
              <a:alpha val="50000"/>
            </a:srgbClr>
          </a:solidFill>
          <a:ln w="19050">
            <a:solidFill>
              <a:schemeClr val="accent2"/>
            </a:solidFill>
            <a:miter lim="800000"/>
            <a:headEnd/>
            <a:tailEnd/>
          </a:ln>
          <a:effectLst/>
        </p:spPr>
        <p:txBody>
          <a:bodyPr wrap="none" anchor="ctr"/>
          <a:lstStyle/>
          <a:p>
            <a:pPr algn="ctr"/>
            <a:r>
              <a:rPr lang="en-US" sz="1200" b="1" dirty="0">
                <a:solidFill>
                  <a:schemeClr val="accent2"/>
                </a:solidFill>
              </a:rPr>
              <a:t>Store data at</a:t>
            </a:r>
          </a:p>
          <a:p>
            <a:pPr algn="ctr"/>
            <a:r>
              <a:rPr lang="en-US" sz="1200" b="1" dirty="0">
                <a:solidFill>
                  <a:schemeClr val="accent2"/>
                </a:solidFill>
              </a:rPr>
              <a:t>current array</a:t>
            </a:r>
          </a:p>
          <a:p>
            <a:pPr algn="ctr"/>
            <a:r>
              <a:rPr lang="en-US" sz="1200" b="1" dirty="0">
                <a:solidFill>
                  <a:schemeClr val="accent2"/>
                </a:solidFill>
              </a:rPr>
              <a:t>address.  </a:t>
            </a:r>
          </a:p>
        </p:txBody>
      </p:sp>
      <p:sp>
        <p:nvSpPr>
          <p:cNvPr id="45127" name="Rectangle 71"/>
          <p:cNvSpPr>
            <a:spLocks noChangeArrowheads="1"/>
          </p:cNvSpPr>
          <p:nvPr/>
        </p:nvSpPr>
        <p:spPr bwMode="auto">
          <a:xfrm>
            <a:off x="2362200" y="4800600"/>
            <a:ext cx="1066800" cy="762000"/>
          </a:xfrm>
          <a:prstGeom prst="rect">
            <a:avLst/>
          </a:prstGeom>
          <a:solidFill>
            <a:srgbClr val="FFCC66">
              <a:alpha val="50000"/>
            </a:srgbClr>
          </a:solidFill>
          <a:ln w="19050">
            <a:solidFill>
              <a:schemeClr val="accent2"/>
            </a:solidFill>
            <a:miter lim="800000"/>
            <a:headEnd/>
            <a:tailEnd/>
          </a:ln>
          <a:effectLst/>
        </p:spPr>
        <p:txBody>
          <a:bodyPr wrap="none" anchor="ctr"/>
          <a:lstStyle/>
          <a:p>
            <a:pPr algn="ctr"/>
            <a:r>
              <a:rPr lang="en-US" sz="1200" b="1" dirty="0">
                <a:solidFill>
                  <a:schemeClr val="accent2"/>
                </a:solidFill>
              </a:rPr>
              <a:t>Increment</a:t>
            </a:r>
          </a:p>
          <a:p>
            <a:pPr algn="ctr"/>
            <a:r>
              <a:rPr lang="en-US" sz="1200" b="1" dirty="0">
                <a:solidFill>
                  <a:schemeClr val="accent2"/>
                </a:solidFill>
              </a:rPr>
              <a:t>column</a:t>
            </a:r>
          </a:p>
          <a:p>
            <a:pPr algn="ctr"/>
            <a:r>
              <a:rPr lang="en-US" sz="1200" b="1" dirty="0">
                <a:solidFill>
                  <a:schemeClr val="accent2"/>
                </a:solidFill>
              </a:rPr>
              <a:t>counter.</a:t>
            </a:r>
          </a:p>
        </p:txBody>
      </p:sp>
      <p:cxnSp>
        <p:nvCxnSpPr>
          <p:cNvPr id="45128" name="AutoShape 72"/>
          <p:cNvCxnSpPr>
            <a:cxnSpLocks noChangeShapeType="1"/>
            <a:stCxn id="45126" idx="1"/>
            <a:endCxn id="45127" idx="3"/>
          </p:cNvCxnSpPr>
          <p:nvPr/>
        </p:nvCxnSpPr>
        <p:spPr bwMode="auto">
          <a:xfrm rot="10800000">
            <a:off x="3438525" y="5181600"/>
            <a:ext cx="742950" cy="0"/>
          </a:xfrm>
          <a:prstGeom prst="straightConnector1">
            <a:avLst/>
          </a:prstGeom>
          <a:noFill/>
          <a:ln w="19050">
            <a:solidFill>
              <a:schemeClr val="accent2"/>
            </a:solidFill>
            <a:round/>
            <a:headEnd/>
            <a:tailEnd type="triangle" w="med" len="med"/>
          </a:ln>
          <a:effectLst/>
        </p:spPr>
      </p:cxnSp>
      <p:cxnSp>
        <p:nvCxnSpPr>
          <p:cNvPr id="45130" name="AutoShape 74"/>
          <p:cNvCxnSpPr>
            <a:cxnSpLocks noChangeShapeType="1"/>
            <a:stCxn id="45112" idx="2"/>
            <a:endCxn id="45127" idx="0"/>
          </p:cNvCxnSpPr>
          <p:nvPr/>
        </p:nvCxnSpPr>
        <p:spPr bwMode="auto">
          <a:xfrm rot="5400000">
            <a:off x="3362325" y="3962400"/>
            <a:ext cx="361950" cy="1295400"/>
          </a:xfrm>
          <a:prstGeom prst="bentConnector3">
            <a:avLst>
              <a:gd name="adj1" fmla="val 50000"/>
            </a:avLst>
          </a:prstGeom>
          <a:noFill/>
          <a:ln w="19050">
            <a:solidFill>
              <a:schemeClr val="accent2"/>
            </a:solidFill>
            <a:miter lim="800000"/>
            <a:headEnd type="triangle" w="med" len="med"/>
            <a:tailEnd/>
          </a:ln>
          <a:effectLst/>
        </p:spPr>
      </p:cxnSp>
      <p:sp>
        <p:nvSpPr>
          <p:cNvPr id="45131" name="AutoShape 75"/>
          <p:cNvSpPr>
            <a:spLocks noChangeArrowheads="1"/>
          </p:cNvSpPr>
          <p:nvPr/>
        </p:nvSpPr>
        <p:spPr bwMode="auto">
          <a:xfrm>
            <a:off x="533400" y="3505200"/>
            <a:ext cx="1219200" cy="914400"/>
          </a:xfrm>
          <a:prstGeom prst="flowChartDecision">
            <a:avLst/>
          </a:prstGeom>
          <a:solidFill>
            <a:srgbClr val="FFCC66">
              <a:alpha val="50000"/>
            </a:srgbClr>
          </a:solidFill>
          <a:ln w="19050">
            <a:solidFill>
              <a:schemeClr val="accent2"/>
            </a:solidFill>
            <a:miter lim="800000"/>
            <a:headEnd/>
            <a:tailEnd/>
          </a:ln>
          <a:effectLst/>
        </p:spPr>
        <p:txBody>
          <a:bodyPr wrap="none" anchor="ctr"/>
          <a:lstStyle/>
          <a:p>
            <a:pPr algn="ctr"/>
            <a:r>
              <a:rPr lang="en-US" sz="1200" b="1" dirty="0">
                <a:solidFill>
                  <a:schemeClr val="accent2"/>
                </a:solidFill>
              </a:rPr>
              <a:t>Row</a:t>
            </a:r>
          </a:p>
          <a:p>
            <a:pPr algn="ctr"/>
            <a:r>
              <a:rPr lang="en-US" sz="1200" b="1" dirty="0">
                <a:solidFill>
                  <a:schemeClr val="accent2"/>
                </a:solidFill>
              </a:rPr>
              <a:t>counter</a:t>
            </a:r>
          </a:p>
          <a:p>
            <a:pPr algn="ctr"/>
            <a:r>
              <a:rPr lang="en-US" sz="1200" b="1" dirty="0">
                <a:solidFill>
                  <a:schemeClr val="accent2"/>
                </a:solidFill>
              </a:rPr>
              <a:t>= </a:t>
            </a:r>
            <a:r>
              <a:rPr lang="en-US" sz="1200" b="1" dirty="0" smtClean="0">
                <a:solidFill>
                  <a:schemeClr val="accent2"/>
                </a:solidFill>
              </a:rPr>
              <a:t>20?</a:t>
            </a:r>
            <a:endParaRPr lang="en-US" sz="1200" b="1" dirty="0">
              <a:solidFill>
                <a:schemeClr val="accent2"/>
              </a:solidFill>
            </a:endParaRPr>
          </a:p>
        </p:txBody>
      </p:sp>
      <p:sp>
        <p:nvSpPr>
          <p:cNvPr id="45132" name="Rectangle 76"/>
          <p:cNvSpPr>
            <a:spLocks noChangeArrowheads="1"/>
          </p:cNvSpPr>
          <p:nvPr/>
        </p:nvSpPr>
        <p:spPr bwMode="auto">
          <a:xfrm>
            <a:off x="2133600" y="3581400"/>
            <a:ext cx="1066800" cy="762000"/>
          </a:xfrm>
          <a:prstGeom prst="rect">
            <a:avLst/>
          </a:prstGeom>
          <a:solidFill>
            <a:srgbClr val="FFCC66">
              <a:alpha val="50000"/>
            </a:srgbClr>
          </a:solidFill>
          <a:ln w="19050">
            <a:solidFill>
              <a:schemeClr val="accent2"/>
            </a:solidFill>
            <a:miter lim="800000"/>
            <a:headEnd/>
            <a:tailEnd/>
          </a:ln>
          <a:effectLst/>
        </p:spPr>
        <p:txBody>
          <a:bodyPr wrap="none" anchor="ctr"/>
          <a:lstStyle/>
          <a:p>
            <a:pPr algn="ctr"/>
            <a:r>
              <a:rPr lang="en-US" sz="1200" b="1" dirty="0">
                <a:solidFill>
                  <a:schemeClr val="accent2"/>
                </a:solidFill>
              </a:rPr>
              <a:t>Increment</a:t>
            </a:r>
          </a:p>
          <a:p>
            <a:pPr algn="ctr"/>
            <a:r>
              <a:rPr lang="en-US" sz="1200" b="1" dirty="0">
                <a:solidFill>
                  <a:schemeClr val="accent2"/>
                </a:solidFill>
              </a:rPr>
              <a:t>row</a:t>
            </a:r>
          </a:p>
          <a:p>
            <a:pPr algn="ctr"/>
            <a:r>
              <a:rPr lang="en-US" sz="1200" b="1" dirty="0">
                <a:solidFill>
                  <a:schemeClr val="accent2"/>
                </a:solidFill>
              </a:rPr>
              <a:t>counter.</a:t>
            </a:r>
          </a:p>
        </p:txBody>
      </p:sp>
      <p:cxnSp>
        <p:nvCxnSpPr>
          <p:cNvPr id="45133" name="AutoShape 77"/>
          <p:cNvCxnSpPr>
            <a:cxnSpLocks noChangeShapeType="1"/>
            <a:stCxn id="45132" idx="1"/>
            <a:endCxn id="45131" idx="3"/>
          </p:cNvCxnSpPr>
          <p:nvPr/>
        </p:nvCxnSpPr>
        <p:spPr bwMode="auto">
          <a:xfrm rot="10800000">
            <a:off x="1762125" y="3962400"/>
            <a:ext cx="361950" cy="0"/>
          </a:xfrm>
          <a:prstGeom prst="straightConnector1">
            <a:avLst/>
          </a:prstGeom>
          <a:noFill/>
          <a:ln w="19050">
            <a:solidFill>
              <a:schemeClr val="accent2"/>
            </a:solidFill>
            <a:round/>
            <a:headEnd/>
            <a:tailEnd type="triangle" w="med" len="med"/>
          </a:ln>
          <a:effectLst/>
        </p:spPr>
      </p:cxnSp>
      <p:sp>
        <p:nvSpPr>
          <p:cNvPr id="45134" name="Text Box 78"/>
          <p:cNvSpPr txBox="1">
            <a:spLocks noChangeArrowheads="1"/>
          </p:cNvSpPr>
          <p:nvPr/>
        </p:nvSpPr>
        <p:spPr bwMode="auto">
          <a:xfrm>
            <a:off x="1143000" y="3276600"/>
            <a:ext cx="369888" cy="274638"/>
          </a:xfrm>
          <a:prstGeom prst="rect">
            <a:avLst/>
          </a:prstGeom>
          <a:noFill/>
          <a:ln w="9525">
            <a:noFill/>
            <a:miter lim="800000"/>
            <a:headEnd/>
            <a:tailEnd/>
          </a:ln>
          <a:effectLst/>
        </p:spPr>
        <p:txBody>
          <a:bodyPr wrap="none">
            <a:spAutoFit/>
          </a:bodyPr>
          <a:lstStyle/>
          <a:p>
            <a:r>
              <a:rPr lang="en-US" sz="1200" b="1" dirty="0">
                <a:solidFill>
                  <a:srgbClr val="CC3300"/>
                </a:solidFill>
              </a:rPr>
              <a:t>No</a:t>
            </a:r>
          </a:p>
        </p:txBody>
      </p:sp>
      <p:cxnSp>
        <p:nvCxnSpPr>
          <p:cNvPr id="45135" name="AutoShape 79"/>
          <p:cNvCxnSpPr>
            <a:cxnSpLocks noChangeShapeType="1"/>
            <a:stCxn id="45120" idx="2"/>
            <a:endCxn id="45131" idx="0"/>
          </p:cNvCxnSpPr>
          <p:nvPr/>
        </p:nvCxnSpPr>
        <p:spPr bwMode="auto">
          <a:xfrm rot="5400000">
            <a:off x="1514475" y="2686050"/>
            <a:ext cx="438150" cy="1181100"/>
          </a:xfrm>
          <a:prstGeom prst="bentConnector3">
            <a:avLst>
              <a:gd name="adj1" fmla="val 50000"/>
            </a:avLst>
          </a:prstGeom>
          <a:noFill/>
          <a:ln w="19050">
            <a:solidFill>
              <a:schemeClr val="accent2"/>
            </a:solidFill>
            <a:miter lim="800000"/>
            <a:headEnd type="triangle" w="med" len="med"/>
            <a:tailEnd/>
          </a:ln>
          <a:effectLst/>
        </p:spPr>
      </p:cxnSp>
      <p:sp>
        <p:nvSpPr>
          <p:cNvPr id="45136" name="Text Box 80"/>
          <p:cNvSpPr txBox="1">
            <a:spLocks noChangeArrowheads="1"/>
          </p:cNvSpPr>
          <p:nvPr/>
        </p:nvSpPr>
        <p:spPr bwMode="auto">
          <a:xfrm>
            <a:off x="1219200" y="4419600"/>
            <a:ext cx="420688" cy="274638"/>
          </a:xfrm>
          <a:prstGeom prst="rect">
            <a:avLst/>
          </a:prstGeom>
          <a:noFill/>
          <a:ln w="9525">
            <a:noFill/>
            <a:miter lim="800000"/>
            <a:headEnd/>
            <a:tailEnd/>
          </a:ln>
          <a:effectLst/>
        </p:spPr>
        <p:txBody>
          <a:bodyPr wrap="none">
            <a:spAutoFit/>
          </a:bodyPr>
          <a:lstStyle/>
          <a:p>
            <a:r>
              <a:rPr lang="en-US" sz="1200" b="1" dirty="0">
                <a:solidFill>
                  <a:srgbClr val="CC3300"/>
                </a:solidFill>
              </a:rPr>
              <a:t>Yes</a:t>
            </a:r>
          </a:p>
        </p:txBody>
      </p:sp>
      <p:cxnSp>
        <p:nvCxnSpPr>
          <p:cNvPr id="45137" name="AutoShape 81"/>
          <p:cNvCxnSpPr>
            <a:cxnSpLocks noChangeShapeType="1"/>
            <a:stCxn id="45131" idx="2"/>
            <a:endCxn id="45117" idx="0"/>
          </p:cNvCxnSpPr>
          <p:nvPr/>
        </p:nvCxnSpPr>
        <p:spPr bwMode="auto">
          <a:xfrm rot="5400000">
            <a:off x="962025" y="4610100"/>
            <a:ext cx="361950" cy="0"/>
          </a:xfrm>
          <a:prstGeom prst="straightConnector1">
            <a:avLst/>
          </a:prstGeom>
          <a:noFill/>
          <a:ln w="19050">
            <a:solidFill>
              <a:schemeClr val="accent2"/>
            </a:solidFill>
            <a:round/>
            <a:headEnd/>
            <a:tailEnd type="triangle" w="med" len="med"/>
          </a:ln>
          <a:effectLst/>
        </p:spPr>
      </p:cxnSp>
      <p:grpSp>
        <p:nvGrpSpPr>
          <p:cNvPr id="54" name="Group 53"/>
          <p:cNvGrpSpPr/>
          <p:nvPr/>
        </p:nvGrpSpPr>
        <p:grpSpPr>
          <a:xfrm>
            <a:off x="6324600" y="2971800"/>
            <a:ext cx="2410345" cy="1905000"/>
            <a:chOff x="838200" y="2209800"/>
            <a:chExt cx="2410345" cy="1905000"/>
          </a:xfrm>
        </p:grpSpPr>
        <p:sp>
          <p:nvSpPr>
            <p:cNvPr id="55" name="Rectangle 14"/>
            <p:cNvSpPr>
              <a:spLocks noChangeArrowheads="1"/>
            </p:cNvSpPr>
            <p:nvPr/>
          </p:nvSpPr>
          <p:spPr bwMode="auto">
            <a:xfrm>
              <a:off x="1143000" y="37703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56" name="Text Box 18"/>
            <p:cNvSpPr txBox="1">
              <a:spLocks noChangeArrowheads="1"/>
            </p:cNvSpPr>
            <p:nvPr/>
          </p:nvSpPr>
          <p:spPr bwMode="auto">
            <a:xfrm>
              <a:off x="914400" y="2209800"/>
              <a:ext cx="261610" cy="1754326"/>
            </a:xfrm>
            <a:prstGeom prst="rect">
              <a:avLst/>
            </a:prstGeom>
            <a:noFill/>
            <a:ln w="9525">
              <a:noFill/>
              <a:miter lim="800000"/>
              <a:headEnd/>
              <a:tailEnd/>
            </a:ln>
            <a:effectLst/>
          </p:spPr>
          <p:txBody>
            <a:bodyPr wrap="square">
              <a:spAutoFit/>
            </a:bodyPr>
            <a:lstStyle/>
            <a:p>
              <a:r>
                <a:rPr lang="en-US" sz="1200" b="1" dirty="0" smtClean="0">
                  <a:solidFill>
                    <a:srgbClr val="FF3300"/>
                  </a:solidFill>
                </a:rPr>
                <a:t> ∙</a:t>
              </a:r>
            </a:p>
            <a:p>
              <a:r>
                <a:rPr lang="en-US" sz="1200" b="1" dirty="0" smtClean="0">
                  <a:solidFill>
                    <a:srgbClr val="FF3300"/>
                  </a:solidFill>
                </a:rPr>
                <a:t> ∙</a:t>
              </a:r>
            </a:p>
            <a:p>
              <a:r>
                <a:rPr lang="en-US" sz="1200" b="1" dirty="0" smtClean="0">
                  <a:solidFill>
                    <a:srgbClr val="FF3300"/>
                  </a:solidFill>
                </a:rPr>
                <a:t> ∙</a:t>
              </a:r>
            </a:p>
            <a:p>
              <a:r>
                <a:rPr lang="en-US" sz="1200" b="1" dirty="0" smtClean="0">
                  <a:solidFill>
                    <a:srgbClr val="FF3300"/>
                  </a:solidFill>
                </a:rPr>
                <a:t> ∙</a:t>
              </a:r>
            </a:p>
            <a:p>
              <a:r>
                <a:rPr lang="en-US" sz="1200" b="1" dirty="0" smtClean="0">
                  <a:solidFill>
                    <a:srgbClr val="FF3300"/>
                  </a:solidFill>
                </a:rPr>
                <a:t> ∙</a:t>
              </a:r>
            </a:p>
            <a:p>
              <a:r>
                <a:rPr lang="en-US" sz="1200" b="1" dirty="0" smtClean="0">
                  <a:solidFill>
                    <a:srgbClr val="FF3300"/>
                  </a:solidFill>
                </a:rPr>
                <a:t>4</a:t>
              </a:r>
              <a:endParaRPr lang="en-US" sz="1200" b="1" dirty="0">
                <a:solidFill>
                  <a:srgbClr val="FF3300"/>
                </a:solidFill>
              </a:endParaRPr>
            </a:p>
            <a:p>
              <a:r>
                <a:rPr lang="en-US" sz="1200" b="1" dirty="0" smtClean="0">
                  <a:solidFill>
                    <a:srgbClr val="FF3300"/>
                  </a:solidFill>
                </a:rPr>
                <a:t>3</a:t>
              </a:r>
              <a:endParaRPr lang="en-US" sz="1200" b="1" dirty="0">
                <a:solidFill>
                  <a:srgbClr val="FF3300"/>
                </a:solidFill>
              </a:endParaRPr>
            </a:p>
            <a:p>
              <a:r>
                <a:rPr lang="en-US" sz="1200" b="1" dirty="0" smtClean="0">
                  <a:solidFill>
                    <a:srgbClr val="FF3300"/>
                  </a:solidFill>
                </a:rPr>
                <a:t>2</a:t>
              </a:r>
              <a:endParaRPr lang="en-US" sz="1200" b="1" dirty="0">
                <a:solidFill>
                  <a:srgbClr val="FF3300"/>
                </a:solidFill>
              </a:endParaRPr>
            </a:p>
            <a:p>
              <a:r>
                <a:rPr lang="en-US" sz="1200" b="1" dirty="0" smtClean="0">
                  <a:solidFill>
                    <a:srgbClr val="FF3300"/>
                  </a:solidFill>
                </a:rPr>
                <a:t>1</a:t>
              </a:r>
              <a:endParaRPr lang="en-US" sz="1200" b="1" dirty="0">
                <a:solidFill>
                  <a:schemeClr val="accent1"/>
                </a:solidFill>
              </a:endParaRPr>
            </a:p>
          </p:txBody>
        </p:sp>
        <p:sp>
          <p:nvSpPr>
            <p:cNvPr id="57" name="Text Box 19"/>
            <p:cNvSpPr txBox="1">
              <a:spLocks noChangeArrowheads="1"/>
            </p:cNvSpPr>
            <p:nvPr/>
          </p:nvSpPr>
          <p:spPr bwMode="auto">
            <a:xfrm>
              <a:off x="1140276" y="2286000"/>
              <a:ext cx="2108269" cy="461665"/>
            </a:xfrm>
            <a:prstGeom prst="rect">
              <a:avLst/>
            </a:prstGeom>
            <a:noFill/>
            <a:ln w="9525">
              <a:noFill/>
              <a:miter lim="800000"/>
              <a:headEnd/>
              <a:tailEnd/>
            </a:ln>
            <a:effectLst/>
          </p:spPr>
          <p:txBody>
            <a:bodyPr wrap="none">
              <a:spAutoFit/>
            </a:bodyPr>
            <a:lstStyle/>
            <a:p>
              <a:r>
                <a:rPr lang="en-US" sz="1200" b="1" dirty="0" smtClean="0">
                  <a:solidFill>
                    <a:schemeClr val="accent2"/>
                  </a:solidFill>
                </a:rPr>
                <a:t>1        2        3        4        ∙        ∙</a:t>
              </a:r>
            </a:p>
            <a:p>
              <a:endParaRPr lang="en-US" sz="1200" b="1" dirty="0">
                <a:solidFill>
                  <a:schemeClr val="accent2"/>
                </a:solidFill>
              </a:endParaRPr>
            </a:p>
          </p:txBody>
        </p:sp>
        <p:sp>
          <p:nvSpPr>
            <p:cNvPr id="58" name="Line 21"/>
            <p:cNvSpPr>
              <a:spLocks noChangeShapeType="1"/>
            </p:cNvSpPr>
            <p:nvPr/>
          </p:nvSpPr>
          <p:spPr bwMode="auto">
            <a:xfrm flipV="1">
              <a:off x="838200" y="3048000"/>
              <a:ext cx="0" cy="1066800"/>
            </a:xfrm>
            <a:prstGeom prst="line">
              <a:avLst/>
            </a:prstGeom>
            <a:noFill/>
            <a:ln w="57150">
              <a:solidFill>
                <a:schemeClr val="accent2"/>
              </a:solidFill>
              <a:round/>
              <a:headEnd/>
              <a:tailEnd type="triangle" w="med" len="med"/>
            </a:ln>
            <a:effectLst/>
          </p:spPr>
          <p:txBody>
            <a:bodyPr wrap="none" anchor="ctr"/>
            <a:lstStyle/>
            <a:p>
              <a:endParaRPr lang="en-US" dirty="0"/>
            </a:p>
          </p:txBody>
        </p:sp>
        <p:sp>
          <p:nvSpPr>
            <p:cNvPr id="59" name="Line 20"/>
            <p:cNvSpPr>
              <a:spLocks noChangeShapeType="1"/>
            </p:cNvSpPr>
            <p:nvPr/>
          </p:nvSpPr>
          <p:spPr bwMode="auto">
            <a:xfrm>
              <a:off x="838200" y="4114800"/>
              <a:ext cx="685800" cy="0"/>
            </a:xfrm>
            <a:prstGeom prst="line">
              <a:avLst/>
            </a:prstGeom>
            <a:noFill/>
            <a:ln w="57150">
              <a:solidFill>
                <a:schemeClr val="accent2"/>
              </a:solidFill>
              <a:round/>
              <a:headEnd/>
              <a:tailEnd type="triangle" w="med" len="med"/>
            </a:ln>
            <a:effectLst/>
          </p:spPr>
          <p:txBody>
            <a:bodyPr wrap="none" anchor="ctr"/>
            <a:lstStyle/>
            <a:p>
              <a:endParaRPr lang="en-US" dirty="0"/>
            </a:p>
          </p:txBody>
        </p:sp>
        <p:sp>
          <p:nvSpPr>
            <p:cNvPr id="60" name="Rectangle 14"/>
            <p:cNvSpPr>
              <a:spLocks noChangeArrowheads="1"/>
            </p:cNvSpPr>
            <p:nvPr/>
          </p:nvSpPr>
          <p:spPr bwMode="auto">
            <a:xfrm>
              <a:off x="1524000" y="37703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61" name="Rectangle 14"/>
            <p:cNvSpPr>
              <a:spLocks noChangeArrowheads="1"/>
            </p:cNvSpPr>
            <p:nvPr/>
          </p:nvSpPr>
          <p:spPr bwMode="auto">
            <a:xfrm>
              <a:off x="1905000" y="37703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62" name="Rectangle 14"/>
            <p:cNvSpPr>
              <a:spLocks noChangeArrowheads="1"/>
            </p:cNvSpPr>
            <p:nvPr/>
          </p:nvSpPr>
          <p:spPr bwMode="auto">
            <a:xfrm>
              <a:off x="2286000" y="37703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63" name="Rectangle 14"/>
            <p:cNvSpPr>
              <a:spLocks noChangeArrowheads="1"/>
            </p:cNvSpPr>
            <p:nvPr/>
          </p:nvSpPr>
          <p:spPr bwMode="auto">
            <a:xfrm>
              <a:off x="2667000" y="37703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64" name="Rectangle 14"/>
            <p:cNvSpPr>
              <a:spLocks noChangeArrowheads="1"/>
            </p:cNvSpPr>
            <p:nvPr/>
          </p:nvSpPr>
          <p:spPr bwMode="auto">
            <a:xfrm>
              <a:off x="1143000" y="3581400"/>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65" name="Rectangle 14"/>
            <p:cNvSpPr>
              <a:spLocks noChangeArrowheads="1"/>
            </p:cNvSpPr>
            <p:nvPr/>
          </p:nvSpPr>
          <p:spPr bwMode="auto">
            <a:xfrm>
              <a:off x="1524000" y="3581400"/>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66" name="Rectangle 14"/>
            <p:cNvSpPr>
              <a:spLocks noChangeArrowheads="1"/>
            </p:cNvSpPr>
            <p:nvPr/>
          </p:nvSpPr>
          <p:spPr bwMode="auto">
            <a:xfrm>
              <a:off x="1905000" y="3581400"/>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67" name="Rectangle 14"/>
            <p:cNvSpPr>
              <a:spLocks noChangeArrowheads="1"/>
            </p:cNvSpPr>
            <p:nvPr/>
          </p:nvSpPr>
          <p:spPr bwMode="auto">
            <a:xfrm>
              <a:off x="2286000" y="3581400"/>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68" name="Rectangle 14"/>
            <p:cNvSpPr>
              <a:spLocks noChangeArrowheads="1"/>
            </p:cNvSpPr>
            <p:nvPr/>
          </p:nvSpPr>
          <p:spPr bwMode="auto">
            <a:xfrm>
              <a:off x="2667000" y="3581400"/>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69" name="Rectangle 14"/>
            <p:cNvSpPr>
              <a:spLocks noChangeArrowheads="1"/>
            </p:cNvSpPr>
            <p:nvPr/>
          </p:nvSpPr>
          <p:spPr bwMode="auto">
            <a:xfrm>
              <a:off x="1143000" y="33893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70" name="Rectangle 14"/>
            <p:cNvSpPr>
              <a:spLocks noChangeArrowheads="1"/>
            </p:cNvSpPr>
            <p:nvPr/>
          </p:nvSpPr>
          <p:spPr bwMode="auto">
            <a:xfrm>
              <a:off x="1524000" y="33893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71" name="Rectangle 14"/>
            <p:cNvSpPr>
              <a:spLocks noChangeArrowheads="1"/>
            </p:cNvSpPr>
            <p:nvPr/>
          </p:nvSpPr>
          <p:spPr bwMode="auto">
            <a:xfrm>
              <a:off x="1905000" y="33893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72" name="Rectangle 14"/>
            <p:cNvSpPr>
              <a:spLocks noChangeArrowheads="1"/>
            </p:cNvSpPr>
            <p:nvPr/>
          </p:nvSpPr>
          <p:spPr bwMode="auto">
            <a:xfrm>
              <a:off x="2286000" y="33893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73" name="Rectangle 14"/>
            <p:cNvSpPr>
              <a:spLocks noChangeArrowheads="1"/>
            </p:cNvSpPr>
            <p:nvPr/>
          </p:nvSpPr>
          <p:spPr bwMode="auto">
            <a:xfrm>
              <a:off x="2667000" y="33893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74" name="Rectangle 14"/>
            <p:cNvSpPr>
              <a:spLocks noChangeArrowheads="1"/>
            </p:cNvSpPr>
            <p:nvPr/>
          </p:nvSpPr>
          <p:spPr bwMode="auto">
            <a:xfrm>
              <a:off x="1143000" y="3200400"/>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75" name="Rectangle 14"/>
            <p:cNvSpPr>
              <a:spLocks noChangeArrowheads="1"/>
            </p:cNvSpPr>
            <p:nvPr/>
          </p:nvSpPr>
          <p:spPr bwMode="auto">
            <a:xfrm>
              <a:off x="1524000" y="3200400"/>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76" name="Rectangle 14"/>
            <p:cNvSpPr>
              <a:spLocks noChangeArrowheads="1"/>
            </p:cNvSpPr>
            <p:nvPr/>
          </p:nvSpPr>
          <p:spPr bwMode="auto">
            <a:xfrm>
              <a:off x="1905000" y="3200400"/>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77" name="Rectangle 14"/>
            <p:cNvSpPr>
              <a:spLocks noChangeArrowheads="1"/>
            </p:cNvSpPr>
            <p:nvPr/>
          </p:nvSpPr>
          <p:spPr bwMode="auto">
            <a:xfrm>
              <a:off x="2286000" y="3200400"/>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78" name="Rectangle 14"/>
            <p:cNvSpPr>
              <a:spLocks noChangeArrowheads="1"/>
            </p:cNvSpPr>
            <p:nvPr/>
          </p:nvSpPr>
          <p:spPr bwMode="auto">
            <a:xfrm>
              <a:off x="2667000" y="3200400"/>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79" name="Rectangle 14"/>
            <p:cNvSpPr>
              <a:spLocks noChangeArrowheads="1"/>
            </p:cNvSpPr>
            <p:nvPr/>
          </p:nvSpPr>
          <p:spPr bwMode="auto">
            <a:xfrm>
              <a:off x="1143000" y="30083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80" name="Rectangle 14"/>
            <p:cNvSpPr>
              <a:spLocks noChangeArrowheads="1"/>
            </p:cNvSpPr>
            <p:nvPr/>
          </p:nvSpPr>
          <p:spPr bwMode="auto">
            <a:xfrm>
              <a:off x="1524000" y="30083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81" name="Rectangle 14"/>
            <p:cNvSpPr>
              <a:spLocks noChangeArrowheads="1"/>
            </p:cNvSpPr>
            <p:nvPr/>
          </p:nvSpPr>
          <p:spPr bwMode="auto">
            <a:xfrm>
              <a:off x="1905000" y="30083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82" name="Rectangle 14"/>
            <p:cNvSpPr>
              <a:spLocks noChangeArrowheads="1"/>
            </p:cNvSpPr>
            <p:nvPr/>
          </p:nvSpPr>
          <p:spPr bwMode="auto">
            <a:xfrm>
              <a:off x="2286000" y="30083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83" name="Rectangle 14"/>
            <p:cNvSpPr>
              <a:spLocks noChangeArrowheads="1"/>
            </p:cNvSpPr>
            <p:nvPr/>
          </p:nvSpPr>
          <p:spPr bwMode="auto">
            <a:xfrm>
              <a:off x="2667000" y="30083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84" name="Rectangle 14"/>
            <p:cNvSpPr>
              <a:spLocks noChangeArrowheads="1"/>
            </p:cNvSpPr>
            <p:nvPr/>
          </p:nvSpPr>
          <p:spPr bwMode="auto">
            <a:xfrm>
              <a:off x="1143000" y="27797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85" name="Rectangle 14"/>
            <p:cNvSpPr>
              <a:spLocks noChangeArrowheads="1"/>
            </p:cNvSpPr>
            <p:nvPr/>
          </p:nvSpPr>
          <p:spPr bwMode="auto">
            <a:xfrm>
              <a:off x="1524000" y="27797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86" name="Rectangle 14"/>
            <p:cNvSpPr>
              <a:spLocks noChangeArrowheads="1"/>
            </p:cNvSpPr>
            <p:nvPr/>
          </p:nvSpPr>
          <p:spPr bwMode="auto">
            <a:xfrm>
              <a:off x="1905000" y="27797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87" name="Rectangle 14"/>
            <p:cNvSpPr>
              <a:spLocks noChangeArrowheads="1"/>
            </p:cNvSpPr>
            <p:nvPr/>
          </p:nvSpPr>
          <p:spPr bwMode="auto">
            <a:xfrm>
              <a:off x="2286000" y="27797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88" name="Rectangle 14"/>
            <p:cNvSpPr>
              <a:spLocks noChangeArrowheads="1"/>
            </p:cNvSpPr>
            <p:nvPr/>
          </p:nvSpPr>
          <p:spPr bwMode="auto">
            <a:xfrm>
              <a:off x="2667000" y="27797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89" name="Rectangle 14"/>
            <p:cNvSpPr>
              <a:spLocks noChangeArrowheads="1"/>
            </p:cNvSpPr>
            <p:nvPr/>
          </p:nvSpPr>
          <p:spPr bwMode="auto">
            <a:xfrm>
              <a:off x="1143000" y="25511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90" name="Rectangle 14"/>
            <p:cNvSpPr>
              <a:spLocks noChangeArrowheads="1"/>
            </p:cNvSpPr>
            <p:nvPr/>
          </p:nvSpPr>
          <p:spPr bwMode="auto">
            <a:xfrm>
              <a:off x="1524000" y="25511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91" name="Rectangle 14"/>
            <p:cNvSpPr>
              <a:spLocks noChangeArrowheads="1"/>
            </p:cNvSpPr>
            <p:nvPr/>
          </p:nvSpPr>
          <p:spPr bwMode="auto">
            <a:xfrm>
              <a:off x="1905000" y="25511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92" name="Rectangle 14"/>
            <p:cNvSpPr>
              <a:spLocks noChangeArrowheads="1"/>
            </p:cNvSpPr>
            <p:nvPr/>
          </p:nvSpPr>
          <p:spPr bwMode="auto">
            <a:xfrm>
              <a:off x="2286000" y="25511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93" name="Rectangle 14"/>
            <p:cNvSpPr>
              <a:spLocks noChangeArrowheads="1"/>
            </p:cNvSpPr>
            <p:nvPr/>
          </p:nvSpPr>
          <p:spPr bwMode="auto">
            <a:xfrm>
              <a:off x="2667000" y="25511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grpSp>
      <p:pic>
        <p:nvPicPr>
          <p:cNvPr id="2" name="2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617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oter Placeholder 3"/>
          <p:cNvSpPr>
            <a:spLocks noGrp="1"/>
          </p:cNvSpPr>
          <p:nvPr>
            <p:ph type="ftr" sz="quarter" idx="10"/>
          </p:nvPr>
        </p:nvSpPr>
        <p:spPr/>
        <p:txBody>
          <a:bodyPr/>
          <a:lstStyle/>
          <a:p>
            <a:r>
              <a:rPr lang="en-US" dirty="0"/>
              <a:t>Lecture #15:  Constructing Loops in SPIM</a:t>
            </a:r>
          </a:p>
        </p:txBody>
      </p:sp>
      <p:sp>
        <p:nvSpPr>
          <p:cNvPr id="31" name="Slide Number Placeholder 4"/>
          <p:cNvSpPr>
            <a:spLocks noGrp="1"/>
          </p:cNvSpPr>
          <p:nvPr>
            <p:ph type="sldNum" sz="quarter" idx="11"/>
          </p:nvPr>
        </p:nvSpPr>
        <p:spPr/>
        <p:txBody>
          <a:bodyPr/>
          <a:lstStyle/>
          <a:p>
            <a:fld id="{0209D820-D409-4E09-8E99-7AE3FBE76A45}" type="slidenum">
              <a:rPr lang="en-US"/>
              <a:pPr/>
              <a:t>22</a:t>
            </a:fld>
            <a:endParaRPr lang="en-US" dirty="0"/>
          </a:p>
        </p:txBody>
      </p:sp>
      <p:sp>
        <p:nvSpPr>
          <p:cNvPr id="48130" name="Rectangle 2"/>
          <p:cNvSpPr>
            <a:spLocks noGrp="1" noChangeArrowheads="1"/>
          </p:cNvSpPr>
          <p:nvPr>
            <p:ph type="title"/>
          </p:nvPr>
        </p:nvSpPr>
        <p:spPr>
          <a:xfrm>
            <a:off x="1905000" y="1371600"/>
            <a:ext cx="5410200" cy="533400"/>
          </a:xfrm>
          <a:ln/>
        </p:spPr>
        <p:txBody>
          <a:bodyPr/>
          <a:lstStyle/>
          <a:p>
            <a:r>
              <a:rPr lang="en-US" sz="3200" dirty="0"/>
              <a:t>Fill Analysis Using </a:t>
            </a:r>
            <a:r>
              <a:rPr lang="en-US" sz="3200" dirty="0" smtClean="0"/>
              <a:t>a Pointer</a:t>
            </a:r>
            <a:endParaRPr lang="en-US" sz="3200" dirty="0"/>
          </a:p>
        </p:txBody>
      </p:sp>
      <p:sp>
        <p:nvSpPr>
          <p:cNvPr id="48131" name="Rectangle 3"/>
          <p:cNvSpPr>
            <a:spLocks noGrp="1" noChangeArrowheads="1"/>
          </p:cNvSpPr>
          <p:nvPr>
            <p:ph type="body" idx="1"/>
          </p:nvPr>
        </p:nvSpPr>
        <p:spPr>
          <a:xfrm>
            <a:off x="533400" y="1981200"/>
            <a:ext cx="5410200" cy="4419600"/>
          </a:xfrm>
        </p:spPr>
        <p:txBody>
          <a:bodyPr/>
          <a:lstStyle/>
          <a:p>
            <a:r>
              <a:rPr lang="en-US" dirty="0" smtClean="0"/>
              <a:t>As in the first example program, we use a pointer, simply a register used as a </a:t>
            </a:r>
            <a:r>
              <a:rPr lang="en-US" u="sng" dirty="0" smtClean="0"/>
              <a:t>directional vector</a:t>
            </a:r>
            <a:r>
              <a:rPr lang="en-US" dirty="0" smtClean="0"/>
              <a:t>, that points to a memory element (in this case, an array element).</a:t>
            </a:r>
            <a:endParaRPr lang="en-US" dirty="0" smtClean="0">
              <a:solidFill>
                <a:schemeClr val="accent1"/>
              </a:solidFill>
            </a:endParaRPr>
          </a:p>
          <a:p>
            <a:r>
              <a:rPr lang="en-US" dirty="0" smtClean="0">
                <a:solidFill>
                  <a:schemeClr val="accent1"/>
                </a:solidFill>
              </a:rPr>
              <a:t>The </a:t>
            </a:r>
            <a:r>
              <a:rPr lang="en-US" dirty="0">
                <a:solidFill>
                  <a:schemeClr val="accent1"/>
                </a:solidFill>
              </a:rPr>
              <a:t>position of </a:t>
            </a:r>
            <a:r>
              <a:rPr lang="en-US" dirty="0" smtClean="0">
                <a:solidFill>
                  <a:schemeClr val="accent1"/>
                </a:solidFill>
              </a:rPr>
              <a:t>an array element is </a:t>
            </a:r>
            <a:r>
              <a:rPr lang="en-US" dirty="0">
                <a:solidFill>
                  <a:schemeClr val="accent1"/>
                </a:solidFill>
              </a:rPr>
              <a:t>its row/column coordinate.  Each column position past </a:t>
            </a:r>
            <a:r>
              <a:rPr lang="en-US" dirty="0" smtClean="0">
                <a:solidFill>
                  <a:schemeClr val="accent1"/>
                </a:solidFill>
              </a:rPr>
              <a:t>column 1 </a:t>
            </a:r>
            <a:r>
              <a:rPr lang="en-US" dirty="0">
                <a:solidFill>
                  <a:schemeClr val="accent1"/>
                </a:solidFill>
              </a:rPr>
              <a:t>= +4 bytes; each row higher than </a:t>
            </a:r>
            <a:r>
              <a:rPr lang="en-US" dirty="0" smtClean="0">
                <a:solidFill>
                  <a:schemeClr val="accent1"/>
                </a:solidFill>
              </a:rPr>
              <a:t>row 1 </a:t>
            </a:r>
            <a:r>
              <a:rPr lang="en-US" dirty="0">
                <a:solidFill>
                  <a:schemeClr val="accent1"/>
                </a:solidFill>
              </a:rPr>
              <a:t>= </a:t>
            </a:r>
            <a:r>
              <a:rPr lang="en-US" dirty="0" smtClean="0">
                <a:solidFill>
                  <a:schemeClr val="accent1"/>
                </a:solidFill>
              </a:rPr>
              <a:t>+80 </a:t>
            </a:r>
            <a:r>
              <a:rPr lang="en-US" dirty="0">
                <a:solidFill>
                  <a:schemeClr val="accent1"/>
                </a:solidFill>
              </a:rPr>
              <a:t>bytes </a:t>
            </a:r>
            <a:r>
              <a:rPr lang="en-US" dirty="0" smtClean="0">
                <a:solidFill>
                  <a:schemeClr val="accent1"/>
                </a:solidFill>
              </a:rPr>
              <a:t>(+20 elements or numbers per row = 80 bytes).    </a:t>
            </a:r>
            <a:endParaRPr lang="en-US" dirty="0">
              <a:solidFill>
                <a:schemeClr val="accent1"/>
              </a:solidFill>
            </a:endParaRPr>
          </a:p>
          <a:p>
            <a:r>
              <a:rPr lang="en-US" dirty="0"/>
              <a:t>The memory address of an array word is: </a:t>
            </a:r>
          </a:p>
          <a:p>
            <a:pPr>
              <a:buFontTx/>
              <a:buNone/>
            </a:pPr>
            <a:r>
              <a:rPr lang="en-US" dirty="0"/>
              <a:t>	</a:t>
            </a:r>
            <a:r>
              <a:rPr lang="en-US" dirty="0">
                <a:solidFill>
                  <a:srgbClr val="CC0000"/>
                </a:solidFill>
              </a:rPr>
              <a:t>element address = base add. + r</a:t>
            </a:r>
            <a:r>
              <a:rPr lang="en-US" sz="2400" baseline="-18000" dirty="0">
                <a:solidFill>
                  <a:srgbClr val="CC0000"/>
                </a:solidFill>
              </a:rPr>
              <a:t>offset</a:t>
            </a:r>
            <a:r>
              <a:rPr lang="en-US" dirty="0">
                <a:solidFill>
                  <a:srgbClr val="CC0000"/>
                </a:solidFill>
              </a:rPr>
              <a:t>+ c</a:t>
            </a:r>
            <a:r>
              <a:rPr lang="en-US" sz="2400" baseline="-18000" dirty="0">
                <a:solidFill>
                  <a:srgbClr val="CC0000"/>
                </a:solidFill>
              </a:rPr>
              <a:t>offset</a:t>
            </a:r>
            <a:r>
              <a:rPr lang="en-US" dirty="0">
                <a:solidFill>
                  <a:srgbClr val="CC0000"/>
                </a:solidFill>
              </a:rPr>
              <a:t> </a:t>
            </a:r>
            <a:endParaRPr lang="en-US" dirty="0"/>
          </a:p>
          <a:p>
            <a:pPr>
              <a:buFontTx/>
              <a:buNone/>
            </a:pPr>
            <a:r>
              <a:rPr lang="en-US" dirty="0"/>
              <a:t>	</a:t>
            </a:r>
            <a:r>
              <a:rPr lang="en-US" dirty="0">
                <a:solidFill>
                  <a:srgbClr val="CC3300"/>
                </a:solidFill>
              </a:rPr>
              <a:t>Or, </a:t>
            </a:r>
            <a:r>
              <a:rPr lang="en-US" dirty="0">
                <a:solidFill>
                  <a:srgbClr val="CC0000"/>
                </a:solidFill>
              </a:rPr>
              <a:t>element address = base add. </a:t>
            </a:r>
            <a:r>
              <a:rPr lang="en-US" dirty="0">
                <a:solidFill>
                  <a:srgbClr val="CC3300"/>
                </a:solidFill>
              </a:rPr>
              <a:t>+ </a:t>
            </a:r>
            <a:r>
              <a:rPr lang="en-US" dirty="0" smtClean="0">
                <a:solidFill>
                  <a:srgbClr val="CC3300"/>
                </a:solidFill>
              </a:rPr>
              <a:t>(80 </a:t>
            </a:r>
            <a:r>
              <a:rPr lang="en-US" dirty="0">
                <a:solidFill>
                  <a:srgbClr val="CC3300"/>
                </a:solidFill>
              </a:rPr>
              <a:t>bytes</a:t>
            </a:r>
            <a:r>
              <a:rPr lang="en-US" dirty="0" smtClean="0">
                <a:solidFill>
                  <a:srgbClr val="CC3300"/>
                </a:solidFill>
              </a:rPr>
              <a:t>/ row past row 1) </a:t>
            </a:r>
            <a:r>
              <a:rPr lang="en-US" dirty="0">
                <a:solidFill>
                  <a:srgbClr val="CC3300"/>
                </a:solidFill>
              </a:rPr>
              <a:t>+ (4 bytes/col. past </a:t>
            </a:r>
            <a:r>
              <a:rPr lang="en-US" dirty="0" smtClean="0">
                <a:solidFill>
                  <a:srgbClr val="CC3300"/>
                </a:solidFill>
              </a:rPr>
              <a:t>col. 1)</a:t>
            </a:r>
            <a:r>
              <a:rPr lang="en-US" dirty="0" smtClean="0">
                <a:solidFill>
                  <a:srgbClr val="CC0000"/>
                </a:solidFill>
              </a:rPr>
              <a:t>.*</a:t>
            </a:r>
            <a:r>
              <a:rPr lang="en-US" dirty="0" smtClean="0"/>
              <a:t>  </a:t>
            </a:r>
            <a:endParaRPr lang="en-US" dirty="0"/>
          </a:p>
        </p:txBody>
      </p:sp>
      <p:sp>
        <p:nvSpPr>
          <p:cNvPr id="48157" name="Text Box 29"/>
          <p:cNvSpPr txBox="1">
            <a:spLocks noChangeArrowheads="1"/>
          </p:cNvSpPr>
          <p:nvPr/>
        </p:nvSpPr>
        <p:spPr bwMode="auto">
          <a:xfrm>
            <a:off x="5943600" y="4038600"/>
            <a:ext cx="2819400" cy="2308324"/>
          </a:xfrm>
          <a:prstGeom prst="rect">
            <a:avLst/>
          </a:prstGeom>
          <a:noFill/>
          <a:ln w="9525">
            <a:noFill/>
            <a:miter lim="800000"/>
            <a:headEnd/>
            <a:tailEnd/>
          </a:ln>
          <a:effectLst/>
        </p:spPr>
        <p:txBody>
          <a:bodyPr wrap="square">
            <a:spAutoFit/>
          </a:bodyPr>
          <a:lstStyle/>
          <a:p>
            <a:r>
              <a:rPr lang="en-US" sz="1600" b="1" dirty="0">
                <a:solidFill>
                  <a:schemeClr val="accent2"/>
                </a:solidFill>
              </a:rPr>
              <a:t>*Example:</a:t>
            </a:r>
            <a:r>
              <a:rPr lang="en-US" sz="1600" b="1" dirty="0"/>
              <a:t>  </a:t>
            </a:r>
            <a:r>
              <a:rPr lang="en-US" sz="1600" b="1" dirty="0">
                <a:solidFill>
                  <a:schemeClr val="accent2"/>
                </a:solidFill>
              </a:rPr>
              <a:t>The address of the </a:t>
            </a:r>
            <a:r>
              <a:rPr lang="en-US" sz="1600" b="1" dirty="0" smtClean="0">
                <a:solidFill>
                  <a:schemeClr val="accent2"/>
                </a:solidFill>
              </a:rPr>
              <a:t>R</a:t>
            </a:r>
            <a:r>
              <a:rPr lang="en-US" sz="2000" b="1" baseline="-14000" dirty="0" smtClean="0">
                <a:solidFill>
                  <a:schemeClr val="accent2"/>
                </a:solidFill>
              </a:rPr>
              <a:t>4</a:t>
            </a:r>
            <a:r>
              <a:rPr lang="en-US" sz="1600" b="1" dirty="0" smtClean="0">
                <a:solidFill>
                  <a:schemeClr val="accent2"/>
                </a:solidFill>
              </a:rPr>
              <a:t>, C</a:t>
            </a:r>
            <a:r>
              <a:rPr lang="en-US" b="1" baseline="-14000" dirty="0" smtClean="0">
                <a:solidFill>
                  <a:schemeClr val="accent2"/>
                </a:solidFill>
              </a:rPr>
              <a:t>3</a:t>
            </a:r>
            <a:r>
              <a:rPr lang="en-US" sz="1600" b="1" dirty="0" smtClean="0">
                <a:solidFill>
                  <a:schemeClr val="accent2"/>
                </a:solidFill>
              </a:rPr>
              <a:t> </a:t>
            </a:r>
            <a:r>
              <a:rPr lang="en-US" sz="1600" b="1" dirty="0">
                <a:solidFill>
                  <a:schemeClr val="accent2"/>
                </a:solidFill>
              </a:rPr>
              <a:t>array element = base address + </a:t>
            </a:r>
            <a:r>
              <a:rPr lang="en-US" sz="1600" b="1" dirty="0" smtClean="0">
                <a:solidFill>
                  <a:schemeClr val="accent2"/>
                </a:solidFill>
              </a:rPr>
              <a:t>(80x3) </a:t>
            </a:r>
            <a:r>
              <a:rPr lang="en-US" sz="1600" b="1" dirty="0">
                <a:solidFill>
                  <a:schemeClr val="accent2"/>
                </a:solidFill>
              </a:rPr>
              <a:t>+ </a:t>
            </a:r>
            <a:r>
              <a:rPr lang="en-US" sz="1600" b="1" dirty="0" smtClean="0">
                <a:solidFill>
                  <a:schemeClr val="accent2"/>
                </a:solidFill>
              </a:rPr>
              <a:t>(2x4). </a:t>
            </a:r>
            <a:endParaRPr lang="en-US" sz="1600" b="1" dirty="0">
              <a:solidFill>
                <a:schemeClr val="accent2"/>
              </a:solidFill>
            </a:endParaRPr>
          </a:p>
          <a:p>
            <a:r>
              <a:rPr lang="en-US" sz="1600" b="1" dirty="0">
                <a:solidFill>
                  <a:schemeClr val="accent2"/>
                </a:solidFill>
              </a:rPr>
              <a:t>Assuming the array starts at </a:t>
            </a:r>
            <a:r>
              <a:rPr lang="en-US" sz="1600" b="1" dirty="0" smtClean="0">
                <a:solidFill>
                  <a:schemeClr val="accent2"/>
                </a:solidFill>
              </a:rPr>
              <a:t>0x </a:t>
            </a:r>
            <a:r>
              <a:rPr lang="en-US" sz="1600" b="1" dirty="0">
                <a:solidFill>
                  <a:schemeClr val="accent2"/>
                </a:solidFill>
              </a:rPr>
              <a:t>1001 </a:t>
            </a:r>
            <a:r>
              <a:rPr lang="en-US" sz="1600" b="1" dirty="0" smtClean="0">
                <a:solidFill>
                  <a:schemeClr val="accent2"/>
                </a:solidFill>
              </a:rPr>
              <a:t>0000, </a:t>
            </a:r>
            <a:r>
              <a:rPr lang="en-US" sz="1600" b="1" dirty="0">
                <a:solidFill>
                  <a:schemeClr val="accent2"/>
                </a:solidFill>
              </a:rPr>
              <a:t>then the real address of the </a:t>
            </a:r>
            <a:r>
              <a:rPr lang="en-US" sz="1600" b="1" dirty="0" smtClean="0">
                <a:solidFill>
                  <a:schemeClr val="accent2"/>
                </a:solidFill>
              </a:rPr>
              <a:t>R</a:t>
            </a:r>
            <a:r>
              <a:rPr lang="en-US" sz="2000" b="1" baseline="-14000" dirty="0" smtClean="0">
                <a:solidFill>
                  <a:schemeClr val="accent2"/>
                </a:solidFill>
              </a:rPr>
              <a:t>4</a:t>
            </a:r>
            <a:r>
              <a:rPr lang="en-US" sz="1600" b="1" dirty="0" smtClean="0">
                <a:solidFill>
                  <a:schemeClr val="accent2"/>
                </a:solidFill>
              </a:rPr>
              <a:t>, C</a:t>
            </a:r>
            <a:r>
              <a:rPr lang="en-US" sz="2000" b="1" baseline="-14000" dirty="0" smtClean="0">
                <a:solidFill>
                  <a:schemeClr val="accent2"/>
                </a:solidFill>
              </a:rPr>
              <a:t>3</a:t>
            </a:r>
            <a:r>
              <a:rPr lang="en-US" sz="1600" b="1" dirty="0" smtClean="0">
                <a:solidFill>
                  <a:schemeClr val="accent2"/>
                </a:solidFill>
              </a:rPr>
              <a:t> is</a:t>
            </a:r>
            <a:r>
              <a:rPr lang="en-US" sz="1600" b="1" dirty="0">
                <a:solidFill>
                  <a:schemeClr val="accent2"/>
                </a:solidFill>
              </a:rPr>
              <a:t>: </a:t>
            </a:r>
            <a:endParaRPr lang="en-US" sz="1600" b="1" dirty="0" smtClean="0">
              <a:solidFill>
                <a:schemeClr val="accent2"/>
              </a:solidFill>
            </a:endParaRPr>
          </a:p>
          <a:p>
            <a:r>
              <a:rPr lang="en-US" sz="1600" b="1" dirty="0" smtClean="0">
                <a:solidFill>
                  <a:schemeClr val="accent2"/>
                </a:solidFill>
              </a:rPr>
              <a:t>0x </a:t>
            </a:r>
            <a:r>
              <a:rPr lang="en-US" sz="1600" b="1" dirty="0">
                <a:solidFill>
                  <a:schemeClr val="accent2"/>
                </a:solidFill>
              </a:rPr>
              <a:t>1001000 + </a:t>
            </a:r>
            <a:r>
              <a:rPr lang="en-US" sz="1600" b="1" dirty="0" smtClean="0">
                <a:solidFill>
                  <a:schemeClr val="accent2"/>
                </a:solidFill>
              </a:rPr>
              <a:t>240 </a:t>
            </a:r>
            <a:r>
              <a:rPr lang="en-US" sz="1600" b="1" dirty="0">
                <a:solidFill>
                  <a:schemeClr val="accent2"/>
                </a:solidFill>
              </a:rPr>
              <a:t>+ </a:t>
            </a:r>
            <a:r>
              <a:rPr lang="en-US" sz="1600" b="1" dirty="0" smtClean="0">
                <a:solidFill>
                  <a:schemeClr val="accent2"/>
                </a:solidFill>
              </a:rPr>
              <a:t>8 </a:t>
            </a:r>
            <a:r>
              <a:rPr lang="en-US" sz="1600" b="1" dirty="0">
                <a:solidFill>
                  <a:schemeClr val="accent2"/>
                </a:solidFill>
              </a:rPr>
              <a:t>= </a:t>
            </a:r>
            <a:endParaRPr lang="en-US" sz="1600" b="1" dirty="0" smtClean="0">
              <a:solidFill>
                <a:schemeClr val="accent2"/>
              </a:solidFill>
            </a:endParaRPr>
          </a:p>
          <a:p>
            <a:r>
              <a:rPr lang="en-US" sz="1600" b="1" dirty="0" smtClean="0">
                <a:solidFill>
                  <a:schemeClr val="accent2"/>
                </a:solidFill>
              </a:rPr>
              <a:t>0x </a:t>
            </a:r>
            <a:r>
              <a:rPr lang="en-US" sz="1600" b="1" dirty="0">
                <a:solidFill>
                  <a:schemeClr val="accent2"/>
                </a:solidFill>
              </a:rPr>
              <a:t>10010000 + </a:t>
            </a:r>
            <a:r>
              <a:rPr lang="en-US" sz="1600" b="1" dirty="0" smtClean="0">
                <a:solidFill>
                  <a:schemeClr val="accent2"/>
                </a:solidFill>
              </a:rPr>
              <a:t>f0 +8 </a:t>
            </a:r>
            <a:r>
              <a:rPr lang="en-US" sz="1600" b="1" dirty="0">
                <a:solidFill>
                  <a:schemeClr val="accent2"/>
                </a:solidFill>
              </a:rPr>
              <a:t>= </a:t>
            </a:r>
            <a:endParaRPr lang="en-US" sz="1600" b="1" dirty="0" smtClean="0">
              <a:solidFill>
                <a:schemeClr val="accent2"/>
              </a:solidFill>
            </a:endParaRPr>
          </a:p>
          <a:p>
            <a:r>
              <a:rPr lang="en-US" sz="1600" b="1" dirty="0" smtClean="0">
                <a:solidFill>
                  <a:schemeClr val="accent2"/>
                </a:solidFill>
              </a:rPr>
              <a:t>0x 100100f8</a:t>
            </a:r>
            <a:endParaRPr lang="en-US" sz="1600" b="1" dirty="0">
              <a:solidFill>
                <a:schemeClr val="accent2"/>
              </a:solidFill>
            </a:endParaRPr>
          </a:p>
        </p:txBody>
      </p:sp>
      <p:grpSp>
        <p:nvGrpSpPr>
          <p:cNvPr id="72" name="Group 71"/>
          <p:cNvGrpSpPr/>
          <p:nvPr/>
        </p:nvGrpSpPr>
        <p:grpSpPr>
          <a:xfrm>
            <a:off x="5943600" y="1981200"/>
            <a:ext cx="2410345" cy="1905000"/>
            <a:chOff x="5943600" y="1981200"/>
            <a:chExt cx="2410345" cy="1905000"/>
          </a:xfrm>
        </p:grpSpPr>
        <p:sp>
          <p:nvSpPr>
            <p:cNvPr id="33" name="Rectangle 14"/>
            <p:cNvSpPr>
              <a:spLocks noChangeArrowheads="1"/>
            </p:cNvSpPr>
            <p:nvPr/>
          </p:nvSpPr>
          <p:spPr bwMode="auto">
            <a:xfrm>
              <a:off x="6248400" y="35417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34" name="Text Box 18"/>
            <p:cNvSpPr txBox="1">
              <a:spLocks noChangeArrowheads="1"/>
            </p:cNvSpPr>
            <p:nvPr/>
          </p:nvSpPr>
          <p:spPr bwMode="auto">
            <a:xfrm>
              <a:off x="6019800" y="1981200"/>
              <a:ext cx="261610" cy="1754326"/>
            </a:xfrm>
            <a:prstGeom prst="rect">
              <a:avLst/>
            </a:prstGeom>
            <a:noFill/>
            <a:ln w="9525">
              <a:noFill/>
              <a:miter lim="800000"/>
              <a:headEnd/>
              <a:tailEnd/>
            </a:ln>
            <a:effectLst/>
          </p:spPr>
          <p:txBody>
            <a:bodyPr wrap="square">
              <a:spAutoFit/>
            </a:bodyPr>
            <a:lstStyle/>
            <a:p>
              <a:r>
                <a:rPr lang="en-US" sz="1200" b="1" dirty="0" smtClean="0">
                  <a:solidFill>
                    <a:srgbClr val="FF3300"/>
                  </a:solidFill>
                </a:rPr>
                <a:t> ∙</a:t>
              </a:r>
            </a:p>
            <a:p>
              <a:r>
                <a:rPr lang="en-US" sz="1200" b="1" dirty="0" smtClean="0">
                  <a:solidFill>
                    <a:srgbClr val="FF3300"/>
                  </a:solidFill>
                </a:rPr>
                <a:t> ∙</a:t>
              </a:r>
            </a:p>
            <a:p>
              <a:r>
                <a:rPr lang="en-US" sz="1200" b="1" dirty="0" smtClean="0">
                  <a:solidFill>
                    <a:srgbClr val="FF3300"/>
                  </a:solidFill>
                </a:rPr>
                <a:t> ∙</a:t>
              </a:r>
            </a:p>
            <a:p>
              <a:r>
                <a:rPr lang="en-US" sz="1200" b="1" dirty="0" smtClean="0">
                  <a:solidFill>
                    <a:srgbClr val="FF3300"/>
                  </a:solidFill>
                </a:rPr>
                <a:t> ∙</a:t>
              </a:r>
            </a:p>
            <a:p>
              <a:r>
                <a:rPr lang="en-US" sz="1200" b="1" dirty="0" smtClean="0">
                  <a:solidFill>
                    <a:srgbClr val="FF3300"/>
                  </a:solidFill>
                </a:rPr>
                <a:t> ∙</a:t>
              </a:r>
            </a:p>
            <a:p>
              <a:r>
                <a:rPr lang="en-US" sz="1200" b="1" dirty="0" smtClean="0">
                  <a:solidFill>
                    <a:srgbClr val="FF3300"/>
                  </a:solidFill>
                </a:rPr>
                <a:t>4</a:t>
              </a:r>
              <a:endParaRPr lang="en-US" sz="1200" b="1" dirty="0">
                <a:solidFill>
                  <a:srgbClr val="FF3300"/>
                </a:solidFill>
              </a:endParaRPr>
            </a:p>
            <a:p>
              <a:r>
                <a:rPr lang="en-US" sz="1200" b="1" dirty="0" smtClean="0">
                  <a:solidFill>
                    <a:srgbClr val="FF3300"/>
                  </a:solidFill>
                </a:rPr>
                <a:t>3</a:t>
              </a:r>
              <a:endParaRPr lang="en-US" sz="1200" b="1" dirty="0">
                <a:solidFill>
                  <a:srgbClr val="FF3300"/>
                </a:solidFill>
              </a:endParaRPr>
            </a:p>
            <a:p>
              <a:r>
                <a:rPr lang="en-US" sz="1200" b="1" dirty="0" smtClean="0">
                  <a:solidFill>
                    <a:srgbClr val="FF3300"/>
                  </a:solidFill>
                </a:rPr>
                <a:t>2</a:t>
              </a:r>
              <a:endParaRPr lang="en-US" sz="1200" b="1" dirty="0">
                <a:solidFill>
                  <a:srgbClr val="FF3300"/>
                </a:solidFill>
              </a:endParaRPr>
            </a:p>
            <a:p>
              <a:r>
                <a:rPr lang="en-US" sz="1200" b="1" dirty="0" smtClean="0">
                  <a:solidFill>
                    <a:srgbClr val="FF3300"/>
                  </a:solidFill>
                </a:rPr>
                <a:t>1</a:t>
              </a:r>
              <a:endParaRPr lang="en-US" sz="1200" b="1" dirty="0">
                <a:solidFill>
                  <a:schemeClr val="accent1"/>
                </a:solidFill>
              </a:endParaRPr>
            </a:p>
          </p:txBody>
        </p:sp>
        <p:sp>
          <p:nvSpPr>
            <p:cNvPr id="35" name="Text Box 19"/>
            <p:cNvSpPr txBox="1">
              <a:spLocks noChangeArrowheads="1"/>
            </p:cNvSpPr>
            <p:nvPr/>
          </p:nvSpPr>
          <p:spPr bwMode="auto">
            <a:xfrm>
              <a:off x="6245676" y="2057400"/>
              <a:ext cx="2108269" cy="461665"/>
            </a:xfrm>
            <a:prstGeom prst="rect">
              <a:avLst/>
            </a:prstGeom>
            <a:noFill/>
            <a:ln w="9525">
              <a:noFill/>
              <a:miter lim="800000"/>
              <a:headEnd/>
              <a:tailEnd/>
            </a:ln>
            <a:effectLst/>
          </p:spPr>
          <p:txBody>
            <a:bodyPr wrap="none">
              <a:spAutoFit/>
            </a:bodyPr>
            <a:lstStyle/>
            <a:p>
              <a:r>
                <a:rPr lang="en-US" sz="1200" b="1" dirty="0" smtClean="0">
                  <a:solidFill>
                    <a:schemeClr val="accent2"/>
                  </a:solidFill>
                </a:rPr>
                <a:t>1        2        3        4        ∙        ∙</a:t>
              </a:r>
            </a:p>
            <a:p>
              <a:endParaRPr lang="en-US" sz="1200" b="1" dirty="0">
                <a:solidFill>
                  <a:schemeClr val="accent2"/>
                </a:solidFill>
              </a:endParaRPr>
            </a:p>
          </p:txBody>
        </p:sp>
        <p:sp>
          <p:nvSpPr>
            <p:cNvPr id="36" name="Line 21"/>
            <p:cNvSpPr>
              <a:spLocks noChangeShapeType="1"/>
            </p:cNvSpPr>
            <p:nvPr/>
          </p:nvSpPr>
          <p:spPr bwMode="auto">
            <a:xfrm flipV="1">
              <a:off x="5943600" y="2667000"/>
              <a:ext cx="0" cy="1066800"/>
            </a:xfrm>
            <a:prstGeom prst="line">
              <a:avLst/>
            </a:prstGeom>
            <a:noFill/>
            <a:ln w="57150">
              <a:solidFill>
                <a:schemeClr val="accent2"/>
              </a:solidFill>
              <a:round/>
              <a:headEnd/>
              <a:tailEnd type="triangle" w="med" len="med"/>
            </a:ln>
            <a:effectLst/>
          </p:spPr>
          <p:txBody>
            <a:bodyPr wrap="none" anchor="ctr"/>
            <a:lstStyle/>
            <a:p>
              <a:endParaRPr lang="en-US" dirty="0"/>
            </a:p>
          </p:txBody>
        </p:sp>
        <p:sp>
          <p:nvSpPr>
            <p:cNvPr id="37" name="Line 20"/>
            <p:cNvSpPr>
              <a:spLocks noChangeShapeType="1"/>
            </p:cNvSpPr>
            <p:nvPr/>
          </p:nvSpPr>
          <p:spPr bwMode="auto">
            <a:xfrm>
              <a:off x="6096000" y="3886200"/>
              <a:ext cx="685800" cy="0"/>
            </a:xfrm>
            <a:prstGeom prst="line">
              <a:avLst/>
            </a:prstGeom>
            <a:noFill/>
            <a:ln w="57150">
              <a:solidFill>
                <a:schemeClr val="accent2"/>
              </a:solidFill>
              <a:round/>
              <a:headEnd/>
              <a:tailEnd type="triangle" w="med" len="med"/>
            </a:ln>
            <a:effectLst/>
          </p:spPr>
          <p:txBody>
            <a:bodyPr wrap="none" anchor="ctr"/>
            <a:lstStyle/>
            <a:p>
              <a:endParaRPr lang="en-US" dirty="0"/>
            </a:p>
          </p:txBody>
        </p:sp>
        <p:sp>
          <p:nvSpPr>
            <p:cNvPr id="38" name="Rectangle 14"/>
            <p:cNvSpPr>
              <a:spLocks noChangeArrowheads="1"/>
            </p:cNvSpPr>
            <p:nvPr/>
          </p:nvSpPr>
          <p:spPr bwMode="auto">
            <a:xfrm>
              <a:off x="6629400" y="35417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39" name="Rectangle 14"/>
            <p:cNvSpPr>
              <a:spLocks noChangeArrowheads="1"/>
            </p:cNvSpPr>
            <p:nvPr/>
          </p:nvSpPr>
          <p:spPr bwMode="auto">
            <a:xfrm>
              <a:off x="7010400" y="35417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40" name="Rectangle 14"/>
            <p:cNvSpPr>
              <a:spLocks noChangeArrowheads="1"/>
            </p:cNvSpPr>
            <p:nvPr/>
          </p:nvSpPr>
          <p:spPr bwMode="auto">
            <a:xfrm>
              <a:off x="7391400" y="35417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41" name="Rectangle 14"/>
            <p:cNvSpPr>
              <a:spLocks noChangeArrowheads="1"/>
            </p:cNvSpPr>
            <p:nvPr/>
          </p:nvSpPr>
          <p:spPr bwMode="auto">
            <a:xfrm>
              <a:off x="7772400" y="35417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42" name="Rectangle 14"/>
            <p:cNvSpPr>
              <a:spLocks noChangeArrowheads="1"/>
            </p:cNvSpPr>
            <p:nvPr/>
          </p:nvSpPr>
          <p:spPr bwMode="auto">
            <a:xfrm>
              <a:off x="6248400" y="3352800"/>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43" name="Rectangle 14"/>
            <p:cNvSpPr>
              <a:spLocks noChangeArrowheads="1"/>
            </p:cNvSpPr>
            <p:nvPr/>
          </p:nvSpPr>
          <p:spPr bwMode="auto">
            <a:xfrm>
              <a:off x="6629400" y="3352800"/>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44" name="Rectangle 14"/>
            <p:cNvSpPr>
              <a:spLocks noChangeArrowheads="1"/>
            </p:cNvSpPr>
            <p:nvPr/>
          </p:nvSpPr>
          <p:spPr bwMode="auto">
            <a:xfrm>
              <a:off x="7010400" y="3352800"/>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45" name="Rectangle 14"/>
            <p:cNvSpPr>
              <a:spLocks noChangeArrowheads="1"/>
            </p:cNvSpPr>
            <p:nvPr/>
          </p:nvSpPr>
          <p:spPr bwMode="auto">
            <a:xfrm>
              <a:off x="7391400" y="3352800"/>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46" name="Rectangle 14"/>
            <p:cNvSpPr>
              <a:spLocks noChangeArrowheads="1"/>
            </p:cNvSpPr>
            <p:nvPr/>
          </p:nvSpPr>
          <p:spPr bwMode="auto">
            <a:xfrm>
              <a:off x="7772400" y="3352800"/>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47" name="Rectangle 14"/>
            <p:cNvSpPr>
              <a:spLocks noChangeArrowheads="1"/>
            </p:cNvSpPr>
            <p:nvPr/>
          </p:nvSpPr>
          <p:spPr bwMode="auto">
            <a:xfrm>
              <a:off x="6248400" y="31607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48" name="Rectangle 14"/>
            <p:cNvSpPr>
              <a:spLocks noChangeArrowheads="1"/>
            </p:cNvSpPr>
            <p:nvPr/>
          </p:nvSpPr>
          <p:spPr bwMode="auto">
            <a:xfrm>
              <a:off x="6629400" y="31607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49" name="Rectangle 14"/>
            <p:cNvSpPr>
              <a:spLocks noChangeArrowheads="1"/>
            </p:cNvSpPr>
            <p:nvPr/>
          </p:nvSpPr>
          <p:spPr bwMode="auto">
            <a:xfrm>
              <a:off x="7010400" y="31607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50" name="Rectangle 14"/>
            <p:cNvSpPr>
              <a:spLocks noChangeArrowheads="1"/>
            </p:cNvSpPr>
            <p:nvPr/>
          </p:nvSpPr>
          <p:spPr bwMode="auto">
            <a:xfrm>
              <a:off x="7391400" y="31607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51" name="Rectangle 14"/>
            <p:cNvSpPr>
              <a:spLocks noChangeArrowheads="1"/>
            </p:cNvSpPr>
            <p:nvPr/>
          </p:nvSpPr>
          <p:spPr bwMode="auto">
            <a:xfrm>
              <a:off x="7772400" y="31607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52" name="Rectangle 14"/>
            <p:cNvSpPr>
              <a:spLocks noChangeArrowheads="1"/>
            </p:cNvSpPr>
            <p:nvPr/>
          </p:nvSpPr>
          <p:spPr bwMode="auto">
            <a:xfrm>
              <a:off x="6248400" y="2971800"/>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53" name="Rectangle 14"/>
            <p:cNvSpPr>
              <a:spLocks noChangeArrowheads="1"/>
            </p:cNvSpPr>
            <p:nvPr/>
          </p:nvSpPr>
          <p:spPr bwMode="auto">
            <a:xfrm>
              <a:off x="6629400" y="2971800"/>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54" name="Rectangle 14"/>
            <p:cNvSpPr>
              <a:spLocks noChangeArrowheads="1"/>
            </p:cNvSpPr>
            <p:nvPr/>
          </p:nvSpPr>
          <p:spPr bwMode="auto">
            <a:xfrm>
              <a:off x="7010400" y="2971800"/>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55" name="Rectangle 14"/>
            <p:cNvSpPr>
              <a:spLocks noChangeArrowheads="1"/>
            </p:cNvSpPr>
            <p:nvPr/>
          </p:nvSpPr>
          <p:spPr bwMode="auto">
            <a:xfrm>
              <a:off x="7391400" y="2971800"/>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56" name="Rectangle 14"/>
            <p:cNvSpPr>
              <a:spLocks noChangeArrowheads="1"/>
            </p:cNvSpPr>
            <p:nvPr/>
          </p:nvSpPr>
          <p:spPr bwMode="auto">
            <a:xfrm>
              <a:off x="7772400" y="2971800"/>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57" name="Rectangle 14"/>
            <p:cNvSpPr>
              <a:spLocks noChangeArrowheads="1"/>
            </p:cNvSpPr>
            <p:nvPr/>
          </p:nvSpPr>
          <p:spPr bwMode="auto">
            <a:xfrm>
              <a:off x="6248400" y="27797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58" name="Rectangle 14"/>
            <p:cNvSpPr>
              <a:spLocks noChangeArrowheads="1"/>
            </p:cNvSpPr>
            <p:nvPr/>
          </p:nvSpPr>
          <p:spPr bwMode="auto">
            <a:xfrm>
              <a:off x="6629400" y="27797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59" name="Rectangle 14"/>
            <p:cNvSpPr>
              <a:spLocks noChangeArrowheads="1"/>
            </p:cNvSpPr>
            <p:nvPr/>
          </p:nvSpPr>
          <p:spPr bwMode="auto">
            <a:xfrm>
              <a:off x="7010400" y="27797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60" name="Rectangle 14"/>
            <p:cNvSpPr>
              <a:spLocks noChangeArrowheads="1"/>
            </p:cNvSpPr>
            <p:nvPr/>
          </p:nvSpPr>
          <p:spPr bwMode="auto">
            <a:xfrm>
              <a:off x="7391400" y="27797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61" name="Rectangle 14"/>
            <p:cNvSpPr>
              <a:spLocks noChangeArrowheads="1"/>
            </p:cNvSpPr>
            <p:nvPr/>
          </p:nvSpPr>
          <p:spPr bwMode="auto">
            <a:xfrm>
              <a:off x="7772400" y="27797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62" name="Rectangle 14"/>
            <p:cNvSpPr>
              <a:spLocks noChangeArrowheads="1"/>
            </p:cNvSpPr>
            <p:nvPr/>
          </p:nvSpPr>
          <p:spPr bwMode="auto">
            <a:xfrm>
              <a:off x="6248400" y="25511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63" name="Rectangle 14"/>
            <p:cNvSpPr>
              <a:spLocks noChangeArrowheads="1"/>
            </p:cNvSpPr>
            <p:nvPr/>
          </p:nvSpPr>
          <p:spPr bwMode="auto">
            <a:xfrm>
              <a:off x="6629400" y="25511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64" name="Rectangle 14"/>
            <p:cNvSpPr>
              <a:spLocks noChangeArrowheads="1"/>
            </p:cNvSpPr>
            <p:nvPr/>
          </p:nvSpPr>
          <p:spPr bwMode="auto">
            <a:xfrm>
              <a:off x="7010400" y="25511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65" name="Rectangle 14"/>
            <p:cNvSpPr>
              <a:spLocks noChangeArrowheads="1"/>
            </p:cNvSpPr>
            <p:nvPr/>
          </p:nvSpPr>
          <p:spPr bwMode="auto">
            <a:xfrm>
              <a:off x="7391400" y="25511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66" name="Rectangle 14"/>
            <p:cNvSpPr>
              <a:spLocks noChangeArrowheads="1"/>
            </p:cNvSpPr>
            <p:nvPr/>
          </p:nvSpPr>
          <p:spPr bwMode="auto">
            <a:xfrm>
              <a:off x="7772400" y="25511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67" name="Rectangle 14"/>
            <p:cNvSpPr>
              <a:spLocks noChangeArrowheads="1"/>
            </p:cNvSpPr>
            <p:nvPr/>
          </p:nvSpPr>
          <p:spPr bwMode="auto">
            <a:xfrm>
              <a:off x="6248400" y="23225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68" name="Rectangle 14"/>
            <p:cNvSpPr>
              <a:spLocks noChangeArrowheads="1"/>
            </p:cNvSpPr>
            <p:nvPr/>
          </p:nvSpPr>
          <p:spPr bwMode="auto">
            <a:xfrm>
              <a:off x="6629400" y="23225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69" name="Rectangle 14"/>
            <p:cNvSpPr>
              <a:spLocks noChangeArrowheads="1"/>
            </p:cNvSpPr>
            <p:nvPr/>
          </p:nvSpPr>
          <p:spPr bwMode="auto">
            <a:xfrm>
              <a:off x="7010400" y="23225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70" name="Rectangle 14"/>
            <p:cNvSpPr>
              <a:spLocks noChangeArrowheads="1"/>
            </p:cNvSpPr>
            <p:nvPr/>
          </p:nvSpPr>
          <p:spPr bwMode="auto">
            <a:xfrm>
              <a:off x="7391400" y="23225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71" name="Rectangle 14"/>
            <p:cNvSpPr>
              <a:spLocks noChangeArrowheads="1"/>
            </p:cNvSpPr>
            <p:nvPr/>
          </p:nvSpPr>
          <p:spPr bwMode="auto">
            <a:xfrm>
              <a:off x="7772400" y="23225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grpSp>
      <p:pic>
        <p:nvPicPr>
          <p:cNvPr id="2" name="2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893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Lecture #15:  Constructing Loops in SPIM</a:t>
            </a:r>
          </a:p>
        </p:txBody>
      </p:sp>
      <p:sp>
        <p:nvSpPr>
          <p:cNvPr id="5" name="Slide Number Placeholder 4"/>
          <p:cNvSpPr>
            <a:spLocks noGrp="1"/>
          </p:cNvSpPr>
          <p:nvPr>
            <p:ph type="sldNum" sz="quarter" idx="11"/>
          </p:nvPr>
        </p:nvSpPr>
        <p:spPr/>
        <p:txBody>
          <a:bodyPr/>
          <a:lstStyle/>
          <a:p>
            <a:fld id="{CB8851D6-0120-4810-A034-1E13A8FA1503}" type="slidenum">
              <a:rPr lang="en-US"/>
              <a:pPr/>
              <a:t>23</a:t>
            </a:fld>
            <a:endParaRPr lang="en-US" dirty="0"/>
          </a:p>
        </p:txBody>
      </p:sp>
      <p:sp>
        <p:nvSpPr>
          <p:cNvPr id="35842" name="Rectangle 2"/>
          <p:cNvSpPr>
            <a:spLocks noGrp="1" noChangeArrowheads="1"/>
          </p:cNvSpPr>
          <p:nvPr>
            <p:ph type="title"/>
          </p:nvPr>
        </p:nvSpPr>
        <p:spPr>
          <a:xfrm>
            <a:off x="1905000" y="1447800"/>
            <a:ext cx="5410200" cy="533400"/>
          </a:xfrm>
          <a:ln/>
        </p:spPr>
        <p:txBody>
          <a:bodyPr/>
          <a:lstStyle/>
          <a:p>
            <a:r>
              <a:rPr lang="en-US" sz="3200" dirty="0"/>
              <a:t>Array Analysis (4)</a:t>
            </a:r>
          </a:p>
        </p:txBody>
      </p:sp>
      <p:sp>
        <p:nvSpPr>
          <p:cNvPr id="35843" name="Rectangle 3"/>
          <p:cNvSpPr>
            <a:spLocks noGrp="1" noChangeArrowheads="1"/>
          </p:cNvSpPr>
          <p:nvPr>
            <p:ph type="body" idx="1"/>
          </p:nvPr>
        </p:nvSpPr>
        <p:spPr>
          <a:xfrm>
            <a:off x="685800" y="2057400"/>
            <a:ext cx="7772400" cy="4191000"/>
          </a:xfrm>
        </p:spPr>
        <p:txBody>
          <a:bodyPr/>
          <a:lstStyle/>
          <a:p>
            <a:r>
              <a:rPr lang="en-US" sz="2400" dirty="0" smtClean="0"/>
              <a:t>Fleshing </a:t>
            </a:r>
            <a:r>
              <a:rPr lang="en-US" sz="2400" dirty="0"/>
              <a:t>out the loop </a:t>
            </a:r>
            <a:r>
              <a:rPr lang="en-US" sz="2400" dirty="0" smtClean="0"/>
              <a:t>flow chart shown earlier in terms of events: </a:t>
            </a:r>
            <a:endParaRPr lang="en-US" sz="2400" dirty="0"/>
          </a:p>
          <a:p>
            <a:pPr lvl="1"/>
            <a:r>
              <a:rPr lang="en-US" sz="2000" dirty="0" smtClean="0">
                <a:solidFill>
                  <a:srgbClr val="009900"/>
                </a:solidFill>
              </a:rPr>
              <a:t>Initialize </a:t>
            </a:r>
            <a:r>
              <a:rPr lang="en-US" sz="2000" dirty="0">
                <a:solidFill>
                  <a:srgbClr val="009900"/>
                </a:solidFill>
              </a:rPr>
              <a:t>program and row loop (sets row count to 0).  </a:t>
            </a:r>
          </a:p>
          <a:p>
            <a:pPr lvl="1"/>
            <a:r>
              <a:rPr lang="en-US" sz="2000" dirty="0" smtClean="0">
                <a:solidFill>
                  <a:schemeClr val="accent2"/>
                </a:solidFill>
              </a:rPr>
              <a:t>Enter </a:t>
            </a:r>
            <a:r>
              <a:rPr lang="en-US" sz="2000" dirty="0">
                <a:solidFill>
                  <a:schemeClr val="accent2"/>
                </a:solidFill>
              </a:rPr>
              <a:t>the row loop.  </a:t>
            </a:r>
          </a:p>
          <a:p>
            <a:pPr lvl="1"/>
            <a:r>
              <a:rPr lang="en-US" sz="2000" dirty="0" smtClean="0">
                <a:solidFill>
                  <a:schemeClr val="accent2"/>
                </a:solidFill>
              </a:rPr>
              <a:t>Initialize </a:t>
            </a:r>
            <a:r>
              <a:rPr lang="en-US" sz="2000" dirty="0">
                <a:solidFill>
                  <a:schemeClr val="accent2"/>
                </a:solidFill>
              </a:rPr>
              <a:t>the column loop functions (sets column count to 0).  </a:t>
            </a:r>
          </a:p>
          <a:p>
            <a:pPr lvl="1"/>
            <a:r>
              <a:rPr lang="en-US" sz="2000" dirty="0" smtClean="0">
                <a:solidFill>
                  <a:srgbClr val="CC0000"/>
                </a:solidFill>
              </a:rPr>
              <a:t>Enter </a:t>
            </a:r>
            <a:r>
              <a:rPr lang="en-US" sz="2000" dirty="0">
                <a:solidFill>
                  <a:srgbClr val="CC0000"/>
                </a:solidFill>
              </a:rPr>
              <a:t>the column loop.  </a:t>
            </a:r>
          </a:p>
          <a:p>
            <a:pPr lvl="1"/>
            <a:r>
              <a:rPr lang="en-US" sz="2000" dirty="0" smtClean="0">
                <a:solidFill>
                  <a:srgbClr val="CC0000"/>
                </a:solidFill>
              </a:rPr>
              <a:t>Store twenty elements</a:t>
            </a:r>
            <a:r>
              <a:rPr lang="en-US" sz="2000" dirty="0">
                <a:solidFill>
                  <a:srgbClr val="CC0000"/>
                </a:solidFill>
              </a:rPr>
              <a:t>, </a:t>
            </a:r>
            <a:r>
              <a:rPr lang="en-US" sz="2000" dirty="0" smtClean="0">
                <a:solidFill>
                  <a:srgbClr val="CC0000"/>
                </a:solidFill>
              </a:rPr>
              <a:t>adding 4 bytes/column </a:t>
            </a:r>
            <a:r>
              <a:rPr lang="en-US" sz="2000" dirty="0">
                <a:solidFill>
                  <a:srgbClr val="CC0000"/>
                </a:solidFill>
              </a:rPr>
              <a:t>offset after each store.  </a:t>
            </a:r>
          </a:p>
          <a:p>
            <a:pPr lvl="1"/>
            <a:r>
              <a:rPr lang="en-US" sz="2000" dirty="0" smtClean="0">
                <a:solidFill>
                  <a:srgbClr val="CC0000"/>
                </a:solidFill>
              </a:rPr>
              <a:t>Exit </a:t>
            </a:r>
            <a:r>
              <a:rPr lang="en-US" sz="2000" dirty="0">
                <a:solidFill>
                  <a:srgbClr val="CC0000"/>
                </a:solidFill>
              </a:rPr>
              <a:t>the column loop.  </a:t>
            </a:r>
          </a:p>
          <a:p>
            <a:pPr lvl="1"/>
            <a:r>
              <a:rPr lang="en-US" sz="2000" dirty="0" smtClean="0">
                <a:solidFill>
                  <a:schemeClr val="accent2"/>
                </a:solidFill>
              </a:rPr>
              <a:t>Check </a:t>
            </a:r>
            <a:r>
              <a:rPr lang="en-US" sz="2000" dirty="0">
                <a:solidFill>
                  <a:schemeClr val="accent2"/>
                </a:solidFill>
              </a:rPr>
              <a:t>loop count and </a:t>
            </a:r>
            <a:r>
              <a:rPr lang="en-US" sz="2000" dirty="0" smtClean="0">
                <a:solidFill>
                  <a:schemeClr val="accent2"/>
                </a:solidFill>
              </a:rPr>
              <a:t>add </a:t>
            </a:r>
            <a:r>
              <a:rPr lang="en-US" sz="2000" dirty="0">
                <a:solidFill>
                  <a:schemeClr val="accent2"/>
                </a:solidFill>
              </a:rPr>
              <a:t>row offset </a:t>
            </a:r>
            <a:r>
              <a:rPr lang="en-US" sz="2000" dirty="0" smtClean="0">
                <a:solidFill>
                  <a:schemeClr val="accent2"/>
                </a:solidFill>
              </a:rPr>
              <a:t>if row </a:t>
            </a:r>
            <a:r>
              <a:rPr lang="en-US" sz="2000" dirty="0">
                <a:solidFill>
                  <a:schemeClr val="accent2"/>
                </a:solidFill>
              </a:rPr>
              <a:t>loop not yet done.  </a:t>
            </a:r>
          </a:p>
          <a:p>
            <a:pPr lvl="1"/>
            <a:r>
              <a:rPr lang="en-US" sz="2000" dirty="0" smtClean="0">
                <a:solidFill>
                  <a:srgbClr val="CC0000"/>
                </a:solidFill>
              </a:rPr>
              <a:t>Re-enter </a:t>
            </a:r>
            <a:r>
              <a:rPr lang="en-US" sz="2000" dirty="0">
                <a:solidFill>
                  <a:srgbClr val="CC0000"/>
                </a:solidFill>
              </a:rPr>
              <a:t>the column loop and </a:t>
            </a:r>
            <a:r>
              <a:rPr lang="en-US" sz="2000" dirty="0" smtClean="0">
                <a:solidFill>
                  <a:srgbClr val="CC0000"/>
                </a:solidFill>
              </a:rPr>
              <a:t>repeat </a:t>
            </a:r>
            <a:r>
              <a:rPr lang="en-US" sz="2000" dirty="0">
                <a:solidFill>
                  <a:srgbClr val="CC0000"/>
                </a:solidFill>
              </a:rPr>
              <a:t>column procedure.  </a:t>
            </a:r>
          </a:p>
          <a:p>
            <a:pPr lvl="1"/>
            <a:r>
              <a:rPr lang="en-US" sz="2000" dirty="0" smtClean="0">
                <a:solidFill>
                  <a:srgbClr val="009900"/>
                </a:solidFill>
              </a:rPr>
              <a:t>Continue </a:t>
            </a:r>
            <a:r>
              <a:rPr lang="en-US" sz="2000" dirty="0">
                <a:solidFill>
                  <a:srgbClr val="009900"/>
                </a:solidFill>
              </a:rPr>
              <a:t>until the last row is complete, then </a:t>
            </a:r>
            <a:r>
              <a:rPr lang="en-US" sz="2000" dirty="0" smtClean="0">
                <a:solidFill>
                  <a:srgbClr val="009900"/>
                </a:solidFill>
              </a:rPr>
              <a:t>exit </a:t>
            </a:r>
            <a:r>
              <a:rPr lang="en-US" sz="2000" dirty="0">
                <a:solidFill>
                  <a:srgbClr val="009900"/>
                </a:solidFill>
              </a:rPr>
              <a:t>the loop.  </a:t>
            </a:r>
          </a:p>
          <a:p>
            <a:r>
              <a:rPr lang="en-US" sz="2400" dirty="0" smtClean="0"/>
              <a:t>The refined flow </a:t>
            </a:r>
            <a:r>
              <a:rPr lang="en-US" sz="2400" dirty="0"/>
              <a:t>chart is shown on the next slide.   </a:t>
            </a:r>
            <a:endParaRPr lang="en-US" sz="2400" dirty="0">
              <a:cs typeface="Times New Roman" pitchFamily="18" charset="0"/>
            </a:endParaRPr>
          </a:p>
        </p:txBody>
      </p:sp>
      <p:pic>
        <p:nvPicPr>
          <p:cNvPr id="2" name="2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73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ooter Placeholder 3"/>
          <p:cNvSpPr>
            <a:spLocks noGrp="1"/>
          </p:cNvSpPr>
          <p:nvPr>
            <p:ph type="ftr" sz="quarter" idx="10"/>
          </p:nvPr>
        </p:nvSpPr>
        <p:spPr/>
        <p:txBody>
          <a:bodyPr/>
          <a:lstStyle/>
          <a:p>
            <a:r>
              <a:rPr lang="en-US" dirty="0"/>
              <a:t>Lecture #15:  Constructing Loops in SPIM</a:t>
            </a:r>
          </a:p>
        </p:txBody>
      </p:sp>
      <p:sp>
        <p:nvSpPr>
          <p:cNvPr id="57" name="Slide Number Placeholder 4"/>
          <p:cNvSpPr>
            <a:spLocks noGrp="1"/>
          </p:cNvSpPr>
          <p:nvPr>
            <p:ph type="sldNum" sz="quarter" idx="11"/>
          </p:nvPr>
        </p:nvSpPr>
        <p:spPr/>
        <p:txBody>
          <a:bodyPr/>
          <a:lstStyle/>
          <a:p>
            <a:fld id="{A17384C5-0871-4566-9CFB-353C2BF68418}" type="slidenum">
              <a:rPr lang="en-US"/>
              <a:pPr/>
              <a:t>24</a:t>
            </a:fld>
            <a:endParaRPr lang="en-US" dirty="0"/>
          </a:p>
        </p:txBody>
      </p:sp>
      <p:sp>
        <p:nvSpPr>
          <p:cNvPr id="50178" name="Rectangle 2"/>
          <p:cNvSpPr>
            <a:spLocks noGrp="1" noChangeArrowheads="1"/>
          </p:cNvSpPr>
          <p:nvPr>
            <p:ph type="title"/>
          </p:nvPr>
        </p:nvSpPr>
        <p:spPr>
          <a:xfrm>
            <a:off x="1600200" y="1295400"/>
            <a:ext cx="6096000" cy="533400"/>
          </a:xfrm>
          <a:ln/>
        </p:spPr>
        <p:txBody>
          <a:bodyPr/>
          <a:lstStyle/>
          <a:p>
            <a:r>
              <a:rPr lang="en-US" sz="3200" dirty="0"/>
              <a:t>2D Array Loop Using Pointers</a:t>
            </a:r>
          </a:p>
        </p:txBody>
      </p:sp>
      <p:grpSp>
        <p:nvGrpSpPr>
          <p:cNvPr id="102" name="Group 101"/>
          <p:cNvGrpSpPr/>
          <p:nvPr/>
        </p:nvGrpSpPr>
        <p:grpSpPr>
          <a:xfrm>
            <a:off x="609600" y="2133600"/>
            <a:ext cx="5791200" cy="3886200"/>
            <a:chOff x="762000" y="2133600"/>
            <a:chExt cx="5791200" cy="3886200"/>
          </a:xfrm>
        </p:grpSpPr>
        <p:cxnSp>
          <p:nvCxnSpPr>
            <p:cNvPr id="50200" name="AutoShape 24"/>
            <p:cNvCxnSpPr>
              <a:cxnSpLocks noChangeShapeType="1"/>
              <a:stCxn id="50210" idx="3"/>
              <a:endCxn id="50211" idx="1"/>
            </p:cNvCxnSpPr>
            <p:nvPr/>
          </p:nvCxnSpPr>
          <p:spPr bwMode="auto">
            <a:xfrm>
              <a:off x="1990725" y="2819400"/>
              <a:ext cx="209550" cy="0"/>
            </a:xfrm>
            <a:prstGeom prst="straightConnector1">
              <a:avLst/>
            </a:prstGeom>
            <a:noFill/>
            <a:ln w="19050">
              <a:solidFill>
                <a:srgbClr val="996633"/>
              </a:solidFill>
              <a:round/>
              <a:headEnd/>
              <a:tailEnd type="triangle" w="med" len="med"/>
            </a:ln>
            <a:effectLst/>
          </p:spPr>
        </p:cxnSp>
        <p:cxnSp>
          <p:nvCxnSpPr>
            <p:cNvPr id="50201" name="AutoShape 25"/>
            <p:cNvCxnSpPr>
              <a:cxnSpLocks noChangeShapeType="1"/>
              <a:stCxn id="50214" idx="3"/>
              <a:endCxn id="50216" idx="0"/>
            </p:cNvCxnSpPr>
            <p:nvPr/>
          </p:nvCxnSpPr>
          <p:spPr bwMode="auto">
            <a:xfrm>
              <a:off x="5876925" y="2819400"/>
              <a:ext cx="142875" cy="981075"/>
            </a:xfrm>
            <a:prstGeom prst="bentConnector2">
              <a:avLst/>
            </a:prstGeom>
            <a:noFill/>
            <a:ln w="19050">
              <a:solidFill>
                <a:srgbClr val="009900"/>
              </a:solidFill>
              <a:miter lim="800000"/>
              <a:headEnd/>
              <a:tailEnd type="triangle" w="med" len="med"/>
            </a:ln>
            <a:effectLst/>
          </p:spPr>
        </p:cxnSp>
        <p:cxnSp>
          <p:nvCxnSpPr>
            <p:cNvPr id="50203" name="AutoShape 27"/>
            <p:cNvCxnSpPr>
              <a:cxnSpLocks noChangeShapeType="1"/>
              <a:stCxn id="50216" idx="2"/>
              <a:endCxn id="50217" idx="3"/>
            </p:cNvCxnSpPr>
            <p:nvPr/>
          </p:nvCxnSpPr>
          <p:spPr bwMode="auto">
            <a:xfrm rot="5400000">
              <a:off x="5305425" y="4924425"/>
              <a:ext cx="904875" cy="523875"/>
            </a:xfrm>
            <a:prstGeom prst="bentConnector2">
              <a:avLst/>
            </a:prstGeom>
            <a:noFill/>
            <a:ln w="19050">
              <a:solidFill>
                <a:srgbClr val="009900"/>
              </a:solidFill>
              <a:miter lim="800000"/>
              <a:headEnd/>
              <a:tailEnd type="triangle" w="med" len="med"/>
            </a:ln>
            <a:effectLst/>
          </p:spPr>
        </p:cxnSp>
        <p:sp>
          <p:nvSpPr>
            <p:cNvPr id="50204" name="AutoShape 28"/>
            <p:cNvSpPr>
              <a:spLocks noChangeArrowheads="1"/>
            </p:cNvSpPr>
            <p:nvPr/>
          </p:nvSpPr>
          <p:spPr bwMode="auto">
            <a:xfrm>
              <a:off x="3962400" y="3810000"/>
              <a:ext cx="1219200" cy="914400"/>
            </a:xfrm>
            <a:prstGeom prst="flowChartDecision">
              <a:avLst/>
            </a:prstGeom>
            <a:solidFill>
              <a:srgbClr val="FFCC66">
                <a:alpha val="50000"/>
              </a:srgbClr>
            </a:solidFill>
            <a:ln w="19050">
              <a:solidFill>
                <a:schemeClr val="accent2"/>
              </a:solidFill>
              <a:miter lim="800000"/>
              <a:headEnd/>
              <a:tailEnd/>
            </a:ln>
            <a:effectLst/>
          </p:spPr>
          <p:txBody>
            <a:bodyPr wrap="none" anchor="ctr"/>
            <a:lstStyle/>
            <a:p>
              <a:pPr algn="ctr"/>
              <a:r>
                <a:rPr lang="en-US" sz="1200" b="1" dirty="0">
                  <a:solidFill>
                    <a:schemeClr val="accent2"/>
                  </a:solidFill>
                </a:rPr>
                <a:t>Column</a:t>
              </a:r>
            </a:p>
            <a:p>
              <a:pPr algn="ctr"/>
              <a:r>
                <a:rPr lang="en-US" sz="1200" b="1" dirty="0">
                  <a:solidFill>
                    <a:schemeClr val="accent2"/>
                  </a:solidFill>
                </a:rPr>
                <a:t>counter</a:t>
              </a:r>
            </a:p>
            <a:p>
              <a:pPr algn="ctr"/>
              <a:r>
                <a:rPr lang="en-US" sz="1200" b="1" dirty="0">
                  <a:solidFill>
                    <a:schemeClr val="accent2"/>
                  </a:solidFill>
                </a:rPr>
                <a:t>= </a:t>
              </a:r>
              <a:r>
                <a:rPr lang="en-US" sz="1200" b="1" dirty="0" smtClean="0">
                  <a:solidFill>
                    <a:schemeClr val="accent2"/>
                  </a:solidFill>
                </a:rPr>
                <a:t>20?</a:t>
              </a:r>
              <a:endParaRPr lang="en-US" sz="1200" b="1" dirty="0">
                <a:solidFill>
                  <a:schemeClr val="accent2"/>
                </a:solidFill>
              </a:endParaRPr>
            </a:p>
          </p:txBody>
        </p:sp>
        <p:cxnSp>
          <p:nvCxnSpPr>
            <p:cNvPr id="50205" name="AutoShape 29"/>
            <p:cNvCxnSpPr>
              <a:cxnSpLocks noChangeShapeType="1"/>
              <a:stCxn id="50204" idx="0"/>
              <a:endCxn id="50214" idx="2"/>
            </p:cNvCxnSpPr>
            <p:nvPr/>
          </p:nvCxnSpPr>
          <p:spPr bwMode="auto">
            <a:xfrm rot="16200000">
              <a:off x="4638675" y="3067050"/>
              <a:ext cx="666750" cy="800100"/>
            </a:xfrm>
            <a:prstGeom prst="bentConnector3">
              <a:avLst>
                <a:gd name="adj1" fmla="val 30000"/>
              </a:avLst>
            </a:prstGeom>
            <a:noFill/>
            <a:ln w="19050">
              <a:solidFill>
                <a:srgbClr val="009900"/>
              </a:solidFill>
              <a:miter lim="800000"/>
              <a:headEnd/>
              <a:tailEnd type="triangle" w="med" len="med"/>
            </a:ln>
            <a:effectLst/>
          </p:spPr>
        </p:cxnSp>
        <p:sp>
          <p:nvSpPr>
            <p:cNvPr id="50206" name="Text Box 30"/>
            <p:cNvSpPr txBox="1">
              <a:spLocks noChangeArrowheads="1"/>
            </p:cNvSpPr>
            <p:nvPr/>
          </p:nvSpPr>
          <p:spPr bwMode="auto">
            <a:xfrm>
              <a:off x="4572000" y="3611563"/>
              <a:ext cx="369888" cy="274637"/>
            </a:xfrm>
            <a:prstGeom prst="rect">
              <a:avLst/>
            </a:prstGeom>
            <a:noFill/>
            <a:ln w="9525">
              <a:noFill/>
              <a:miter lim="800000"/>
              <a:headEnd/>
              <a:tailEnd/>
            </a:ln>
            <a:effectLst/>
          </p:spPr>
          <p:txBody>
            <a:bodyPr wrap="none">
              <a:spAutoFit/>
            </a:bodyPr>
            <a:lstStyle/>
            <a:p>
              <a:r>
                <a:rPr lang="en-US" sz="1200" b="1" dirty="0">
                  <a:solidFill>
                    <a:srgbClr val="CC3300"/>
                  </a:solidFill>
                </a:rPr>
                <a:t>No</a:t>
              </a:r>
            </a:p>
          </p:txBody>
        </p:sp>
        <p:sp>
          <p:nvSpPr>
            <p:cNvPr id="50207" name="Text Box 31"/>
            <p:cNvSpPr txBox="1">
              <a:spLocks noChangeArrowheads="1"/>
            </p:cNvSpPr>
            <p:nvPr/>
          </p:nvSpPr>
          <p:spPr bwMode="auto">
            <a:xfrm>
              <a:off x="3581400" y="3916363"/>
              <a:ext cx="420688" cy="274637"/>
            </a:xfrm>
            <a:prstGeom prst="rect">
              <a:avLst/>
            </a:prstGeom>
            <a:noFill/>
            <a:ln w="9525">
              <a:noFill/>
              <a:miter lim="800000"/>
              <a:headEnd/>
              <a:tailEnd/>
            </a:ln>
            <a:effectLst/>
          </p:spPr>
          <p:txBody>
            <a:bodyPr wrap="none">
              <a:spAutoFit/>
            </a:bodyPr>
            <a:lstStyle/>
            <a:p>
              <a:r>
                <a:rPr lang="en-US" sz="1200" b="1" dirty="0">
                  <a:solidFill>
                    <a:srgbClr val="CC3300"/>
                  </a:solidFill>
                </a:rPr>
                <a:t>Yes</a:t>
              </a:r>
            </a:p>
          </p:txBody>
        </p:sp>
        <p:sp>
          <p:nvSpPr>
            <p:cNvPr id="50208" name="Rectangle 32"/>
            <p:cNvSpPr>
              <a:spLocks noChangeArrowheads="1"/>
            </p:cNvSpPr>
            <p:nvPr/>
          </p:nvSpPr>
          <p:spPr bwMode="auto">
            <a:xfrm>
              <a:off x="1066800" y="5105400"/>
              <a:ext cx="914400" cy="685800"/>
            </a:xfrm>
            <a:prstGeom prst="rect">
              <a:avLst/>
            </a:prstGeom>
            <a:solidFill>
              <a:srgbClr val="FFCC66">
                <a:alpha val="50000"/>
              </a:srgbClr>
            </a:solidFill>
            <a:ln w="19050">
              <a:solidFill>
                <a:schemeClr val="accent2"/>
              </a:solidFill>
              <a:miter lim="800000"/>
              <a:headEnd/>
              <a:tailEnd/>
            </a:ln>
            <a:effectLst/>
          </p:spPr>
          <p:txBody>
            <a:bodyPr wrap="none" anchor="ctr"/>
            <a:lstStyle/>
            <a:p>
              <a:pPr algn="ctr"/>
              <a:r>
                <a:rPr lang="en-US" sz="1600" b="1" dirty="0">
                  <a:solidFill>
                    <a:schemeClr val="accent2"/>
                  </a:solidFill>
                </a:rPr>
                <a:t>Exit</a:t>
              </a:r>
            </a:p>
            <a:p>
              <a:pPr algn="ctr"/>
              <a:r>
                <a:rPr lang="en-US" sz="1600" b="1" dirty="0">
                  <a:solidFill>
                    <a:schemeClr val="accent2"/>
                  </a:solidFill>
                </a:rPr>
                <a:t>Program</a:t>
              </a:r>
            </a:p>
          </p:txBody>
        </p:sp>
        <p:cxnSp>
          <p:nvCxnSpPr>
            <p:cNvPr id="50209" name="AutoShape 33"/>
            <p:cNvCxnSpPr>
              <a:cxnSpLocks noChangeShapeType="1"/>
              <a:stCxn id="50204" idx="1"/>
              <a:endCxn id="50223" idx="3"/>
            </p:cNvCxnSpPr>
            <p:nvPr/>
          </p:nvCxnSpPr>
          <p:spPr bwMode="auto">
            <a:xfrm rot="10800000">
              <a:off x="3590925" y="4267200"/>
              <a:ext cx="361950" cy="0"/>
            </a:xfrm>
            <a:prstGeom prst="straightConnector1">
              <a:avLst/>
            </a:prstGeom>
            <a:noFill/>
            <a:ln w="19050">
              <a:solidFill>
                <a:srgbClr val="CC3300"/>
              </a:solidFill>
              <a:round/>
              <a:headEnd/>
              <a:tailEnd type="triangle" w="med" len="med"/>
            </a:ln>
            <a:effectLst/>
          </p:spPr>
        </p:cxnSp>
        <p:sp>
          <p:nvSpPr>
            <p:cNvPr id="50210" name="Rectangle 34"/>
            <p:cNvSpPr>
              <a:spLocks noChangeArrowheads="1"/>
            </p:cNvSpPr>
            <p:nvPr/>
          </p:nvSpPr>
          <p:spPr bwMode="auto">
            <a:xfrm>
              <a:off x="762000" y="2286000"/>
              <a:ext cx="1219200" cy="1066800"/>
            </a:xfrm>
            <a:prstGeom prst="rect">
              <a:avLst/>
            </a:prstGeom>
            <a:solidFill>
              <a:srgbClr val="FFCC66">
                <a:alpha val="50000"/>
              </a:srgbClr>
            </a:solidFill>
            <a:ln w="19050">
              <a:solidFill>
                <a:schemeClr val="accent2"/>
              </a:solidFill>
              <a:miter lim="800000"/>
              <a:headEnd/>
              <a:tailEnd/>
            </a:ln>
            <a:effectLst/>
          </p:spPr>
          <p:txBody>
            <a:bodyPr wrap="none" anchor="ctr"/>
            <a:lstStyle/>
            <a:p>
              <a:pPr algn="ctr"/>
              <a:r>
                <a:rPr lang="en-US" sz="1200" b="1" dirty="0">
                  <a:solidFill>
                    <a:schemeClr val="accent2"/>
                  </a:solidFill>
                </a:rPr>
                <a:t>Initialize </a:t>
              </a:r>
              <a:r>
                <a:rPr lang="en-US" sz="1200" b="1">
                  <a:solidFill>
                    <a:schemeClr val="accent2"/>
                  </a:solidFill>
                </a:rPr>
                <a:t>row </a:t>
              </a:r>
              <a:endParaRPr lang="en-US" sz="1200" b="1" smtClean="0">
                <a:solidFill>
                  <a:schemeClr val="accent2"/>
                </a:solidFill>
              </a:endParaRPr>
            </a:p>
            <a:p>
              <a:pPr algn="ctr"/>
              <a:r>
                <a:rPr lang="en-US" sz="1200" b="1" smtClean="0">
                  <a:solidFill>
                    <a:schemeClr val="accent2"/>
                  </a:solidFill>
                </a:rPr>
                <a:t>counter.  </a:t>
              </a:r>
              <a:endParaRPr lang="en-US" sz="1200" b="1" dirty="0">
                <a:solidFill>
                  <a:schemeClr val="accent2"/>
                </a:solidFill>
              </a:endParaRPr>
            </a:p>
            <a:p>
              <a:pPr algn="ctr"/>
              <a:r>
                <a:rPr lang="en-US" sz="1200" b="1" dirty="0">
                  <a:solidFill>
                    <a:schemeClr val="accent2"/>
                  </a:solidFill>
                </a:rPr>
                <a:t>Load data word </a:t>
              </a:r>
            </a:p>
            <a:p>
              <a:pPr algn="ctr"/>
              <a:r>
                <a:rPr lang="en-US" sz="1200" b="1" dirty="0">
                  <a:solidFill>
                    <a:schemeClr val="accent2"/>
                  </a:solidFill>
                </a:rPr>
                <a:t>to be stored.</a:t>
              </a:r>
            </a:p>
          </p:txBody>
        </p:sp>
        <p:sp>
          <p:nvSpPr>
            <p:cNvPr id="50211" name="Rectangle 35"/>
            <p:cNvSpPr>
              <a:spLocks noChangeArrowheads="1"/>
            </p:cNvSpPr>
            <p:nvPr/>
          </p:nvSpPr>
          <p:spPr bwMode="auto">
            <a:xfrm>
              <a:off x="2209800" y="2514600"/>
              <a:ext cx="990600" cy="609600"/>
            </a:xfrm>
            <a:prstGeom prst="rect">
              <a:avLst/>
            </a:prstGeom>
            <a:solidFill>
              <a:srgbClr val="FFCC66">
                <a:alpha val="50000"/>
              </a:srgbClr>
            </a:solidFill>
            <a:ln w="19050">
              <a:solidFill>
                <a:schemeClr val="accent2"/>
              </a:solidFill>
              <a:miter lim="800000"/>
              <a:headEnd/>
              <a:tailEnd/>
            </a:ln>
            <a:effectLst/>
          </p:spPr>
          <p:txBody>
            <a:bodyPr wrap="none" anchor="ctr"/>
            <a:lstStyle/>
            <a:p>
              <a:pPr algn="ctr"/>
              <a:r>
                <a:rPr lang="en-US" sz="1600" b="1" dirty="0">
                  <a:solidFill>
                    <a:schemeClr val="accent2"/>
                  </a:solidFill>
                </a:rPr>
                <a:t>Enter row</a:t>
              </a:r>
            </a:p>
            <a:p>
              <a:pPr algn="ctr"/>
              <a:r>
                <a:rPr lang="en-US" sz="1600" b="1" dirty="0">
                  <a:solidFill>
                    <a:schemeClr val="accent2"/>
                  </a:solidFill>
                </a:rPr>
                <a:t>loop.</a:t>
              </a:r>
            </a:p>
          </p:txBody>
        </p:sp>
        <p:sp>
          <p:nvSpPr>
            <p:cNvPr id="50212" name="Rectangle 36"/>
            <p:cNvSpPr>
              <a:spLocks noChangeArrowheads="1"/>
            </p:cNvSpPr>
            <p:nvPr/>
          </p:nvSpPr>
          <p:spPr bwMode="auto">
            <a:xfrm>
              <a:off x="3352800" y="2133600"/>
              <a:ext cx="1295400" cy="1371600"/>
            </a:xfrm>
            <a:prstGeom prst="rect">
              <a:avLst/>
            </a:prstGeom>
            <a:solidFill>
              <a:srgbClr val="FFCC66">
                <a:alpha val="50000"/>
              </a:srgbClr>
            </a:solidFill>
            <a:ln w="19050">
              <a:solidFill>
                <a:schemeClr val="accent2"/>
              </a:solidFill>
              <a:miter lim="800000"/>
              <a:headEnd/>
              <a:tailEnd/>
            </a:ln>
            <a:effectLst/>
          </p:spPr>
          <p:txBody>
            <a:bodyPr wrap="none" anchor="ctr"/>
            <a:lstStyle/>
            <a:p>
              <a:pPr algn="ctr"/>
              <a:r>
                <a:rPr lang="en-US" sz="1200" b="1" dirty="0">
                  <a:solidFill>
                    <a:schemeClr val="accent2"/>
                  </a:solidFill>
                </a:rPr>
                <a:t>Load pointer with </a:t>
              </a:r>
            </a:p>
            <a:p>
              <a:pPr algn="ctr"/>
              <a:r>
                <a:rPr lang="en-US" sz="1200" b="1" dirty="0">
                  <a:solidFill>
                    <a:schemeClr val="accent2"/>
                  </a:solidFill>
                </a:rPr>
                <a:t>base address and </a:t>
              </a:r>
            </a:p>
            <a:p>
              <a:pPr algn="ctr"/>
              <a:r>
                <a:rPr lang="en-US" sz="1200" b="1" dirty="0">
                  <a:solidFill>
                    <a:schemeClr val="accent2"/>
                  </a:solidFill>
                </a:rPr>
                <a:t>add </a:t>
              </a:r>
              <a:r>
                <a:rPr lang="en-US" sz="1200" b="1" dirty="0" smtClean="0">
                  <a:solidFill>
                    <a:schemeClr val="accent2"/>
                  </a:solidFill>
                </a:rPr>
                <a:t>80 bytes </a:t>
              </a:r>
              <a:r>
                <a:rPr lang="en-US" sz="1200" b="1" dirty="0">
                  <a:solidFill>
                    <a:schemeClr val="accent2"/>
                  </a:solidFill>
                </a:rPr>
                <a:t>to </a:t>
              </a:r>
            </a:p>
            <a:p>
              <a:pPr algn="ctr"/>
              <a:r>
                <a:rPr lang="en-US" sz="1200" b="1" dirty="0">
                  <a:solidFill>
                    <a:schemeClr val="accent2"/>
                  </a:solidFill>
                </a:rPr>
                <a:t>pointer for each </a:t>
              </a:r>
            </a:p>
            <a:p>
              <a:pPr algn="ctr"/>
              <a:r>
                <a:rPr lang="en-US" sz="1200" b="1" dirty="0">
                  <a:solidFill>
                    <a:schemeClr val="accent2"/>
                  </a:solidFill>
                </a:rPr>
                <a:t>row above row </a:t>
              </a:r>
              <a:r>
                <a:rPr lang="en-US" sz="1200" b="1" dirty="0" smtClean="0">
                  <a:solidFill>
                    <a:schemeClr val="accent2"/>
                  </a:solidFill>
                </a:rPr>
                <a:t>1.</a:t>
              </a:r>
              <a:endParaRPr lang="en-US" sz="1200" b="1" dirty="0">
                <a:solidFill>
                  <a:schemeClr val="accent2"/>
                </a:solidFill>
              </a:endParaRPr>
            </a:p>
            <a:p>
              <a:pPr algn="ctr"/>
              <a:r>
                <a:rPr lang="en-US" sz="1200" b="1">
                  <a:solidFill>
                    <a:schemeClr val="accent2"/>
                  </a:solidFill>
                </a:rPr>
                <a:t>Initialize </a:t>
              </a:r>
              <a:r>
                <a:rPr lang="en-US" sz="1200" b="1" smtClean="0">
                  <a:solidFill>
                    <a:schemeClr val="accent2"/>
                  </a:solidFill>
                </a:rPr>
                <a:t>column</a:t>
              </a:r>
              <a:endParaRPr lang="en-US" sz="1200" b="1" dirty="0">
                <a:solidFill>
                  <a:schemeClr val="accent2"/>
                </a:solidFill>
              </a:endParaRPr>
            </a:p>
            <a:p>
              <a:pPr algn="ctr"/>
              <a:r>
                <a:rPr lang="en-US" sz="1200" b="1" dirty="0">
                  <a:solidFill>
                    <a:schemeClr val="accent2"/>
                  </a:solidFill>
                </a:rPr>
                <a:t>counter.</a:t>
              </a:r>
            </a:p>
          </p:txBody>
        </p:sp>
        <p:cxnSp>
          <p:nvCxnSpPr>
            <p:cNvPr id="50213" name="AutoShape 37"/>
            <p:cNvCxnSpPr>
              <a:cxnSpLocks noChangeShapeType="1"/>
              <a:stCxn id="50211" idx="3"/>
              <a:endCxn id="50212" idx="1"/>
            </p:cNvCxnSpPr>
            <p:nvPr/>
          </p:nvCxnSpPr>
          <p:spPr bwMode="auto">
            <a:xfrm>
              <a:off x="3209925" y="2819400"/>
              <a:ext cx="133350" cy="0"/>
            </a:xfrm>
            <a:prstGeom prst="straightConnector1">
              <a:avLst/>
            </a:prstGeom>
            <a:noFill/>
            <a:ln w="19050">
              <a:solidFill>
                <a:srgbClr val="CC3300"/>
              </a:solidFill>
              <a:round/>
              <a:headEnd/>
              <a:tailEnd type="triangle" w="med" len="med"/>
            </a:ln>
            <a:effectLst/>
          </p:spPr>
        </p:cxnSp>
        <p:sp>
          <p:nvSpPr>
            <p:cNvPr id="50214" name="Rectangle 38"/>
            <p:cNvSpPr>
              <a:spLocks noChangeArrowheads="1"/>
            </p:cNvSpPr>
            <p:nvPr/>
          </p:nvSpPr>
          <p:spPr bwMode="auto">
            <a:xfrm>
              <a:off x="4876800" y="2514600"/>
              <a:ext cx="990600" cy="609600"/>
            </a:xfrm>
            <a:prstGeom prst="rect">
              <a:avLst/>
            </a:prstGeom>
            <a:solidFill>
              <a:srgbClr val="FFCC66">
                <a:alpha val="50000"/>
              </a:srgbClr>
            </a:solidFill>
            <a:ln w="19050">
              <a:solidFill>
                <a:schemeClr val="accent2"/>
              </a:solidFill>
              <a:miter lim="800000"/>
              <a:headEnd/>
              <a:tailEnd/>
            </a:ln>
            <a:effectLst/>
          </p:spPr>
          <p:txBody>
            <a:bodyPr wrap="none" anchor="ctr"/>
            <a:lstStyle/>
            <a:p>
              <a:pPr algn="ctr"/>
              <a:r>
                <a:rPr lang="en-US" sz="1600" b="1" dirty="0">
                  <a:solidFill>
                    <a:schemeClr val="accent2"/>
                  </a:solidFill>
                </a:rPr>
                <a:t>Enter</a:t>
              </a:r>
            </a:p>
            <a:p>
              <a:pPr algn="ctr"/>
              <a:r>
                <a:rPr lang="en-US" sz="1600" b="1" dirty="0">
                  <a:solidFill>
                    <a:schemeClr val="accent2"/>
                  </a:solidFill>
                </a:rPr>
                <a:t>col. loop.</a:t>
              </a:r>
            </a:p>
          </p:txBody>
        </p:sp>
        <p:cxnSp>
          <p:nvCxnSpPr>
            <p:cNvPr id="50215" name="AutoShape 39"/>
            <p:cNvCxnSpPr>
              <a:cxnSpLocks noChangeShapeType="1"/>
              <a:stCxn id="50212" idx="3"/>
              <a:endCxn id="50214" idx="1"/>
            </p:cNvCxnSpPr>
            <p:nvPr/>
          </p:nvCxnSpPr>
          <p:spPr bwMode="auto">
            <a:xfrm>
              <a:off x="4657725" y="2819400"/>
              <a:ext cx="209550" cy="0"/>
            </a:xfrm>
            <a:prstGeom prst="straightConnector1">
              <a:avLst/>
            </a:prstGeom>
            <a:noFill/>
            <a:ln w="19050">
              <a:solidFill>
                <a:srgbClr val="CC3300"/>
              </a:solidFill>
              <a:round/>
              <a:headEnd/>
              <a:tailEnd type="triangle" w="med" len="med"/>
            </a:ln>
            <a:effectLst/>
          </p:spPr>
        </p:cxnSp>
        <p:sp>
          <p:nvSpPr>
            <p:cNvPr id="50216" name="Rectangle 40"/>
            <p:cNvSpPr>
              <a:spLocks noChangeArrowheads="1"/>
            </p:cNvSpPr>
            <p:nvPr/>
          </p:nvSpPr>
          <p:spPr bwMode="auto">
            <a:xfrm>
              <a:off x="5486400" y="3810000"/>
              <a:ext cx="1066800" cy="914400"/>
            </a:xfrm>
            <a:prstGeom prst="rect">
              <a:avLst/>
            </a:prstGeom>
            <a:solidFill>
              <a:srgbClr val="FFCC66">
                <a:alpha val="50000"/>
              </a:srgbClr>
            </a:solidFill>
            <a:ln w="19050">
              <a:solidFill>
                <a:schemeClr val="accent2"/>
              </a:solidFill>
              <a:miter lim="800000"/>
              <a:headEnd/>
              <a:tailEnd/>
            </a:ln>
            <a:effectLst/>
          </p:spPr>
          <p:txBody>
            <a:bodyPr wrap="none" anchor="ctr"/>
            <a:lstStyle/>
            <a:p>
              <a:pPr algn="ctr"/>
              <a:r>
                <a:rPr lang="en-US" sz="1200" b="1" dirty="0">
                  <a:solidFill>
                    <a:schemeClr val="accent2"/>
                  </a:solidFill>
                </a:rPr>
                <a:t>Add 4 bytes for </a:t>
              </a:r>
            </a:p>
            <a:p>
              <a:pPr algn="ctr"/>
              <a:r>
                <a:rPr lang="en-US" sz="1200" b="1" dirty="0">
                  <a:solidFill>
                    <a:schemeClr val="accent2"/>
                  </a:solidFill>
                </a:rPr>
                <a:t>each column </a:t>
              </a:r>
            </a:p>
            <a:p>
              <a:pPr algn="ctr"/>
              <a:r>
                <a:rPr lang="en-US" sz="1200" b="1" dirty="0">
                  <a:solidFill>
                    <a:schemeClr val="accent2"/>
                  </a:solidFill>
                </a:rPr>
                <a:t>position past</a:t>
              </a:r>
            </a:p>
            <a:p>
              <a:pPr algn="ctr"/>
              <a:r>
                <a:rPr lang="en-US" sz="1200" b="1" dirty="0">
                  <a:solidFill>
                    <a:schemeClr val="accent2"/>
                  </a:solidFill>
                </a:rPr>
                <a:t>column </a:t>
              </a:r>
              <a:r>
                <a:rPr lang="en-US" sz="1200" b="1" dirty="0" smtClean="0">
                  <a:solidFill>
                    <a:schemeClr val="accent2"/>
                  </a:solidFill>
                </a:rPr>
                <a:t>1 </a:t>
              </a:r>
              <a:r>
                <a:rPr lang="en-US" sz="1200" b="1" dirty="0">
                  <a:solidFill>
                    <a:schemeClr val="accent2"/>
                  </a:solidFill>
                </a:rPr>
                <a:t>to </a:t>
              </a:r>
            </a:p>
            <a:p>
              <a:pPr algn="ctr"/>
              <a:r>
                <a:rPr lang="en-US" sz="1200" b="1" dirty="0">
                  <a:solidFill>
                    <a:schemeClr val="accent2"/>
                  </a:solidFill>
                </a:rPr>
                <a:t>pointer.  </a:t>
              </a:r>
            </a:p>
          </p:txBody>
        </p:sp>
        <p:sp>
          <p:nvSpPr>
            <p:cNvPr id="50217" name="Rectangle 41"/>
            <p:cNvSpPr>
              <a:spLocks noChangeArrowheads="1"/>
            </p:cNvSpPr>
            <p:nvPr/>
          </p:nvSpPr>
          <p:spPr bwMode="auto">
            <a:xfrm>
              <a:off x="4419600" y="5257800"/>
              <a:ext cx="1066800" cy="762000"/>
            </a:xfrm>
            <a:prstGeom prst="rect">
              <a:avLst/>
            </a:prstGeom>
            <a:solidFill>
              <a:srgbClr val="FFCC66">
                <a:alpha val="50000"/>
              </a:srgbClr>
            </a:solidFill>
            <a:ln w="19050">
              <a:solidFill>
                <a:schemeClr val="accent2"/>
              </a:solidFill>
              <a:miter lim="800000"/>
              <a:headEnd/>
              <a:tailEnd/>
            </a:ln>
            <a:effectLst/>
          </p:spPr>
          <p:txBody>
            <a:bodyPr wrap="none" anchor="ctr"/>
            <a:lstStyle/>
            <a:p>
              <a:pPr algn="ctr"/>
              <a:r>
                <a:rPr lang="en-US" sz="1200" b="1" dirty="0">
                  <a:solidFill>
                    <a:schemeClr val="accent2"/>
                  </a:solidFill>
                </a:rPr>
                <a:t>Store data at</a:t>
              </a:r>
            </a:p>
            <a:p>
              <a:pPr algn="ctr"/>
              <a:r>
                <a:rPr lang="en-US" sz="1200" b="1" dirty="0">
                  <a:solidFill>
                    <a:schemeClr val="accent2"/>
                  </a:solidFill>
                </a:rPr>
                <a:t>current pointer</a:t>
              </a:r>
            </a:p>
            <a:p>
              <a:pPr algn="ctr"/>
              <a:r>
                <a:rPr lang="en-US" sz="1200" b="1" dirty="0">
                  <a:solidFill>
                    <a:schemeClr val="accent2"/>
                  </a:solidFill>
                </a:rPr>
                <a:t>address.  </a:t>
              </a:r>
            </a:p>
          </p:txBody>
        </p:sp>
        <p:sp>
          <p:nvSpPr>
            <p:cNvPr id="50218" name="Rectangle 42"/>
            <p:cNvSpPr>
              <a:spLocks noChangeArrowheads="1"/>
            </p:cNvSpPr>
            <p:nvPr/>
          </p:nvSpPr>
          <p:spPr bwMode="auto">
            <a:xfrm>
              <a:off x="2743200" y="5257800"/>
              <a:ext cx="1066800" cy="762000"/>
            </a:xfrm>
            <a:prstGeom prst="rect">
              <a:avLst/>
            </a:prstGeom>
            <a:solidFill>
              <a:srgbClr val="FFCC66">
                <a:alpha val="50000"/>
              </a:srgbClr>
            </a:solidFill>
            <a:ln w="19050">
              <a:solidFill>
                <a:schemeClr val="accent2"/>
              </a:solidFill>
              <a:miter lim="800000"/>
              <a:headEnd/>
              <a:tailEnd/>
            </a:ln>
            <a:effectLst/>
          </p:spPr>
          <p:txBody>
            <a:bodyPr wrap="none" anchor="ctr"/>
            <a:lstStyle/>
            <a:p>
              <a:pPr algn="ctr"/>
              <a:r>
                <a:rPr lang="en-US" sz="1200" b="1" dirty="0">
                  <a:solidFill>
                    <a:schemeClr val="accent2"/>
                  </a:solidFill>
                </a:rPr>
                <a:t>Increment</a:t>
              </a:r>
            </a:p>
            <a:p>
              <a:pPr algn="ctr"/>
              <a:r>
                <a:rPr lang="en-US" sz="1200" b="1" dirty="0">
                  <a:solidFill>
                    <a:schemeClr val="accent2"/>
                  </a:solidFill>
                </a:rPr>
                <a:t>column</a:t>
              </a:r>
            </a:p>
            <a:p>
              <a:pPr algn="ctr"/>
              <a:r>
                <a:rPr lang="en-US" sz="1200" b="1" dirty="0">
                  <a:solidFill>
                    <a:schemeClr val="accent2"/>
                  </a:solidFill>
                </a:rPr>
                <a:t>counter.</a:t>
              </a:r>
            </a:p>
          </p:txBody>
        </p:sp>
        <p:cxnSp>
          <p:nvCxnSpPr>
            <p:cNvPr id="50219" name="AutoShape 43"/>
            <p:cNvCxnSpPr>
              <a:cxnSpLocks noChangeShapeType="1"/>
              <a:stCxn id="50217" idx="1"/>
              <a:endCxn id="50218" idx="3"/>
            </p:cNvCxnSpPr>
            <p:nvPr/>
          </p:nvCxnSpPr>
          <p:spPr bwMode="auto">
            <a:xfrm rot="10800000">
              <a:off x="3819525" y="5638800"/>
              <a:ext cx="590550" cy="0"/>
            </a:xfrm>
            <a:prstGeom prst="straightConnector1">
              <a:avLst/>
            </a:prstGeom>
            <a:noFill/>
            <a:ln w="19050">
              <a:solidFill>
                <a:srgbClr val="009900"/>
              </a:solidFill>
              <a:round/>
              <a:headEnd/>
              <a:tailEnd type="triangle" w="med" len="med"/>
            </a:ln>
            <a:effectLst/>
          </p:spPr>
        </p:cxnSp>
        <p:cxnSp>
          <p:nvCxnSpPr>
            <p:cNvPr id="50221" name="AutoShape 45"/>
            <p:cNvCxnSpPr>
              <a:cxnSpLocks noChangeShapeType="1"/>
              <a:stCxn id="50204" idx="2"/>
              <a:endCxn id="50218" idx="0"/>
            </p:cNvCxnSpPr>
            <p:nvPr/>
          </p:nvCxnSpPr>
          <p:spPr bwMode="auto">
            <a:xfrm rot="5400000">
              <a:off x="3667125" y="4343400"/>
              <a:ext cx="514350" cy="1295400"/>
            </a:xfrm>
            <a:prstGeom prst="bentConnector3">
              <a:avLst>
                <a:gd name="adj1" fmla="val 50000"/>
              </a:avLst>
            </a:prstGeom>
            <a:noFill/>
            <a:ln w="19050">
              <a:solidFill>
                <a:srgbClr val="009900"/>
              </a:solidFill>
              <a:miter lim="800000"/>
              <a:headEnd type="triangle" w="med" len="med"/>
              <a:tailEnd/>
            </a:ln>
            <a:effectLst/>
          </p:spPr>
        </p:cxnSp>
        <p:sp>
          <p:nvSpPr>
            <p:cNvPr id="50222" name="AutoShape 46"/>
            <p:cNvSpPr>
              <a:spLocks noChangeArrowheads="1"/>
            </p:cNvSpPr>
            <p:nvPr/>
          </p:nvSpPr>
          <p:spPr bwMode="auto">
            <a:xfrm>
              <a:off x="914400" y="3810000"/>
              <a:ext cx="1219200" cy="914400"/>
            </a:xfrm>
            <a:prstGeom prst="flowChartDecision">
              <a:avLst/>
            </a:prstGeom>
            <a:solidFill>
              <a:srgbClr val="FFCC66">
                <a:alpha val="50000"/>
              </a:srgbClr>
            </a:solidFill>
            <a:ln w="19050">
              <a:solidFill>
                <a:schemeClr val="accent2"/>
              </a:solidFill>
              <a:miter lim="800000"/>
              <a:headEnd/>
              <a:tailEnd/>
            </a:ln>
            <a:effectLst/>
          </p:spPr>
          <p:txBody>
            <a:bodyPr wrap="none" anchor="ctr"/>
            <a:lstStyle/>
            <a:p>
              <a:pPr algn="ctr"/>
              <a:r>
                <a:rPr lang="en-US" sz="1200" b="1" dirty="0">
                  <a:solidFill>
                    <a:schemeClr val="accent2"/>
                  </a:solidFill>
                </a:rPr>
                <a:t>Row</a:t>
              </a:r>
            </a:p>
            <a:p>
              <a:pPr algn="ctr"/>
              <a:r>
                <a:rPr lang="en-US" sz="1200" b="1" dirty="0">
                  <a:solidFill>
                    <a:schemeClr val="accent2"/>
                  </a:solidFill>
                </a:rPr>
                <a:t>counter</a:t>
              </a:r>
            </a:p>
            <a:p>
              <a:pPr algn="ctr"/>
              <a:r>
                <a:rPr lang="en-US" sz="1200" b="1" dirty="0">
                  <a:solidFill>
                    <a:schemeClr val="accent2"/>
                  </a:solidFill>
                </a:rPr>
                <a:t>= </a:t>
              </a:r>
              <a:r>
                <a:rPr lang="en-US" sz="1200" b="1" dirty="0" smtClean="0">
                  <a:solidFill>
                    <a:schemeClr val="accent2"/>
                  </a:solidFill>
                </a:rPr>
                <a:t>20?</a:t>
              </a:r>
              <a:endParaRPr lang="en-US" sz="1200" b="1" dirty="0">
                <a:solidFill>
                  <a:schemeClr val="accent2"/>
                </a:solidFill>
              </a:endParaRPr>
            </a:p>
          </p:txBody>
        </p:sp>
        <p:sp>
          <p:nvSpPr>
            <p:cNvPr id="50223" name="Rectangle 47"/>
            <p:cNvSpPr>
              <a:spLocks noChangeArrowheads="1"/>
            </p:cNvSpPr>
            <p:nvPr/>
          </p:nvSpPr>
          <p:spPr bwMode="auto">
            <a:xfrm>
              <a:off x="2514600" y="3886200"/>
              <a:ext cx="1066800" cy="762000"/>
            </a:xfrm>
            <a:prstGeom prst="rect">
              <a:avLst/>
            </a:prstGeom>
            <a:solidFill>
              <a:srgbClr val="FFCC66">
                <a:alpha val="50000"/>
              </a:srgbClr>
            </a:solidFill>
            <a:ln w="19050">
              <a:solidFill>
                <a:schemeClr val="accent2"/>
              </a:solidFill>
              <a:miter lim="800000"/>
              <a:headEnd/>
              <a:tailEnd/>
            </a:ln>
            <a:effectLst/>
          </p:spPr>
          <p:txBody>
            <a:bodyPr wrap="none" anchor="ctr"/>
            <a:lstStyle/>
            <a:p>
              <a:pPr algn="ctr"/>
              <a:r>
                <a:rPr lang="en-US" sz="1200" b="1" dirty="0">
                  <a:solidFill>
                    <a:schemeClr val="accent2"/>
                  </a:solidFill>
                </a:rPr>
                <a:t>Increment</a:t>
              </a:r>
            </a:p>
            <a:p>
              <a:pPr algn="ctr"/>
              <a:r>
                <a:rPr lang="en-US" sz="1200" b="1" dirty="0">
                  <a:solidFill>
                    <a:schemeClr val="accent2"/>
                  </a:solidFill>
                </a:rPr>
                <a:t>row</a:t>
              </a:r>
            </a:p>
            <a:p>
              <a:pPr algn="ctr"/>
              <a:r>
                <a:rPr lang="en-US" sz="1200" b="1" dirty="0">
                  <a:solidFill>
                    <a:schemeClr val="accent2"/>
                  </a:solidFill>
                </a:rPr>
                <a:t>counter.</a:t>
              </a:r>
            </a:p>
          </p:txBody>
        </p:sp>
        <p:cxnSp>
          <p:nvCxnSpPr>
            <p:cNvPr id="50224" name="AutoShape 48"/>
            <p:cNvCxnSpPr>
              <a:cxnSpLocks noChangeShapeType="1"/>
              <a:stCxn id="50223" idx="1"/>
              <a:endCxn id="50222" idx="3"/>
            </p:cNvCxnSpPr>
            <p:nvPr/>
          </p:nvCxnSpPr>
          <p:spPr bwMode="auto">
            <a:xfrm rot="10800000">
              <a:off x="2143125" y="4267200"/>
              <a:ext cx="361950" cy="0"/>
            </a:xfrm>
            <a:prstGeom prst="straightConnector1">
              <a:avLst/>
            </a:prstGeom>
            <a:noFill/>
            <a:ln w="19050">
              <a:solidFill>
                <a:srgbClr val="CC3300"/>
              </a:solidFill>
              <a:round/>
              <a:headEnd/>
              <a:tailEnd type="triangle" w="med" len="med"/>
            </a:ln>
            <a:effectLst/>
          </p:spPr>
        </p:cxnSp>
        <p:sp>
          <p:nvSpPr>
            <p:cNvPr id="50225" name="Text Box 49"/>
            <p:cNvSpPr txBox="1">
              <a:spLocks noChangeArrowheads="1"/>
            </p:cNvSpPr>
            <p:nvPr/>
          </p:nvSpPr>
          <p:spPr bwMode="auto">
            <a:xfrm>
              <a:off x="1611313" y="3687763"/>
              <a:ext cx="369887" cy="274637"/>
            </a:xfrm>
            <a:prstGeom prst="rect">
              <a:avLst/>
            </a:prstGeom>
            <a:noFill/>
            <a:ln w="9525">
              <a:noFill/>
              <a:miter lim="800000"/>
              <a:headEnd/>
              <a:tailEnd/>
            </a:ln>
            <a:effectLst/>
          </p:spPr>
          <p:txBody>
            <a:bodyPr wrap="none">
              <a:spAutoFit/>
            </a:bodyPr>
            <a:lstStyle/>
            <a:p>
              <a:r>
                <a:rPr lang="en-US" sz="1200" b="1" dirty="0">
                  <a:solidFill>
                    <a:srgbClr val="CC3300"/>
                  </a:solidFill>
                </a:rPr>
                <a:t>No</a:t>
              </a:r>
            </a:p>
          </p:txBody>
        </p:sp>
        <p:cxnSp>
          <p:nvCxnSpPr>
            <p:cNvPr id="50226" name="AutoShape 50"/>
            <p:cNvCxnSpPr>
              <a:cxnSpLocks noChangeShapeType="1"/>
              <a:stCxn id="50211" idx="2"/>
              <a:endCxn id="50222" idx="0"/>
            </p:cNvCxnSpPr>
            <p:nvPr/>
          </p:nvCxnSpPr>
          <p:spPr bwMode="auto">
            <a:xfrm rot="5400000">
              <a:off x="1781175" y="2876550"/>
              <a:ext cx="666750" cy="1181100"/>
            </a:xfrm>
            <a:prstGeom prst="bentConnector3">
              <a:avLst>
                <a:gd name="adj1" fmla="val 50000"/>
              </a:avLst>
            </a:prstGeom>
            <a:noFill/>
            <a:ln w="19050">
              <a:solidFill>
                <a:srgbClr val="CC3300"/>
              </a:solidFill>
              <a:miter lim="800000"/>
              <a:headEnd type="triangle" w="med" len="med"/>
              <a:tailEnd/>
            </a:ln>
            <a:effectLst/>
          </p:spPr>
        </p:cxnSp>
        <p:sp>
          <p:nvSpPr>
            <p:cNvPr id="50227" name="Text Box 51"/>
            <p:cNvSpPr txBox="1">
              <a:spLocks noChangeArrowheads="1"/>
            </p:cNvSpPr>
            <p:nvPr/>
          </p:nvSpPr>
          <p:spPr bwMode="auto">
            <a:xfrm>
              <a:off x="1600200" y="4724400"/>
              <a:ext cx="420688" cy="274638"/>
            </a:xfrm>
            <a:prstGeom prst="rect">
              <a:avLst/>
            </a:prstGeom>
            <a:noFill/>
            <a:ln w="9525">
              <a:noFill/>
              <a:miter lim="800000"/>
              <a:headEnd/>
              <a:tailEnd/>
            </a:ln>
            <a:effectLst/>
          </p:spPr>
          <p:txBody>
            <a:bodyPr wrap="none">
              <a:spAutoFit/>
            </a:bodyPr>
            <a:lstStyle/>
            <a:p>
              <a:r>
                <a:rPr lang="en-US" sz="1200" b="1" dirty="0">
                  <a:solidFill>
                    <a:srgbClr val="CC3300"/>
                  </a:solidFill>
                </a:rPr>
                <a:t>Yes</a:t>
              </a:r>
            </a:p>
          </p:txBody>
        </p:sp>
        <p:cxnSp>
          <p:nvCxnSpPr>
            <p:cNvPr id="50228" name="AutoShape 52"/>
            <p:cNvCxnSpPr>
              <a:cxnSpLocks noChangeShapeType="1"/>
              <a:stCxn id="50222" idx="2"/>
              <a:endCxn id="50208" idx="0"/>
            </p:cNvCxnSpPr>
            <p:nvPr/>
          </p:nvCxnSpPr>
          <p:spPr bwMode="auto">
            <a:xfrm rot="5400000">
              <a:off x="1343025" y="4914900"/>
              <a:ext cx="361950" cy="0"/>
            </a:xfrm>
            <a:prstGeom prst="straightConnector1">
              <a:avLst/>
            </a:prstGeom>
            <a:noFill/>
            <a:ln w="19050">
              <a:solidFill>
                <a:srgbClr val="996633"/>
              </a:solidFill>
              <a:round/>
              <a:headEnd/>
              <a:tailEnd type="triangle" w="med" len="med"/>
            </a:ln>
            <a:effectLst/>
          </p:spPr>
        </p:cxnSp>
      </p:grpSp>
      <p:grpSp>
        <p:nvGrpSpPr>
          <p:cNvPr id="101" name="Group 100"/>
          <p:cNvGrpSpPr/>
          <p:nvPr/>
        </p:nvGrpSpPr>
        <p:grpSpPr>
          <a:xfrm>
            <a:off x="6477000" y="2590800"/>
            <a:ext cx="2334145" cy="3246437"/>
            <a:chOff x="6581255" y="2909888"/>
            <a:chExt cx="2334145" cy="3246437"/>
          </a:xfrm>
        </p:grpSpPr>
        <p:sp>
          <p:nvSpPr>
            <p:cNvPr id="63" name="Line 20"/>
            <p:cNvSpPr>
              <a:spLocks noChangeShapeType="1"/>
            </p:cNvSpPr>
            <p:nvPr/>
          </p:nvSpPr>
          <p:spPr bwMode="auto">
            <a:xfrm>
              <a:off x="6629401" y="4876800"/>
              <a:ext cx="1447800" cy="0"/>
            </a:xfrm>
            <a:prstGeom prst="line">
              <a:avLst/>
            </a:prstGeom>
            <a:noFill/>
            <a:ln w="19050">
              <a:solidFill>
                <a:srgbClr val="C00000"/>
              </a:solidFill>
              <a:round/>
              <a:headEnd/>
              <a:tailEnd type="triangle" w="med" len="med"/>
            </a:ln>
            <a:effectLst/>
          </p:spPr>
          <p:txBody>
            <a:bodyPr wrap="none" anchor="ctr"/>
            <a:lstStyle/>
            <a:p>
              <a:endParaRPr lang="en-US" dirty="0"/>
            </a:p>
          </p:txBody>
        </p:sp>
        <p:sp>
          <p:nvSpPr>
            <p:cNvPr id="59" name="Rectangle 14"/>
            <p:cNvSpPr>
              <a:spLocks noChangeArrowheads="1"/>
            </p:cNvSpPr>
            <p:nvPr/>
          </p:nvSpPr>
          <p:spPr bwMode="auto">
            <a:xfrm>
              <a:off x="6809855" y="46847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60" name="Text Box 18"/>
            <p:cNvSpPr txBox="1">
              <a:spLocks noChangeArrowheads="1"/>
            </p:cNvSpPr>
            <p:nvPr/>
          </p:nvSpPr>
          <p:spPr bwMode="auto">
            <a:xfrm>
              <a:off x="6581255" y="3124200"/>
              <a:ext cx="261610" cy="1754326"/>
            </a:xfrm>
            <a:prstGeom prst="rect">
              <a:avLst/>
            </a:prstGeom>
            <a:noFill/>
            <a:ln w="9525">
              <a:noFill/>
              <a:miter lim="800000"/>
              <a:headEnd/>
              <a:tailEnd/>
            </a:ln>
            <a:effectLst/>
          </p:spPr>
          <p:txBody>
            <a:bodyPr wrap="square">
              <a:spAutoFit/>
            </a:bodyPr>
            <a:lstStyle/>
            <a:p>
              <a:r>
                <a:rPr lang="en-US" sz="1200" b="1" dirty="0" smtClean="0">
                  <a:solidFill>
                    <a:srgbClr val="FF3300"/>
                  </a:solidFill>
                </a:rPr>
                <a:t> ∙</a:t>
              </a:r>
            </a:p>
            <a:p>
              <a:r>
                <a:rPr lang="en-US" sz="1200" b="1" dirty="0" smtClean="0">
                  <a:solidFill>
                    <a:srgbClr val="FF3300"/>
                  </a:solidFill>
                </a:rPr>
                <a:t> ∙</a:t>
              </a:r>
            </a:p>
            <a:p>
              <a:r>
                <a:rPr lang="en-US" sz="1200" b="1" dirty="0" smtClean="0">
                  <a:solidFill>
                    <a:srgbClr val="FF3300"/>
                  </a:solidFill>
                </a:rPr>
                <a:t> ∙</a:t>
              </a:r>
            </a:p>
            <a:p>
              <a:r>
                <a:rPr lang="en-US" sz="1200" b="1" dirty="0" smtClean="0">
                  <a:solidFill>
                    <a:srgbClr val="FF3300"/>
                  </a:solidFill>
                </a:rPr>
                <a:t> ∙</a:t>
              </a:r>
            </a:p>
            <a:p>
              <a:r>
                <a:rPr lang="en-US" sz="1200" b="1" dirty="0" smtClean="0">
                  <a:solidFill>
                    <a:srgbClr val="FF3300"/>
                  </a:solidFill>
                </a:rPr>
                <a:t> ∙</a:t>
              </a:r>
            </a:p>
            <a:p>
              <a:r>
                <a:rPr lang="en-US" sz="1200" b="1" dirty="0" smtClean="0">
                  <a:solidFill>
                    <a:srgbClr val="FF3300"/>
                  </a:solidFill>
                </a:rPr>
                <a:t>4</a:t>
              </a:r>
              <a:endParaRPr lang="en-US" sz="1200" b="1" dirty="0">
                <a:solidFill>
                  <a:srgbClr val="FF3300"/>
                </a:solidFill>
              </a:endParaRPr>
            </a:p>
            <a:p>
              <a:r>
                <a:rPr lang="en-US" sz="1200" b="1" dirty="0" smtClean="0">
                  <a:solidFill>
                    <a:srgbClr val="FF3300"/>
                  </a:solidFill>
                </a:rPr>
                <a:t>3</a:t>
              </a:r>
              <a:endParaRPr lang="en-US" sz="1200" b="1" dirty="0">
                <a:solidFill>
                  <a:srgbClr val="FF3300"/>
                </a:solidFill>
              </a:endParaRPr>
            </a:p>
            <a:p>
              <a:r>
                <a:rPr lang="en-US" sz="1200" b="1" dirty="0" smtClean="0">
                  <a:solidFill>
                    <a:srgbClr val="FF3300"/>
                  </a:solidFill>
                </a:rPr>
                <a:t>2</a:t>
              </a:r>
              <a:endParaRPr lang="en-US" sz="1200" b="1" dirty="0">
                <a:solidFill>
                  <a:srgbClr val="FF3300"/>
                </a:solidFill>
              </a:endParaRPr>
            </a:p>
            <a:p>
              <a:r>
                <a:rPr lang="en-US" sz="1200" b="1" dirty="0" smtClean="0">
                  <a:solidFill>
                    <a:srgbClr val="FF3300"/>
                  </a:solidFill>
                </a:rPr>
                <a:t>1</a:t>
              </a:r>
              <a:endParaRPr lang="en-US" sz="1200" b="1" dirty="0">
                <a:solidFill>
                  <a:schemeClr val="accent1"/>
                </a:solidFill>
              </a:endParaRPr>
            </a:p>
          </p:txBody>
        </p:sp>
        <p:sp>
          <p:nvSpPr>
            <p:cNvPr id="61" name="Text Box 19"/>
            <p:cNvSpPr txBox="1">
              <a:spLocks noChangeArrowheads="1"/>
            </p:cNvSpPr>
            <p:nvPr/>
          </p:nvSpPr>
          <p:spPr bwMode="auto">
            <a:xfrm>
              <a:off x="6807131" y="3200400"/>
              <a:ext cx="2108269" cy="461665"/>
            </a:xfrm>
            <a:prstGeom prst="rect">
              <a:avLst/>
            </a:prstGeom>
            <a:noFill/>
            <a:ln w="9525">
              <a:noFill/>
              <a:miter lim="800000"/>
              <a:headEnd/>
              <a:tailEnd/>
            </a:ln>
            <a:effectLst/>
          </p:spPr>
          <p:txBody>
            <a:bodyPr wrap="none">
              <a:spAutoFit/>
            </a:bodyPr>
            <a:lstStyle/>
            <a:p>
              <a:r>
                <a:rPr lang="en-US" sz="1200" b="1" dirty="0" smtClean="0">
                  <a:solidFill>
                    <a:schemeClr val="accent2"/>
                  </a:solidFill>
                </a:rPr>
                <a:t>1        2        3        4        ∙        ∙</a:t>
              </a:r>
            </a:p>
            <a:p>
              <a:endParaRPr lang="en-US" sz="1200" b="1" dirty="0">
                <a:solidFill>
                  <a:schemeClr val="accent2"/>
                </a:solidFill>
              </a:endParaRPr>
            </a:p>
          </p:txBody>
        </p:sp>
        <p:sp>
          <p:nvSpPr>
            <p:cNvPr id="62" name="Line 21"/>
            <p:cNvSpPr>
              <a:spLocks noChangeShapeType="1"/>
            </p:cNvSpPr>
            <p:nvPr/>
          </p:nvSpPr>
          <p:spPr bwMode="auto">
            <a:xfrm flipV="1">
              <a:off x="6629400" y="3352800"/>
              <a:ext cx="0" cy="1524000"/>
            </a:xfrm>
            <a:prstGeom prst="line">
              <a:avLst/>
            </a:prstGeom>
            <a:noFill/>
            <a:ln w="19050">
              <a:solidFill>
                <a:srgbClr val="C00000"/>
              </a:solidFill>
              <a:round/>
              <a:headEnd/>
              <a:tailEnd type="triangle" w="med" len="med"/>
            </a:ln>
            <a:effectLst/>
          </p:spPr>
          <p:txBody>
            <a:bodyPr wrap="none" anchor="ctr"/>
            <a:lstStyle/>
            <a:p>
              <a:endParaRPr lang="en-US" dirty="0"/>
            </a:p>
          </p:txBody>
        </p:sp>
        <p:sp>
          <p:nvSpPr>
            <p:cNvPr id="64" name="Rectangle 14"/>
            <p:cNvSpPr>
              <a:spLocks noChangeArrowheads="1"/>
            </p:cNvSpPr>
            <p:nvPr/>
          </p:nvSpPr>
          <p:spPr bwMode="auto">
            <a:xfrm>
              <a:off x="7190855" y="46847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65" name="Rectangle 14"/>
            <p:cNvSpPr>
              <a:spLocks noChangeArrowheads="1"/>
            </p:cNvSpPr>
            <p:nvPr/>
          </p:nvSpPr>
          <p:spPr bwMode="auto">
            <a:xfrm>
              <a:off x="7571855" y="46847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66" name="Rectangle 14"/>
            <p:cNvSpPr>
              <a:spLocks noChangeArrowheads="1"/>
            </p:cNvSpPr>
            <p:nvPr/>
          </p:nvSpPr>
          <p:spPr bwMode="auto">
            <a:xfrm>
              <a:off x="7952855" y="46847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67" name="Rectangle 14"/>
            <p:cNvSpPr>
              <a:spLocks noChangeArrowheads="1"/>
            </p:cNvSpPr>
            <p:nvPr/>
          </p:nvSpPr>
          <p:spPr bwMode="auto">
            <a:xfrm>
              <a:off x="8333855" y="46847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68" name="Rectangle 14"/>
            <p:cNvSpPr>
              <a:spLocks noChangeArrowheads="1"/>
            </p:cNvSpPr>
            <p:nvPr/>
          </p:nvSpPr>
          <p:spPr bwMode="auto">
            <a:xfrm>
              <a:off x="6809855" y="4495800"/>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69" name="Rectangle 14"/>
            <p:cNvSpPr>
              <a:spLocks noChangeArrowheads="1"/>
            </p:cNvSpPr>
            <p:nvPr/>
          </p:nvSpPr>
          <p:spPr bwMode="auto">
            <a:xfrm>
              <a:off x="7190855" y="4495800"/>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70" name="Rectangle 14"/>
            <p:cNvSpPr>
              <a:spLocks noChangeArrowheads="1"/>
            </p:cNvSpPr>
            <p:nvPr/>
          </p:nvSpPr>
          <p:spPr bwMode="auto">
            <a:xfrm>
              <a:off x="7571855" y="4495800"/>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71" name="Rectangle 14"/>
            <p:cNvSpPr>
              <a:spLocks noChangeArrowheads="1"/>
            </p:cNvSpPr>
            <p:nvPr/>
          </p:nvSpPr>
          <p:spPr bwMode="auto">
            <a:xfrm>
              <a:off x="7952855" y="4495800"/>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72" name="Rectangle 14"/>
            <p:cNvSpPr>
              <a:spLocks noChangeArrowheads="1"/>
            </p:cNvSpPr>
            <p:nvPr/>
          </p:nvSpPr>
          <p:spPr bwMode="auto">
            <a:xfrm>
              <a:off x="8333855" y="4495800"/>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73" name="Rectangle 14"/>
            <p:cNvSpPr>
              <a:spLocks noChangeArrowheads="1"/>
            </p:cNvSpPr>
            <p:nvPr/>
          </p:nvSpPr>
          <p:spPr bwMode="auto">
            <a:xfrm>
              <a:off x="6809855" y="43037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74" name="Rectangle 14"/>
            <p:cNvSpPr>
              <a:spLocks noChangeArrowheads="1"/>
            </p:cNvSpPr>
            <p:nvPr/>
          </p:nvSpPr>
          <p:spPr bwMode="auto">
            <a:xfrm>
              <a:off x="7190855" y="43037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75" name="Rectangle 14"/>
            <p:cNvSpPr>
              <a:spLocks noChangeArrowheads="1"/>
            </p:cNvSpPr>
            <p:nvPr/>
          </p:nvSpPr>
          <p:spPr bwMode="auto">
            <a:xfrm>
              <a:off x="7571855" y="43037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76" name="Rectangle 14"/>
            <p:cNvSpPr>
              <a:spLocks noChangeArrowheads="1"/>
            </p:cNvSpPr>
            <p:nvPr/>
          </p:nvSpPr>
          <p:spPr bwMode="auto">
            <a:xfrm>
              <a:off x="7952855" y="43037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77" name="Rectangle 14"/>
            <p:cNvSpPr>
              <a:spLocks noChangeArrowheads="1"/>
            </p:cNvSpPr>
            <p:nvPr/>
          </p:nvSpPr>
          <p:spPr bwMode="auto">
            <a:xfrm>
              <a:off x="8333855" y="43037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78" name="Rectangle 14"/>
            <p:cNvSpPr>
              <a:spLocks noChangeArrowheads="1"/>
            </p:cNvSpPr>
            <p:nvPr/>
          </p:nvSpPr>
          <p:spPr bwMode="auto">
            <a:xfrm>
              <a:off x="6809855" y="4114800"/>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79" name="Rectangle 14"/>
            <p:cNvSpPr>
              <a:spLocks noChangeArrowheads="1"/>
            </p:cNvSpPr>
            <p:nvPr/>
          </p:nvSpPr>
          <p:spPr bwMode="auto">
            <a:xfrm>
              <a:off x="7190855" y="4114800"/>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80" name="Rectangle 14"/>
            <p:cNvSpPr>
              <a:spLocks noChangeArrowheads="1"/>
            </p:cNvSpPr>
            <p:nvPr/>
          </p:nvSpPr>
          <p:spPr bwMode="auto">
            <a:xfrm>
              <a:off x="7571855" y="4114800"/>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81" name="Rectangle 14"/>
            <p:cNvSpPr>
              <a:spLocks noChangeArrowheads="1"/>
            </p:cNvSpPr>
            <p:nvPr/>
          </p:nvSpPr>
          <p:spPr bwMode="auto">
            <a:xfrm>
              <a:off x="7952855" y="4114800"/>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82" name="Rectangle 14"/>
            <p:cNvSpPr>
              <a:spLocks noChangeArrowheads="1"/>
            </p:cNvSpPr>
            <p:nvPr/>
          </p:nvSpPr>
          <p:spPr bwMode="auto">
            <a:xfrm>
              <a:off x="8333855" y="4114800"/>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83" name="Rectangle 14"/>
            <p:cNvSpPr>
              <a:spLocks noChangeArrowheads="1"/>
            </p:cNvSpPr>
            <p:nvPr/>
          </p:nvSpPr>
          <p:spPr bwMode="auto">
            <a:xfrm>
              <a:off x="6809855" y="39227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84" name="Rectangle 14"/>
            <p:cNvSpPr>
              <a:spLocks noChangeArrowheads="1"/>
            </p:cNvSpPr>
            <p:nvPr/>
          </p:nvSpPr>
          <p:spPr bwMode="auto">
            <a:xfrm>
              <a:off x="7190855" y="39227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85" name="Rectangle 14"/>
            <p:cNvSpPr>
              <a:spLocks noChangeArrowheads="1"/>
            </p:cNvSpPr>
            <p:nvPr/>
          </p:nvSpPr>
          <p:spPr bwMode="auto">
            <a:xfrm>
              <a:off x="7571855" y="39227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86" name="Rectangle 14"/>
            <p:cNvSpPr>
              <a:spLocks noChangeArrowheads="1"/>
            </p:cNvSpPr>
            <p:nvPr/>
          </p:nvSpPr>
          <p:spPr bwMode="auto">
            <a:xfrm>
              <a:off x="7952855" y="39227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87" name="Rectangle 14"/>
            <p:cNvSpPr>
              <a:spLocks noChangeArrowheads="1"/>
            </p:cNvSpPr>
            <p:nvPr/>
          </p:nvSpPr>
          <p:spPr bwMode="auto">
            <a:xfrm>
              <a:off x="8333855" y="39227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88" name="Rectangle 14"/>
            <p:cNvSpPr>
              <a:spLocks noChangeArrowheads="1"/>
            </p:cNvSpPr>
            <p:nvPr/>
          </p:nvSpPr>
          <p:spPr bwMode="auto">
            <a:xfrm>
              <a:off x="6809855" y="36941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89" name="Rectangle 14"/>
            <p:cNvSpPr>
              <a:spLocks noChangeArrowheads="1"/>
            </p:cNvSpPr>
            <p:nvPr/>
          </p:nvSpPr>
          <p:spPr bwMode="auto">
            <a:xfrm>
              <a:off x="7190855" y="36941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90" name="Rectangle 14"/>
            <p:cNvSpPr>
              <a:spLocks noChangeArrowheads="1"/>
            </p:cNvSpPr>
            <p:nvPr/>
          </p:nvSpPr>
          <p:spPr bwMode="auto">
            <a:xfrm>
              <a:off x="7571855" y="36941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91" name="Rectangle 14"/>
            <p:cNvSpPr>
              <a:spLocks noChangeArrowheads="1"/>
            </p:cNvSpPr>
            <p:nvPr/>
          </p:nvSpPr>
          <p:spPr bwMode="auto">
            <a:xfrm>
              <a:off x="7952855" y="36941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92" name="Rectangle 14"/>
            <p:cNvSpPr>
              <a:spLocks noChangeArrowheads="1"/>
            </p:cNvSpPr>
            <p:nvPr/>
          </p:nvSpPr>
          <p:spPr bwMode="auto">
            <a:xfrm>
              <a:off x="8333855" y="36941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93" name="Rectangle 14"/>
            <p:cNvSpPr>
              <a:spLocks noChangeArrowheads="1"/>
            </p:cNvSpPr>
            <p:nvPr/>
          </p:nvSpPr>
          <p:spPr bwMode="auto">
            <a:xfrm>
              <a:off x="6809855" y="34655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94" name="Rectangle 14"/>
            <p:cNvSpPr>
              <a:spLocks noChangeArrowheads="1"/>
            </p:cNvSpPr>
            <p:nvPr/>
          </p:nvSpPr>
          <p:spPr bwMode="auto">
            <a:xfrm>
              <a:off x="7190855" y="34655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95" name="Rectangle 14"/>
            <p:cNvSpPr>
              <a:spLocks noChangeArrowheads="1"/>
            </p:cNvSpPr>
            <p:nvPr/>
          </p:nvSpPr>
          <p:spPr bwMode="auto">
            <a:xfrm>
              <a:off x="7571855" y="34655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96" name="Rectangle 14"/>
            <p:cNvSpPr>
              <a:spLocks noChangeArrowheads="1"/>
            </p:cNvSpPr>
            <p:nvPr/>
          </p:nvSpPr>
          <p:spPr bwMode="auto">
            <a:xfrm>
              <a:off x="7952855" y="34655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97" name="Rectangle 14"/>
            <p:cNvSpPr>
              <a:spLocks noChangeArrowheads="1"/>
            </p:cNvSpPr>
            <p:nvPr/>
          </p:nvSpPr>
          <p:spPr bwMode="auto">
            <a:xfrm>
              <a:off x="8333855" y="3465512"/>
              <a:ext cx="228600" cy="115888"/>
            </a:xfrm>
            <a:prstGeom prst="rect">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50193" name="Text Box 17"/>
            <p:cNvSpPr txBox="1">
              <a:spLocks noChangeArrowheads="1"/>
            </p:cNvSpPr>
            <p:nvPr/>
          </p:nvSpPr>
          <p:spPr bwMode="auto">
            <a:xfrm>
              <a:off x="7112000" y="2909888"/>
              <a:ext cx="1193800" cy="366712"/>
            </a:xfrm>
            <a:prstGeom prst="rect">
              <a:avLst/>
            </a:prstGeom>
            <a:noFill/>
            <a:ln w="9525">
              <a:noFill/>
              <a:miter lim="800000"/>
              <a:headEnd/>
              <a:tailEnd/>
            </a:ln>
            <a:effectLst/>
          </p:spPr>
          <p:txBody>
            <a:bodyPr wrap="none">
              <a:spAutoFit/>
            </a:bodyPr>
            <a:lstStyle/>
            <a:p>
              <a:r>
                <a:rPr lang="en-US" sz="1800" b="1" dirty="0">
                  <a:solidFill>
                    <a:schemeClr val="accent1"/>
                  </a:solidFill>
                </a:rPr>
                <a:t>2-D Array</a:t>
              </a:r>
              <a:endParaRPr lang="en-US" dirty="0"/>
            </a:p>
          </p:txBody>
        </p:sp>
        <p:sp>
          <p:nvSpPr>
            <p:cNvPr id="50231" name="Line 55"/>
            <p:cNvSpPr>
              <a:spLocks noChangeShapeType="1"/>
            </p:cNvSpPr>
            <p:nvPr/>
          </p:nvSpPr>
          <p:spPr bwMode="auto">
            <a:xfrm flipV="1">
              <a:off x="6858000" y="4724400"/>
              <a:ext cx="76200" cy="1143000"/>
            </a:xfrm>
            <a:prstGeom prst="line">
              <a:avLst/>
            </a:prstGeom>
            <a:noFill/>
            <a:ln w="76200">
              <a:solidFill>
                <a:srgbClr val="CC3300">
                  <a:alpha val="70000"/>
                </a:srgbClr>
              </a:solidFill>
              <a:round/>
              <a:headEnd/>
              <a:tailEnd type="triangle" w="med" len="med"/>
            </a:ln>
            <a:effectLst/>
          </p:spPr>
          <p:txBody>
            <a:bodyPr/>
            <a:lstStyle/>
            <a:p>
              <a:endParaRPr lang="en-US" dirty="0"/>
            </a:p>
          </p:txBody>
        </p:sp>
        <p:sp>
          <p:nvSpPr>
            <p:cNvPr id="50232" name="Line 56"/>
            <p:cNvSpPr>
              <a:spLocks noChangeShapeType="1"/>
            </p:cNvSpPr>
            <p:nvPr/>
          </p:nvSpPr>
          <p:spPr bwMode="auto">
            <a:xfrm flipV="1">
              <a:off x="6858000" y="4191000"/>
              <a:ext cx="457200" cy="1676400"/>
            </a:xfrm>
            <a:prstGeom prst="line">
              <a:avLst/>
            </a:prstGeom>
            <a:noFill/>
            <a:ln w="76200">
              <a:solidFill>
                <a:srgbClr val="009900">
                  <a:alpha val="70000"/>
                </a:srgbClr>
              </a:solidFill>
              <a:round/>
              <a:headEnd/>
              <a:tailEnd type="triangle" w="med" len="med"/>
            </a:ln>
            <a:effectLst/>
          </p:spPr>
          <p:txBody>
            <a:bodyPr/>
            <a:lstStyle/>
            <a:p>
              <a:endParaRPr lang="en-US" dirty="0"/>
            </a:p>
          </p:txBody>
        </p:sp>
        <p:sp>
          <p:nvSpPr>
            <p:cNvPr id="50233" name="Line 57"/>
            <p:cNvSpPr>
              <a:spLocks noChangeShapeType="1"/>
            </p:cNvSpPr>
            <p:nvPr/>
          </p:nvSpPr>
          <p:spPr bwMode="auto">
            <a:xfrm flipV="1">
              <a:off x="6858000" y="3733800"/>
              <a:ext cx="1219200" cy="2133600"/>
            </a:xfrm>
            <a:prstGeom prst="line">
              <a:avLst/>
            </a:prstGeom>
            <a:noFill/>
            <a:ln w="76200">
              <a:solidFill>
                <a:schemeClr val="accent2">
                  <a:alpha val="70000"/>
                </a:schemeClr>
              </a:solidFill>
              <a:round/>
              <a:headEnd/>
              <a:tailEnd type="triangle" w="med" len="med"/>
            </a:ln>
            <a:effectLst/>
          </p:spPr>
          <p:txBody>
            <a:bodyPr/>
            <a:lstStyle/>
            <a:p>
              <a:endParaRPr lang="en-US" dirty="0"/>
            </a:p>
          </p:txBody>
        </p:sp>
        <p:sp>
          <p:nvSpPr>
            <p:cNvPr id="50236" name="Text Box 60"/>
            <p:cNvSpPr txBox="1">
              <a:spLocks noChangeArrowheads="1"/>
            </p:cNvSpPr>
            <p:nvPr/>
          </p:nvSpPr>
          <p:spPr bwMode="auto">
            <a:xfrm>
              <a:off x="6972300" y="5638800"/>
              <a:ext cx="1409700" cy="517525"/>
            </a:xfrm>
            <a:prstGeom prst="rect">
              <a:avLst/>
            </a:prstGeom>
            <a:noFill/>
            <a:ln w="9525">
              <a:noFill/>
              <a:miter lim="800000"/>
              <a:headEnd/>
              <a:tailEnd/>
            </a:ln>
            <a:effectLst/>
          </p:spPr>
          <p:txBody>
            <a:bodyPr wrap="none">
              <a:spAutoFit/>
            </a:bodyPr>
            <a:lstStyle/>
            <a:p>
              <a:r>
                <a:rPr lang="en-US" sz="1400" b="1" dirty="0">
                  <a:solidFill>
                    <a:schemeClr val="accent2"/>
                  </a:solidFill>
                </a:rPr>
                <a:t>Base of memory</a:t>
              </a:r>
            </a:p>
            <a:p>
              <a:r>
                <a:rPr lang="en-US" sz="1400" b="1" dirty="0">
                  <a:solidFill>
                    <a:schemeClr val="accent2"/>
                  </a:solidFill>
                </a:rPr>
                <a:t>(0x 0000 0000)</a:t>
              </a:r>
            </a:p>
          </p:txBody>
        </p:sp>
        <p:sp>
          <p:nvSpPr>
            <p:cNvPr id="50234" name="Text Box 58"/>
            <p:cNvSpPr txBox="1">
              <a:spLocks noChangeArrowheads="1"/>
            </p:cNvSpPr>
            <p:nvPr/>
          </p:nvSpPr>
          <p:spPr bwMode="auto">
            <a:xfrm>
              <a:off x="7150100" y="5181600"/>
              <a:ext cx="927100" cy="338554"/>
            </a:xfrm>
            <a:prstGeom prst="rect">
              <a:avLst/>
            </a:prstGeom>
            <a:noFill/>
            <a:ln w="9525">
              <a:noFill/>
              <a:miter lim="800000"/>
              <a:headEnd/>
              <a:tailEnd/>
            </a:ln>
            <a:effectLst/>
          </p:spPr>
          <p:txBody>
            <a:bodyPr wrap="square">
              <a:spAutoFit/>
            </a:bodyPr>
            <a:lstStyle/>
            <a:p>
              <a:r>
                <a:rPr lang="en-US" sz="1600" b="1" dirty="0" smtClean="0">
                  <a:solidFill>
                    <a:schemeClr val="accent6"/>
                  </a:solidFill>
                </a:rPr>
                <a:t>Pointers</a:t>
              </a:r>
              <a:endParaRPr lang="en-US" sz="1600" dirty="0">
                <a:solidFill>
                  <a:schemeClr val="accent6"/>
                </a:solidFill>
              </a:endParaRPr>
            </a:p>
          </p:txBody>
        </p:sp>
        <p:sp>
          <p:nvSpPr>
            <p:cNvPr id="50237" name="Line 61"/>
            <p:cNvSpPr>
              <a:spLocks noChangeShapeType="1"/>
            </p:cNvSpPr>
            <p:nvPr/>
          </p:nvSpPr>
          <p:spPr bwMode="auto">
            <a:xfrm flipV="1">
              <a:off x="7010400" y="4191000"/>
              <a:ext cx="0" cy="533400"/>
            </a:xfrm>
            <a:prstGeom prst="line">
              <a:avLst/>
            </a:prstGeom>
            <a:noFill/>
            <a:ln w="38100" cap="rnd">
              <a:solidFill>
                <a:srgbClr val="009900"/>
              </a:solidFill>
              <a:prstDash val="sysDot"/>
              <a:round/>
              <a:headEnd/>
              <a:tailEnd type="triangle" w="med" len="med"/>
            </a:ln>
            <a:effectLst/>
          </p:spPr>
          <p:txBody>
            <a:bodyPr/>
            <a:lstStyle/>
            <a:p>
              <a:endParaRPr lang="en-US" dirty="0"/>
            </a:p>
          </p:txBody>
        </p:sp>
        <p:sp>
          <p:nvSpPr>
            <p:cNvPr id="50238" name="Line 62"/>
            <p:cNvSpPr>
              <a:spLocks noChangeShapeType="1"/>
            </p:cNvSpPr>
            <p:nvPr/>
          </p:nvSpPr>
          <p:spPr bwMode="auto">
            <a:xfrm flipV="1">
              <a:off x="7010400" y="4175760"/>
              <a:ext cx="304800" cy="0"/>
            </a:xfrm>
            <a:prstGeom prst="line">
              <a:avLst/>
            </a:prstGeom>
            <a:noFill/>
            <a:ln w="38100" cap="rnd">
              <a:solidFill>
                <a:srgbClr val="009900"/>
              </a:solidFill>
              <a:prstDash val="sysDot"/>
              <a:round/>
              <a:headEnd/>
              <a:tailEnd type="triangle" w="med" len="med"/>
            </a:ln>
            <a:effectLst/>
          </p:spPr>
          <p:txBody>
            <a:bodyPr/>
            <a:lstStyle/>
            <a:p>
              <a:endParaRPr lang="en-US" dirty="0"/>
            </a:p>
          </p:txBody>
        </p:sp>
        <p:sp>
          <p:nvSpPr>
            <p:cNvPr id="50239" name="Line 63"/>
            <p:cNvSpPr>
              <a:spLocks noChangeShapeType="1"/>
            </p:cNvSpPr>
            <p:nvPr/>
          </p:nvSpPr>
          <p:spPr bwMode="auto">
            <a:xfrm flipV="1">
              <a:off x="6858000" y="3733800"/>
              <a:ext cx="0" cy="914400"/>
            </a:xfrm>
            <a:prstGeom prst="line">
              <a:avLst/>
            </a:prstGeom>
            <a:noFill/>
            <a:ln w="38100" cap="rnd">
              <a:solidFill>
                <a:schemeClr val="accent2"/>
              </a:solidFill>
              <a:prstDash val="sysDot"/>
              <a:round/>
              <a:headEnd/>
              <a:tailEnd type="triangle" w="med" len="med"/>
            </a:ln>
            <a:effectLst/>
          </p:spPr>
          <p:txBody>
            <a:bodyPr/>
            <a:lstStyle/>
            <a:p>
              <a:endParaRPr lang="en-US" dirty="0"/>
            </a:p>
          </p:txBody>
        </p:sp>
        <p:sp>
          <p:nvSpPr>
            <p:cNvPr id="50240" name="Line 64"/>
            <p:cNvSpPr>
              <a:spLocks noChangeShapeType="1"/>
            </p:cNvSpPr>
            <p:nvPr/>
          </p:nvSpPr>
          <p:spPr bwMode="auto">
            <a:xfrm flipV="1">
              <a:off x="6911340" y="3756660"/>
              <a:ext cx="1066800" cy="0"/>
            </a:xfrm>
            <a:prstGeom prst="line">
              <a:avLst/>
            </a:prstGeom>
            <a:noFill/>
            <a:ln w="38100" cap="rnd">
              <a:solidFill>
                <a:schemeClr val="accent2"/>
              </a:solidFill>
              <a:prstDash val="sysDot"/>
              <a:round/>
              <a:headEnd/>
              <a:tailEnd type="triangle" w="med" len="med"/>
            </a:ln>
            <a:effectLst/>
          </p:spPr>
          <p:txBody>
            <a:bodyPr/>
            <a:lstStyle/>
            <a:p>
              <a:endParaRPr lang="en-US" dirty="0"/>
            </a:p>
          </p:txBody>
        </p:sp>
        <p:cxnSp>
          <p:nvCxnSpPr>
            <p:cNvPr id="99" name="Shape 98"/>
            <p:cNvCxnSpPr/>
            <p:nvPr/>
          </p:nvCxnSpPr>
          <p:spPr bwMode="auto">
            <a:xfrm rot="5400000" flipH="1">
              <a:off x="7088664" y="5651659"/>
              <a:ext cx="258762" cy="704850"/>
            </a:xfrm>
            <a:prstGeom prst="curvedConnector4">
              <a:avLst>
                <a:gd name="adj1" fmla="val -88344"/>
                <a:gd name="adj2" fmla="val 132432"/>
              </a:avLst>
            </a:prstGeom>
            <a:solidFill>
              <a:schemeClr val="accent1"/>
            </a:solidFill>
            <a:ln w="19050" cap="flat" cmpd="sng" algn="ctr">
              <a:solidFill>
                <a:srgbClr val="C00000"/>
              </a:solidFill>
              <a:prstDash val="solid"/>
              <a:round/>
              <a:headEnd type="none" w="med" len="med"/>
              <a:tailEnd type="triangle" w="med" len="med"/>
            </a:ln>
            <a:effectLst/>
          </p:spPr>
        </p:cxnSp>
      </p:grpSp>
      <p:pic>
        <p:nvPicPr>
          <p:cNvPr id="2" name="2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214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Lecture #15:  Constructing Loops in SPIM</a:t>
            </a:r>
          </a:p>
        </p:txBody>
      </p:sp>
      <p:sp>
        <p:nvSpPr>
          <p:cNvPr id="5" name="Slide Number Placeholder 4"/>
          <p:cNvSpPr>
            <a:spLocks noGrp="1"/>
          </p:cNvSpPr>
          <p:nvPr>
            <p:ph type="sldNum" sz="quarter" idx="11"/>
          </p:nvPr>
        </p:nvSpPr>
        <p:spPr/>
        <p:txBody>
          <a:bodyPr/>
          <a:lstStyle/>
          <a:p>
            <a:fld id="{56FCDFFA-E058-4189-AF16-33AF2145670C}" type="slidenum">
              <a:rPr lang="en-US"/>
              <a:pPr/>
              <a:t>25</a:t>
            </a:fld>
            <a:endParaRPr lang="en-US" dirty="0"/>
          </a:p>
        </p:txBody>
      </p:sp>
      <p:sp>
        <p:nvSpPr>
          <p:cNvPr id="15362" name="Rectangle 2"/>
          <p:cNvSpPr>
            <a:spLocks noGrp="1" noChangeArrowheads="1"/>
          </p:cNvSpPr>
          <p:nvPr>
            <p:ph type="title"/>
          </p:nvPr>
        </p:nvSpPr>
        <p:spPr>
          <a:xfrm>
            <a:off x="2209800" y="1524000"/>
            <a:ext cx="4876800" cy="533400"/>
          </a:xfrm>
          <a:ln/>
        </p:spPr>
        <p:txBody>
          <a:bodyPr/>
          <a:lstStyle/>
          <a:p>
            <a:r>
              <a:rPr lang="en-US" sz="3200" dirty="0" smtClean="0"/>
              <a:t>Nested Loop Program</a:t>
            </a:r>
            <a:endParaRPr lang="en-US" sz="3200" dirty="0"/>
          </a:p>
        </p:txBody>
      </p:sp>
      <p:sp>
        <p:nvSpPr>
          <p:cNvPr id="15363" name="Rectangle 3"/>
          <p:cNvSpPr>
            <a:spLocks noGrp="1" noChangeArrowheads="1"/>
          </p:cNvSpPr>
          <p:nvPr>
            <p:ph type="body" idx="1"/>
          </p:nvPr>
        </p:nvSpPr>
        <p:spPr>
          <a:xfrm>
            <a:off x="685800" y="2514600"/>
            <a:ext cx="7772400" cy="3276600"/>
          </a:xfrm>
        </p:spPr>
        <p:txBody>
          <a:bodyPr/>
          <a:lstStyle/>
          <a:p>
            <a:r>
              <a:rPr lang="en-US" sz="2400" dirty="0"/>
              <a:t>Lecture 15 Demo Program </a:t>
            </a:r>
            <a:r>
              <a:rPr lang="en-US" sz="2400" dirty="0" smtClean="0"/>
              <a:t>3</a:t>
            </a:r>
            <a:endParaRPr lang="en-US" sz="2800" dirty="0"/>
          </a:p>
          <a:p>
            <a:r>
              <a:rPr lang="en-US" sz="2400" dirty="0" smtClean="0"/>
              <a:t>Initializes </a:t>
            </a:r>
            <a:r>
              <a:rPr lang="en-US" sz="2400" dirty="0"/>
              <a:t>the elements of a 2-D array using a </a:t>
            </a:r>
            <a:r>
              <a:rPr lang="en-US" sz="2400" u="sng" dirty="0"/>
              <a:t>pointer</a:t>
            </a:r>
            <a:r>
              <a:rPr lang="en-US" sz="2400" dirty="0"/>
              <a:t>.  </a:t>
            </a:r>
          </a:p>
          <a:p>
            <a:r>
              <a:rPr lang="en-US" sz="2400" dirty="0" smtClean="0"/>
              <a:t>Note how “nested” loops operate:  </a:t>
            </a:r>
            <a:endParaRPr lang="en-US" sz="2400" dirty="0"/>
          </a:p>
          <a:p>
            <a:pPr lvl="1"/>
            <a:r>
              <a:rPr lang="en-US" sz="2000" dirty="0" smtClean="0">
                <a:solidFill>
                  <a:srgbClr val="CC0000"/>
                </a:solidFill>
              </a:rPr>
              <a:t>Outer loop initialized (counter = 0), then entered.</a:t>
            </a:r>
            <a:endParaRPr lang="en-US" sz="2000" dirty="0">
              <a:solidFill>
                <a:srgbClr val="CC0000"/>
              </a:solidFill>
            </a:endParaRPr>
          </a:p>
          <a:p>
            <a:pPr lvl="1"/>
            <a:r>
              <a:rPr lang="en-US" sz="2000" dirty="0" smtClean="0">
                <a:solidFill>
                  <a:srgbClr val="CC0000"/>
                </a:solidFill>
              </a:rPr>
              <a:t>Inner loop initialized, then entered.  </a:t>
            </a:r>
          </a:p>
          <a:p>
            <a:pPr lvl="1"/>
            <a:r>
              <a:rPr lang="en-US" sz="2000" dirty="0" smtClean="0">
                <a:solidFill>
                  <a:srgbClr val="CC0000"/>
                </a:solidFill>
              </a:rPr>
              <a:t>Stores begin.  </a:t>
            </a:r>
          </a:p>
          <a:p>
            <a:pPr lvl="1"/>
            <a:r>
              <a:rPr lang="en-US" sz="2000" dirty="0" smtClean="0">
                <a:solidFill>
                  <a:srgbClr val="CC0000"/>
                </a:solidFill>
              </a:rPr>
              <a:t>After row complete (20 words), exit column loop to row loop.  </a:t>
            </a:r>
          </a:p>
          <a:p>
            <a:pPr lvl="1"/>
            <a:r>
              <a:rPr lang="en-US" sz="2000" dirty="0" smtClean="0">
                <a:solidFill>
                  <a:srgbClr val="CC0000"/>
                </a:solidFill>
              </a:rPr>
              <a:t>Continue until columns = 20, rows = 20.  </a:t>
            </a:r>
            <a:endParaRPr lang="en-US" sz="2000" dirty="0">
              <a:solidFill>
                <a:srgbClr val="CC0000"/>
              </a:solidFill>
            </a:endParaRPr>
          </a:p>
        </p:txBody>
      </p:sp>
      <p:pic>
        <p:nvPicPr>
          <p:cNvPr id="2" name="2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24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7" name="Rectangle 5"/>
          <p:cNvSpPr>
            <a:spLocks noGrp="1" noChangeArrowheads="1"/>
          </p:cNvSpPr>
          <p:nvPr>
            <p:ph type="body" idx="1"/>
          </p:nvPr>
        </p:nvSpPr>
        <p:spPr>
          <a:xfrm>
            <a:off x="685800" y="228600"/>
            <a:ext cx="7772400" cy="6096000"/>
          </a:xfrm>
        </p:spPr>
        <p:txBody>
          <a:bodyPr/>
          <a:lstStyle/>
          <a:p>
            <a:pPr>
              <a:lnSpc>
                <a:spcPct val="80000"/>
              </a:lnSpc>
              <a:buFontTx/>
              <a:buNone/>
            </a:pPr>
            <a:r>
              <a:rPr lang="en-US" sz="1600" dirty="0" smtClean="0"/>
              <a:t>#             Lecture 15 Demo Program 3, Nested Loops</a:t>
            </a:r>
          </a:p>
          <a:p>
            <a:pPr>
              <a:lnSpc>
                <a:spcPct val="80000"/>
              </a:lnSpc>
              <a:buFontTx/>
              <a:buNone/>
            </a:pPr>
            <a:r>
              <a:rPr lang="en-US" sz="1600" dirty="0" smtClean="0"/>
              <a:t># SPIM code to initialize the elements of a 2-d array using a pointer</a:t>
            </a:r>
          </a:p>
          <a:p>
            <a:pPr>
              <a:lnSpc>
                <a:spcPct val="80000"/>
              </a:lnSpc>
              <a:buFontTx/>
              <a:buNone/>
            </a:pPr>
            <a:r>
              <a:rPr lang="en-US" sz="1600" dirty="0" smtClean="0"/>
              <a:t># 	Register Assignments:	$t0 = Pointer to current beginning of row</a:t>
            </a:r>
          </a:p>
          <a:p>
            <a:pPr>
              <a:lnSpc>
                <a:spcPct val="80000"/>
              </a:lnSpc>
              <a:buFontTx/>
              <a:buNone/>
            </a:pPr>
            <a:r>
              <a:rPr lang="en-US" sz="1600" dirty="0" smtClean="0"/>
              <a:t># 				$t1 = Row counter and index</a:t>
            </a:r>
          </a:p>
          <a:p>
            <a:pPr>
              <a:lnSpc>
                <a:spcPct val="80000"/>
              </a:lnSpc>
              <a:buFontTx/>
              <a:buNone/>
            </a:pPr>
            <a:r>
              <a:rPr lang="en-US" sz="1600" dirty="0" smtClean="0"/>
              <a:t># 				$t2 = Column counter and index</a:t>
            </a:r>
          </a:p>
          <a:p>
            <a:pPr>
              <a:lnSpc>
                <a:spcPct val="80000"/>
              </a:lnSpc>
              <a:buFontTx/>
              <a:buNone/>
            </a:pPr>
            <a:r>
              <a:rPr lang="en-US" sz="1600" dirty="0" smtClean="0"/>
              <a:t># 				$t3 = Pointer to current address to store data</a:t>
            </a:r>
          </a:p>
          <a:p>
            <a:pPr>
              <a:lnSpc>
                <a:spcPct val="80000"/>
              </a:lnSpc>
              <a:buFontTx/>
              <a:buNone/>
            </a:pPr>
            <a:r>
              <a:rPr lang="en-US" sz="1600" dirty="0" smtClean="0"/>
              <a:t># 				$t4 = Value to be stored in each array element </a:t>
            </a:r>
          </a:p>
          <a:p>
            <a:pPr>
              <a:lnSpc>
                <a:spcPct val="80000"/>
              </a:lnSpc>
              <a:buFontTx/>
              <a:buNone/>
            </a:pPr>
            <a:r>
              <a:rPr lang="en-US" sz="1600" dirty="0" smtClean="0"/>
              <a:t>       	.data</a:t>
            </a:r>
          </a:p>
          <a:p>
            <a:pPr>
              <a:lnSpc>
                <a:spcPct val="80000"/>
              </a:lnSpc>
              <a:buFontTx/>
              <a:buNone/>
            </a:pPr>
            <a:r>
              <a:rPr lang="en-US" sz="1600" dirty="0" smtClean="0"/>
              <a:t>ar2:   	.space 1600	# Array of 400 integers (4 bytes each) in 20X20 array</a:t>
            </a:r>
          </a:p>
          <a:p>
            <a:pPr>
              <a:lnSpc>
                <a:spcPct val="80000"/>
              </a:lnSpc>
              <a:buFontTx/>
              <a:buNone/>
            </a:pPr>
            <a:endParaRPr lang="en-US" sz="1600" dirty="0" smtClean="0"/>
          </a:p>
          <a:p>
            <a:pPr>
              <a:lnSpc>
                <a:spcPct val="80000"/>
              </a:lnSpc>
              <a:buFontTx/>
              <a:buNone/>
            </a:pPr>
            <a:r>
              <a:rPr lang="en-US" sz="1600" dirty="0" smtClean="0"/>
              <a:t>        	.text</a:t>
            </a:r>
          </a:p>
          <a:p>
            <a:pPr>
              <a:lnSpc>
                <a:spcPct val="80000"/>
              </a:lnSpc>
              <a:buFontTx/>
              <a:buNone/>
            </a:pPr>
            <a:r>
              <a:rPr lang="en-US" sz="1600" dirty="0" smtClean="0"/>
              <a:t>main:   	la $t0,ar2		# Initialize pointer to start of array</a:t>
            </a:r>
          </a:p>
          <a:p>
            <a:pPr>
              <a:lnSpc>
                <a:spcPct val="80000"/>
              </a:lnSpc>
              <a:buFontTx/>
              <a:buNone/>
            </a:pPr>
            <a:r>
              <a:rPr lang="en-US" sz="1600" dirty="0" smtClean="0"/>
              <a:t>	 	move $t1,$0  	# Initialize row counter/index</a:t>
            </a:r>
          </a:p>
          <a:p>
            <a:pPr>
              <a:lnSpc>
                <a:spcPct val="80000"/>
              </a:lnSpc>
              <a:buFontTx/>
              <a:buNone/>
            </a:pPr>
            <a:r>
              <a:rPr lang="en-US" sz="1600" dirty="0" smtClean="0"/>
              <a:t>          	li $t4,0x4ff6  	# Put value to be loaded in array in $t4</a:t>
            </a:r>
          </a:p>
          <a:p>
            <a:pPr>
              <a:lnSpc>
                <a:spcPct val="80000"/>
              </a:lnSpc>
              <a:buFontTx/>
              <a:buNone/>
            </a:pPr>
            <a:r>
              <a:rPr lang="en-US" sz="1600" dirty="0" smtClean="0"/>
              <a:t>rloop:  	move $t2,$0 	# Initialize column counter/index</a:t>
            </a:r>
          </a:p>
          <a:p>
            <a:pPr>
              <a:lnSpc>
                <a:spcPct val="80000"/>
              </a:lnSpc>
              <a:buFontTx/>
              <a:buNone/>
            </a:pPr>
            <a:r>
              <a:rPr lang="en-US" sz="1600" dirty="0" smtClean="0"/>
              <a:t>		move $t3,$t0       	# Initialize col. pointer to 1st element of row</a:t>
            </a:r>
          </a:p>
          <a:p>
            <a:pPr>
              <a:lnSpc>
                <a:spcPct val="80000"/>
              </a:lnSpc>
              <a:buFontTx/>
              <a:buNone/>
            </a:pPr>
            <a:r>
              <a:rPr lang="en-US" sz="1600" dirty="0" smtClean="0"/>
              <a:t>cloop:  	sw $t4,0($t3)	# Store value in current array element</a:t>
            </a:r>
          </a:p>
          <a:p>
            <a:pPr>
              <a:lnSpc>
                <a:spcPct val="80000"/>
              </a:lnSpc>
              <a:buFontTx/>
              <a:buNone/>
            </a:pPr>
            <a:r>
              <a:rPr lang="en-US" sz="1600" dirty="0" smtClean="0"/>
              <a:t>		addi $t2,$t2,1	# Increment column counter/index by 1</a:t>
            </a:r>
          </a:p>
          <a:p>
            <a:pPr>
              <a:lnSpc>
                <a:spcPct val="80000"/>
              </a:lnSpc>
              <a:buFontTx/>
              <a:buNone/>
            </a:pPr>
            <a:r>
              <a:rPr lang="en-US" sz="1600" dirty="0" smtClean="0"/>
              <a:t>         	beq $t2,20,nxtrow	# Go to next row if column counter = 20 </a:t>
            </a:r>
          </a:p>
          <a:p>
            <a:pPr>
              <a:lnSpc>
                <a:spcPct val="80000"/>
              </a:lnSpc>
              <a:buFontTx/>
              <a:buNone/>
            </a:pPr>
            <a:r>
              <a:rPr lang="en-US" sz="1600" dirty="0" smtClean="0"/>
              <a:t>         	addi $t3,$t3,4	# Increment the column pointer </a:t>
            </a:r>
          </a:p>
          <a:p>
            <a:pPr>
              <a:lnSpc>
                <a:spcPct val="80000"/>
              </a:lnSpc>
              <a:buFontTx/>
              <a:buNone/>
            </a:pPr>
            <a:r>
              <a:rPr lang="en-US" sz="1600" dirty="0" smtClean="0"/>
              <a:t>		j cloop		# Go back and do another column</a:t>
            </a:r>
          </a:p>
          <a:p>
            <a:pPr>
              <a:lnSpc>
                <a:spcPct val="80000"/>
              </a:lnSpc>
              <a:buFontTx/>
              <a:buNone/>
            </a:pPr>
            <a:r>
              <a:rPr lang="en-US" sz="1600" dirty="0" smtClean="0"/>
              <a:t>nxtrow: 	addi $t1,$t1,1     	# Increment row counter/index by 1</a:t>
            </a:r>
          </a:p>
          <a:p>
            <a:pPr>
              <a:lnSpc>
                <a:spcPct val="80000"/>
              </a:lnSpc>
              <a:buFontTx/>
              <a:buNone/>
            </a:pPr>
            <a:r>
              <a:rPr lang="en-US" sz="1600" dirty="0" smtClean="0"/>
              <a:t>         	beq $t1,20,end     	# Leave row loop if row counter = 20 </a:t>
            </a:r>
          </a:p>
          <a:p>
            <a:pPr>
              <a:lnSpc>
                <a:spcPct val="80000"/>
              </a:lnSpc>
              <a:buFontTx/>
              <a:buNone/>
            </a:pPr>
            <a:r>
              <a:rPr lang="en-US" sz="1600" dirty="0" smtClean="0"/>
              <a:t>		add $t0,$t0,80	# Increment the beginning-of-row pointer by </a:t>
            </a:r>
          </a:p>
          <a:p>
            <a:pPr>
              <a:lnSpc>
                <a:spcPct val="80000"/>
              </a:lnSpc>
              <a:buFontTx/>
              <a:buNone/>
            </a:pPr>
            <a:r>
              <a:rPr lang="en-US" sz="1600" dirty="0" smtClean="0"/>
              <a:t>				#    the number of bytes in a row</a:t>
            </a:r>
          </a:p>
          <a:p>
            <a:pPr>
              <a:lnSpc>
                <a:spcPct val="80000"/>
              </a:lnSpc>
              <a:buFontTx/>
              <a:buNone/>
            </a:pPr>
            <a:r>
              <a:rPr lang="en-US" sz="1600" dirty="0" smtClean="0"/>
              <a:t>		j rloop		# Start next row</a:t>
            </a:r>
          </a:p>
          <a:p>
            <a:pPr>
              <a:lnSpc>
                <a:spcPct val="80000"/>
              </a:lnSpc>
              <a:buFontTx/>
              <a:buNone/>
            </a:pPr>
            <a:endParaRPr lang="en-US" sz="1600" dirty="0" smtClean="0"/>
          </a:p>
          <a:p>
            <a:pPr>
              <a:lnSpc>
                <a:spcPct val="80000"/>
              </a:lnSpc>
              <a:buFontTx/>
              <a:buNone/>
            </a:pPr>
            <a:r>
              <a:rPr lang="en-US" sz="1600" dirty="0" smtClean="0"/>
              <a:t>end:	li $v0,10      	# Reach here if row loop is done </a:t>
            </a:r>
          </a:p>
          <a:p>
            <a:pPr>
              <a:lnSpc>
                <a:spcPct val="80000"/>
              </a:lnSpc>
              <a:buFontTx/>
              <a:buNone/>
            </a:pPr>
            <a:r>
              <a:rPr lang="en-US" sz="1600" dirty="0" smtClean="0"/>
              <a:t>        	syscall 		# End of program </a:t>
            </a:r>
          </a:p>
          <a:p>
            <a:pPr>
              <a:lnSpc>
                <a:spcPct val="80000"/>
              </a:lnSpc>
              <a:buFontTx/>
              <a:buNone/>
            </a:pPr>
            <a:r>
              <a:rPr lang="en-US" sz="1600" dirty="0" smtClean="0"/>
              <a:t>#</a:t>
            </a:r>
          </a:p>
          <a:p>
            <a:pPr>
              <a:lnSpc>
                <a:spcPct val="80000"/>
              </a:lnSpc>
              <a:buFontTx/>
              <a:buNone/>
            </a:pPr>
            <a:r>
              <a:rPr lang="en-US" sz="1600" dirty="0" smtClean="0"/>
              <a:t>#	End of file Lecture 15 Demo Program 3</a:t>
            </a:r>
          </a:p>
        </p:txBody>
      </p:sp>
      <p:sp>
        <p:nvSpPr>
          <p:cNvPr id="3" name="Slide Number Placeholder 2"/>
          <p:cNvSpPr>
            <a:spLocks noGrp="1"/>
          </p:cNvSpPr>
          <p:nvPr>
            <p:ph type="sldNum" sz="quarter" idx="11"/>
          </p:nvPr>
        </p:nvSpPr>
        <p:spPr/>
        <p:txBody>
          <a:bodyPr/>
          <a:lstStyle/>
          <a:p>
            <a:fld id="{3D212A55-ED75-46B6-964D-127F1D9C5DCF}" type="slidenum">
              <a:rPr lang="en-US" smtClean="0"/>
              <a:pPr/>
              <a:t>26</a:t>
            </a:fld>
            <a:endParaRPr lang="en-US" dirty="0"/>
          </a:p>
        </p:txBody>
      </p:sp>
      <p:sp>
        <p:nvSpPr>
          <p:cNvPr id="4" name="Footer Placeholder 3"/>
          <p:cNvSpPr>
            <a:spLocks noGrp="1"/>
          </p:cNvSpPr>
          <p:nvPr>
            <p:ph type="ftr" sz="quarter" idx="10"/>
          </p:nvPr>
        </p:nvSpPr>
        <p:spPr/>
        <p:txBody>
          <a:bodyPr/>
          <a:lstStyle/>
          <a:p>
            <a:r>
              <a:rPr lang="en-US" dirty="0" smtClean="0"/>
              <a:t>Lecture #15:  Constructing Loops in SPIM</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C00000"/>
            </a:solidFill>
          </a:ln>
        </p:spPr>
        <p:txBody>
          <a:bodyPr/>
          <a:lstStyle/>
          <a:p>
            <a:r>
              <a:rPr lang="en-US" sz="3600" smtClean="0">
                <a:solidFill>
                  <a:srgbClr val="C00000"/>
                </a:solidFill>
              </a:rPr>
              <a:t>Program 4</a:t>
            </a:r>
            <a:endParaRPr lang="en-US" sz="3600">
              <a:solidFill>
                <a:srgbClr val="C00000"/>
              </a:solidFill>
            </a:endParaRPr>
          </a:p>
        </p:txBody>
      </p:sp>
      <p:sp>
        <p:nvSpPr>
          <p:cNvPr id="3" name="Content Placeholder 2"/>
          <p:cNvSpPr>
            <a:spLocks noGrp="1"/>
          </p:cNvSpPr>
          <p:nvPr>
            <p:ph idx="1"/>
          </p:nvPr>
        </p:nvSpPr>
        <p:spPr>
          <a:xfrm>
            <a:off x="685800" y="2133599"/>
            <a:ext cx="7772400" cy="4191001"/>
          </a:xfrm>
        </p:spPr>
        <p:txBody>
          <a:bodyPr/>
          <a:lstStyle/>
          <a:p>
            <a:r>
              <a:rPr lang="en-US" smtClean="0"/>
              <a:t>A “loop within a loop” is a bit ambitious at present, so let’s try a simple loop that requires a counter to determine completion. </a:t>
            </a:r>
          </a:p>
          <a:p>
            <a:r>
              <a:rPr lang="en-US" smtClean="0"/>
              <a:t>Consider the data declaration below—four numbers declared in hex format. </a:t>
            </a:r>
          </a:p>
          <a:p>
            <a:r>
              <a:rPr lang="en-US" smtClean="0">
                <a:solidFill>
                  <a:srgbClr val="C00000"/>
                </a:solidFill>
              </a:rPr>
              <a:t>Note that many of the bytes in each word are </a:t>
            </a:r>
            <a:r>
              <a:rPr lang="en-US" u="sng" smtClean="0">
                <a:solidFill>
                  <a:srgbClr val="C00000"/>
                </a:solidFill>
              </a:rPr>
              <a:t>ASCII characters for numbers, capital letters, or little letters</a:t>
            </a:r>
            <a:r>
              <a:rPr lang="en-US" smtClean="0">
                <a:solidFill>
                  <a:srgbClr val="C00000"/>
                </a:solidFill>
              </a:rPr>
              <a:t>. </a:t>
            </a:r>
            <a:endParaRPr lang="en-US">
              <a:solidFill>
                <a:srgbClr val="C00000"/>
              </a:solidFill>
            </a:endParaRPr>
          </a:p>
          <a:p>
            <a:r>
              <a:rPr lang="en-US" smtClean="0"/>
              <a:t>Write a program to examine each byte starting at the first one in num1 and output only numbers to the console. </a:t>
            </a:r>
          </a:p>
          <a:p>
            <a:r>
              <a:rPr lang="en-US" smtClean="0"/>
              <a:t>As there are sixteen bytes, the analysis loop must repeat sixteen times. </a:t>
            </a:r>
          </a:p>
          <a:p>
            <a:r>
              <a:rPr lang="en-US" smtClean="0"/>
              <a:t>Thus you need a </a:t>
            </a:r>
            <a:r>
              <a:rPr lang="en-US" smtClean="0">
                <a:solidFill>
                  <a:srgbClr val="C00000"/>
                </a:solidFill>
              </a:rPr>
              <a:t>counter</a:t>
            </a:r>
            <a:r>
              <a:rPr lang="en-US" smtClean="0"/>
              <a:t> to know</a:t>
            </a:r>
          </a:p>
          <a:p>
            <a:pPr marL="0" indent="0">
              <a:buNone/>
            </a:pPr>
            <a:r>
              <a:rPr lang="en-US"/>
              <a:t> </a:t>
            </a:r>
            <a:r>
              <a:rPr lang="en-US" smtClean="0"/>
              <a:t>      when to quit. </a:t>
            </a:r>
          </a:p>
          <a:p>
            <a:r>
              <a:rPr lang="en-US" smtClean="0"/>
              <a:t>What numbers are output? </a:t>
            </a:r>
            <a:endParaRPr lang="en-US"/>
          </a:p>
          <a:p>
            <a:endParaRPr lang="en-US"/>
          </a:p>
        </p:txBody>
      </p:sp>
      <p:sp>
        <p:nvSpPr>
          <p:cNvPr id="4" name="Footer Placeholder 3"/>
          <p:cNvSpPr>
            <a:spLocks noGrp="1"/>
          </p:cNvSpPr>
          <p:nvPr>
            <p:ph type="ftr" sz="quarter" idx="10"/>
          </p:nvPr>
        </p:nvSpPr>
        <p:spPr/>
        <p:txBody>
          <a:bodyPr/>
          <a:lstStyle/>
          <a:p>
            <a:r>
              <a:rPr lang="en-US" smtClean="0"/>
              <a:t>Lecture #15:  Constructing Loops in SPIM</a:t>
            </a:r>
            <a:endParaRPr lang="en-US" dirty="0"/>
          </a:p>
        </p:txBody>
      </p:sp>
      <p:sp>
        <p:nvSpPr>
          <p:cNvPr id="5" name="Slide Number Placeholder 4"/>
          <p:cNvSpPr>
            <a:spLocks noGrp="1"/>
          </p:cNvSpPr>
          <p:nvPr>
            <p:ph type="sldNum" sz="quarter" idx="11"/>
          </p:nvPr>
        </p:nvSpPr>
        <p:spPr/>
        <p:txBody>
          <a:bodyPr/>
          <a:lstStyle/>
          <a:p>
            <a:fld id="{3D212A55-ED75-46B6-964D-127F1D9C5DCF}" type="slidenum">
              <a:rPr lang="en-US" smtClean="0"/>
              <a:pPr/>
              <a:t>27</a:t>
            </a:fld>
            <a:endParaRPr lang="en-US" dirty="0"/>
          </a:p>
        </p:txBody>
      </p:sp>
      <p:sp>
        <p:nvSpPr>
          <p:cNvPr id="6" name="TextBox 5"/>
          <p:cNvSpPr txBox="1"/>
          <p:nvPr/>
        </p:nvSpPr>
        <p:spPr>
          <a:xfrm>
            <a:off x="5029200" y="4906447"/>
            <a:ext cx="3505200" cy="1323439"/>
          </a:xfrm>
          <a:prstGeom prst="rect">
            <a:avLst/>
          </a:prstGeom>
          <a:noFill/>
        </p:spPr>
        <p:txBody>
          <a:bodyPr wrap="square" rtlCol="0">
            <a:spAutoFit/>
          </a:bodyPr>
          <a:lstStyle/>
          <a:p>
            <a:r>
              <a:rPr lang="en-US" sz="1600" b="1" smtClean="0">
                <a:solidFill>
                  <a:srgbClr val="00B050"/>
                </a:solidFill>
                <a:latin typeface="Arial" panose="020B0604020202020204" pitchFamily="34" charset="0"/>
                <a:cs typeface="Arial" panose="020B0604020202020204" pitchFamily="34" charset="0"/>
              </a:rPr>
              <a:t>	.data</a:t>
            </a:r>
          </a:p>
          <a:p>
            <a:r>
              <a:rPr lang="en-US" sz="1600" b="1" smtClean="0">
                <a:solidFill>
                  <a:srgbClr val="00B050"/>
                </a:solidFill>
                <a:latin typeface="Arial" panose="020B0604020202020204" pitchFamily="34" charset="0"/>
                <a:cs typeface="Arial" panose="020B0604020202020204" pitchFamily="34" charset="0"/>
              </a:rPr>
              <a:t>num1:	.word 0x45237a39</a:t>
            </a:r>
          </a:p>
          <a:p>
            <a:r>
              <a:rPr lang="en-US" sz="1600" b="1" smtClean="0">
                <a:solidFill>
                  <a:srgbClr val="00B050"/>
                </a:solidFill>
                <a:latin typeface="Arial" panose="020B0604020202020204" pitchFamily="34" charset="0"/>
                <a:cs typeface="Arial" panose="020B0604020202020204" pitchFamily="34" charset="0"/>
              </a:rPr>
              <a:t>num2:	.word 0x61753820</a:t>
            </a:r>
          </a:p>
          <a:p>
            <a:r>
              <a:rPr lang="en-US" sz="1600" b="1" smtClean="0">
                <a:solidFill>
                  <a:srgbClr val="00B050"/>
                </a:solidFill>
                <a:latin typeface="Arial" panose="020B0604020202020204" pitchFamily="34" charset="0"/>
                <a:cs typeface="Arial" panose="020B0604020202020204" pitchFamily="34" charset="0"/>
              </a:rPr>
              <a:t>num3:	.word 0x436a7132</a:t>
            </a:r>
            <a:endParaRPr lang="en-US" sz="1600" b="1">
              <a:solidFill>
                <a:srgbClr val="00B050"/>
              </a:solidFill>
              <a:latin typeface="Arial" panose="020B0604020202020204" pitchFamily="34" charset="0"/>
              <a:cs typeface="Arial" panose="020B0604020202020204" pitchFamily="34" charset="0"/>
            </a:endParaRPr>
          </a:p>
          <a:p>
            <a:r>
              <a:rPr lang="en-US" sz="1600" b="1" smtClean="0">
                <a:solidFill>
                  <a:srgbClr val="00B050"/>
                </a:solidFill>
                <a:latin typeface="Arial" panose="020B0604020202020204" pitchFamily="34" charset="0"/>
                <a:cs typeface="Arial" panose="020B0604020202020204" pitchFamily="34" charset="0"/>
              </a:rPr>
              <a:t>num4:	.word 0x33217862 </a:t>
            </a:r>
          </a:p>
        </p:txBody>
      </p:sp>
      <p:pic>
        <p:nvPicPr>
          <p:cNvPr id="7" name="2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11309388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432"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US" dirty="0"/>
              <a:t>Lecture #15:  Constructing Loops in SPIM</a:t>
            </a:r>
          </a:p>
        </p:txBody>
      </p:sp>
      <p:sp>
        <p:nvSpPr>
          <p:cNvPr id="9" name="Slide Number Placeholder 4"/>
          <p:cNvSpPr>
            <a:spLocks noGrp="1"/>
          </p:cNvSpPr>
          <p:nvPr>
            <p:ph type="sldNum" sz="quarter" idx="11"/>
          </p:nvPr>
        </p:nvSpPr>
        <p:spPr/>
        <p:txBody>
          <a:bodyPr/>
          <a:lstStyle/>
          <a:p>
            <a:fld id="{0666B6F7-AC73-4BF8-B7FC-1B7683CA310E}" type="slidenum">
              <a:rPr lang="en-US"/>
              <a:pPr/>
              <a:t>28</a:t>
            </a:fld>
            <a:endParaRPr lang="en-US" dirty="0"/>
          </a:p>
        </p:txBody>
      </p:sp>
      <p:sp>
        <p:nvSpPr>
          <p:cNvPr id="57346" name="Rectangle 2"/>
          <p:cNvSpPr>
            <a:spLocks noGrp="1" noChangeArrowheads="1"/>
          </p:cNvSpPr>
          <p:nvPr>
            <p:ph type="title"/>
          </p:nvPr>
        </p:nvSpPr>
        <p:spPr>
          <a:xfrm>
            <a:off x="1905000" y="1371600"/>
            <a:ext cx="5410200" cy="533400"/>
          </a:xfrm>
          <a:ln>
            <a:solidFill>
              <a:srgbClr val="CC3300"/>
            </a:solidFill>
          </a:ln>
        </p:spPr>
        <p:txBody>
          <a:bodyPr/>
          <a:lstStyle/>
          <a:p>
            <a:r>
              <a:rPr lang="en-US" sz="3600" smtClean="0">
                <a:solidFill>
                  <a:srgbClr val="CC3300"/>
                </a:solidFill>
              </a:rPr>
              <a:t>Some Notes on Program </a:t>
            </a:r>
            <a:r>
              <a:rPr lang="en-US" sz="3600" dirty="0" smtClean="0">
                <a:solidFill>
                  <a:srgbClr val="CC3300"/>
                </a:solidFill>
              </a:rPr>
              <a:t>4</a:t>
            </a:r>
            <a:endParaRPr lang="en-US" sz="3600" dirty="0">
              <a:solidFill>
                <a:srgbClr val="CC3300"/>
              </a:solidFill>
            </a:endParaRPr>
          </a:p>
        </p:txBody>
      </p:sp>
      <p:sp>
        <p:nvSpPr>
          <p:cNvPr id="57347" name="Rectangle 3"/>
          <p:cNvSpPr>
            <a:spLocks noGrp="1" noChangeArrowheads="1"/>
          </p:cNvSpPr>
          <p:nvPr>
            <p:ph type="body" idx="1"/>
          </p:nvPr>
        </p:nvSpPr>
        <p:spPr>
          <a:xfrm>
            <a:off x="685800" y="1981200"/>
            <a:ext cx="7543800" cy="4191000"/>
          </a:xfrm>
        </p:spPr>
        <p:txBody>
          <a:bodyPr/>
          <a:lstStyle/>
          <a:p>
            <a:pPr marL="381000" indent="-381000"/>
            <a:r>
              <a:rPr lang="en-US" sz="1800" smtClean="0">
                <a:solidFill>
                  <a:srgbClr val="009900"/>
                </a:solidFill>
              </a:rPr>
              <a:t>Important point: you do </a:t>
            </a:r>
            <a:r>
              <a:rPr lang="en-US" sz="1800" smtClean="0">
                <a:solidFill>
                  <a:srgbClr val="C00000"/>
                </a:solidFill>
              </a:rPr>
              <a:t>not </a:t>
            </a:r>
            <a:r>
              <a:rPr lang="en-US" sz="1800" smtClean="0">
                <a:solidFill>
                  <a:srgbClr val="009900"/>
                </a:solidFill>
              </a:rPr>
              <a:t>have to load each word and then examine each byte in the word!</a:t>
            </a:r>
          </a:p>
          <a:p>
            <a:pPr marL="381000" indent="-381000"/>
            <a:r>
              <a:rPr lang="en-US" sz="1800" smtClean="0">
                <a:solidFill>
                  <a:srgbClr val="0070C0"/>
                </a:solidFill>
              </a:rPr>
              <a:t>You could do that (and indeed you could do it with two nested loops!), but that’s the hard way.  </a:t>
            </a:r>
          </a:p>
          <a:p>
            <a:pPr marL="381000" indent="-381000"/>
            <a:r>
              <a:rPr lang="en-US" sz="1800" smtClean="0">
                <a:solidFill>
                  <a:srgbClr val="C00000"/>
                </a:solidFill>
              </a:rPr>
              <a:t>Better approach: recognize that the address of the first byte is the address of the word “num1” (ah-ah, that byte is 0x39 not 0x45—we are “little endian” in our laptops!). </a:t>
            </a:r>
          </a:p>
          <a:p>
            <a:pPr marL="381000" indent="-381000"/>
            <a:r>
              <a:rPr lang="en-US" sz="1800" smtClean="0">
                <a:solidFill>
                  <a:srgbClr val="336600"/>
                </a:solidFill>
              </a:rPr>
              <a:t>Load that byte at num1 into a register and analyze it. It’s a number if its value is 0x30-0x39 (and in this case, it is). If so, output it. </a:t>
            </a:r>
          </a:p>
          <a:p>
            <a:pPr marL="381000" indent="-381000"/>
            <a:r>
              <a:rPr lang="en-US" sz="1800" smtClean="0">
                <a:solidFill>
                  <a:srgbClr val="996633"/>
                </a:solidFill>
              </a:rPr>
              <a:t>Now add 1 to the address of num1, and load the next word. </a:t>
            </a:r>
          </a:p>
          <a:p>
            <a:pPr marL="381000" indent="-381000"/>
            <a:r>
              <a:rPr lang="en-US" sz="1800" smtClean="0">
                <a:solidFill>
                  <a:schemeClr val="accent2"/>
                </a:solidFill>
              </a:rPr>
              <a:t>Set up a counter to count each time through the loop. </a:t>
            </a:r>
          </a:p>
          <a:p>
            <a:r>
              <a:rPr lang="en-US" sz="1800" smtClean="0">
                <a:solidFill>
                  <a:srgbClr val="C00000"/>
                </a:solidFill>
              </a:rPr>
              <a:t>When you have done 16 bytes, you are finished!</a:t>
            </a:r>
            <a:endParaRPr lang="en-US" sz="1800" dirty="0" smtClean="0">
              <a:solidFill>
                <a:srgbClr val="C00000"/>
              </a:solidFill>
            </a:endParaRPr>
          </a:p>
        </p:txBody>
      </p:sp>
      <p:sp>
        <p:nvSpPr>
          <p:cNvPr id="7" name="TextBox 6"/>
          <p:cNvSpPr txBox="1"/>
          <p:nvPr/>
        </p:nvSpPr>
        <p:spPr>
          <a:xfrm>
            <a:off x="5715000" y="5078849"/>
            <a:ext cx="2667000" cy="1169551"/>
          </a:xfrm>
          <a:prstGeom prst="rect">
            <a:avLst/>
          </a:prstGeom>
          <a:noFill/>
        </p:spPr>
        <p:txBody>
          <a:bodyPr wrap="square" rtlCol="0">
            <a:spAutoFit/>
          </a:bodyPr>
          <a:lstStyle/>
          <a:p>
            <a:r>
              <a:rPr lang="en-US" sz="1400" b="1" smtClean="0">
                <a:solidFill>
                  <a:srgbClr val="C00000"/>
                </a:solidFill>
                <a:latin typeface="Arial" panose="020B0604020202020204" pitchFamily="34" charset="0"/>
                <a:cs typeface="Arial" panose="020B0604020202020204" pitchFamily="34" charset="0"/>
              </a:rPr>
              <a:t>	.data</a:t>
            </a:r>
          </a:p>
          <a:p>
            <a:r>
              <a:rPr lang="en-US" sz="1400" b="1" smtClean="0">
                <a:solidFill>
                  <a:srgbClr val="C00000"/>
                </a:solidFill>
                <a:latin typeface="Arial" panose="020B0604020202020204" pitchFamily="34" charset="0"/>
                <a:cs typeface="Arial" panose="020B0604020202020204" pitchFamily="34" charset="0"/>
              </a:rPr>
              <a:t>num1:	.word 0x45237a39</a:t>
            </a:r>
          </a:p>
          <a:p>
            <a:r>
              <a:rPr lang="en-US" sz="1400" b="1" smtClean="0">
                <a:solidFill>
                  <a:srgbClr val="C00000"/>
                </a:solidFill>
                <a:latin typeface="Arial" panose="020B0604020202020204" pitchFamily="34" charset="0"/>
                <a:cs typeface="Arial" panose="020B0604020202020204" pitchFamily="34" charset="0"/>
              </a:rPr>
              <a:t>num2:	.word 0x61753820</a:t>
            </a:r>
          </a:p>
          <a:p>
            <a:r>
              <a:rPr lang="en-US" sz="1400" b="1" smtClean="0">
                <a:solidFill>
                  <a:srgbClr val="C00000"/>
                </a:solidFill>
                <a:latin typeface="Arial" panose="020B0604020202020204" pitchFamily="34" charset="0"/>
                <a:cs typeface="Arial" panose="020B0604020202020204" pitchFamily="34" charset="0"/>
              </a:rPr>
              <a:t>num3:	.word 0x436a7132</a:t>
            </a:r>
            <a:endParaRPr lang="en-US" sz="1400" b="1">
              <a:solidFill>
                <a:srgbClr val="C00000"/>
              </a:solidFill>
              <a:latin typeface="Arial" panose="020B0604020202020204" pitchFamily="34" charset="0"/>
              <a:cs typeface="Arial" panose="020B0604020202020204" pitchFamily="34" charset="0"/>
            </a:endParaRPr>
          </a:p>
          <a:p>
            <a:r>
              <a:rPr lang="en-US" sz="1400" b="1" smtClean="0">
                <a:solidFill>
                  <a:srgbClr val="C00000"/>
                </a:solidFill>
                <a:latin typeface="Arial" panose="020B0604020202020204" pitchFamily="34" charset="0"/>
                <a:cs typeface="Arial" panose="020B0604020202020204" pitchFamily="34" charset="0"/>
              </a:rPr>
              <a:t>num4:	.word 0x33217862 </a:t>
            </a:r>
          </a:p>
        </p:txBody>
      </p:sp>
      <p:pic>
        <p:nvPicPr>
          <p:cNvPr id="2" name="2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55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447800"/>
            <a:ext cx="5638800" cy="533400"/>
          </a:xfrm>
          <a:ln>
            <a:solidFill>
              <a:srgbClr val="C00000"/>
            </a:solidFill>
          </a:ln>
        </p:spPr>
        <p:txBody>
          <a:bodyPr/>
          <a:lstStyle/>
          <a:p>
            <a:r>
              <a:rPr lang="en-US" sz="3600" dirty="0" smtClean="0">
                <a:solidFill>
                  <a:srgbClr val="C00000"/>
                </a:solidFill>
              </a:rPr>
              <a:t>Program 4 Solution</a:t>
            </a:r>
            <a:endParaRPr lang="en-US" sz="3600" dirty="0">
              <a:solidFill>
                <a:srgbClr val="C00000"/>
              </a:solidFill>
            </a:endParaRPr>
          </a:p>
        </p:txBody>
      </p:sp>
      <p:sp>
        <p:nvSpPr>
          <p:cNvPr id="4" name="Footer Placeholder 3"/>
          <p:cNvSpPr>
            <a:spLocks noGrp="1"/>
          </p:cNvSpPr>
          <p:nvPr>
            <p:ph type="ftr" sz="quarter" idx="10"/>
          </p:nvPr>
        </p:nvSpPr>
        <p:spPr/>
        <p:txBody>
          <a:bodyPr/>
          <a:lstStyle/>
          <a:p>
            <a:r>
              <a:rPr lang="en-US" dirty="0" smtClean="0"/>
              <a:t>Lecture #15:  Constructing Loops in SPIM</a:t>
            </a:r>
            <a:endParaRPr lang="en-US" dirty="0"/>
          </a:p>
        </p:txBody>
      </p:sp>
      <p:sp>
        <p:nvSpPr>
          <p:cNvPr id="5" name="Slide Number Placeholder 4"/>
          <p:cNvSpPr>
            <a:spLocks noGrp="1"/>
          </p:cNvSpPr>
          <p:nvPr>
            <p:ph type="sldNum" sz="quarter" idx="11"/>
          </p:nvPr>
        </p:nvSpPr>
        <p:spPr/>
        <p:txBody>
          <a:bodyPr/>
          <a:lstStyle/>
          <a:p>
            <a:fld id="{3D212A55-ED75-46B6-964D-127F1D9C5DCF}" type="slidenum">
              <a:rPr lang="en-US" smtClean="0"/>
              <a:pPr/>
              <a:t>29</a:t>
            </a:fld>
            <a:endParaRPr lang="en-US" dirty="0"/>
          </a:p>
        </p:txBody>
      </p:sp>
      <p:grpSp>
        <p:nvGrpSpPr>
          <p:cNvPr id="9" name="Group 8"/>
          <p:cNvGrpSpPr/>
          <p:nvPr/>
        </p:nvGrpSpPr>
        <p:grpSpPr>
          <a:xfrm>
            <a:off x="762000" y="2201882"/>
            <a:ext cx="7620000" cy="3978236"/>
            <a:chOff x="762000" y="2201882"/>
            <a:chExt cx="7620000" cy="3978236"/>
          </a:xfrm>
        </p:grpSpPr>
        <p:sp>
          <p:nvSpPr>
            <p:cNvPr id="6" name="Text Box 4"/>
            <p:cNvSpPr txBox="1">
              <a:spLocks noChangeArrowheads="1"/>
            </p:cNvSpPr>
            <p:nvPr/>
          </p:nvSpPr>
          <p:spPr bwMode="auto">
            <a:xfrm>
              <a:off x="762000" y="2209800"/>
              <a:ext cx="3733799" cy="3970318"/>
            </a:xfrm>
            <a:prstGeom prst="rect">
              <a:avLst/>
            </a:prstGeom>
            <a:noFill/>
            <a:ln w="19050">
              <a:solidFill>
                <a:srgbClr val="C00000"/>
              </a:solidFill>
              <a:miter lim="800000"/>
              <a:headEnd/>
              <a:tailEnd/>
            </a:ln>
            <a:effectLst/>
          </p:spPr>
          <p:txBody>
            <a:bodyPr wrap="square">
              <a:spAutoFit/>
            </a:bodyPr>
            <a:lstStyle/>
            <a:p>
              <a:r>
                <a:rPr lang="en-US" sz="1800" b="1" smtClean="0">
                  <a:solidFill>
                    <a:srgbClr val="C00000"/>
                  </a:solidFill>
                </a:rPr>
                <a:t>#      Lecture </a:t>
              </a:r>
              <a:r>
                <a:rPr lang="en-US" sz="1800" b="1">
                  <a:solidFill>
                    <a:srgbClr val="C00000"/>
                  </a:solidFill>
                </a:rPr>
                <a:t>15, Program 4</a:t>
              </a:r>
            </a:p>
            <a:p>
              <a:r>
                <a:rPr lang="en-US" sz="1800" b="1">
                  <a:solidFill>
                    <a:srgbClr val="C00000"/>
                  </a:solidFill>
                </a:rPr>
                <a:t># Examining a group of </a:t>
              </a:r>
              <a:r>
                <a:rPr lang="en-US" sz="1800" b="1" smtClean="0">
                  <a:solidFill>
                    <a:srgbClr val="C00000"/>
                  </a:solidFill>
                </a:rPr>
                <a:t>words</a:t>
              </a:r>
            </a:p>
            <a:p>
              <a:r>
                <a:rPr lang="en-US" sz="1800" b="1" smtClean="0">
                  <a:solidFill>
                    <a:srgbClr val="C00000"/>
                  </a:solidFill>
                </a:rPr>
                <a:t># (numbers) and </a:t>
              </a:r>
              <a:r>
                <a:rPr lang="en-US" sz="1800" b="1">
                  <a:solidFill>
                    <a:srgbClr val="C00000"/>
                  </a:solidFill>
                </a:rPr>
                <a:t>outputting bytes </a:t>
              </a:r>
              <a:endParaRPr lang="en-US" sz="1800" b="1" smtClean="0">
                <a:solidFill>
                  <a:srgbClr val="C00000"/>
                </a:solidFill>
              </a:endParaRPr>
            </a:p>
            <a:p>
              <a:r>
                <a:rPr lang="en-US" sz="1800" b="1" smtClean="0">
                  <a:solidFill>
                    <a:srgbClr val="C00000"/>
                  </a:solidFill>
                </a:rPr>
                <a:t># that </a:t>
              </a:r>
              <a:r>
                <a:rPr lang="en-US" sz="1800" b="1">
                  <a:solidFill>
                    <a:srgbClr val="C00000"/>
                  </a:solidFill>
                </a:rPr>
                <a:t>are </a:t>
              </a:r>
              <a:r>
                <a:rPr lang="en-US" sz="1800" b="1" smtClean="0">
                  <a:solidFill>
                    <a:srgbClr val="C00000"/>
                  </a:solidFill>
                </a:rPr>
                <a:t>the ASCII </a:t>
              </a:r>
              <a:r>
                <a:rPr lang="en-US" sz="1800" b="1">
                  <a:solidFill>
                    <a:srgbClr val="C00000"/>
                  </a:solidFill>
                </a:rPr>
                <a:t>codes for </a:t>
              </a:r>
              <a:endParaRPr lang="en-US" sz="1800" b="1" smtClean="0">
                <a:solidFill>
                  <a:srgbClr val="C00000"/>
                </a:solidFill>
              </a:endParaRPr>
            </a:p>
            <a:p>
              <a:r>
                <a:rPr lang="en-US" sz="1800" b="1" smtClean="0">
                  <a:solidFill>
                    <a:srgbClr val="C00000"/>
                  </a:solidFill>
                </a:rPr>
                <a:t># decimal </a:t>
              </a:r>
              <a:r>
                <a:rPr lang="en-US" sz="1800" b="1">
                  <a:solidFill>
                    <a:srgbClr val="C00000"/>
                  </a:solidFill>
                </a:rPr>
                <a:t>numbers. </a:t>
              </a:r>
            </a:p>
            <a:p>
              <a:endParaRPr lang="en-US" sz="1800" b="1">
                <a:solidFill>
                  <a:srgbClr val="C00000"/>
                </a:solidFill>
              </a:endParaRPr>
            </a:p>
            <a:p>
              <a:r>
                <a:rPr lang="en-US" sz="1800" b="1">
                  <a:solidFill>
                    <a:srgbClr val="C00000"/>
                  </a:solidFill>
                </a:rPr>
                <a:t>	.text</a:t>
              </a:r>
            </a:p>
            <a:p>
              <a:r>
                <a:rPr lang="en-US" sz="1800" b="1">
                  <a:solidFill>
                    <a:srgbClr val="C00000"/>
                  </a:solidFill>
                </a:rPr>
                <a:t>main:	la $t0,num1</a:t>
              </a:r>
            </a:p>
            <a:p>
              <a:r>
                <a:rPr lang="en-US" sz="1800" b="1">
                  <a:solidFill>
                    <a:srgbClr val="C00000"/>
                  </a:solidFill>
                </a:rPr>
                <a:t>	move $t1,$0</a:t>
              </a:r>
            </a:p>
            <a:p>
              <a:r>
                <a:rPr lang="en-US" sz="1800" b="1">
                  <a:solidFill>
                    <a:srgbClr val="C00000"/>
                  </a:solidFill>
                </a:rPr>
                <a:t>	li $v0,11</a:t>
              </a:r>
            </a:p>
            <a:p>
              <a:r>
                <a:rPr lang="en-US" sz="1800" b="1" smtClean="0">
                  <a:solidFill>
                    <a:srgbClr val="C00000"/>
                  </a:solidFill>
                </a:rPr>
                <a:t>loop</a:t>
              </a:r>
              <a:r>
                <a:rPr lang="en-US" sz="1800" b="1">
                  <a:solidFill>
                    <a:srgbClr val="C00000"/>
                  </a:solidFill>
                </a:rPr>
                <a:t>:	lb $a0,0($t0)</a:t>
              </a:r>
            </a:p>
            <a:p>
              <a:r>
                <a:rPr lang="en-US" sz="1800" b="1">
                  <a:solidFill>
                    <a:srgbClr val="C00000"/>
                  </a:solidFill>
                </a:rPr>
                <a:t>	blt $a0,0x30,next</a:t>
              </a:r>
            </a:p>
            <a:p>
              <a:r>
                <a:rPr lang="en-US" sz="1800" b="1">
                  <a:solidFill>
                    <a:srgbClr val="C00000"/>
                  </a:solidFill>
                </a:rPr>
                <a:t>	bgt $a0,0x39,next</a:t>
              </a:r>
            </a:p>
            <a:p>
              <a:r>
                <a:rPr lang="en-US" sz="1800" b="1">
                  <a:solidFill>
                    <a:srgbClr val="C00000"/>
                  </a:solidFill>
                </a:rPr>
                <a:t>	</a:t>
              </a:r>
              <a:r>
                <a:rPr lang="en-US" sz="1800" b="1" smtClean="0">
                  <a:solidFill>
                    <a:srgbClr val="C00000"/>
                  </a:solidFill>
                </a:rPr>
                <a:t>syscall</a:t>
              </a:r>
              <a:endParaRPr lang="en-US" sz="1800" b="1">
                <a:solidFill>
                  <a:srgbClr val="C00000"/>
                </a:solidFill>
              </a:endParaRPr>
            </a:p>
          </p:txBody>
        </p:sp>
        <p:sp>
          <p:nvSpPr>
            <p:cNvPr id="8" name="Text Box 4"/>
            <p:cNvSpPr txBox="1">
              <a:spLocks noChangeArrowheads="1"/>
            </p:cNvSpPr>
            <p:nvPr/>
          </p:nvSpPr>
          <p:spPr bwMode="auto">
            <a:xfrm>
              <a:off x="4495800" y="2201882"/>
              <a:ext cx="3886200" cy="3970318"/>
            </a:xfrm>
            <a:prstGeom prst="rect">
              <a:avLst/>
            </a:prstGeom>
            <a:noFill/>
            <a:ln w="19050">
              <a:solidFill>
                <a:srgbClr val="C00000"/>
              </a:solidFill>
              <a:miter lim="800000"/>
              <a:headEnd/>
              <a:tailEnd/>
            </a:ln>
            <a:effectLst/>
          </p:spPr>
          <p:txBody>
            <a:bodyPr wrap="square">
              <a:spAutoFit/>
            </a:bodyPr>
            <a:lstStyle/>
            <a:p>
              <a:r>
                <a:rPr lang="en-US" sz="1800" b="1" smtClean="0">
                  <a:solidFill>
                    <a:srgbClr val="C00000"/>
                  </a:solidFill>
                </a:rPr>
                <a:t>next</a:t>
              </a:r>
              <a:r>
                <a:rPr lang="en-US" sz="1800" b="1">
                  <a:solidFill>
                    <a:srgbClr val="C00000"/>
                  </a:solidFill>
                </a:rPr>
                <a:t>:	addi $t1,$t1,1</a:t>
              </a:r>
            </a:p>
            <a:p>
              <a:r>
                <a:rPr lang="en-US" sz="1800" b="1">
                  <a:solidFill>
                    <a:srgbClr val="C00000"/>
                  </a:solidFill>
                </a:rPr>
                <a:t>	beq $t1,16,done</a:t>
              </a:r>
            </a:p>
            <a:p>
              <a:r>
                <a:rPr lang="en-US" sz="1800" b="1">
                  <a:solidFill>
                    <a:srgbClr val="C00000"/>
                  </a:solidFill>
                </a:rPr>
                <a:t>	addi $t0,$t0,1</a:t>
              </a:r>
            </a:p>
            <a:p>
              <a:r>
                <a:rPr lang="en-US" sz="1800" b="1">
                  <a:solidFill>
                    <a:srgbClr val="C00000"/>
                  </a:solidFill>
                </a:rPr>
                <a:t>	j loop</a:t>
              </a:r>
            </a:p>
            <a:p>
              <a:r>
                <a:rPr lang="en-US" sz="1800" b="1" smtClean="0">
                  <a:solidFill>
                    <a:srgbClr val="C00000"/>
                  </a:solidFill>
                </a:rPr>
                <a:t>done</a:t>
              </a:r>
              <a:r>
                <a:rPr lang="en-US" sz="1800" b="1">
                  <a:solidFill>
                    <a:srgbClr val="C00000"/>
                  </a:solidFill>
                </a:rPr>
                <a:t>:	li $v0,10</a:t>
              </a:r>
            </a:p>
            <a:p>
              <a:r>
                <a:rPr lang="en-US" sz="1800" b="1">
                  <a:solidFill>
                    <a:srgbClr val="C00000"/>
                  </a:solidFill>
                </a:rPr>
                <a:t>	syscall</a:t>
              </a:r>
            </a:p>
            <a:p>
              <a:endParaRPr lang="en-US" sz="1800" b="1">
                <a:solidFill>
                  <a:srgbClr val="C00000"/>
                </a:solidFill>
              </a:endParaRPr>
            </a:p>
            <a:p>
              <a:r>
                <a:rPr lang="en-US" sz="1800" b="1">
                  <a:solidFill>
                    <a:srgbClr val="C00000"/>
                  </a:solidFill>
                </a:rPr>
                <a:t>	.data</a:t>
              </a:r>
            </a:p>
            <a:p>
              <a:r>
                <a:rPr lang="en-US" sz="1800" b="1">
                  <a:solidFill>
                    <a:srgbClr val="C00000"/>
                  </a:solidFill>
                </a:rPr>
                <a:t>num1:	.word 0x45237a39</a:t>
              </a:r>
            </a:p>
            <a:p>
              <a:r>
                <a:rPr lang="en-US" sz="1800" b="1">
                  <a:solidFill>
                    <a:srgbClr val="C00000"/>
                  </a:solidFill>
                </a:rPr>
                <a:t>num2:	.word 0x61753820</a:t>
              </a:r>
            </a:p>
            <a:p>
              <a:r>
                <a:rPr lang="en-US" sz="1800" b="1">
                  <a:solidFill>
                    <a:srgbClr val="C00000"/>
                  </a:solidFill>
                </a:rPr>
                <a:t>num3:	.word 0x43326a71</a:t>
              </a:r>
            </a:p>
            <a:p>
              <a:r>
                <a:rPr lang="en-US" sz="1800" b="1">
                  <a:solidFill>
                    <a:srgbClr val="C00000"/>
                  </a:solidFill>
                </a:rPr>
                <a:t>num4:	.word 0x33217862 </a:t>
              </a:r>
              <a:endParaRPr lang="en-US" sz="1800" b="1" smtClean="0">
                <a:solidFill>
                  <a:srgbClr val="C00000"/>
                </a:solidFill>
              </a:endParaRPr>
            </a:p>
            <a:p>
              <a:endParaRPr lang="en-US" sz="1800" b="1" smtClean="0"/>
            </a:p>
            <a:p>
              <a:endParaRPr lang="en-US" sz="1800" b="1" smtClean="0"/>
            </a:p>
          </p:txBody>
        </p:sp>
        <p:sp>
          <p:nvSpPr>
            <p:cNvPr id="3" name="TextBox 2"/>
            <p:cNvSpPr txBox="1"/>
            <p:nvPr/>
          </p:nvSpPr>
          <p:spPr>
            <a:xfrm>
              <a:off x="4800600" y="5726668"/>
              <a:ext cx="3063659" cy="369332"/>
            </a:xfrm>
            <a:prstGeom prst="rect">
              <a:avLst/>
            </a:prstGeom>
            <a:noFill/>
            <a:ln w="28575">
              <a:solidFill>
                <a:srgbClr val="009900"/>
              </a:solidFill>
            </a:ln>
          </p:spPr>
          <p:txBody>
            <a:bodyPr wrap="none" rtlCol="0">
              <a:spAutoFit/>
            </a:bodyPr>
            <a:lstStyle/>
            <a:p>
              <a:r>
                <a:rPr lang="en-US" sz="1800" b="1" smtClean="0">
                  <a:solidFill>
                    <a:srgbClr val="009900"/>
                  </a:solidFill>
                  <a:latin typeface="Arial" panose="020B0604020202020204" pitchFamily="34" charset="0"/>
                  <a:cs typeface="Arial" panose="020B0604020202020204" pitchFamily="34" charset="0"/>
                </a:rPr>
                <a:t>The number output = 9823</a:t>
              </a:r>
              <a:endParaRPr lang="en-US" sz="1800" b="1">
                <a:solidFill>
                  <a:srgbClr val="009900"/>
                </a:solidFill>
                <a:latin typeface="Arial" panose="020B0604020202020204" pitchFamily="34" charset="0"/>
                <a:cs typeface="Arial" panose="020B0604020202020204" pitchFamily="34" charset="0"/>
              </a:endParaRPr>
            </a:p>
          </p:txBody>
        </p:sp>
      </p:grpSp>
      <p:pic>
        <p:nvPicPr>
          <p:cNvPr id="7" name="2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332"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371600"/>
            <a:ext cx="7239000" cy="533400"/>
          </a:xfrm>
        </p:spPr>
        <p:txBody>
          <a:bodyPr/>
          <a:lstStyle/>
          <a:p>
            <a:r>
              <a:rPr lang="en-US" sz="3200" dirty="0" smtClean="0"/>
              <a:t>A Loop Program:  Reversing a String</a:t>
            </a:r>
            <a:endParaRPr lang="en-US" sz="3200" dirty="0"/>
          </a:p>
        </p:txBody>
      </p:sp>
      <p:sp>
        <p:nvSpPr>
          <p:cNvPr id="3" name="Content Placeholder 2"/>
          <p:cNvSpPr>
            <a:spLocks noGrp="1"/>
          </p:cNvSpPr>
          <p:nvPr>
            <p:ph idx="1"/>
          </p:nvPr>
        </p:nvSpPr>
        <p:spPr>
          <a:xfrm>
            <a:off x="685800" y="2209800"/>
            <a:ext cx="7772400" cy="3733800"/>
          </a:xfrm>
        </p:spPr>
        <p:txBody>
          <a:bodyPr/>
          <a:lstStyle/>
          <a:p>
            <a:r>
              <a:rPr lang="en-US" dirty="0" smtClean="0"/>
              <a:t>The following is an example of building a loop program.  </a:t>
            </a:r>
          </a:p>
          <a:p>
            <a:r>
              <a:rPr lang="en-US" dirty="0" smtClean="0">
                <a:solidFill>
                  <a:schemeClr val="accent6"/>
                </a:solidFill>
              </a:rPr>
              <a:t>Problem:  Assume a data block (ASCII characters) is transmitted to your MIPS computer to be displayed, but it was transmitted in reverse order.  The sequence must be inverted to print out.  </a:t>
            </a:r>
          </a:p>
          <a:p>
            <a:r>
              <a:rPr lang="en-US" dirty="0" smtClean="0"/>
              <a:t>Further, transmission control characters must be stripped out of the data before displaying, including *, &amp;, &lt;, &gt;, and #, the last of which is used to denote end-of-transmission.  </a:t>
            </a:r>
          </a:p>
          <a:p>
            <a:r>
              <a:rPr lang="en-US" dirty="0" smtClean="0">
                <a:solidFill>
                  <a:srgbClr val="C00000"/>
                </a:solidFill>
              </a:rPr>
              <a:t>This is not a big problem today, as data transmission protocols are very consistent.  However assume that it’s a few decades ago, when data transmission was very unpredictable and standards were few.   </a:t>
            </a:r>
          </a:p>
          <a:p>
            <a:r>
              <a:rPr lang="en-US" dirty="0" smtClean="0">
                <a:solidFill>
                  <a:schemeClr val="accent5">
                    <a:lumMod val="50000"/>
                  </a:schemeClr>
                </a:solidFill>
              </a:rPr>
              <a:t>The problem is to invert the string of characters and print to the console, stripping out the control characters.  </a:t>
            </a:r>
          </a:p>
        </p:txBody>
      </p:sp>
      <p:sp>
        <p:nvSpPr>
          <p:cNvPr id="4" name="Footer Placeholder 3"/>
          <p:cNvSpPr>
            <a:spLocks noGrp="1"/>
          </p:cNvSpPr>
          <p:nvPr>
            <p:ph type="ftr" sz="quarter" idx="10"/>
          </p:nvPr>
        </p:nvSpPr>
        <p:spPr/>
        <p:txBody>
          <a:bodyPr/>
          <a:lstStyle/>
          <a:p>
            <a:r>
              <a:rPr lang="en-US" dirty="0" smtClean="0"/>
              <a:t>Lecture #15:  Constructing Loops in SPIM</a:t>
            </a:r>
            <a:endParaRPr lang="en-US" dirty="0"/>
          </a:p>
        </p:txBody>
      </p:sp>
      <p:sp>
        <p:nvSpPr>
          <p:cNvPr id="5" name="Slide Number Placeholder 4"/>
          <p:cNvSpPr>
            <a:spLocks noGrp="1"/>
          </p:cNvSpPr>
          <p:nvPr>
            <p:ph type="sldNum" sz="quarter" idx="11"/>
          </p:nvPr>
        </p:nvSpPr>
        <p:spPr/>
        <p:txBody>
          <a:bodyPr/>
          <a:lstStyle/>
          <a:p>
            <a:fld id="{3D212A55-ED75-46B6-964D-127F1D9C5DCF}" type="slidenum">
              <a:rPr lang="en-US" smtClean="0"/>
              <a:pPr/>
              <a:t>3</a:t>
            </a:fld>
            <a:endParaRPr lang="en-US" dirty="0"/>
          </a:p>
        </p:txBody>
      </p:sp>
      <p:pic>
        <p:nvPicPr>
          <p:cNvPr id="6" name="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4599"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Lecture #15:  Constructing Loops in SPIM</a:t>
            </a:r>
          </a:p>
        </p:txBody>
      </p:sp>
      <p:sp>
        <p:nvSpPr>
          <p:cNvPr id="5" name="Slide Number Placeholder 4"/>
          <p:cNvSpPr>
            <a:spLocks noGrp="1"/>
          </p:cNvSpPr>
          <p:nvPr>
            <p:ph type="sldNum" sz="quarter" idx="11"/>
          </p:nvPr>
        </p:nvSpPr>
        <p:spPr/>
        <p:txBody>
          <a:bodyPr/>
          <a:lstStyle/>
          <a:p>
            <a:fld id="{39E368FD-40E4-4DBF-B512-8AB36854C760}" type="slidenum">
              <a:rPr lang="en-US"/>
              <a:pPr/>
              <a:t>30</a:t>
            </a:fld>
            <a:endParaRPr lang="en-US" dirty="0"/>
          </a:p>
        </p:txBody>
      </p:sp>
      <p:sp>
        <p:nvSpPr>
          <p:cNvPr id="16386" name="Rectangle 2"/>
          <p:cNvSpPr>
            <a:spLocks noGrp="1" noChangeArrowheads="1"/>
          </p:cNvSpPr>
          <p:nvPr>
            <p:ph type="title"/>
          </p:nvPr>
        </p:nvSpPr>
        <p:spPr>
          <a:xfrm>
            <a:off x="1905000" y="1371600"/>
            <a:ext cx="5410200" cy="457200"/>
          </a:xfrm>
          <a:ln/>
        </p:spPr>
        <p:txBody>
          <a:bodyPr/>
          <a:lstStyle/>
          <a:p>
            <a:r>
              <a:rPr lang="en-US" sz="3600" dirty="0" smtClean="0"/>
              <a:t>SPIM Skill Improvement</a:t>
            </a:r>
            <a:endParaRPr lang="en-US" dirty="0"/>
          </a:p>
        </p:txBody>
      </p:sp>
      <p:sp>
        <p:nvSpPr>
          <p:cNvPr id="16387" name="Rectangle 3"/>
          <p:cNvSpPr>
            <a:spLocks noGrp="1" noChangeArrowheads="1"/>
          </p:cNvSpPr>
          <p:nvPr>
            <p:ph type="body" idx="1"/>
          </p:nvPr>
        </p:nvSpPr>
        <p:spPr>
          <a:xfrm>
            <a:off x="685800" y="2133600"/>
            <a:ext cx="7848600" cy="3962400"/>
          </a:xfrm>
        </p:spPr>
        <p:txBody>
          <a:bodyPr/>
          <a:lstStyle/>
          <a:p>
            <a:r>
              <a:rPr lang="en-US" sz="2800" dirty="0" smtClean="0">
                <a:solidFill>
                  <a:schemeClr val="accent1">
                    <a:lumMod val="75000"/>
                  </a:schemeClr>
                </a:solidFill>
              </a:rPr>
              <a:t>Copy </a:t>
            </a:r>
            <a:r>
              <a:rPr lang="en-US" sz="2800" dirty="0">
                <a:solidFill>
                  <a:schemeClr val="accent1">
                    <a:lumMod val="75000"/>
                  </a:schemeClr>
                </a:solidFill>
              </a:rPr>
              <a:t>or list Lecture 15 Demo Program 2 into Notepad, and run in PCSPIM (be sure </a:t>
            </a:r>
            <a:r>
              <a:rPr lang="en-US" sz="2800">
                <a:solidFill>
                  <a:schemeClr val="accent1">
                    <a:lumMod val="75000"/>
                  </a:schemeClr>
                </a:solidFill>
              </a:rPr>
              <a:t>to </a:t>
            </a:r>
            <a:r>
              <a:rPr lang="en-US" sz="2800" smtClean="0">
                <a:solidFill>
                  <a:schemeClr val="accent1">
                    <a:lumMod val="75000"/>
                  </a:schemeClr>
                </a:solidFill>
              </a:rPr>
              <a:t>single-step through the loop several times).</a:t>
            </a:r>
            <a:endParaRPr lang="en-US" sz="2800" dirty="0">
              <a:solidFill>
                <a:schemeClr val="accent1">
                  <a:lumMod val="75000"/>
                </a:schemeClr>
              </a:solidFill>
            </a:endParaRPr>
          </a:p>
          <a:p>
            <a:r>
              <a:rPr lang="en-US" sz="2800" dirty="0">
                <a:solidFill>
                  <a:srgbClr val="C00000"/>
                </a:solidFill>
              </a:rPr>
              <a:t>Write the following </a:t>
            </a:r>
            <a:r>
              <a:rPr lang="en-US" sz="2800" dirty="0" smtClean="0">
                <a:solidFill>
                  <a:srgbClr val="C00000"/>
                </a:solidFill>
              </a:rPr>
              <a:t>program:  </a:t>
            </a:r>
          </a:p>
          <a:p>
            <a:pPr lvl="1"/>
            <a:r>
              <a:rPr lang="en-US" sz="2200" dirty="0" smtClean="0">
                <a:solidFill>
                  <a:schemeClr val="accent2"/>
                </a:solidFill>
              </a:rPr>
              <a:t>After </a:t>
            </a:r>
            <a:r>
              <a:rPr lang="en-US" sz="2200" dirty="0">
                <a:solidFill>
                  <a:schemeClr val="accent2"/>
                </a:solidFill>
              </a:rPr>
              <a:t>declaring the following data:  </a:t>
            </a:r>
            <a:r>
              <a:rPr lang="en-US" sz="2400" dirty="0" smtClean="0">
                <a:solidFill>
                  <a:schemeClr val="accent2"/>
                </a:solidFill>
              </a:rPr>
              <a:t>.</a:t>
            </a:r>
            <a:r>
              <a:rPr lang="en-US" sz="2400" dirty="0">
                <a:solidFill>
                  <a:schemeClr val="accent2"/>
                </a:solidFill>
              </a:rPr>
              <a:t>word 0xfe819837, write a simple loop to examine each hex digit of the number declared and find all the “8” digits.  Print out your answer.  Since there are two 8’s, you can easily check your work</a:t>
            </a:r>
            <a:r>
              <a:rPr lang="en-US" sz="2400">
                <a:solidFill>
                  <a:schemeClr val="accent2"/>
                </a:solidFill>
              </a:rPr>
              <a:t>! </a:t>
            </a:r>
            <a:endParaRPr lang="en-US" sz="2400" dirty="0">
              <a:solidFill>
                <a:schemeClr val="accent2"/>
              </a:solidFill>
            </a:endParaRPr>
          </a:p>
        </p:txBody>
      </p:sp>
      <p:pic>
        <p:nvPicPr>
          <p:cNvPr id="2" name="3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466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371600"/>
            <a:ext cx="5410200" cy="533400"/>
          </a:xfrm>
        </p:spPr>
        <p:txBody>
          <a:bodyPr/>
          <a:lstStyle/>
          <a:p>
            <a:r>
              <a:rPr lang="en-US" sz="3600" dirty="0" smtClean="0"/>
              <a:t>Analysis</a:t>
            </a:r>
            <a:endParaRPr lang="en-US" dirty="0"/>
          </a:p>
        </p:txBody>
      </p:sp>
      <p:sp>
        <p:nvSpPr>
          <p:cNvPr id="3" name="Content Placeholder 2"/>
          <p:cNvSpPr>
            <a:spLocks noGrp="1"/>
          </p:cNvSpPr>
          <p:nvPr>
            <p:ph idx="1"/>
          </p:nvPr>
        </p:nvSpPr>
        <p:spPr>
          <a:xfrm>
            <a:off x="685800" y="1905000"/>
            <a:ext cx="7772400" cy="3962400"/>
          </a:xfrm>
        </p:spPr>
        <p:txBody>
          <a:bodyPr/>
          <a:lstStyle/>
          <a:p>
            <a:r>
              <a:rPr lang="en-US" dirty="0" smtClean="0"/>
              <a:t>To print out reversed characters in a string, there are two options:  </a:t>
            </a:r>
          </a:p>
          <a:p>
            <a:pPr lvl="1"/>
            <a:r>
              <a:rPr lang="en-US" dirty="0" smtClean="0">
                <a:solidFill>
                  <a:schemeClr val="accent6">
                    <a:lumMod val="60000"/>
                    <a:lumOff val="40000"/>
                  </a:schemeClr>
                </a:solidFill>
              </a:rPr>
              <a:t>Start at the far end of the characters and come forward, printing a character at a time.  </a:t>
            </a:r>
          </a:p>
          <a:p>
            <a:pPr lvl="1"/>
            <a:r>
              <a:rPr lang="en-US" dirty="0" smtClean="0">
                <a:solidFill>
                  <a:schemeClr val="accent6">
                    <a:lumMod val="60000"/>
                    <a:lumOff val="40000"/>
                  </a:schemeClr>
                </a:solidFill>
              </a:rPr>
              <a:t>Reverse the string first, then print out all at once.  </a:t>
            </a:r>
          </a:p>
          <a:p>
            <a:r>
              <a:rPr lang="en-US" dirty="0" smtClean="0">
                <a:solidFill>
                  <a:srgbClr val="009900"/>
                </a:solidFill>
              </a:rPr>
              <a:t>For this example, the second option is chosen:  Reverse the entire string before printing</a:t>
            </a:r>
            <a:r>
              <a:rPr lang="en-US" smtClean="0">
                <a:solidFill>
                  <a:srgbClr val="009900"/>
                </a:solidFill>
              </a:rPr>
              <a:t>. This is a logical choice, as we would like to preserve (save) the character string in the proper order. </a:t>
            </a:r>
            <a:endParaRPr lang="en-US" dirty="0" smtClean="0">
              <a:solidFill>
                <a:srgbClr val="009900"/>
              </a:solidFill>
            </a:endParaRPr>
          </a:p>
          <a:p>
            <a:r>
              <a:rPr lang="en-US" smtClean="0">
                <a:solidFill>
                  <a:srgbClr val="FF0000"/>
                </a:solidFill>
              </a:rPr>
              <a:t>Assume </a:t>
            </a:r>
            <a:r>
              <a:rPr lang="en-US" dirty="0" smtClean="0">
                <a:solidFill>
                  <a:srgbClr val="FF0000"/>
                </a:solidFill>
              </a:rPr>
              <a:t>that another program received the transmission, and stored the characters in a memory area whose </a:t>
            </a:r>
            <a:r>
              <a:rPr lang="en-US" smtClean="0">
                <a:solidFill>
                  <a:srgbClr val="FF0000"/>
                </a:solidFill>
              </a:rPr>
              <a:t>initial address </a:t>
            </a:r>
            <a:r>
              <a:rPr lang="en-US" dirty="0" smtClean="0">
                <a:solidFill>
                  <a:srgbClr val="FF0000"/>
                </a:solidFill>
              </a:rPr>
              <a:t>is “buffer</a:t>
            </a:r>
            <a:r>
              <a:rPr lang="en-US" smtClean="0">
                <a:solidFill>
                  <a:srgbClr val="FF0000"/>
                </a:solidFill>
              </a:rPr>
              <a:t>.”  Note that </a:t>
            </a:r>
            <a:r>
              <a:rPr lang="en-US" dirty="0" smtClean="0">
                <a:solidFill>
                  <a:srgbClr val="FF0000"/>
                </a:solidFill>
              </a:rPr>
              <a:t>the number of characters received and stored is always </a:t>
            </a:r>
            <a:r>
              <a:rPr lang="en-US" smtClean="0">
                <a:solidFill>
                  <a:srgbClr val="FF0000"/>
                </a:solidFill>
              </a:rPr>
              <a:t>96.*  </a:t>
            </a:r>
            <a:r>
              <a:rPr lang="en-US" dirty="0" smtClean="0">
                <a:solidFill>
                  <a:srgbClr val="FF0000"/>
                </a:solidFill>
              </a:rPr>
              <a:t>If less than 96 characters are needed for data, the remaining characters are #’s (= EOT).    </a:t>
            </a:r>
          </a:p>
          <a:p>
            <a:r>
              <a:rPr lang="en-US" smtClean="0"/>
              <a:t>This </a:t>
            </a:r>
            <a:r>
              <a:rPr lang="en-US" dirty="0" smtClean="0"/>
              <a:t>program is a variation of a program in Pervin, Chapter Four.  </a:t>
            </a:r>
            <a:endParaRPr lang="en-US" dirty="0"/>
          </a:p>
        </p:txBody>
      </p:sp>
      <p:sp>
        <p:nvSpPr>
          <p:cNvPr id="4" name="Footer Placeholder 3"/>
          <p:cNvSpPr>
            <a:spLocks noGrp="1"/>
          </p:cNvSpPr>
          <p:nvPr>
            <p:ph type="ftr" sz="quarter" idx="10"/>
          </p:nvPr>
        </p:nvSpPr>
        <p:spPr/>
        <p:txBody>
          <a:bodyPr/>
          <a:lstStyle/>
          <a:p>
            <a:r>
              <a:rPr lang="en-US" dirty="0" smtClean="0"/>
              <a:t>Lecture #15:  Constructing Loops in SPIM</a:t>
            </a:r>
            <a:endParaRPr lang="en-US" dirty="0"/>
          </a:p>
        </p:txBody>
      </p:sp>
      <p:sp>
        <p:nvSpPr>
          <p:cNvPr id="5" name="Slide Number Placeholder 4"/>
          <p:cNvSpPr>
            <a:spLocks noGrp="1"/>
          </p:cNvSpPr>
          <p:nvPr>
            <p:ph type="sldNum" sz="quarter" idx="11"/>
          </p:nvPr>
        </p:nvSpPr>
        <p:spPr/>
        <p:txBody>
          <a:bodyPr/>
          <a:lstStyle/>
          <a:p>
            <a:fld id="{3D212A55-ED75-46B6-964D-127F1D9C5DCF}" type="slidenum">
              <a:rPr lang="en-US" smtClean="0"/>
              <a:pPr/>
              <a:t>4</a:t>
            </a:fld>
            <a:endParaRPr lang="en-US" dirty="0"/>
          </a:p>
        </p:txBody>
      </p:sp>
      <p:sp>
        <p:nvSpPr>
          <p:cNvPr id="6" name="TextBox 5"/>
          <p:cNvSpPr txBox="1"/>
          <p:nvPr/>
        </p:nvSpPr>
        <p:spPr>
          <a:xfrm>
            <a:off x="838200" y="5810250"/>
            <a:ext cx="6840334" cy="523220"/>
          </a:xfrm>
          <a:prstGeom prst="rect">
            <a:avLst/>
          </a:prstGeom>
          <a:noFill/>
        </p:spPr>
        <p:txBody>
          <a:bodyPr wrap="none" rtlCol="0">
            <a:spAutoFit/>
          </a:bodyPr>
          <a:lstStyle/>
          <a:p>
            <a:r>
              <a:rPr lang="en-US" sz="1400" b="1" smtClean="0">
                <a:solidFill>
                  <a:srgbClr val="FF0000"/>
                </a:solidFill>
                <a:latin typeface="Arial Black" panose="020B0A04020102020204" pitchFamily="34" charset="0"/>
              </a:rPr>
              <a:t>* </a:t>
            </a:r>
            <a:r>
              <a:rPr lang="en-US" sz="1400" b="1" smtClean="0">
                <a:solidFill>
                  <a:srgbClr val="FF0000"/>
                </a:solidFill>
                <a:latin typeface="Arial" panose="020B0604020202020204" pitchFamily="34" charset="0"/>
                <a:cs typeface="Arial" panose="020B0604020202020204" pitchFamily="34" charset="0"/>
              </a:rPr>
              <a:t>Also a logical assumption; data transmission is always done in fixed blocks </a:t>
            </a:r>
          </a:p>
          <a:p>
            <a:r>
              <a:rPr lang="en-US" sz="1400" b="1" smtClean="0">
                <a:solidFill>
                  <a:srgbClr val="FF0000"/>
                </a:solidFill>
                <a:latin typeface="Arial" panose="020B0604020202020204" pitchFamily="34" charset="0"/>
                <a:cs typeface="Arial" panose="020B0604020202020204" pitchFamily="34" charset="0"/>
              </a:rPr>
              <a:t>	of characters (although usually greater than 96!). </a:t>
            </a:r>
            <a:endParaRPr lang="en-US" sz="1400" b="1">
              <a:solidFill>
                <a:srgbClr val="FF0000"/>
              </a:solidFill>
              <a:latin typeface="Arial" panose="020B0604020202020204" pitchFamily="34" charset="0"/>
              <a:cs typeface="Arial" panose="020B0604020202020204" pitchFamily="34" charset="0"/>
            </a:endParaRPr>
          </a:p>
        </p:txBody>
      </p:sp>
      <p:pic>
        <p:nvPicPr>
          <p:cNvPr id="7" name="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269"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Analysis (2)</a:t>
            </a:r>
            <a:endParaRPr lang="en-US" sz="3600" dirty="0"/>
          </a:p>
        </p:txBody>
      </p:sp>
      <p:sp>
        <p:nvSpPr>
          <p:cNvPr id="3" name="Content Placeholder 2"/>
          <p:cNvSpPr>
            <a:spLocks noGrp="1"/>
          </p:cNvSpPr>
          <p:nvPr>
            <p:ph idx="1"/>
          </p:nvPr>
        </p:nvSpPr>
        <p:spPr>
          <a:xfrm>
            <a:off x="685800" y="2286000"/>
            <a:ext cx="3886200" cy="3962400"/>
          </a:xfrm>
        </p:spPr>
        <p:txBody>
          <a:bodyPr/>
          <a:lstStyle/>
          <a:p>
            <a:r>
              <a:rPr lang="en-US" dirty="0" smtClean="0"/>
              <a:t>Character string in “buffer” must be reversed.  </a:t>
            </a:r>
          </a:p>
          <a:p>
            <a:r>
              <a:rPr lang="en-US" dirty="0" smtClean="0"/>
              <a:t>However, the control and format characters must be stripped out first.  These are NOT printed.  </a:t>
            </a:r>
          </a:p>
          <a:p>
            <a:r>
              <a:rPr lang="en-US" dirty="0" smtClean="0"/>
              <a:t>Since the buffer is reversed, the program starts at the TOP.  </a:t>
            </a:r>
          </a:p>
          <a:p>
            <a:r>
              <a:rPr lang="en-US" dirty="0" smtClean="0"/>
              <a:t>Each character is tested, and the five control characters are eliminated as they are encountered.  </a:t>
            </a:r>
            <a:endParaRPr lang="en-US" dirty="0"/>
          </a:p>
        </p:txBody>
      </p:sp>
      <p:sp>
        <p:nvSpPr>
          <p:cNvPr id="4" name="Footer Placeholder 3"/>
          <p:cNvSpPr>
            <a:spLocks noGrp="1"/>
          </p:cNvSpPr>
          <p:nvPr>
            <p:ph type="ftr" sz="quarter" idx="10"/>
          </p:nvPr>
        </p:nvSpPr>
        <p:spPr/>
        <p:txBody>
          <a:bodyPr/>
          <a:lstStyle/>
          <a:p>
            <a:r>
              <a:rPr lang="en-US" dirty="0" smtClean="0"/>
              <a:t>Lecture #15:  Constructing Loops in SPIM</a:t>
            </a:r>
            <a:endParaRPr lang="en-US" dirty="0"/>
          </a:p>
        </p:txBody>
      </p:sp>
      <p:sp>
        <p:nvSpPr>
          <p:cNvPr id="5" name="Slide Number Placeholder 4"/>
          <p:cNvSpPr>
            <a:spLocks noGrp="1"/>
          </p:cNvSpPr>
          <p:nvPr>
            <p:ph type="sldNum" sz="quarter" idx="11"/>
          </p:nvPr>
        </p:nvSpPr>
        <p:spPr/>
        <p:txBody>
          <a:bodyPr/>
          <a:lstStyle/>
          <a:p>
            <a:fld id="{3D212A55-ED75-46B6-964D-127F1D9C5DCF}" type="slidenum">
              <a:rPr lang="en-US" smtClean="0"/>
              <a:pPr/>
              <a:t>5</a:t>
            </a:fld>
            <a:endParaRPr lang="en-US" dirty="0"/>
          </a:p>
        </p:txBody>
      </p:sp>
      <p:grpSp>
        <p:nvGrpSpPr>
          <p:cNvPr id="95" name="Group 94"/>
          <p:cNvGrpSpPr/>
          <p:nvPr/>
        </p:nvGrpSpPr>
        <p:grpSpPr>
          <a:xfrm>
            <a:off x="4648200" y="2286000"/>
            <a:ext cx="4009493" cy="3886200"/>
            <a:chOff x="4953000" y="2286000"/>
            <a:chExt cx="4009493" cy="3886200"/>
          </a:xfrm>
        </p:grpSpPr>
        <p:grpSp>
          <p:nvGrpSpPr>
            <p:cNvPr id="6" name="Group 29"/>
            <p:cNvGrpSpPr>
              <a:grpSpLocks/>
            </p:cNvGrpSpPr>
            <p:nvPr/>
          </p:nvGrpSpPr>
          <p:grpSpPr bwMode="auto">
            <a:xfrm>
              <a:off x="7315200" y="4419600"/>
              <a:ext cx="914400" cy="1676400"/>
              <a:chOff x="4224" y="1536"/>
              <a:chExt cx="1152" cy="1056"/>
            </a:xfrm>
          </p:grpSpPr>
          <p:sp>
            <p:nvSpPr>
              <p:cNvPr id="7" name="Rectangle 14"/>
              <p:cNvSpPr>
                <a:spLocks noChangeArrowheads="1"/>
              </p:cNvSpPr>
              <p:nvPr/>
            </p:nvSpPr>
            <p:spPr bwMode="auto">
              <a:xfrm>
                <a:off x="4224" y="1536"/>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8" name="Rectangle 15"/>
              <p:cNvSpPr>
                <a:spLocks noChangeArrowheads="1"/>
              </p:cNvSpPr>
              <p:nvPr/>
            </p:nvSpPr>
            <p:spPr bwMode="auto">
              <a:xfrm>
                <a:off x="4224" y="1632"/>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9" name="Rectangle 16"/>
              <p:cNvSpPr>
                <a:spLocks noChangeArrowheads="1"/>
              </p:cNvSpPr>
              <p:nvPr/>
            </p:nvSpPr>
            <p:spPr bwMode="auto">
              <a:xfrm>
                <a:off x="4224" y="1728"/>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10" name="Rectangle 17"/>
              <p:cNvSpPr>
                <a:spLocks noChangeArrowheads="1"/>
              </p:cNvSpPr>
              <p:nvPr/>
            </p:nvSpPr>
            <p:spPr bwMode="auto">
              <a:xfrm>
                <a:off x="4224" y="1824"/>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11" name="Rectangle 18"/>
              <p:cNvSpPr>
                <a:spLocks noChangeArrowheads="1"/>
              </p:cNvSpPr>
              <p:nvPr/>
            </p:nvSpPr>
            <p:spPr bwMode="auto">
              <a:xfrm>
                <a:off x="4224" y="1920"/>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12" name="Rectangle 19"/>
              <p:cNvSpPr>
                <a:spLocks noChangeArrowheads="1"/>
              </p:cNvSpPr>
              <p:nvPr/>
            </p:nvSpPr>
            <p:spPr bwMode="auto">
              <a:xfrm>
                <a:off x="4224" y="2016"/>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13" name="Rectangle 20"/>
              <p:cNvSpPr>
                <a:spLocks noChangeArrowheads="1"/>
              </p:cNvSpPr>
              <p:nvPr/>
            </p:nvSpPr>
            <p:spPr bwMode="auto">
              <a:xfrm>
                <a:off x="4224" y="2112"/>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14" name="Rectangle 21"/>
              <p:cNvSpPr>
                <a:spLocks noChangeArrowheads="1"/>
              </p:cNvSpPr>
              <p:nvPr/>
            </p:nvSpPr>
            <p:spPr bwMode="auto">
              <a:xfrm>
                <a:off x="4224" y="2208"/>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15" name="Rectangle 23"/>
              <p:cNvSpPr>
                <a:spLocks noChangeArrowheads="1"/>
              </p:cNvSpPr>
              <p:nvPr/>
            </p:nvSpPr>
            <p:spPr bwMode="auto">
              <a:xfrm>
                <a:off x="4224" y="2496"/>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16" name="Rectangle 24"/>
              <p:cNvSpPr>
                <a:spLocks noChangeArrowheads="1"/>
              </p:cNvSpPr>
              <p:nvPr/>
            </p:nvSpPr>
            <p:spPr bwMode="auto">
              <a:xfrm>
                <a:off x="4224" y="2304"/>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17" name="Rectangle 25"/>
              <p:cNvSpPr>
                <a:spLocks noChangeArrowheads="1"/>
              </p:cNvSpPr>
              <p:nvPr/>
            </p:nvSpPr>
            <p:spPr bwMode="auto">
              <a:xfrm>
                <a:off x="4224" y="2400"/>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grpSp>
        <p:grpSp>
          <p:nvGrpSpPr>
            <p:cNvPr id="18" name="Group 29"/>
            <p:cNvGrpSpPr>
              <a:grpSpLocks/>
            </p:cNvGrpSpPr>
            <p:nvPr/>
          </p:nvGrpSpPr>
          <p:grpSpPr bwMode="auto">
            <a:xfrm>
              <a:off x="5257800" y="4419600"/>
              <a:ext cx="914400" cy="1676400"/>
              <a:chOff x="4224" y="1536"/>
              <a:chExt cx="1152" cy="1056"/>
            </a:xfrm>
          </p:grpSpPr>
          <p:sp>
            <p:nvSpPr>
              <p:cNvPr id="19" name="Rectangle 14"/>
              <p:cNvSpPr>
                <a:spLocks noChangeArrowheads="1"/>
              </p:cNvSpPr>
              <p:nvPr/>
            </p:nvSpPr>
            <p:spPr bwMode="auto">
              <a:xfrm>
                <a:off x="4224" y="1536"/>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20" name="Rectangle 15"/>
              <p:cNvSpPr>
                <a:spLocks noChangeArrowheads="1"/>
              </p:cNvSpPr>
              <p:nvPr/>
            </p:nvSpPr>
            <p:spPr bwMode="auto">
              <a:xfrm>
                <a:off x="4224" y="1632"/>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21" name="Rectangle 16"/>
              <p:cNvSpPr>
                <a:spLocks noChangeArrowheads="1"/>
              </p:cNvSpPr>
              <p:nvPr/>
            </p:nvSpPr>
            <p:spPr bwMode="auto">
              <a:xfrm>
                <a:off x="4224" y="1728"/>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22" name="Rectangle 17"/>
              <p:cNvSpPr>
                <a:spLocks noChangeArrowheads="1"/>
              </p:cNvSpPr>
              <p:nvPr/>
            </p:nvSpPr>
            <p:spPr bwMode="auto">
              <a:xfrm>
                <a:off x="4224" y="1824"/>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23" name="Rectangle 18"/>
              <p:cNvSpPr>
                <a:spLocks noChangeArrowheads="1"/>
              </p:cNvSpPr>
              <p:nvPr/>
            </p:nvSpPr>
            <p:spPr bwMode="auto">
              <a:xfrm>
                <a:off x="4224" y="1920"/>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24" name="Rectangle 19"/>
              <p:cNvSpPr>
                <a:spLocks noChangeArrowheads="1"/>
              </p:cNvSpPr>
              <p:nvPr/>
            </p:nvSpPr>
            <p:spPr bwMode="auto">
              <a:xfrm>
                <a:off x="4224" y="2016"/>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25" name="Rectangle 20"/>
              <p:cNvSpPr>
                <a:spLocks noChangeArrowheads="1"/>
              </p:cNvSpPr>
              <p:nvPr/>
            </p:nvSpPr>
            <p:spPr bwMode="auto">
              <a:xfrm>
                <a:off x="4224" y="2112"/>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26" name="Rectangle 21"/>
              <p:cNvSpPr>
                <a:spLocks noChangeArrowheads="1"/>
              </p:cNvSpPr>
              <p:nvPr/>
            </p:nvSpPr>
            <p:spPr bwMode="auto">
              <a:xfrm>
                <a:off x="4224" y="2208"/>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27" name="Rectangle 23"/>
              <p:cNvSpPr>
                <a:spLocks noChangeArrowheads="1"/>
              </p:cNvSpPr>
              <p:nvPr/>
            </p:nvSpPr>
            <p:spPr bwMode="auto">
              <a:xfrm>
                <a:off x="4224" y="2496"/>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28" name="Rectangle 24"/>
              <p:cNvSpPr>
                <a:spLocks noChangeArrowheads="1"/>
              </p:cNvSpPr>
              <p:nvPr/>
            </p:nvSpPr>
            <p:spPr bwMode="auto">
              <a:xfrm>
                <a:off x="4224" y="2304"/>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29" name="Rectangle 25"/>
              <p:cNvSpPr>
                <a:spLocks noChangeArrowheads="1"/>
              </p:cNvSpPr>
              <p:nvPr/>
            </p:nvSpPr>
            <p:spPr bwMode="auto">
              <a:xfrm>
                <a:off x="4224" y="2400"/>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grpSp>
        <p:grpSp>
          <p:nvGrpSpPr>
            <p:cNvPr id="33" name="Group 32"/>
            <p:cNvGrpSpPr/>
            <p:nvPr/>
          </p:nvGrpSpPr>
          <p:grpSpPr>
            <a:xfrm>
              <a:off x="4953000" y="4343400"/>
              <a:ext cx="1524000" cy="76200"/>
              <a:chOff x="4953000" y="4343400"/>
              <a:chExt cx="1524000" cy="76200"/>
            </a:xfrm>
          </p:grpSpPr>
          <p:cxnSp>
            <p:nvCxnSpPr>
              <p:cNvPr id="31" name="Straight Connector 30"/>
              <p:cNvCxnSpPr/>
              <p:nvPr/>
            </p:nvCxnSpPr>
            <p:spPr bwMode="auto">
              <a:xfrm>
                <a:off x="4953000" y="4343400"/>
                <a:ext cx="1524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4953000" y="4419600"/>
                <a:ext cx="1524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4" name="Group 33"/>
            <p:cNvGrpSpPr/>
            <p:nvPr/>
          </p:nvGrpSpPr>
          <p:grpSpPr>
            <a:xfrm>
              <a:off x="7010400" y="4343400"/>
              <a:ext cx="1524000" cy="76200"/>
              <a:chOff x="4953000" y="4343400"/>
              <a:chExt cx="1524000" cy="76200"/>
            </a:xfrm>
          </p:grpSpPr>
          <p:cxnSp>
            <p:nvCxnSpPr>
              <p:cNvPr id="35" name="Straight Connector 34"/>
              <p:cNvCxnSpPr/>
              <p:nvPr/>
            </p:nvCxnSpPr>
            <p:spPr bwMode="auto">
              <a:xfrm>
                <a:off x="4953000" y="4343400"/>
                <a:ext cx="1524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6" name="Straight Connector 35"/>
              <p:cNvCxnSpPr/>
              <p:nvPr/>
            </p:nvCxnSpPr>
            <p:spPr bwMode="auto">
              <a:xfrm>
                <a:off x="4953000" y="4419600"/>
                <a:ext cx="1524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37" name="Group 29"/>
            <p:cNvGrpSpPr>
              <a:grpSpLocks/>
            </p:cNvGrpSpPr>
            <p:nvPr/>
          </p:nvGrpSpPr>
          <p:grpSpPr bwMode="auto">
            <a:xfrm>
              <a:off x="5257800" y="2667000"/>
              <a:ext cx="914400" cy="1676400"/>
              <a:chOff x="4224" y="1536"/>
              <a:chExt cx="1152" cy="1056"/>
            </a:xfrm>
          </p:grpSpPr>
          <p:sp>
            <p:nvSpPr>
              <p:cNvPr id="38" name="Rectangle 14"/>
              <p:cNvSpPr>
                <a:spLocks noChangeArrowheads="1"/>
              </p:cNvSpPr>
              <p:nvPr/>
            </p:nvSpPr>
            <p:spPr bwMode="auto">
              <a:xfrm>
                <a:off x="4224" y="1536"/>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39" name="Rectangle 15"/>
              <p:cNvSpPr>
                <a:spLocks noChangeArrowheads="1"/>
              </p:cNvSpPr>
              <p:nvPr/>
            </p:nvSpPr>
            <p:spPr bwMode="auto">
              <a:xfrm>
                <a:off x="4224" y="1632"/>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40" name="Rectangle 16"/>
              <p:cNvSpPr>
                <a:spLocks noChangeArrowheads="1"/>
              </p:cNvSpPr>
              <p:nvPr/>
            </p:nvSpPr>
            <p:spPr bwMode="auto">
              <a:xfrm>
                <a:off x="4224" y="1728"/>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41" name="Rectangle 17"/>
              <p:cNvSpPr>
                <a:spLocks noChangeArrowheads="1"/>
              </p:cNvSpPr>
              <p:nvPr/>
            </p:nvSpPr>
            <p:spPr bwMode="auto">
              <a:xfrm>
                <a:off x="4224" y="1824"/>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42" name="Rectangle 18"/>
              <p:cNvSpPr>
                <a:spLocks noChangeArrowheads="1"/>
              </p:cNvSpPr>
              <p:nvPr/>
            </p:nvSpPr>
            <p:spPr bwMode="auto">
              <a:xfrm>
                <a:off x="4224" y="1920"/>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43" name="Rectangle 19"/>
              <p:cNvSpPr>
                <a:spLocks noChangeArrowheads="1"/>
              </p:cNvSpPr>
              <p:nvPr/>
            </p:nvSpPr>
            <p:spPr bwMode="auto">
              <a:xfrm>
                <a:off x="4224" y="2016"/>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44" name="Rectangle 20"/>
              <p:cNvSpPr>
                <a:spLocks noChangeArrowheads="1"/>
              </p:cNvSpPr>
              <p:nvPr/>
            </p:nvSpPr>
            <p:spPr bwMode="auto">
              <a:xfrm>
                <a:off x="4224" y="2112"/>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45" name="Rectangle 21"/>
              <p:cNvSpPr>
                <a:spLocks noChangeArrowheads="1"/>
              </p:cNvSpPr>
              <p:nvPr/>
            </p:nvSpPr>
            <p:spPr bwMode="auto">
              <a:xfrm>
                <a:off x="4224" y="2208"/>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46" name="Rectangle 23"/>
              <p:cNvSpPr>
                <a:spLocks noChangeArrowheads="1"/>
              </p:cNvSpPr>
              <p:nvPr/>
            </p:nvSpPr>
            <p:spPr bwMode="auto">
              <a:xfrm>
                <a:off x="4224" y="2496"/>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47" name="Rectangle 24"/>
              <p:cNvSpPr>
                <a:spLocks noChangeArrowheads="1"/>
              </p:cNvSpPr>
              <p:nvPr/>
            </p:nvSpPr>
            <p:spPr bwMode="auto">
              <a:xfrm>
                <a:off x="4224" y="2304"/>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48" name="Rectangle 25"/>
              <p:cNvSpPr>
                <a:spLocks noChangeArrowheads="1"/>
              </p:cNvSpPr>
              <p:nvPr/>
            </p:nvSpPr>
            <p:spPr bwMode="auto">
              <a:xfrm>
                <a:off x="4224" y="2400"/>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grpSp>
        <p:grpSp>
          <p:nvGrpSpPr>
            <p:cNvPr id="49" name="Group 29"/>
            <p:cNvGrpSpPr>
              <a:grpSpLocks/>
            </p:cNvGrpSpPr>
            <p:nvPr/>
          </p:nvGrpSpPr>
          <p:grpSpPr bwMode="auto">
            <a:xfrm>
              <a:off x="7315200" y="2667000"/>
              <a:ext cx="914400" cy="1676400"/>
              <a:chOff x="4224" y="1536"/>
              <a:chExt cx="1152" cy="1056"/>
            </a:xfrm>
          </p:grpSpPr>
          <p:sp>
            <p:nvSpPr>
              <p:cNvPr id="50" name="Rectangle 14"/>
              <p:cNvSpPr>
                <a:spLocks noChangeArrowheads="1"/>
              </p:cNvSpPr>
              <p:nvPr/>
            </p:nvSpPr>
            <p:spPr bwMode="auto">
              <a:xfrm>
                <a:off x="4224" y="1536"/>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51" name="Rectangle 15"/>
              <p:cNvSpPr>
                <a:spLocks noChangeArrowheads="1"/>
              </p:cNvSpPr>
              <p:nvPr/>
            </p:nvSpPr>
            <p:spPr bwMode="auto">
              <a:xfrm>
                <a:off x="4224" y="1632"/>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52" name="Rectangle 16"/>
              <p:cNvSpPr>
                <a:spLocks noChangeArrowheads="1"/>
              </p:cNvSpPr>
              <p:nvPr/>
            </p:nvSpPr>
            <p:spPr bwMode="auto">
              <a:xfrm>
                <a:off x="4224" y="1728"/>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53" name="Rectangle 17"/>
              <p:cNvSpPr>
                <a:spLocks noChangeArrowheads="1"/>
              </p:cNvSpPr>
              <p:nvPr/>
            </p:nvSpPr>
            <p:spPr bwMode="auto">
              <a:xfrm>
                <a:off x="4224" y="1824"/>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54" name="Rectangle 18"/>
              <p:cNvSpPr>
                <a:spLocks noChangeArrowheads="1"/>
              </p:cNvSpPr>
              <p:nvPr/>
            </p:nvSpPr>
            <p:spPr bwMode="auto">
              <a:xfrm>
                <a:off x="4224" y="1920"/>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55" name="Rectangle 19"/>
              <p:cNvSpPr>
                <a:spLocks noChangeArrowheads="1"/>
              </p:cNvSpPr>
              <p:nvPr/>
            </p:nvSpPr>
            <p:spPr bwMode="auto">
              <a:xfrm>
                <a:off x="4224" y="2016"/>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56" name="Rectangle 20"/>
              <p:cNvSpPr>
                <a:spLocks noChangeArrowheads="1"/>
              </p:cNvSpPr>
              <p:nvPr/>
            </p:nvSpPr>
            <p:spPr bwMode="auto">
              <a:xfrm>
                <a:off x="4224" y="2112"/>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57" name="Rectangle 21"/>
              <p:cNvSpPr>
                <a:spLocks noChangeArrowheads="1"/>
              </p:cNvSpPr>
              <p:nvPr/>
            </p:nvSpPr>
            <p:spPr bwMode="auto">
              <a:xfrm>
                <a:off x="4224" y="2208"/>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58" name="Rectangle 23"/>
              <p:cNvSpPr>
                <a:spLocks noChangeArrowheads="1"/>
              </p:cNvSpPr>
              <p:nvPr/>
            </p:nvSpPr>
            <p:spPr bwMode="auto">
              <a:xfrm>
                <a:off x="4224" y="2496"/>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59" name="Rectangle 24"/>
              <p:cNvSpPr>
                <a:spLocks noChangeArrowheads="1"/>
              </p:cNvSpPr>
              <p:nvPr/>
            </p:nvSpPr>
            <p:spPr bwMode="auto">
              <a:xfrm>
                <a:off x="4224" y="2304"/>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60" name="Rectangle 25"/>
              <p:cNvSpPr>
                <a:spLocks noChangeArrowheads="1"/>
              </p:cNvSpPr>
              <p:nvPr/>
            </p:nvSpPr>
            <p:spPr bwMode="auto">
              <a:xfrm>
                <a:off x="4224" y="2400"/>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grpSp>
        <p:sp>
          <p:nvSpPr>
            <p:cNvPr id="61" name="TextBox 60"/>
            <p:cNvSpPr txBox="1"/>
            <p:nvPr/>
          </p:nvSpPr>
          <p:spPr>
            <a:xfrm>
              <a:off x="5270133" y="2286000"/>
              <a:ext cx="825867" cy="369332"/>
            </a:xfrm>
            <a:prstGeom prst="rect">
              <a:avLst/>
            </a:prstGeom>
            <a:noFill/>
          </p:spPr>
          <p:txBody>
            <a:bodyPr wrap="none" rtlCol="0">
              <a:spAutoFit/>
            </a:bodyPr>
            <a:lstStyle/>
            <a:p>
              <a:r>
                <a:rPr lang="en-US" sz="1800" b="1" dirty="0" smtClean="0">
                  <a:solidFill>
                    <a:srgbClr val="C00000"/>
                  </a:solidFill>
                </a:rPr>
                <a:t>Buffer</a:t>
              </a:r>
              <a:endParaRPr lang="en-US" sz="1800" b="1" dirty="0">
                <a:solidFill>
                  <a:srgbClr val="C00000"/>
                </a:solidFill>
              </a:endParaRPr>
            </a:p>
          </p:txBody>
        </p:sp>
        <p:sp>
          <p:nvSpPr>
            <p:cNvPr id="62" name="TextBox 61"/>
            <p:cNvSpPr txBox="1"/>
            <p:nvPr/>
          </p:nvSpPr>
          <p:spPr>
            <a:xfrm>
              <a:off x="7391400" y="2286000"/>
              <a:ext cx="697627" cy="369332"/>
            </a:xfrm>
            <a:prstGeom prst="rect">
              <a:avLst/>
            </a:prstGeom>
            <a:noFill/>
          </p:spPr>
          <p:txBody>
            <a:bodyPr wrap="none" rtlCol="0">
              <a:spAutoFit/>
            </a:bodyPr>
            <a:lstStyle/>
            <a:p>
              <a:r>
                <a:rPr lang="en-US" sz="1800" b="1" dirty="0" smtClean="0">
                  <a:solidFill>
                    <a:srgbClr val="C00000"/>
                  </a:solidFill>
                </a:rPr>
                <a:t>Print</a:t>
              </a:r>
              <a:endParaRPr lang="en-US" sz="1800" b="1" dirty="0">
                <a:solidFill>
                  <a:srgbClr val="C00000"/>
                </a:solidFill>
              </a:endParaRPr>
            </a:p>
          </p:txBody>
        </p:sp>
        <p:sp>
          <p:nvSpPr>
            <p:cNvPr id="63" name="TextBox 62"/>
            <p:cNvSpPr txBox="1"/>
            <p:nvPr/>
          </p:nvSpPr>
          <p:spPr>
            <a:xfrm>
              <a:off x="5562600" y="2635240"/>
              <a:ext cx="304800" cy="1785104"/>
            </a:xfrm>
            <a:prstGeom prst="rect">
              <a:avLst/>
            </a:prstGeom>
            <a:noFill/>
          </p:spPr>
          <p:txBody>
            <a:bodyPr wrap="square" rtlCol="0">
              <a:spAutoFit/>
            </a:bodyPr>
            <a:lstStyle/>
            <a:p>
              <a:r>
                <a:rPr lang="en-US" sz="1000" b="1" dirty="0" smtClean="0"/>
                <a:t>#</a:t>
              </a:r>
            </a:p>
            <a:p>
              <a:r>
                <a:rPr lang="en-US" sz="1000" b="1" dirty="0" smtClean="0"/>
                <a:t>#</a:t>
              </a:r>
            </a:p>
            <a:p>
              <a:r>
                <a:rPr lang="en-US" sz="1000" b="1" dirty="0" smtClean="0"/>
                <a:t>#</a:t>
              </a:r>
              <a:br>
                <a:rPr lang="en-US" sz="1000" b="1" dirty="0" smtClean="0"/>
              </a:br>
              <a:r>
                <a:rPr lang="en-US" sz="1000" b="1" dirty="0" smtClean="0"/>
                <a:t>#</a:t>
              </a:r>
              <a:br>
                <a:rPr lang="en-US" sz="1000" b="1" dirty="0" smtClean="0"/>
              </a:br>
              <a:r>
                <a:rPr lang="en-US" sz="1000" b="1" dirty="0" smtClean="0"/>
                <a:t>#</a:t>
              </a:r>
              <a:br>
                <a:rPr lang="en-US" sz="1000" b="1" dirty="0" smtClean="0"/>
              </a:br>
              <a:r>
                <a:rPr lang="en-US" sz="1000" b="1" dirty="0" smtClean="0"/>
                <a:t>#</a:t>
              </a:r>
            </a:p>
            <a:p>
              <a:r>
                <a:rPr lang="en-US" sz="1000" b="1" dirty="0" smtClean="0"/>
                <a:t>&gt;</a:t>
              </a:r>
            </a:p>
            <a:p>
              <a:r>
                <a:rPr lang="en-US" sz="1000" b="1" dirty="0" smtClean="0"/>
                <a:t>&gt;</a:t>
              </a:r>
            </a:p>
            <a:p>
              <a:r>
                <a:rPr lang="en-US" sz="1000" b="1" dirty="0" smtClean="0"/>
                <a:t>D</a:t>
              </a:r>
            </a:p>
            <a:p>
              <a:r>
                <a:rPr lang="en-US" sz="1000" b="1" dirty="0" smtClean="0"/>
                <a:t>e</a:t>
              </a:r>
            </a:p>
            <a:p>
              <a:r>
                <a:rPr lang="en-US" sz="1000" b="1" dirty="0" smtClean="0"/>
                <a:t>c</a:t>
              </a:r>
              <a:endParaRPr lang="en-US" sz="1000" b="1" dirty="0"/>
            </a:p>
          </p:txBody>
        </p:sp>
        <p:sp>
          <p:nvSpPr>
            <p:cNvPr id="64" name="TextBox 63"/>
            <p:cNvSpPr txBox="1"/>
            <p:nvPr/>
          </p:nvSpPr>
          <p:spPr>
            <a:xfrm>
              <a:off x="6172200" y="2634496"/>
              <a:ext cx="304800" cy="1477328"/>
            </a:xfrm>
            <a:prstGeom prst="rect">
              <a:avLst/>
            </a:prstGeom>
            <a:noFill/>
          </p:spPr>
          <p:txBody>
            <a:bodyPr wrap="square" rtlCol="0">
              <a:spAutoFit/>
            </a:bodyPr>
            <a:lstStyle/>
            <a:p>
              <a:r>
                <a:rPr lang="en-US" sz="1000" b="1" dirty="0" smtClean="0">
                  <a:solidFill>
                    <a:srgbClr val="C00000"/>
                  </a:solidFill>
                </a:rPr>
                <a:t>X</a:t>
              </a:r>
            </a:p>
            <a:p>
              <a:r>
                <a:rPr lang="en-US" sz="1000" b="1" dirty="0" smtClean="0">
                  <a:solidFill>
                    <a:srgbClr val="C00000"/>
                  </a:solidFill>
                </a:rPr>
                <a:t>X</a:t>
              </a:r>
            </a:p>
            <a:p>
              <a:r>
                <a:rPr lang="en-US" sz="1000" b="1" dirty="0" smtClean="0">
                  <a:solidFill>
                    <a:srgbClr val="C00000"/>
                  </a:solidFill>
                </a:rPr>
                <a:t>XXXXXX</a:t>
              </a:r>
            </a:p>
            <a:p>
              <a:endParaRPr lang="en-US" sz="1000" b="1" dirty="0">
                <a:solidFill>
                  <a:srgbClr val="C00000"/>
                </a:solidFill>
              </a:endParaRPr>
            </a:p>
          </p:txBody>
        </p:sp>
        <p:cxnSp>
          <p:nvCxnSpPr>
            <p:cNvPr id="66" name="Curved Connector 65"/>
            <p:cNvCxnSpPr>
              <a:stCxn id="47" idx="3"/>
              <a:endCxn id="15" idx="1"/>
            </p:cNvCxnSpPr>
            <p:nvPr/>
          </p:nvCxnSpPr>
          <p:spPr bwMode="auto">
            <a:xfrm>
              <a:off x="6172200" y="3962400"/>
              <a:ext cx="1143000" cy="2057400"/>
            </a:xfrm>
            <a:prstGeom prst="curvedConnector3">
              <a:avLst>
                <a:gd name="adj1" fmla="val 50000"/>
              </a:avLst>
            </a:prstGeom>
            <a:solidFill>
              <a:schemeClr val="accent1"/>
            </a:solidFill>
            <a:ln w="28575" cap="flat" cmpd="sng" algn="ctr">
              <a:solidFill>
                <a:schemeClr val="tx1"/>
              </a:solidFill>
              <a:prstDash val="solid"/>
              <a:round/>
              <a:headEnd type="none" w="med" len="med"/>
              <a:tailEnd type="triangle" w="med" len="med"/>
            </a:ln>
            <a:effectLst/>
          </p:spPr>
        </p:cxnSp>
        <p:cxnSp>
          <p:nvCxnSpPr>
            <p:cNvPr id="71" name="Shape 70"/>
            <p:cNvCxnSpPr>
              <a:stCxn id="48" idx="3"/>
              <a:endCxn id="17" idx="1"/>
            </p:cNvCxnSpPr>
            <p:nvPr/>
          </p:nvCxnSpPr>
          <p:spPr bwMode="auto">
            <a:xfrm>
              <a:off x="6172200" y="4114800"/>
              <a:ext cx="1143000" cy="1752600"/>
            </a:xfrm>
            <a:prstGeom prst="curvedConnector3">
              <a:avLst>
                <a:gd name="adj1" fmla="val 50000"/>
              </a:avLst>
            </a:prstGeom>
            <a:solidFill>
              <a:schemeClr val="accent1"/>
            </a:solidFill>
            <a:ln w="28575" cap="flat" cmpd="sng" algn="ctr">
              <a:solidFill>
                <a:srgbClr val="C00000"/>
              </a:solidFill>
              <a:prstDash val="solid"/>
              <a:round/>
              <a:headEnd type="none" w="med" len="med"/>
              <a:tailEnd type="triangle" w="med" len="med"/>
            </a:ln>
            <a:effectLst/>
          </p:spPr>
        </p:cxnSp>
        <p:cxnSp>
          <p:nvCxnSpPr>
            <p:cNvPr id="74" name="Shape 70"/>
            <p:cNvCxnSpPr>
              <a:stCxn id="46" idx="3"/>
              <a:endCxn id="16" idx="1"/>
            </p:cNvCxnSpPr>
            <p:nvPr/>
          </p:nvCxnSpPr>
          <p:spPr bwMode="auto">
            <a:xfrm>
              <a:off x="6172200" y="4267200"/>
              <a:ext cx="1143000" cy="1447800"/>
            </a:xfrm>
            <a:prstGeom prst="curvedConnector3">
              <a:avLst>
                <a:gd name="adj1" fmla="val 50000"/>
              </a:avLst>
            </a:prstGeom>
            <a:solidFill>
              <a:schemeClr val="accent1"/>
            </a:solidFill>
            <a:ln w="28575" cap="flat" cmpd="sng" algn="ctr">
              <a:solidFill>
                <a:srgbClr val="009900"/>
              </a:solidFill>
              <a:prstDash val="solid"/>
              <a:round/>
              <a:headEnd type="none" w="med" len="med"/>
              <a:tailEnd type="triangle" w="med" len="med"/>
            </a:ln>
            <a:effectLst/>
          </p:spPr>
        </p:cxnSp>
        <p:cxnSp>
          <p:nvCxnSpPr>
            <p:cNvPr id="77" name="Shape 70"/>
            <p:cNvCxnSpPr>
              <a:stCxn id="27" idx="3"/>
              <a:endCxn id="59" idx="1"/>
            </p:cNvCxnSpPr>
            <p:nvPr/>
          </p:nvCxnSpPr>
          <p:spPr bwMode="auto">
            <a:xfrm flipV="1">
              <a:off x="6172200" y="3962400"/>
              <a:ext cx="1143000" cy="2057400"/>
            </a:xfrm>
            <a:prstGeom prst="curvedConnector3">
              <a:avLst>
                <a:gd name="adj1" fmla="val 50000"/>
              </a:avLst>
            </a:prstGeom>
            <a:solidFill>
              <a:schemeClr val="accent1"/>
            </a:solidFill>
            <a:ln w="28575" cap="flat" cmpd="sng" algn="ctr">
              <a:solidFill>
                <a:srgbClr val="00B0F0"/>
              </a:solidFill>
              <a:prstDash val="solid"/>
              <a:round/>
              <a:headEnd type="none" w="med" len="med"/>
              <a:tailEnd type="triangle" w="med" len="med"/>
            </a:ln>
            <a:effectLst/>
          </p:spPr>
        </p:cxnSp>
        <p:cxnSp>
          <p:nvCxnSpPr>
            <p:cNvPr id="80" name="Shape 70"/>
            <p:cNvCxnSpPr>
              <a:stCxn id="29" idx="3"/>
              <a:endCxn id="60" idx="1"/>
            </p:cNvCxnSpPr>
            <p:nvPr/>
          </p:nvCxnSpPr>
          <p:spPr bwMode="auto">
            <a:xfrm flipV="1">
              <a:off x="6172200" y="4114800"/>
              <a:ext cx="1143000" cy="1752600"/>
            </a:xfrm>
            <a:prstGeom prst="curvedConnector3">
              <a:avLst>
                <a:gd name="adj1" fmla="val 50000"/>
              </a:avLst>
            </a:prstGeom>
            <a:solidFill>
              <a:schemeClr val="accent1"/>
            </a:solidFill>
            <a:ln w="28575" cap="flat" cmpd="sng" algn="ctr">
              <a:solidFill>
                <a:srgbClr val="7030A0"/>
              </a:solidFill>
              <a:prstDash val="solid"/>
              <a:round/>
              <a:headEnd type="none" w="med" len="med"/>
              <a:tailEnd type="triangle" w="med" len="med"/>
            </a:ln>
            <a:effectLst/>
          </p:spPr>
        </p:cxnSp>
        <p:sp>
          <p:nvSpPr>
            <p:cNvPr id="83" name="TextBox 82"/>
            <p:cNvSpPr txBox="1"/>
            <p:nvPr/>
          </p:nvSpPr>
          <p:spPr>
            <a:xfrm>
              <a:off x="5562600" y="4387096"/>
              <a:ext cx="304800" cy="1785104"/>
            </a:xfrm>
            <a:prstGeom prst="rect">
              <a:avLst/>
            </a:prstGeom>
            <a:noFill/>
          </p:spPr>
          <p:txBody>
            <a:bodyPr wrap="square" rtlCol="0">
              <a:spAutoFit/>
            </a:bodyPr>
            <a:lstStyle/>
            <a:p>
              <a:r>
                <a:rPr lang="en-US" sz="1000" b="1" dirty="0" smtClean="0"/>
                <a:t>5</a:t>
              </a:r>
            </a:p>
            <a:p>
              <a:r>
                <a:rPr lang="en-US" sz="1000" b="1" dirty="0" smtClean="0"/>
                <a:t>7</a:t>
              </a:r>
            </a:p>
            <a:p>
              <a:r>
                <a:rPr lang="en-US" sz="1000" b="1" dirty="0" smtClean="0"/>
                <a:t>2</a:t>
              </a:r>
              <a:br>
                <a:rPr lang="en-US" sz="1000" b="1" dirty="0" smtClean="0"/>
              </a:br>
              <a:r>
                <a:rPr lang="en-US" sz="1000" b="1" dirty="0" smtClean="0"/>
                <a:t>RFG</a:t>
              </a:r>
            </a:p>
            <a:p>
              <a:r>
                <a:rPr lang="en-US" sz="1000" b="1" dirty="0" smtClean="0"/>
                <a:t>&gt;</a:t>
              </a:r>
            </a:p>
            <a:p>
              <a:r>
                <a:rPr lang="en-US" sz="1000" b="1" dirty="0" smtClean="0"/>
                <a:t>&gt;</a:t>
              </a:r>
            </a:p>
            <a:p>
              <a:r>
                <a:rPr lang="en-US" sz="1000" b="1" dirty="0" smtClean="0"/>
                <a:t>D</a:t>
              </a:r>
            </a:p>
            <a:p>
              <a:r>
                <a:rPr lang="en-US" sz="1000" b="1" dirty="0" smtClean="0"/>
                <a:t>Q</a:t>
              </a:r>
            </a:p>
            <a:p>
              <a:r>
                <a:rPr lang="en-US" sz="1000" b="1" dirty="0" smtClean="0"/>
                <a:t>Y</a:t>
              </a:r>
              <a:endParaRPr lang="en-US" sz="1000" b="1" dirty="0"/>
            </a:p>
          </p:txBody>
        </p:sp>
        <p:cxnSp>
          <p:nvCxnSpPr>
            <p:cNvPr id="84" name="Shape 70"/>
            <p:cNvCxnSpPr>
              <a:stCxn id="28" idx="3"/>
              <a:endCxn id="58" idx="1"/>
            </p:cNvCxnSpPr>
            <p:nvPr/>
          </p:nvCxnSpPr>
          <p:spPr bwMode="auto">
            <a:xfrm flipV="1">
              <a:off x="6172200" y="4267200"/>
              <a:ext cx="1143000" cy="1447800"/>
            </a:xfrm>
            <a:prstGeom prst="curvedConnector3">
              <a:avLst>
                <a:gd name="adj1" fmla="val 50000"/>
              </a:avLst>
            </a:prstGeom>
            <a:solidFill>
              <a:schemeClr val="accent1"/>
            </a:solidFill>
            <a:ln w="28575" cap="flat" cmpd="sng" algn="ctr">
              <a:solidFill>
                <a:srgbClr val="FFC000"/>
              </a:solidFill>
              <a:prstDash val="solid"/>
              <a:round/>
              <a:headEnd type="none" w="med" len="med"/>
              <a:tailEnd type="triangle" w="med" len="med"/>
            </a:ln>
            <a:effectLst/>
          </p:spPr>
        </p:cxnSp>
        <p:sp>
          <p:nvSpPr>
            <p:cNvPr id="90" name="Left Brace 89"/>
            <p:cNvSpPr/>
            <p:nvPr/>
          </p:nvSpPr>
          <p:spPr bwMode="auto">
            <a:xfrm>
              <a:off x="7010400" y="2743200"/>
              <a:ext cx="228600" cy="1143000"/>
            </a:xfrm>
            <a:prstGeom prst="leftBrac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C00000"/>
                </a:solidFill>
                <a:effectLst/>
                <a:latin typeface="Times New Roman" pitchFamily="18" charset="0"/>
              </a:endParaRPr>
            </a:p>
          </p:txBody>
        </p:sp>
        <p:sp>
          <p:nvSpPr>
            <p:cNvPr id="91" name="TextBox 90"/>
            <p:cNvSpPr txBox="1"/>
            <p:nvPr/>
          </p:nvSpPr>
          <p:spPr>
            <a:xfrm rot="16200000">
              <a:off x="6474836" y="3198236"/>
              <a:ext cx="763351" cy="307777"/>
            </a:xfrm>
            <a:prstGeom prst="rect">
              <a:avLst/>
            </a:prstGeom>
            <a:noFill/>
          </p:spPr>
          <p:txBody>
            <a:bodyPr wrap="none" rtlCol="0">
              <a:spAutoFit/>
            </a:bodyPr>
            <a:lstStyle/>
            <a:p>
              <a:r>
                <a:rPr lang="en-US" sz="1400" b="1" dirty="0" smtClean="0">
                  <a:solidFill>
                    <a:srgbClr val="C00000"/>
                  </a:solidFill>
                </a:rPr>
                <a:t>Unused</a:t>
              </a:r>
              <a:endParaRPr lang="en-US" sz="1400" b="1" dirty="0">
                <a:solidFill>
                  <a:srgbClr val="C00000"/>
                </a:solidFill>
              </a:endParaRPr>
            </a:p>
          </p:txBody>
        </p:sp>
        <p:cxnSp>
          <p:nvCxnSpPr>
            <p:cNvPr id="93" name="Straight Arrow Connector 92"/>
            <p:cNvCxnSpPr/>
            <p:nvPr/>
          </p:nvCxnSpPr>
          <p:spPr bwMode="auto">
            <a:xfrm rot="5400000" flipH="1" flipV="1">
              <a:off x="7354094" y="4837906"/>
              <a:ext cx="2514600" cy="1588"/>
            </a:xfrm>
            <a:prstGeom prst="straightConnector1">
              <a:avLst/>
            </a:prstGeom>
            <a:solidFill>
              <a:schemeClr val="accent1"/>
            </a:solidFill>
            <a:ln w="76200" cap="flat" cmpd="sng" algn="ctr">
              <a:solidFill>
                <a:srgbClr val="C00000"/>
              </a:solidFill>
              <a:prstDash val="solid"/>
              <a:round/>
              <a:headEnd type="none" w="med" len="med"/>
              <a:tailEnd type="arrow"/>
            </a:ln>
            <a:effectLst/>
          </p:spPr>
        </p:cxnSp>
        <p:sp>
          <p:nvSpPr>
            <p:cNvPr id="94" name="TextBox 93"/>
            <p:cNvSpPr txBox="1"/>
            <p:nvPr/>
          </p:nvSpPr>
          <p:spPr>
            <a:xfrm>
              <a:off x="8229600" y="2826603"/>
              <a:ext cx="732893" cy="830997"/>
            </a:xfrm>
            <a:prstGeom prst="rect">
              <a:avLst/>
            </a:prstGeom>
            <a:noFill/>
          </p:spPr>
          <p:txBody>
            <a:bodyPr wrap="none" rtlCol="0">
              <a:spAutoFit/>
            </a:bodyPr>
            <a:lstStyle/>
            <a:p>
              <a:pPr algn="ctr"/>
              <a:r>
                <a:rPr lang="en-US" sz="1600" b="1" dirty="0" smtClean="0">
                  <a:solidFill>
                    <a:srgbClr val="C00000"/>
                  </a:solidFill>
                </a:rPr>
                <a:t>Order</a:t>
              </a:r>
            </a:p>
            <a:p>
              <a:pPr algn="ctr"/>
              <a:r>
                <a:rPr lang="en-US" sz="1600" b="1" dirty="0" smtClean="0">
                  <a:solidFill>
                    <a:srgbClr val="C00000"/>
                  </a:solidFill>
                </a:rPr>
                <a:t> of </a:t>
              </a:r>
            </a:p>
            <a:p>
              <a:pPr algn="ctr"/>
              <a:r>
                <a:rPr lang="en-US" sz="1600" b="1" dirty="0" smtClean="0">
                  <a:solidFill>
                    <a:srgbClr val="C00000"/>
                  </a:solidFill>
                </a:rPr>
                <a:t>Print</a:t>
              </a:r>
              <a:endParaRPr lang="en-US" sz="1600" b="1" dirty="0">
                <a:solidFill>
                  <a:srgbClr val="C00000"/>
                </a:solidFill>
              </a:endParaRPr>
            </a:p>
          </p:txBody>
        </p:sp>
      </p:grpSp>
      <p:pic>
        <p:nvPicPr>
          <p:cNvPr id="30"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911" fill="hold"/>
                                        <p:tgtEl>
                                          <p:spTgt spid="30"/>
                                        </p:tgtEl>
                                      </p:cBhvr>
                                    </p:cmd>
                                  </p:childTnLst>
                                </p:cTn>
                              </p:par>
                            </p:childTnLst>
                          </p:cTn>
                        </p:par>
                      </p:childTnLst>
                    </p:cTn>
                  </p:par>
                </p:childTnLst>
              </p:cTn>
              <p:nextCondLst>
                <p:cond evt="onClick" delay="0">
                  <p:tgtEl>
                    <p:spTgt spid="30"/>
                  </p:tgtEl>
                </p:cond>
              </p:nextCondLst>
            </p:seq>
            <p:audio>
              <p:cMediaNode vol="80000">
                <p:cTn id="7" fill="hold" display="0">
                  <p:stCondLst>
                    <p:cond delay="indefinite"/>
                  </p:stCondLst>
                  <p:endCondLst>
                    <p:cond evt="onStopAudio" delay="0">
                      <p:tgtEl>
                        <p:sldTgt/>
                      </p:tgtEl>
                    </p:cond>
                  </p:endCondLst>
                </p:cTn>
                <p:tgtEl>
                  <p:spTgt spid="3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Analysis (3)</a:t>
            </a:r>
            <a:endParaRPr lang="en-US" sz="3600" dirty="0"/>
          </a:p>
        </p:txBody>
      </p:sp>
      <p:sp>
        <p:nvSpPr>
          <p:cNvPr id="4" name="Footer Placeholder 3"/>
          <p:cNvSpPr>
            <a:spLocks noGrp="1"/>
          </p:cNvSpPr>
          <p:nvPr>
            <p:ph type="ftr" sz="quarter" idx="10"/>
          </p:nvPr>
        </p:nvSpPr>
        <p:spPr/>
        <p:txBody>
          <a:bodyPr/>
          <a:lstStyle/>
          <a:p>
            <a:r>
              <a:rPr lang="en-US" dirty="0" smtClean="0"/>
              <a:t>Lecture #15:  Constructing Loops in SPIM</a:t>
            </a:r>
            <a:endParaRPr lang="en-US" dirty="0"/>
          </a:p>
        </p:txBody>
      </p:sp>
      <p:sp>
        <p:nvSpPr>
          <p:cNvPr id="5" name="Slide Number Placeholder 4"/>
          <p:cNvSpPr>
            <a:spLocks noGrp="1"/>
          </p:cNvSpPr>
          <p:nvPr>
            <p:ph type="sldNum" sz="quarter" idx="11"/>
          </p:nvPr>
        </p:nvSpPr>
        <p:spPr/>
        <p:txBody>
          <a:bodyPr/>
          <a:lstStyle/>
          <a:p>
            <a:fld id="{3D212A55-ED75-46B6-964D-127F1D9C5DCF}" type="slidenum">
              <a:rPr lang="en-US" smtClean="0"/>
              <a:pPr/>
              <a:t>6</a:t>
            </a:fld>
            <a:endParaRPr lang="en-US" dirty="0"/>
          </a:p>
        </p:txBody>
      </p:sp>
      <p:sp>
        <p:nvSpPr>
          <p:cNvPr id="7" name="Content Placeholder 2"/>
          <p:cNvSpPr>
            <a:spLocks noGrp="1"/>
          </p:cNvSpPr>
          <p:nvPr>
            <p:ph idx="1"/>
          </p:nvPr>
        </p:nvSpPr>
        <p:spPr>
          <a:xfrm>
            <a:off x="609600" y="2286000"/>
            <a:ext cx="3962400" cy="3962400"/>
          </a:xfrm>
        </p:spPr>
        <p:txBody>
          <a:bodyPr/>
          <a:lstStyle/>
          <a:p>
            <a:r>
              <a:rPr lang="en-US" dirty="0" smtClean="0">
                <a:solidFill>
                  <a:schemeClr val="accent6"/>
                </a:solidFill>
              </a:rPr>
              <a:t>As printable characters are encountered, they are stored into the print area, starting at the lowest memory location (syscall four initiates a printout of characters at the lowest address of the character list).  </a:t>
            </a:r>
          </a:p>
          <a:p>
            <a:r>
              <a:rPr lang="en-US" dirty="0" smtClean="0">
                <a:solidFill>
                  <a:srgbClr val="C00000"/>
                </a:solidFill>
              </a:rPr>
              <a:t>The print area is not used entirely, as the printable character total is much smaller.</a:t>
            </a:r>
          </a:p>
          <a:p>
            <a:r>
              <a:rPr lang="en-US" dirty="0" smtClean="0">
                <a:solidFill>
                  <a:srgbClr val="009900"/>
                </a:solidFill>
              </a:rPr>
              <a:t>When characters are reversed, the set is printed to the console.</a:t>
            </a:r>
          </a:p>
        </p:txBody>
      </p:sp>
      <p:grpSp>
        <p:nvGrpSpPr>
          <p:cNvPr id="8" name="Group 7"/>
          <p:cNvGrpSpPr/>
          <p:nvPr/>
        </p:nvGrpSpPr>
        <p:grpSpPr>
          <a:xfrm>
            <a:off x="4661452" y="2286000"/>
            <a:ext cx="4009493" cy="3886200"/>
            <a:chOff x="4953000" y="2286000"/>
            <a:chExt cx="4009493" cy="3886200"/>
          </a:xfrm>
        </p:grpSpPr>
        <p:grpSp>
          <p:nvGrpSpPr>
            <p:cNvPr id="9" name="Group 29"/>
            <p:cNvGrpSpPr>
              <a:grpSpLocks/>
            </p:cNvGrpSpPr>
            <p:nvPr/>
          </p:nvGrpSpPr>
          <p:grpSpPr bwMode="auto">
            <a:xfrm>
              <a:off x="7315200" y="4419600"/>
              <a:ext cx="914400" cy="1676400"/>
              <a:chOff x="4224" y="1536"/>
              <a:chExt cx="1152" cy="1056"/>
            </a:xfrm>
          </p:grpSpPr>
          <p:sp>
            <p:nvSpPr>
              <p:cNvPr id="67" name="Rectangle 14"/>
              <p:cNvSpPr>
                <a:spLocks noChangeArrowheads="1"/>
              </p:cNvSpPr>
              <p:nvPr/>
            </p:nvSpPr>
            <p:spPr bwMode="auto">
              <a:xfrm>
                <a:off x="4224" y="1536"/>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68" name="Rectangle 15"/>
              <p:cNvSpPr>
                <a:spLocks noChangeArrowheads="1"/>
              </p:cNvSpPr>
              <p:nvPr/>
            </p:nvSpPr>
            <p:spPr bwMode="auto">
              <a:xfrm>
                <a:off x="4224" y="1632"/>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69" name="Rectangle 16"/>
              <p:cNvSpPr>
                <a:spLocks noChangeArrowheads="1"/>
              </p:cNvSpPr>
              <p:nvPr/>
            </p:nvSpPr>
            <p:spPr bwMode="auto">
              <a:xfrm>
                <a:off x="4224" y="1728"/>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70" name="Rectangle 17"/>
              <p:cNvSpPr>
                <a:spLocks noChangeArrowheads="1"/>
              </p:cNvSpPr>
              <p:nvPr/>
            </p:nvSpPr>
            <p:spPr bwMode="auto">
              <a:xfrm>
                <a:off x="4224" y="1824"/>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71" name="Rectangle 18"/>
              <p:cNvSpPr>
                <a:spLocks noChangeArrowheads="1"/>
              </p:cNvSpPr>
              <p:nvPr/>
            </p:nvSpPr>
            <p:spPr bwMode="auto">
              <a:xfrm>
                <a:off x="4224" y="1920"/>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72" name="Rectangle 19"/>
              <p:cNvSpPr>
                <a:spLocks noChangeArrowheads="1"/>
              </p:cNvSpPr>
              <p:nvPr/>
            </p:nvSpPr>
            <p:spPr bwMode="auto">
              <a:xfrm>
                <a:off x="4224" y="2016"/>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73" name="Rectangle 20"/>
              <p:cNvSpPr>
                <a:spLocks noChangeArrowheads="1"/>
              </p:cNvSpPr>
              <p:nvPr/>
            </p:nvSpPr>
            <p:spPr bwMode="auto">
              <a:xfrm>
                <a:off x="4224" y="2112"/>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74" name="Rectangle 21"/>
              <p:cNvSpPr>
                <a:spLocks noChangeArrowheads="1"/>
              </p:cNvSpPr>
              <p:nvPr/>
            </p:nvSpPr>
            <p:spPr bwMode="auto">
              <a:xfrm>
                <a:off x="4224" y="2208"/>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75" name="Rectangle 23"/>
              <p:cNvSpPr>
                <a:spLocks noChangeArrowheads="1"/>
              </p:cNvSpPr>
              <p:nvPr/>
            </p:nvSpPr>
            <p:spPr bwMode="auto">
              <a:xfrm>
                <a:off x="4224" y="2496"/>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76" name="Rectangle 24"/>
              <p:cNvSpPr>
                <a:spLocks noChangeArrowheads="1"/>
              </p:cNvSpPr>
              <p:nvPr/>
            </p:nvSpPr>
            <p:spPr bwMode="auto">
              <a:xfrm>
                <a:off x="4224" y="2304"/>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77" name="Rectangle 25"/>
              <p:cNvSpPr>
                <a:spLocks noChangeArrowheads="1"/>
              </p:cNvSpPr>
              <p:nvPr/>
            </p:nvSpPr>
            <p:spPr bwMode="auto">
              <a:xfrm>
                <a:off x="4224" y="2400"/>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grpSp>
        <p:grpSp>
          <p:nvGrpSpPr>
            <p:cNvPr id="10" name="Group 29"/>
            <p:cNvGrpSpPr>
              <a:grpSpLocks/>
            </p:cNvGrpSpPr>
            <p:nvPr/>
          </p:nvGrpSpPr>
          <p:grpSpPr bwMode="auto">
            <a:xfrm>
              <a:off x="5257800" y="4419600"/>
              <a:ext cx="914400" cy="1676400"/>
              <a:chOff x="4224" y="1536"/>
              <a:chExt cx="1152" cy="1056"/>
            </a:xfrm>
          </p:grpSpPr>
          <p:sp>
            <p:nvSpPr>
              <p:cNvPr id="56" name="Rectangle 14"/>
              <p:cNvSpPr>
                <a:spLocks noChangeArrowheads="1"/>
              </p:cNvSpPr>
              <p:nvPr/>
            </p:nvSpPr>
            <p:spPr bwMode="auto">
              <a:xfrm>
                <a:off x="4224" y="1536"/>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57" name="Rectangle 15"/>
              <p:cNvSpPr>
                <a:spLocks noChangeArrowheads="1"/>
              </p:cNvSpPr>
              <p:nvPr/>
            </p:nvSpPr>
            <p:spPr bwMode="auto">
              <a:xfrm>
                <a:off x="4224" y="1632"/>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58" name="Rectangle 16"/>
              <p:cNvSpPr>
                <a:spLocks noChangeArrowheads="1"/>
              </p:cNvSpPr>
              <p:nvPr/>
            </p:nvSpPr>
            <p:spPr bwMode="auto">
              <a:xfrm>
                <a:off x="4224" y="1728"/>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59" name="Rectangle 17"/>
              <p:cNvSpPr>
                <a:spLocks noChangeArrowheads="1"/>
              </p:cNvSpPr>
              <p:nvPr/>
            </p:nvSpPr>
            <p:spPr bwMode="auto">
              <a:xfrm>
                <a:off x="4224" y="1824"/>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60" name="Rectangle 18"/>
              <p:cNvSpPr>
                <a:spLocks noChangeArrowheads="1"/>
              </p:cNvSpPr>
              <p:nvPr/>
            </p:nvSpPr>
            <p:spPr bwMode="auto">
              <a:xfrm>
                <a:off x="4224" y="1920"/>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61" name="Rectangle 19"/>
              <p:cNvSpPr>
                <a:spLocks noChangeArrowheads="1"/>
              </p:cNvSpPr>
              <p:nvPr/>
            </p:nvSpPr>
            <p:spPr bwMode="auto">
              <a:xfrm>
                <a:off x="4224" y="2016"/>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62" name="Rectangle 20"/>
              <p:cNvSpPr>
                <a:spLocks noChangeArrowheads="1"/>
              </p:cNvSpPr>
              <p:nvPr/>
            </p:nvSpPr>
            <p:spPr bwMode="auto">
              <a:xfrm>
                <a:off x="4224" y="2112"/>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63" name="Rectangle 21"/>
              <p:cNvSpPr>
                <a:spLocks noChangeArrowheads="1"/>
              </p:cNvSpPr>
              <p:nvPr/>
            </p:nvSpPr>
            <p:spPr bwMode="auto">
              <a:xfrm>
                <a:off x="4224" y="2208"/>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64" name="Rectangle 23"/>
              <p:cNvSpPr>
                <a:spLocks noChangeArrowheads="1"/>
              </p:cNvSpPr>
              <p:nvPr/>
            </p:nvSpPr>
            <p:spPr bwMode="auto">
              <a:xfrm>
                <a:off x="4224" y="2496"/>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65" name="Rectangle 24"/>
              <p:cNvSpPr>
                <a:spLocks noChangeArrowheads="1"/>
              </p:cNvSpPr>
              <p:nvPr/>
            </p:nvSpPr>
            <p:spPr bwMode="auto">
              <a:xfrm>
                <a:off x="4224" y="2304"/>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66" name="Rectangle 25"/>
              <p:cNvSpPr>
                <a:spLocks noChangeArrowheads="1"/>
              </p:cNvSpPr>
              <p:nvPr/>
            </p:nvSpPr>
            <p:spPr bwMode="auto">
              <a:xfrm>
                <a:off x="4224" y="2400"/>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grpSp>
        <p:grpSp>
          <p:nvGrpSpPr>
            <p:cNvPr id="11" name="Group 32"/>
            <p:cNvGrpSpPr/>
            <p:nvPr/>
          </p:nvGrpSpPr>
          <p:grpSpPr>
            <a:xfrm>
              <a:off x="4953000" y="4343400"/>
              <a:ext cx="1524000" cy="76200"/>
              <a:chOff x="4953000" y="4343400"/>
              <a:chExt cx="1524000" cy="76200"/>
            </a:xfrm>
          </p:grpSpPr>
          <p:cxnSp>
            <p:nvCxnSpPr>
              <p:cNvPr id="54" name="Straight Connector 53"/>
              <p:cNvCxnSpPr/>
              <p:nvPr/>
            </p:nvCxnSpPr>
            <p:spPr bwMode="auto">
              <a:xfrm>
                <a:off x="4953000" y="4343400"/>
                <a:ext cx="1524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 name="Straight Connector 54"/>
              <p:cNvCxnSpPr/>
              <p:nvPr/>
            </p:nvCxnSpPr>
            <p:spPr bwMode="auto">
              <a:xfrm>
                <a:off x="4953000" y="4419600"/>
                <a:ext cx="1524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2" name="Group 33"/>
            <p:cNvGrpSpPr/>
            <p:nvPr/>
          </p:nvGrpSpPr>
          <p:grpSpPr>
            <a:xfrm>
              <a:off x="7010400" y="4343400"/>
              <a:ext cx="1524000" cy="76200"/>
              <a:chOff x="4953000" y="4343400"/>
              <a:chExt cx="1524000" cy="76200"/>
            </a:xfrm>
          </p:grpSpPr>
          <p:cxnSp>
            <p:nvCxnSpPr>
              <p:cNvPr id="52" name="Straight Connector 51"/>
              <p:cNvCxnSpPr/>
              <p:nvPr/>
            </p:nvCxnSpPr>
            <p:spPr bwMode="auto">
              <a:xfrm>
                <a:off x="4953000" y="4343400"/>
                <a:ext cx="1524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3" name="Straight Connector 52"/>
              <p:cNvCxnSpPr/>
              <p:nvPr/>
            </p:nvCxnSpPr>
            <p:spPr bwMode="auto">
              <a:xfrm>
                <a:off x="4953000" y="4419600"/>
                <a:ext cx="1524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3" name="Group 29"/>
            <p:cNvGrpSpPr>
              <a:grpSpLocks/>
            </p:cNvGrpSpPr>
            <p:nvPr/>
          </p:nvGrpSpPr>
          <p:grpSpPr bwMode="auto">
            <a:xfrm>
              <a:off x="5257800" y="2667000"/>
              <a:ext cx="914400" cy="1676400"/>
              <a:chOff x="4224" y="1536"/>
              <a:chExt cx="1152" cy="1056"/>
            </a:xfrm>
          </p:grpSpPr>
          <p:sp>
            <p:nvSpPr>
              <p:cNvPr id="41" name="Rectangle 14"/>
              <p:cNvSpPr>
                <a:spLocks noChangeArrowheads="1"/>
              </p:cNvSpPr>
              <p:nvPr/>
            </p:nvSpPr>
            <p:spPr bwMode="auto">
              <a:xfrm>
                <a:off x="4224" y="1536"/>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42" name="Rectangle 15"/>
              <p:cNvSpPr>
                <a:spLocks noChangeArrowheads="1"/>
              </p:cNvSpPr>
              <p:nvPr/>
            </p:nvSpPr>
            <p:spPr bwMode="auto">
              <a:xfrm>
                <a:off x="4224" y="1632"/>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43" name="Rectangle 16"/>
              <p:cNvSpPr>
                <a:spLocks noChangeArrowheads="1"/>
              </p:cNvSpPr>
              <p:nvPr/>
            </p:nvSpPr>
            <p:spPr bwMode="auto">
              <a:xfrm>
                <a:off x="4224" y="1728"/>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44" name="Rectangle 17"/>
              <p:cNvSpPr>
                <a:spLocks noChangeArrowheads="1"/>
              </p:cNvSpPr>
              <p:nvPr/>
            </p:nvSpPr>
            <p:spPr bwMode="auto">
              <a:xfrm>
                <a:off x="4224" y="1824"/>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45" name="Rectangle 18"/>
              <p:cNvSpPr>
                <a:spLocks noChangeArrowheads="1"/>
              </p:cNvSpPr>
              <p:nvPr/>
            </p:nvSpPr>
            <p:spPr bwMode="auto">
              <a:xfrm>
                <a:off x="4224" y="1920"/>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46" name="Rectangle 19"/>
              <p:cNvSpPr>
                <a:spLocks noChangeArrowheads="1"/>
              </p:cNvSpPr>
              <p:nvPr/>
            </p:nvSpPr>
            <p:spPr bwMode="auto">
              <a:xfrm>
                <a:off x="4224" y="2016"/>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47" name="Rectangle 20"/>
              <p:cNvSpPr>
                <a:spLocks noChangeArrowheads="1"/>
              </p:cNvSpPr>
              <p:nvPr/>
            </p:nvSpPr>
            <p:spPr bwMode="auto">
              <a:xfrm>
                <a:off x="4224" y="2112"/>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48" name="Rectangle 21"/>
              <p:cNvSpPr>
                <a:spLocks noChangeArrowheads="1"/>
              </p:cNvSpPr>
              <p:nvPr/>
            </p:nvSpPr>
            <p:spPr bwMode="auto">
              <a:xfrm>
                <a:off x="4224" y="2208"/>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49" name="Rectangle 23"/>
              <p:cNvSpPr>
                <a:spLocks noChangeArrowheads="1"/>
              </p:cNvSpPr>
              <p:nvPr/>
            </p:nvSpPr>
            <p:spPr bwMode="auto">
              <a:xfrm>
                <a:off x="4224" y="2496"/>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50" name="Rectangle 24"/>
              <p:cNvSpPr>
                <a:spLocks noChangeArrowheads="1"/>
              </p:cNvSpPr>
              <p:nvPr/>
            </p:nvSpPr>
            <p:spPr bwMode="auto">
              <a:xfrm>
                <a:off x="4224" y="2304"/>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51" name="Rectangle 25"/>
              <p:cNvSpPr>
                <a:spLocks noChangeArrowheads="1"/>
              </p:cNvSpPr>
              <p:nvPr/>
            </p:nvSpPr>
            <p:spPr bwMode="auto">
              <a:xfrm>
                <a:off x="4224" y="2400"/>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grpSp>
        <p:grpSp>
          <p:nvGrpSpPr>
            <p:cNvPr id="14" name="Group 29"/>
            <p:cNvGrpSpPr>
              <a:grpSpLocks/>
            </p:cNvGrpSpPr>
            <p:nvPr/>
          </p:nvGrpSpPr>
          <p:grpSpPr bwMode="auto">
            <a:xfrm>
              <a:off x="7315200" y="2667000"/>
              <a:ext cx="914400" cy="1676400"/>
              <a:chOff x="4224" y="1536"/>
              <a:chExt cx="1152" cy="1056"/>
            </a:xfrm>
          </p:grpSpPr>
          <p:sp>
            <p:nvSpPr>
              <p:cNvPr id="30" name="Rectangle 14"/>
              <p:cNvSpPr>
                <a:spLocks noChangeArrowheads="1"/>
              </p:cNvSpPr>
              <p:nvPr/>
            </p:nvSpPr>
            <p:spPr bwMode="auto">
              <a:xfrm>
                <a:off x="4224" y="1536"/>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31" name="Rectangle 15"/>
              <p:cNvSpPr>
                <a:spLocks noChangeArrowheads="1"/>
              </p:cNvSpPr>
              <p:nvPr/>
            </p:nvSpPr>
            <p:spPr bwMode="auto">
              <a:xfrm>
                <a:off x="4224" y="1632"/>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32" name="Rectangle 16"/>
              <p:cNvSpPr>
                <a:spLocks noChangeArrowheads="1"/>
              </p:cNvSpPr>
              <p:nvPr/>
            </p:nvSpPr>
            <p:spPr bwMode="auto">
              <a:xfrm>
                <a:off x="4224" y="1728"/>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33" name="Rectangle 17"/>
              <p:cNvSpPr>
                <a:spLocks noChangeArrowheads="1"/>
              </p:cNvSpPr>
              <p:nvPr/>
            </p:nvSpPr>
            <p:spPr bwMode="auto">
              <a:xfrm>
                <a:off x="4224" y="1824"/>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34" name="Rectangle 18"/>
              <p:cNvSpPr>
                <a:spLocks noChangeArrowheads="1"/>
              </p:cNvSpPr>
              <p:nvPr/>
            </p:nvSpPr>
            <p:spPr bwMode="auto">
              <a:xfrm>
                <a:off x="4224" y="1920"/>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35" name="Rectangle 19"/>
              <p:cNvSpPr>
                <a:spLocks noChangeArrowheads="1"/>
              </p:cNvSpPr>
              <p:nvPr/>
            </p:nvSpPr>
            <p:spPr bwMode="auto">
              <a:xfrm>
                <a:off x="4224" y="2016"/>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36" name="Rectangle 20"/>
              <p:cNvSpPr>
                <a:spLocks noChangeArrowheads="1"/>
              </p:cNvSpPr>
              <p:nvPr/>
            </p:nvSpPr>
            <p:spPr bwMode="auto">
              <a:xfrm>
                <a:off x="4224" y="2112"/>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37" name="Rectangle 21"/>
              <p:cNvSpPr>
                <a:spLocks noChangeArrowheads="1"/>
              </p:cNvSpPr>
              <p:nvPr/>
            </p:nvSpPr>
            <p:spPr bwMode="auto">
              <a:xfrm>
                <a:off x="4224" y="2208"/>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38" name="Rectangle 23"/>
              <p:cNvSpPr>
                <a:spLocks noChangeArrowheads="1"/>
              </p:cNvSpPr>
              <p:nvPr/>
            </p:nvSpPr>
            <p:spPr bwMode="auto">
              <a:xfrm>
                <a:off x="4224" y="2496"/>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39" name="Rectangle 24"/>
              <p:cNvSpPr>
                <a:spLocks noChangeArrowheads="1"/>
              </p:cNvSpPr>
              <p:nvPr/>
            </p:nvSpPr>
            <p:spPr bwMode="auto">
              <a:xfrm>
                <a:off x="4224" y="2304"/>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sp>
            <p:nvSpPr>
              <p:cNvPr id="40" name="Rectangle 25"/>
              <p:cNvSpPr>
                <a:spLocks noChangeArrowheads="1"/>
              </p:cNvSpPr>
              <p:nvPr/>
            </p:nvSpPr>
            <p:spPr bwMode="auto">
              <a:xfrm>
                <a:off x="4224" y="2400"/>
                <a:ext cx="1152" cy="96"/>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en-US" dirty="0"/>
              </a:p>
            </p:txBody>
          </p:sp>
        </p:grpSp>
        <p:sp>
          <p:nvSpPr>
            <p:cNvPr id="15" name="TextBox 14"/>
            <p:cNvSpPr txBox="1"/>
            <p:nvPr/>
          </p:nvSpPr>
          <p:spPr>
            <a:xfrm>
              <a:off x="5270133" y="2286000"/>
              <a:ext cx="825867" cy="369332"/>
            </a:xfrm>
            <a:prstGeom prst="rect">
              <a:avLst/>
            </a:prstGeom>
            <a:noFill/>
          </p:spPr>
          <p:txBody>
            <a:bodyPr wrap="none" rtlCol="0">
              <a:spAutoFit/>
            </a:bodyPr>
            <a:lstStyle/>
            <a:p>
              <a:r>
                <a:rPr lang="en-US" sz="1800" b="1" dirty="0" smtClean="0">
                  <a:solidFill>
                    <a:srgbClr val="C00000"/>
                  </a:solidFill>
                </a:rPr>
                <a:t>Buffer</a:t>
              </a:r>
              <a:endParaRPr lang="en-US" sz="1800" b="1" dirty="0">
                <a:solidFill>
                  <a:srgbClr val="C00000"/>
                </a:solidFill>
              </a:endParaRPr>
            </a:p>
          </p:txBody>
        </p:sp>
        <p:sp>
          <p:nvSpPr>
            <p:cNvPr id="16" name="TextBox 15"/>
            <p:cNvSpPr txBox="1"/>
            <p:nvPr/>
          </p:nvSpPr>
          <p:spPr>
            <a:xfrm>
              <a:off x="7391400" y="2286000"/>
              <a:ext cx="697627" cy="369332"/>
            </a:xfrm>
            <a:prstGeom prst="rect">
              <a:avLst/>
            </a:prstGeom>
            <a:noFill/>
          </p:spPr>
          <p:txBody>
            <a:bodyPr wrap="none" rtlCol="0">
              <a:spAutoFit/>
            </a:bodyPr>
            <a:lstStyle/>
            <a:p>
              <a:r>
                <a:rPr lang="en-US" sz="1800" b="1" dirty="0" smtClean="0">
                  <a:solidFill>
                    <a:srgbClr val="C00000"/>
                  </a:solidFill>
                </a:rPr>
                <a:t>Print</a:t>
              </a:r>
              <a:endParaRPr lang="en-US" sz="1800" b="1" dirty="0">
                <a:solidFill>
                  <a:srgbClr val="C00000"/>
                </a:solidFill>
              </a:endParaRPr>
            </a:p>
          </p:txBody>
        </p:sp>
        <p:sp>
          <p:nvSpPr>
            <p:cNvPr id="17" name="TextBox 16"/>
            <p:cNvSpPr txBox="1"/>
            <p:nvPr/>
          </p:nvSpPr>
          <p:spPr>
            <a:xfrm>
              <a:off x="5562600" y="2635240"/>
              <a:ext cx="304800" cy="1785104"/>
            </a:xfrm>
            <a:prstGeom prst="rect">
              <a:avLst/>
            </a:prstGeom>
            <a:noFill/>
          </p:spPr>
          <p:txBody>
            <a:bodyPr wrap="square" rtlCol="0">
              <a:spAutoFit/>
            </a:bodyPr>
            <a:lstStyle/>
            <a:p>
              <a:r>
                <a:rPr lang="en-US" sz="1000" b="1" dirty="0" smtClean="0"/>
                <a:t>#</a:t>
              </a:r>
            </a:p>
            <a:p>
              <a:r>
                <a:rPr lang="en-US" sz="1000" b="1" dirty="0" smtClean="0"/>
                <a:t>#</a:t>
              </a:r>
            </a:p>
            <a:p>
              <a:r>
                <a:rPr lang="en-US" sz="1000" b="1" dirty="0" smtClean="0"/>
                <a:t>#</a:t>
              </a:r>
              <a:br>
                <a:rPr lang="en-US" sz="1000" b="1" dirty="0" smtClean="0"/>
              </a:br>
              <a:r>
                <a:rPr lang="en-US" sz="1000" b="1" dirty="0" smtClean="0"/>
                <a:t>#</a:t>
              </a:r>
              <a:br>
                <a:rPr lang="en-US" sz="1000" b="1" dirty="0" smtClean="0"/>
              </a:br>
              <a:r>
                <a:rPr lang="en-US" sz="1000" b="1" dirty="0" smtClean="0"/>
                <a:t>#</a:t>
              </a:r>
              <a:br>
                <a:rPr lang="en-US" sz="1000" b="1" dirty="0" smtClean="0"/>
              </a:br>
              <a:r>
                <a:rPr lang="en-US" sz="1000" b="1" dirty="0" smtClean="0"/>
                <a:t>#</a:t>
              </a:r>
            </a:p>
            <a:p>
              <a:r>
                <a:rPr lang="en-US" sz="1000" b="1" dirty="0" smtClean="0"/>
                <a:t>&gt;</a:t>
              </a:r>
            </a:p>
            <a:p>
              <a:r>
                <a:rPr lang="en-US" sz="1000" b="1" dirty="0" smtClean="0"/>
                <a:t>&gt;</a:t>
              </a:r>
            </a:p>
            <a:p>
              <a:r>
                <a:rPr lang="en-US" sz="1000" b="1" dirty="0" smtClean="0"/>
                <a:t>D</a:t>
              </a:r>
            </a:p>
            <a:p>
              <a:r>
                <a:rPr lang="en-US" sz="1000" b="1" dirty="0" smtClean="0"/>
                <a:t>e</a:t>
              </a:r>
            </a:p>
            <a:p>
              <a:r>
                <a:rPr lang="en-US" sz="1000" b="1" dirty="0" smtClean="0"/>
                <a:t>c</a:t>
              </a:r>
              <a:endParaRPr lang="en-US" sz="1000" b="1" dirty="0"/>
            </a:p>
          </p:txBody>
        </p:sp>
        <p:sp>
          <p:nvSpPr>
            <p:cNvPr id="18" name="TextBox 17"/>
            <p:cNvSpPr txBox="1"/>
            <p:nvPr/>
          </p:nvSpPr>
          <p:spPr>
            <a:xfrm>
              <a:off x="6172200" y="2634496"/>
              <a:ext cx="304800" cy="1477328"/>
            </a:xfrm>
            <a:prstGeom prst="rect">
              <a:avLst/>
            </a:prstGeom>
            <a:noFill/>
          </p:spPr>
          <p:txBody>
            <a:bodyPr wrap="square" rtlCol="0">
              <a:spAutoFit/>
            </a:bodyPr>
            <a:lstStyle/>
            <a:p>
              <a:r>
                <a:rPr lang="en-US" sz="1000" b="1" dirty="0" smtClean="0">
                  <a:solidFill>
                    <a:srgbClr val="C00000"/>
                  </a:solidFill>
                </a:rPr>
                <a:t>X</a:t>
              </a:r>
            </a:p>
            <a:p>
              <a:r>
                <a:rPr lang="en-US" sz="1000" b="1" dirty="0" smtClean="0">
                  <a:solidFill>
                    <a:srgbClr val="C00000"/>
                  </a:solidFill>
                </a:rPr>
                <a:t>X</a:t>
              </a:r>
            </a:p>
            <a:p>
              <a:r>
                <a:rPr lang="en-US" sz="1000" b="1" dirty="0" smtClean="0">
                  <a:solidFill>
                    <a:srgbClr val="C00000"/>
                  </a:solidFill>
                </a:rPr>
                <a:t>XXXXXX</a:t>
              </a:r>
            </a:p>
            <a:p>
              <a:endParaRPr lang="en-US" sz="1000" b="1" dirty="0">
                <a:solidFill>
                  <a:srgbClr val="C00000"/>
                </a:solidFill>
              </a:endParaRPr>
            </a:p>
          </p:txBody>
        </p:sp>
        <p:cxnSp>
          <p:nvCxnSpPr>
            <p:cNvPr id="19" name="Curved Connector 18"/>
            <p:cNvCxnSpPr>
              <a:stCxn id="50" idx="3"/>
              <a:endCxn id="73" idx="1"/>
            </p:cNvCxnSpPr>
            <p:nvPr/>
          </p:nvCxnSpPr>
          <p:spPr bwMode="auto">
            <a:xfrm>
              <a:off x="6172200" y="3962400"/>
              <a:ext cx="1143000" cy="2057400"/>
            </a:xfrm>
            <a:prstGeom prst="curvedConnector3">
              <a:avLst>
                <a:gd name="adj1" fmla="val 50000"/>
              </a:avLst>
            </a:prstGeom>
            <a:solidFill>
              <a:schemeClr val="accent1"/>
            </a:solidFill>
            <a:ln w="28575" cap="flat" cmpd="sng" algn="ctr">
              <a:solidFill>
                <a:schemeClr val="tx1"/>
              </a:solidFill>
              <a:prstDash val="solid"/>
              <a:round/>
              <a:headEnd type="none" w="med" len="med"/>
              <a:tailEnd type="triangle" w="med" len="med"/>
            </a:ln>
            <a:effectLst/>
          </p:spPr>
        </p:cxnSp>
        <p:cxnSp>
          <p:nvCxnSpPr>
            <p:cNvPr id="20" name="Shape 70"/>
            <p:cNvCxnSpPr>
              <a:stCxn id="51" idx="3"/>
              <a:endCxn id="75" idx="1"/>
            </p:cNvCxnSpPr>
            <p:nvPr/>
          </p:nvCxnSpPr>
          <p:spPr bwMode="auto">
            <a:xfrm>
              <a:off x="6172200" y="4114800"/>
              <a:ext cx="1143000" cy="1752600"/>
            </a:xfrm>
            <a:prstGeom prst="curvedConnector3">
              <a:avLst>
                <a:gd name="adj1" fmla="val 50000"/>
              </a:avLst>
            </a:prstGeom>
            <a:solidFill>
              <a:schemeClr val="accent1"/>
            </a:solidFill>
            <a:ln w="28575" cap="flat" cmpd="sng" algn="ctr">
              <a:solidFill>
                <a:srgbClr val="C00000"/>
              </a:solidFill>
              <a:prstDash val="solid"/>
              <a:round/>
              <a:headEnd type="none" w="med" len="med"/>
              <a:tailEnd type="triangle" w="med" len="med"/>
            </a:ln>
            <a:effectLst/>
          </p:spPr>
        </p:cxnSp>
        <p:cxnSp>
          <p:nvCxnSpPr>
            <p:cNvPr id="21" name="Shape 70"/>
            <p:cNvCxnSpPr>
              <a:stCxn id="49" idx="3"/>
              <a:endCxn id="74" idx="1"/>
            </p:cNvCxnSpPr>
            <p:nvPr/>
          </p:nvCxnSpPr>
          <p:spPr bwMode="auto">
            <a:xfrm>
              <a:off x="6172200" y="4267200"/>
              <a:ext cx="1143000" cy="1447800"/>
            </a:xfrm>
            <a:prstGeom prst="curvedConnector3">
              <a:avLst>
                <a:gd name="adj1" fmla="val 50000"/>
              </a:avLst>
            </a:prstGeom>
            <a:solidFill>
              <a:schemeClr val="accent1"/>
            </a:solidFill>
            <a:ln w="28575" cap="flat" cmpd="sng" algn="ctr">
              <a:solidFill>
                <a:srgbClr val="009900"/>
              </a:solidFill>
              <a:prstDash val="solid"/>
              <a:round/>
              <a:headEnd type="none" w="med" len="med"/>
              <a:tailEnd type="triangle" w="med" len="med"/>
            </a:ln>
            <a:effectLst/>
          </p:spPr>
        </p:cxnSp>
        <p:cxnSp>
          <p:nvCxnSpPr>
            <p:cNvPr id="22" name="Shape 70"/>
            <p:cNvCxnSpPr>
              <a:stCxn id="64" idx="3"/>
              <a:endCxn id="39" idx="1"/>
            </p:cNvCxnSpPr>
            <p:nvPr/>
          </p:nvCxnSpPr>
          <p:spPr bwMode="auto">
            <a:xfrm flipV="1">
              <a:off x="6172200" y="3962400"/>
              <a:ext cx="1143000" cy="2057400"/>
            </a:xfrm>
            <a:prstGeom prst="curvedConnector3">
              <a:avLst>
                <a:gd name="adj1" fmla="val 50000"/>
              </a:avLst>
            </a:prstGeom>
            <a:solidFill>
              <a:schemeClr val="accent1"/>
            </a:solidFill>
            <a:ln w="28575" cap="flat" cmpd="sng" algn="ctr">
              <a:solidFill>
                <a:srgbClr val="00B0F0"/>
              </a:solidFill>
              <a:prstDash val="solid"/>
              <a:round/>
              <a:headEnd type="none" w="med" len="med"/>
              <a:tailEnd type="triangle" w="med" len="med"/>
            </a:ln>
            <a:effectLst/>
          </p:spPr>
        </p:cxnSp>
        <p:cxnSp>
          <p:nvCxnSpPr>
            <p:cNvPr id="23" name="Shape 70"/>
            <p:cNvCxnSpPr>
              <a:stCxn id="66" idx="3"/>
              <a:endCxn id="40" idx="1"/>
            </p:cNvCxnSpPr>
            <p:nvPr/>
          </p:nvCxnSpPr>
          <p:spPr bwMode="auto">
            <a:xfrm flipV="1">
              <a:off x="6172200" y="4114800"/>
              <a:ext cx="1143000" cy="1752600"/>
            </a:xfrm>
            <a:prstGeom prst="curvedConnector3">
              <a:avLst>
                <a:gd name="adj1" fmla="val 50000"/>
              </a:avLst>
            </a:prstGeom>
            <a:solidFill>
              <a:schemeClr val="accent1"/>
            </a:solidFill>
            <a:ln w="28575" cap="flat" cmpd="sng" algn="ctr">
              <a:solidFill>
                <a:srgbClr val="7030A0"/>
              </a:solidFill>
              <a:prstDash val="solid"/>
              <a:round/>
              <a:headEnd type="none" w="med" len="med"/>
              <a:tailEnd type="triangle" w="med" len="med"/>
            </a:ln>
            <a:effectLst/>
          </p:spPr>
        </p:cxnSp>
        <p:sp>
          <p:nvSpPr>
            <p:cNvPr id="24" name="TextBox 23"/>
            <p:cNvSpPr txBox="1"/>
            <p:nvPr/>
          </p:nvSpPr>
          <p:spPr>
            <a:xfrm>
              <a:off x="5562600" y="4387096"/>
              <a:ext cx="304800" cy="1785104"/>
            </a:xfrm>
            <a:prstGeom prst="rect">
              <a:avLst/>
            </a:prstGeom>
            <a:noFill/>
          </p:spPr>
          <p:txBody>
            <a:bodyPr wrap="square" rtlCol="0">
              <a:spAutoFit/>
            </a:bodyPr>
            <a:lstStyle/>
            <a:p>
              <a:r>
                <a:rPr lang="en-US" sz="1000" b="1" dirty="0" smtClean="0"/>
                <a:t>5</a:t>
              </a:r>
            </a:p>
            <a:p>
              <a:r>
                <a:rPr lang="en-US" sz="1000" b="1" dirty="0" smtClean="0"/>
                <a:t>7</a:t>
              </a:r>
            </a:p>
            <a:p>
              <a:r>
                <a:rPr lang="en-US" sz="1000" b="1" dirty="0" smtClean="0"/>
                <a:t>2</a:t>
              </a:r>
              <a:br>
                <a:rPr lang="en-US" sz="1000" b="1" dirty="0" smtClean="0"/>
              </a:br>
              <a:r>
                <a:rPr lang="en-US" sz="1000" b="1" dirty="0" smtClean="0"/>
                <a:t>RFG</a:t>
              </a:r>
            </a:p>
            <a:p>
              <a:r>
                <a:rPr lang="en-US" sz="1000" b="1" dirty="0" smtClean="0"/>
                <a:t>&gt;</a:t>
              </a:r>
            </a:p>
            <a:p>
              <a:r>
                <a:rPr lang="en-US" sz="1000" b="1" dirty="0" smtClean="0"/>
                <a:t>&gt;</a:t>
              </a:r>
            </a:p>
            <a:p>
              <a:r>
                <a:rPr lang="en-US" sz="1000" b="1" dirty="0" smtClean="0"/>
                <a:t>D</a:t>
              </a:r>
            </a:p>
            <a:p>
              <a:r>
                <a:rPr lang="en-US" sz="1000" b="1" dirty="0" smtClean="0"/>
                <a:t>Q</a:t>
              </a:r>
            </a:p>
            <a:p>
              <a:r>
                <a:rPr lang="en-US" sz="1000" b="1" dirty="0" smtClean="0"/>
                <a:t>Y</a:t>
              </a:r>
              <a:endParaRPr lang="en-US" sz="1000" b="1" dirty="0"/>
            </a:p>
          </p:txBody>
        </p:sp>
        <p:cxnSp>
          <p:nvCxnSpPr>
            <p:cNvPr id="25" name="Shape 70"/>
            <p:cNvCxnSpPr>
              <a:stCxn id="65" idx="3"/>
              <a:endCxn id="38" idx="1"/>
            </p:cNvCxnSpPr>
            <p:nvPr/>
          </p:nvCxnSpPr>
          <p:spPr bwMode="auto">
            <a:xfrm flipV="1">
              <a:off x="6172200" y="4267200"/>
              <a:ext cx="1143000" cy="1447800"/>
            </a:xfrm>
            <a:prstGeom prst="curvedConnector3">
              <a:avLst>
                <a:gd name="adj1" fmla="val 50000"/>
              </a:avLst>
            </a:prstGeom>
            <a:solidFill>
              <a:schemeClr val="accent1"/>
            </a:solidFill>
            <a:ln w="28575" cap="flat" cmpd="sng" algn="ctr">
              <a:solidFill>
                <a:srgbClr val="FFC000"/>
              </a:solidFill>
              <a:prstDash val="solid"/>
              <a:round/>
              <a:headEnd type="none" w="med" len="med"/>
              <a:tailEnd type="triangle" w="med" len="med"/>
            </a:ln>
            <a:effectLst/>
          </p:spPr>
        </p:cxnSp>
        <p:sp>
          <p:nvSpPr>
            <p:cNvPr id="26" name="Left Brace 25"/>
            <p:cNvSpPr/>
            <p:nvPr/>
          </p:nvSpPr>
          <p:spPr bwMode="auto">
            <a:xfrm>
              <a:off x="7010400" y="2743200"/>
              <a:ext cx="228600" cy="1143000"/>
            </a:xfrm>
            <a:prstGeom prst="leftBrac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C00000"/>
                </a:solidFill>
                <a:effectLst/>
                <a:latin typeface="Times New Roman" pitchFamily="18" charset="0"/>
              </a:endParaRPr>
            </a:p>
          </p:txBody>
        </p:sp>
        <p:sp>
          <p:nvSpPr>
            <p:cNvPr id="27" name="TextBox 26"/>
            <p:cNvSpPr txBox="1"/>
            <p:nvPr/>
          </p:nvSpPr>
          <p:spPr>
            <a:xfrm rot="16200000">
              <a:off x="6474836" y="3198236"/>
              <a:ext cx="763351" cy="307777"/>
            </a:xfrm>
            <a:prstGeom prst="rect">
              <a:avLst/>
            </a:prstGeom>
            <a:noFill/>
          </p:spPr>
          <p:txBody>
            <a:bodyPr wrap="none" rtlCol="0">
              <a:spAutoFit/>
            </a:bodyPr>
            <a:lstStyle/>
            <a:p>
              <a:r>
                <a:rPr lang="en-US" sz="1400" b="1" dirty="0" smtClean="0">
                  <a:solidFill>
                    <a:srgbClr val="C00000"/>
                  </a:solidFill>
                </a:rPr>
                <a:t>Unused</a:t>
              </a:r>
              <a:endParaRPr lang="en-US" sz="1400" b="1" dirty="0">
                <a:solidFill>
                  <a:srgbClr val="C00000"/>
                </a:solidFill>
              </a:endParaRPr>
            </a:p>
          </p:txBody>
        </p:sp>
        <p:cxnSp>
          <p:nvCxnSpPr>
            <p:cNvPr id="28" name="Straight Arrow Connector 27"/>
            <p:cNvCxnSpPr/>
            <p:nvPr/>
          </p:nvCxnSpPr>
          <p:spPr bwMode="auto">
            <a:xfrm rot="5400000" flipH="1" flipV="1">
              <a:off x="7354094" y="4837906"/>
              <a:ext cx="2514600" cy="1588"/>
            </a:xfrm>
            <a:prstGeom prst="straightConnector1">
              <a:avLst/>
            </a:prstGeom>
            <a:solidFill>
              <a:schemeClr val="accent1"/>
            </a:solidFill>
            <a:ln w="76200" cap="flat" cmpd="sng" algn="ctr">
              <a:solidFill>
                <a:srgbClr val="C00000"/>
              </a:solidFill>
              <a:prstDash val="solid"/>
              <a:round/>
              <a:headEnd type="none" w="med" len="med"/>
              <a:tailEnd type="arrow"/>
            </a:ln>
            <a:effectLst/>
          </p:spPr>
        </p:cxnSp>
        <p:sp>
          <p:nvSpPr>
            <p:cNvPr id="29" name="TextBox 28"/>
            <p:cNvSpPr txBox="1"/>
            <p:nvPr/>
          </p:nvSpPr>
          <p:spPr>
            <a:xfrm>
              <a:off x="8229600" y="2826603"/>
              <a:ext cx="732893" cy="830997"/>
            </a:xfrm>
            <a:prstGeom prst="rect">
              <a:avLst/>
            </a:prstGeom>
            <a:noFill/>
          </p:spPr>
          <p:txBody>
            <a:bodyPr wrap="none" rtlCol="0">
              <a:spAutoFit/>
            </a:bodyPr>
            <a:lstStyle/>
            <a:p>
              <a:pPr algn="ctr"/>
              <a:r>
                <a:rPr lang="en-US" sz="1600" b="1" dirty="0" smtClean="0">
                  <a:solidFill>
                    <a:srgbClr val="C00000"/>
                  </a:solidFill>
                </a:rPr>
                <a:t>Order</a:t>
              </a:r>
            </a:p>
            <a:p>
              <a:pPr algn="ctr"/>
              <a:r>
                <a:rPr lang="en-US" sz="1600" b="1" dirty="0" smtClean="0">
                  <a:solidFill>
                    <a:srgbClr val="C00000"/>
                  </a:solidFill>
                </a:rPr>
                <a:t> of </a:t>
              </a:r>
            </a:p>
            <a:p>
              <a:pPr algn="ctr"/>
              <a:r>
                <a:rPr lang="en-US" sz="1600" b="1" dirty="0" smtClean="0">
                  <a:solidFill>
                    <a:srgbClr val="C00000"/>
                  </a:solidFill>
                </a:rPr>
                <a:t>Print</a:t>
              </a:r>
              <a:endParaRPr lang="en-US" sz="1600" b="1" dirty="0">
                <a:solidFill>
                  <a:srgbClr val="C00000"/>
                </a:solidFill>
              </a:endParaRPr>
            </a:p>
          </p:txBody>
        </p:sp>
      </p:grpSp>
      <p:pic>
        <p:nvPicPr>
          <p:cNvPr id="3" name="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70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Register Choices</a:t>
            </a:r>
            <a:endParaRPr lang="en-US" sz="3200" dirty="0"/>
          </a:p>
        </p:txBody>
      </p:sp>
      <p:sp>
        <p:nvSpPr>
          <p:cNvPr id="3" name="Content Placeholder 2"/>
          <p:cNvSpPr>
            <a:spLocks noGrp="1"/>
          </p:cNvSpPr>
          <p:nvPr>
            <p:ph sz="half" idx="1"/>
          </p:nvPr>
        </p:nvSpPr>
        <p:spPr>
          <a:xfrm>
            <a:off x="685800" y="2362200"/>
            <a:ext cx="7772400" cy="3810000"/>
          </a:xfrm>
          <a:ln>
            <a:solidFill>
              <a:schemeClr val="accent6"/>
            </a:solidFill>
          </a:ln>
        </p:spPr>
        <p:txBody>
          <a:bodyPr/>
          <a:lstStyle/>
          <a:p>
            <a:pPr>
              <a:spcBef>
                <a:spcPts val="1200"/>
              </a:spcBef>
            </a:pPr>
            <a:r>
              <a:rPr lang="en-US" sz="2400" dirty="0" smtClean="0">
                <a:solidFill>
                  <a:schemeClr val="accent6"/>
                </a:solidFill>
              </a:rPr>
              <a:t>We need four registers:</a:t>
            </a:r>
          </a:p>
          <a:p>
            <a:pPr lvl="1">
              <a:spcBef>
                <a:spcPts val="1200"/>
              </a:spcBef>
            </a:pPr>
            <a:r>
              <a:rPr lang="en-US" sz="2000" dirty="0" smtClean="0">
                <a:solidFill>
                  <a:srgbClr val="C00000"/>
                </a:solidFill>
              </a:rPr>
              <a:t>$t0 – Pointer to character address in “buffer” (received block)  </a:t>
            </a:r>
          </a:p>
          <a:p>
            <a:pPr lvl="1">
              <a:spcBef>
                <a:spcPts val="1200"/>
              </a:spcBef>
            </a:pPr>
            <a:r>
              <a:rPr lang="en-US" sz="2000" dirty="0" smtClean="0">
                <a:solidFill>
                  <a:srgbClr val="C00000"/>
                </a:solidFill>
              </a:rPr>
              <a:t>$t1 – Pointer to character address in reversed data block</a:t>
            </a:r>
          </a:p>
          <a:p>
            <a:pPr lvl="1">
              <a:spcBef>
                <a:spcPts val="1200"/>
              </a:spcBef>
            </a:pPr>
            <a:r>
              <a:rPr lang="en-US" sz="2000" dirty="0" smtClean="0">
                <a:solidFill>
                  <a:srgbClr val="C00000"/>
                </a:solidFill>
              </a:rPr>
              <a:t>$t2 – Counter; counts number of times through the loop</a:t>
            </a:r>
          </a:p>
          <a:p>
            <a:pPr lvl="1">
              <a:spcBef>
                <a:spcPts val="1200"/>
              </a:spcBef>
            </a:pPr>
            <a:r>
              <a:rPr lang="en-US" sz="2000" dirty="0" smtClean="0">
                <a:solidFill>
                  <a:srgbClr val="C00000"/>
                </a:solidFill>
              </a:rPr>
              <a:t>$t3 – Contains current character being analyzed </a:t>
            </a:r>
          </a:p>
          <a:p>
            <a:pPr>
              <a:spcBef>
                <a:spcPts val="1200"/>
              </a:spcBef>
            </a:pPr>
            <a:r>
              <a:rPr lang="en-US" sz="2400" dirty="0" smtClean="0">
                <a:solidFill>
                  <a:schemeClr val="accent6"/>
                </a:solidFill>
              </a:rPr>
              <a:t>We need to define and reserve two blocks of data:</a:t>
            </a:r>
          </a:p>
          <a:p>
            <a:pPr lvl="1">
              <a:spcBef>
                <a:spcPts val="1200"/>
              </a:spcBef>
            </a:pPr>
            <a:r>
              <a:rPr lang="en-US" sz="2000" dirty="0" smtClean="0">
                <a:solidFill>
                  <a:srgbClr val="C00000"/>
                </a:solidFill>
              </a:rPr>
              <a:t>“buffer” – The block of reversed data to be processed</a:t>
            </a:r>
          </a:p>
          <a:p>
            <a:pPr lvl="1">
              <a:spcBef>
                <a:spcPts val="1200"/>
              </a:spcBef>
            </a:pPr>
            <a:r>
              <a:rPr lang="en-US" sz="2000" dirty="0" smtClean="0">
                <a:solidFill>
                  <a:srgbClr val="C00000"/>
                </a:solidFill>
              </a:rPr>
              <a:t>“display” – The reserved area for the printable data</a:t>
            </a:r>
            <a:endParaRPr lang="en-US" sz="2000" dirty="0">
              <a:solidFill>
                <a:srgbClr val="C00000"/>
              </a:solidFill>
            </a:endParaRPr>
          </a:p>
        </p:txBody>
      </p:sp>
      <p:sp>
        <p:nvSpPr>
          <p:cNvPr id="5" name="Footer Placeholder 4"/>
          <p:cNvSpPr>
            <a:spLocks noGrp="1"/>
          </p:cNvSpPr>
          <p:nvPr>
            <p:ph type="ftr" sz="quarter" idx="10"/>
          </p:nvPr>
        </p:nvSpPr>
        <p:spPr/>
        <p:txBody>
          <a:bodyPr/>
          <a:lstStyle/>
          <a:p>
            <a:r>
              <a:rPr lang="en-US" dirty="0" smtClean="0"/>
              <a:t>Lecture #15:  Constructing Loops in SPIM</a:t>
            </a:r>
            <a:endParaRPr lang="en-US" dirty="0"/>
          </a:p>
        </p:txBody>
      </p:sp>
      <p:sp>
        <p:nvSpPr>
          <p:cNvPr id="6" name="Slide Number Placeholder 5"/>
          <p:cNvSpPr>
            <a:spLocks noGrp="1"/>
          </p:cNvSpPr>
          <p:nvPr>
            <p:ph type="sldNum" sz="quarter" idx="11"/>
          </p:nvPr>
        </p:nvSpPr>
        <p:spPr/>
        <p:txBody>
          <a:bodyPr/>
          <a:lstStyle/>
          <a:p>
            <a:fld id="{E744DD6B-B1EA-4297-A96C-FE8E74C66DE5}" type="slidenum">
              <a:rPr lang="en-US" smtClean="0"/>
              <a:pPr/>
              <a:t>7</a:t>
            </a:fld>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279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Program Initiation</a:t>
            </a:r>
            <a:endParaRPr lang="en-US" sz="3600" dirty="0"/>
          </a:p>
        </p:txBody>
      </p:sp>
      <p:sp>
        <p:nvSpPr>
          <p:cNvPr id="3" name="Content Placeholder 2"/>
          <p:cNvSpPr>
            <a:spLocks noGrp="1"/>
          </p:cNvSpPr>
          <p:nvPr>
            <p:ph sz="half" idx="1"/>
          </p:nvPr>
        </p:nvSpPr>
        <p:spPr>
          <a:xfrm>
            <a:off x="685800" y="2057400"/>
            <a:ext cx="3200400" cy="3962400"/>
          </a:xfrm>
        </p:spPr>
        <p:txBody>
          <a:bodyPr/>
          <a:lstStyle/>
          <a:p>
            <a:r>
              <a:rPr lang="en-US" sz="1800" dirty="0" smtClean="0">
                <a:solidFill>
                  <a:srgbClr val="C00000"/>
                </a:solidFill>
              </a:rPr>
              <a:t>There is a need for two “pointers”* one to the buffer and one to the print area.  </a:t>
            </a:r>
          </a:p>
          <a:p>
            <a:r>
              <a:rPr lang="en-US" sz="1800" dirty="0" smtClean="0">
                <a:solidFill>
                  <a:schemeClr val="accent6"/>
                </a:solidFill>
              </a:rPr>
              <a:t>Since characters in “buffer” are reversed, we start at the last one first (pointer $t0).  </a:t>
            </a:r>
          </a:p>
          <a:p>
            <a:r>
              <a:rPr lang="en-US" sz="1800" dirty="0" smtClean="0">
                <a:solidFill>
                  <a:srgbClr val="FF9900"/>
                </a:solidFill>
              </a:rPr>
              <a:t>The other pointer holds the address of the first vacant character position in the print area (pointer $t1).  </a:t>
            </a:r>
          </a:p>
          <a:p>
            <a:r>
              <a:rPr lang="en-US" sz="1800" dirty="0" smtClean="0">
                <a:solidFill>
                  <a:srgbClr val="009900"/>
                </a:solidFill>
              </a:rPr>
              <a:t>We also clear the counter ($t2).</a:t>
            </a:r>
            <a:endParaRPr lang="en-US" sz="1800" dirty="0">
              <a:solidFill>
                <a:srgbClr val="009900"/>
              </a:solidFill>
            </a:endParaRPr>
          </a:p>
        </p:txBody>
      </p:sp>
      <p:sp>
        <p:nvSpPr>
          <p:cNvPr id="4" name="Content Placeholder 3"/>
          <p:cNvSpPr>
            <a:spLocks noGrp="1"/>
          </p:cNvSpPr>
          <p:nvPr>
            <p:ph sz="half" idx="2"/>
          </p:nvPr>
        </p:nvSpPr>
        <p:spPr>
          <a:xfrm>
            <a:off x="3733800" y="3048000"/>
            <a:ext cx="5105400" cy="1828800"/>
          </a:xfrm>
        </p:spPr>
        <p:txBody>
          <a:bodyPr/>
          <a:lstStyle/>
          <a:p>
            <a:pPr>
              <a:buNone/>
            </a:pPr>
            <a:r>
              <a:rPr lang="en-US" sz="1800" dirty="0" smtClean="0"/>
              <a:t>main:	la $t0,buffer </a:t>
            </a:r>
            <a:r>
              <a:rPr lang="en-US" sz="1600" dirty="0" smtClean="0"/>
              <a:t>	# </a:t>
            </a:r>
            <a:r>
              <a:rPr lang="en-US" sz="1400" dirty="0" smtClean="0"/>
              <a:t>First character address</a:t>
            </a:r>
            <a:endParaRPr lang="en-US" sz="1600" dirty="0" smtClean="0"/>
          </a:p>
          <a:p>
            <a:pPr>
              <a:buNone/>
            </a:pPr>
            <a:r>
              <a:rPr lang="en-US" sz="1600" dirty="0" smtClean="0"/>
              <a:t>		</a:t>
            </a:r>
            <a:r>
              <a:rPr lang="en-US" sz="1800" dirty="0" smtClean="0"/>
              <a:t>add $t0,$t0,95 </a:t>
            </a:r>
            <a:r>
              <a:rPr lang="en-US" sz="1600" dirty="0" smtClean="0"/>
              <a:t>	# </a:t>
            </a:r>
            <a:r>
              <a:rPr lang="en-US" sz="1400" dirty="0" smtClean="0"/>
              <a:t>plus 95, as 96 characters </a:t>
            </a:r>
            <a:r>
              <a:rPr lang="en-US" sz="1600" dirty="0" smtClean="0"/>
              <a:t>		 	# </a:t>
            </a:r>
            <a:r>
              <a:rPr lang="en-US" sz="1400" dirty="0" smtClean="0"/>
              <a:t>always transmitted.  </a:t>
            </a:r>
            <a:endParaRPr lang="en-US" sz="1600" dirty="0" smtClean="0"/>
          </a:p>
          <a:p>
            <a:pPr>
              <a:buNone/>
            </a:pPr>
            <a:r>
              <a:rPr lang="en-US" sz="1600" dirty="0" smtClean="0"/>
              <a:t>		</a:t>
            </a:r>
            <a:r>
              <a:rPr lang="en-US" sz="1800" dirty="0" smtClean="0"/>
              <a:t>la $t1,display</a:t>
            </a:r>
            <a:r>
              <a:rPr lang="en-US" sz="1600" dirty="0" smtClean="0"/>
              <a:t>	# </a:t>
            </a:r>
            <a:r>
              <a:rPr lang="en-US" sz="1400" dirty="0" smtClean="0"/>
              <a:t>Load base address of data 	</a:t>
            </a:r>
            <a:r>
              <a:rPr lang="en-US" sz="1600" dirty="0" smtClean="0"/>
              <a:t>		# </a:t>
            </a:r>
            <a:r>
              <a:rPr lang="en-US" sz="1400" dirty="0" smtClean="0"/>
              <a:t>space for reversed block.</a:t>
            </a:r>
            <a:endParaRPr lang="en-US" sz="1600" dirty="0" smtClean="0"/>
          </a:p>
          <a:p>
            <a:pPr>
              <a:buNone/>
            </a:pPr>
            <a:r>
              <a:rPr lang="en-US" sz="1600" dirty="0" smtClean="0"/>
              <a:t>		</a:t>
            </a:r>
            <a:r>
              <a:rPr lang="en-US" sz="1800" dirty="0" smtClean="0"/>
              <a:t>move $t2,$0</a:t>
            </a:r>
            <a:r>
              <a:rPr lang="en-US" sz="1600" dirty="0" smtClean="0"/>
              <a:t>	# </a:t>
            </a:r>
            <a:r>
              <a:rPr lang="en-US" sz="1400" dirty="0" smtClean="0"/>
              <a:t>Clear counter register.</a:t>
            </a:r>
            <a:endParaRPr lang="en-US" sz="1600" dirty="0"/>
          </a:p>
        </p:txBody>
      </p:sp>
      <p:sp>
        <p:nvSpPr>
          <p:cNvPr id="5" name="Footer Placeholder 4"/>
          <p:cNvSpPr>
            <a:spLocks noGrp="1"/>
          </p:cNvSpPr>
          <p:nvPr>
            <p:ph type="ftr" sz="quarter" idx="10"/>
          </p:nvPr>
        </p:nvSpPr>
        <p:spPr/>
        <p:txBody>
          <a:bodyPr/>
          <a:lstStyle/>
          <a:p>
            <a:r>
              <a:rPr lang="en-US" dirty="0" smtClean="0"/>
              <a:t>Lecture #15:  Constructing Loops in SPIM</a:t>
            </a:r>
            <a:endParaRPr lang="en-US" dirty="0"/>
          </a:p>
        </p:txBody>
      </p:sp>
      <p:sp>
        <p:nvSpPr>
          <p:cNvPr id="6" name="Slide Number Placeholder 5"/>
          <p:cNvSpPr>
            <a:spLocks noGrp="1"/>
          </p:cNvSpPr>
          <p:nvPr>
            <p:ph type="sldNum" sz="quarter" idx="11"/>
          </p:nvPr>
        </p:nvSpPr>
        <p:spPr/>
        <p:txBody>
          <a:bodyPr/>
          <a:lstStyle/>
          <a:p>
            <a:fld id="{E744DD6B-B1EA-4297-A96C-FE8E74C66DE5}" type="slidenum">
              <a:rPr lang="en-US" smtClean="0"/>
              <a:pPr/>
              <a:t>8</a:t>
            </a:fld>
            <a:endParaRPr lang="en-US" dirty="0"/>
          </a:p>
        </p:txBody>
      </p:sp>
      <p:sp>
        <p:nvSpPr>
          <p:cNvPr id="7" name="TextBox 6"/>
          <p:cNvSpPr txBox="1"/>
          <p:nvPr/>
        </p:nvSpPr>
        <p:spPr>
          <a:xfrm>
            <a:off x="762000" y="5943600"/>
            <a:ext cx="5791200" cy="307777"/>
          </a:xfrm>
          <a:prstGeom prst="rect">
            <a:avLst/>
          </a:prstGeom>
          <a:noFill/>
        </p:spPr>
        <p:txBody>
          <a:bodyPr wrap="square" rtlCol="0">
            <a:spAutoFit/>
          </a:bodyPr>
          <a:lstStyle/>
          <a:p>
            <a:r>
              <a:rPr lang="en-US" sz="1400" b="1" dirty="0" smtClean="0">
                <a:solidFill>
                  <a:srgbClr val="C00000"/>
                </a:solidFill>
              </a:rPr>
              <a:t>* A “pointer” is a vector or number that identifies a memory location.  </a:t>
            </a:r>
            <a:endParaRPr lang="en-US" sz="1400" b="1" dirty="0">
              <a:solidFill>
                <a:srgbClr val="C00000"/>
              </a:solidFill>
            </a:endParaRPr>
          </a:p>
        </p:txBody>
      </p:sp>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5449"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“Housekeeping”</a:t>
            </a:r>
            <a:endParaRPr lang="en-US" sz="3600" dirty="0"/>
          </a:p>
        </p:txBody>
      </p:sp>
      <p:sp>
        <p:nvSpPr>
          <p:cNvPr id="3" name="Content Placeholder 2"/>
          <p:cNvSpPr>
            <a:spLocks noGrp="1"/>
          </p:cNvSpPr>
          <p:nvPr>
            <p:ph sz="half" idx="1"/>
          </p:nvPr>
        </p:nvSpPr>
        <p:spPr>
          <a:xfrm>
            <a:off x="838200" y="2362200"/>
            <a:ext cx="2514600" cy="3657600"/>
          </a:xfrm>
        </p:spPr>
        <p:txBody>
          <a:bodyPr/>
          <a:lstStyle/>
          <a:p>
            <a:r>
              <a:rPr lang="en-US" sz="2000" dirty="0" smtClean="0">
                <a:solidFill>
                  <a:srgbClr val="0070C0"/>
                </a:solidFill>
              </a:rPr>
              <a:t>We need to discard all control characters.  </a:t>
            </a:r>
          </a:p>
          <a:p>
            <a:r>
              <a:rPr lang="en-US" sz="2000" dirty="0" smtClean="0">
                <a:solidFill>
                  <a:srgbClr val="C00000"/>
                </a:solidFill>
              </a:rPr>
              <a:t>We identify the control characters by their hex codes, so we eliminate them, as seen in the program segment to the right.   </a:t>
            </a:r>
            <a:r>
              <a:rPr lang="en-US" sz="2000" dirty="0" smtClean="0"/>
              <a:t> </a:t>
            </a:r>
            <a:endParaRPr lang="en-US" sz="2000" dirty="0"/>
          </a:p>
        </p:txBody>
      </p:sp>
      <p:sp>
        <p:nvSpPr>
          <p:cNvPr id="4" name="Content Placeholder 3"/>
          <p:cNvSpPr>
            <a:spLocks noGrp="1"/>
          </p:cNvSpPr>
          <p:nvPr>
            <p:ph sz="half" idx="2"/>
          </p:nvPr>
        </p:nvSpPr>
        <p:spPr>
          <a:xfrm>
            <a:off x="3429000" y="2514600"/>
            <a:ext cx="5181600" cy="3200400"/>
          </a:xfrm>
        </p:spPr>
        <p:txBody>
          <a:bodyPr/>
          <a:lstStyle/>
          <a:p>
            <a:pPr marL="1588" indent="-1588">
              <a:buNone/>
            </a:pPr>
            <a:r>
              <a:rPr lang="en-US" sz="1800" dirty="0" smtClean="0"/>
              <a:t>loop:</a:t>
            </a:r>
            <a:r>
              <a:rPr lang="en-US" sz="1600" dirty="0" smtClean="0"/>
              <a:t>	</a:t>
            </a:r>
            <a:r>
              <a:rPr lang="en-US" sz="1800" dirty="0" smtClean="0"/>
              <a:t>lb $t3,0($t0)      	# </a:t>
            </a:r>
            <a:r>
              <a:rPr lang="en-US" sz="1600" dirty="0" smtClean="0"/>
              <a:t>Loop begins here.</a:t>
            </a:r>
            <a:endParaRPr lang="en-US" sz="1800" dirty="0" smtClean="0"/>
          </a:p>
          <a:p>
            <a:pPr marL="1588" indent="-1588">
              <a:buNone/>
            </a:pPr>
            <a:r>
              <a:rPr lang="en-US" sz="1800" dirty="0" smtClean="0"/>
              <a:t>		beq $t3,35,next	# </a:t>
            </a:r>
            <a:r>
              <a:rPr lang="en-US" sz="1600" dirty="0" smtClean="0"/>
              <a:t>Test and eliminate </a:t>
            </a:r>
            <a:r>
              <a:rPr lang="en-US" sz="1800" dirty="0" smtClean="0"/>
              <a:t>	beq $t3,38,next 	# </a:t>
            </a:r>
            <a:r>
              <a:rPr lang="en-US" sz="1600" dirty="0" smtClean="0"/>
              <a:t>characters #, &amp;, *, </a:t>
            </a:r>
            <a:r>
              <a:rPr lang="en-US" sz="1800" dirty="0" smtClean="0"/>
              <a:t>		beq $t3,42,next 	# </a:t>
            </a:r>
            <a:r>
              <a:rPr lang="en-US" sz="1600" dirty="0" smtClean="0"/>
              <a:t>&lt;, and &gt;.  </a:t>
            </a:r>
            <a:endParaRPr lang="en-US" sz="1800" dirty="0" smtClean="0"/>
          </a:p>
          <a:p>
            <a:pPr marL="1588" indent="-1588">
              <a:buNone/>
            </a:pPr>
            <a:r>
              <a:rPr lang="en-US" sz="1800" dirty="0" smtClean="0"/>
              <a:t>		beq $t3,60,next</a:t>
            </a:r>
          </a:p>
          <a:p>
            <a:pPr marL="1588" indent="-1588">
              <a:buNone/>
            </a:pPr>
            <a:r>
              <a:rPr lang="en-US" sz="1800" dirty="0" smtClean="0"/>
              <a:t>		beq $t3,62,next</a:t>
            </a:r>
          </a:p>
          <a:p>
            <a:pPr marL="1588" indent="-1588">
              <a:buNone/>
            </a:pPr>
            <a:endParaRPr lang="en-US" sz="1800" dirty="0"/>
          </a:p>
          <a:p>
            <a:pPr marL="1588" indent="-1588">
              <a:buNone/>
            </a:pPr>
            <a:r>
              <a:rPr lang="en-US" sz="1800" dirty="0" smtClean="0"/>
              <a:t>	(Note:  “next” is the label for the program part that gets the next character)</a:t>
            </a:r>
            <a:endParaRPr lang="en-US" sz="1800" dirty="0"/>
          </a:p>
        </p:txBody>
      </p:sp>
      <p:sp>
        <p:nvSpPr>
          <p:cNvPr id="5" name="Footer Placeholder 4"/>
          <p:cNvSpPr>
            <a:spLocks noGrp="1"/>
          </p:cNvSpPr>
          <p:nvPr>
            <p:ph type="ftr" sz="quarter" idx="10"/>
          </p:nvPr>
        </p:nvSpPr>
        <p:spPr/>
        <p:txBody>
          <a:bodyPr/>
          <a:lstStyle/>
          <a:p>
            <a:r>
              <a:rPr lang="en-US" dirty="0" smtClean="0"/>
              <a:t>Lecture #15:  Constructing Loops in SPIM</a:t>
            </a:r>
            <a:endParaRPr lang="en-US" dirty="0"/>
          </a:p>
        </p:txBody>
      </p:sp>
      <p:sp>
        <p:nvSpPr>
          <p:cNvPr id="6" name="Slide Number Placeholder 5"/>
          <p:cNvSpPr>
            <a:spLocks noGrp="1"/>
          </p:cNvSpPr>
          <p:nvPr>
            <p:ph type="sldNum" sz="quarter" idx="11"/>
          </p:nvPr>
        </p:nvSpPr>
        <p:spPr/>
        <p:txBody>
          <a:bodyPr/>
          <a:lstStyle/>
          <a:p>
            <a:fld id="{E744DD6B-B1EA-4297-A96C-FE8E74C66DE5}" type="slidenum">
              <a:rPr lang="en-US" smtClean="0"/>
              <a:pPr/>
              <a:t>9</a:t>
            </a:fld>
            <a:endParaRPr lang="en-US" dirty="0"/>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715"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Files\MSOffice\Templates\Blank Presentation.pot</Template>
  <TotalTime>10382</TotalTime>
  <Words>3005</Words>
  <Application>Microsoft Office PowerPoint</Application>
  <PresentationFormat>On-screen Show (4:3)</PresentationFormat>
  <Paragraphs>570</Paragraphs>
  <Slides>30</Slides>
  <Notes>0</Notes>
  <HiddenSlides>0</HiddenSlides>
  <MMClips>28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Arial Black</vt:lpstr>
      <vt:lpstr>Lucida Bright</vt:lpstr>
      <vt:lpstr>Times New Roman</vt:lpstr>
      <vt:lpstr>Blank Presentation</vt:lpstr>
      <vt:lpstr>Loops in SPIM</vt:lpstr>
      <vt:lpstr>Loops (2)</vt:lpstr>
      <vt:lpstr>A Loop Program:  Reversing a String</vt:lpstr>
      <vt:lpstr>Analysis</vt:lpstr>
      <vt:lpstr>Analysis (2)</vt:lpstr>
      <vt:lpstr>Analysis (3)</vt:lpstr>
      <vt:lpstr>Register Choices</vt:lpstr>
      <vt:lpstr>Program Initiation</vt:lpstr>
      <vt:lpstr>“Housekeeping”</vt:lpstr>
      <vt:lpstr>Character Placement</vt:lpstr>
      <vt:lpstr>“Pointers”</vt:lpstr>
      <vt:lpstr>Print Routine</vt:lpstr>
      <vt:lpstr>PowerPoint Presentation</vt:lpstr>
      <vt:lpstr>Program 2</vt:lpstr>
      <vt:lpstr>Program 2 Solution</vt:lpstr>
      <vt:lpstr>A More Complex Loop Problem</vt:lpstr>
      <vt:lpstr>Problem Rationale</vt:lpstr>
      <vt:lpstr>Filling a Two-Dimensional Array</vt:lpstr>
      <vt:lpstr>Filling a Two-Dimensional Array (2)</vt:lpstr>
      <vt:lpstr>Array Positioning: Mapping an Array Element in the 2-D Array Program to Its Actual Position in Memory</vt:lpstr>
      <vt:lpstr>Program Flow Chart; Filling a 2-D Array</vt:lpstr>
      <vt:lpstr>Fill Analysis Using a Pointer</vt:lpstr>
      <vt:lpstr>Array Analysis (4)</vt:lpstr>
      <vt:lpstr>2D Array Loop Using Pointers</vt:lpstr>
      <vt:lpstr>Nested Loop Program</vt:lpstr>
      <vt:lpstr>PowerPoint Presentation</vt:lpstr>
      <vt:lpstr>Program 4</vt:lpstr>
      <vt:lpstr>Some Notes on Program 4</vt:lpstr>
      <vt:lpstr>Program 4 Solution</vt:lpstr>
      <vt:lpstr>SPIM Skill Improvement</vt:lpstr>
    </vt:vector>
  </TitlesOfParts>
  <Company>Dell Computer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Nathan Dodge</dc:creator>
  <cp:lastModifiedBy>Dodge, Nathan</cp:lastModifiedBy>
  <cp:revision>541</cp:revision>
  <cp:lastPrinted>2000-06-22T20:07:55Z</cp:lastPrinted>
  <dcterms:created xsi:type="dcterms:W3CDTF">2000-01-06T19:32:04Z</dcterms:created>
  <dcterms:modified xsi:type="dcterms:W3CDTF">2020-03-21T23:55:59Z</dcterms:modified>
</cp:coreProperties>
</file>