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8"/>
  </p:notesMasterIdLst>
  <p:sldIdLst>
    <p:sldId id="256" r:id="rId2"/>
    <p:sldId id="260" r:id="rId3"/>
    <p:sldId id="302" r:id="rId4"/>
    <p:sldId id="261" r:id="rId5"/>
    <p:sldId id="262" r:id="rId6"/>
    <p:sldId id="263" r:id="rId7"/>
    <p:sldId id="287" r:id="rId8"/>
    <p:sldId id="259" r:id="rId9"/>
    <p:sldId id="258" r:id="rId10"/>
    <p:sldId id="264" r:id="rId11"/>
    <p:sldId id="265" r:id="rId12"/>
    <p:sldId id="266" r:id="rId13"/>
    <p:sldId id="267" r:id="rId14"/>
    <p:sldId id="268" r:id="rId15"/>
    <p:sldId id="269" r:id="rId16"/>
    <p:sldId id="270" r:id="rId17"/>
    <p:sldId id="271" r:id="rId18"/>
    <p:sldId id="272"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8" r:id="rId32"/>
    <p:sldId id="286" r:id="rId33"/>
    <p:sldId id="290" r:id="rId34"/>
    <p:sldId id="289" r:id="rId35"/>
    <p:sldId id="291" r:id="rId36"/>
    <p:sldId id="292" r:id="rId37"/>
    <p:sldId id="293" r:id="rId38"/>
    <p:sldId id="294" r:id="rId39"/>
    <p:sldId id="295" r:id="rId40"/>
    <p:sldId id="296" r:id="rId41"/>
    <p:sldId id="297" r:id="rId42"/>
    <p:sldId id="298" r:id="rId43"/>
    <p:sldId id="299" r:id="rId44"/>
    <p:sldId id="300" r:id="rId45"/>
    <p:sldId id="301" r:id="rId46"/>
    <p:sldId id="303"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a:srgbClr val="FF99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image" Target="../media/image19.wmf"/><Relationship Id="rId7" Type="http://schemas.openxmlformats.org/officeDocument/2006/relationships/image" Target="../media/image23.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5" Type="http://schemas.openxmlformats.org/officeDocument/2006/relationships/image" Target="../media/image21.wmf"/><Relationship Id="rId10" Type="http://schemas.openxmlformats.org/officeDocument/2006/relationships/image" Target="../media/image26.wmf"/><Relationship Id="rId4" Type="http://schemas.openxmlformats.org/officeDocument/2006/relationships/image" Target="../media/image20.wmf"/><Relationship Id="rId9" Type="http://schemas.openxmlformats.org/officeDocument/2006/relationships/image" Target="../media/image2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5" Type="http://schemas.openxmlformats.org/officeDocument/2006/relationships/image" Target="../media/image37.wmf"/><Relationship Id="rId4" Type="http://schemas.openxmlformats.org/officeDocument/2006/relationships/image" Target="../media/image3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32356E-10FF-46B6-93AB-F78282EE4458}" type="datetimeFigureOut">
              <a:rPr lang="en-US" smtClean="0"/>
              <a:pPr/>
              <a:t>9/8/2017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91443A-532B-458D-A553-9A3C597879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F4CBD46-4BFA-435E-A67D-33B503FD29B1}" type="datetime1">
              <a:rPr lang="en-US" smtClean="0"/>
              <a:pPr/>
              <a:t>9/8/2017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B8B82C-53A2-4A15-8020-BC2CDAC640A0}" type="datetime1">
              <a:rPr lang="en-US" smtClean="0"/>
              <a:pPr/>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451487-6E99-40C0-BDA5-41485091ABCF}" type="datetime1">
              <a:rPr lang="en-US" smtClean="0"/>
              <a:pPr/>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284266-39FD-4D2E-93F4-76978A0D8F51}" type="datetime1">
              <a:rPr lang="en-US" smtClean="0"/>
              <a:pPr/>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44D55F-B0C3-4F9E-9C19-3DD327A842CF}" type="datetime1">
              <a:rPr lang="en-US" smtClean="0"/>
              <a:pPr/>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E3AEA2-CBD6-40A2-90E7-DD44754D8107}" type="datetime1">
              <a:rPr lang="en-US" smtClean="0"/>
              <a:pPr/>
              <a:t>9/8/2017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A48B74D-3A12-4646-888C-70D8AF4587CF}" type="datetime1">
              <a:rPr lang="en-US" smtClean="0"/>
              <a:pPr/>
              <a:t>9/8/2017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60588-0AFE-4B47-9CC1-1EAAD01A5D75}" type="datetime1">
              <a:rPr lang="en-US" smtClean="0"/>
              <a:pPr/>
              <a:t>9/8/2017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E9AB81-A7FD-43DA-BFDB-965189698D23}" type="datetime1">
              <a:rPr lang="en-US" smtClean="0"/>
              <a:pPr/>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04F9117-4EEB-4A3A-8669-F2B0CD4542B5}" type="datetime1">
              <a:rPr lang="en-US" smtClean="0"/>
              <a:pPr/>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EB30467-FDBA-48FD-A64B-21371EF0FAC2}" type="datetime1">
              <a:rPr lang="en-US" smtClean="0"/>
              <a:pPr/>
              <a:t>9/8/2017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med">
    <p:fade thruBlk="1"/>
  </p:transition>
  <p:timing>
    <p:tnLst>
      <p:par>
        <p:cTn id="1" dur="indefinite" restart="never" nodeType="tmRoot"/>
      </p:par>
    </p:tnLst>
  </p:timing>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3.bin"/><Relationship Id="rId12"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2.bin"/><Relationship Id="rId11" Type="http://schemas.openxmlformats.org/officeDocument/2006/relationships/oleObject" Target="../embeddings/oleObject17.bin"/><Relationship Id="rId5" Type="http://schemas.openxmlformats.org/officeDocument/2006/relationships/oleObject" Target="../embeddings/oleObject11.bin"/><Relationship Id="rId10" Type="http://schemas.openxmlformats.org/officeDocument/2006/relationships/oleObject" Target="../embeddings/oleObject16.bin"/><Relationship Id="rId4" Type="http://schemas.openxmlformats.org/officeDocument/2006/relationships/oleObject" Target="../embeddings/oleObject10.bin"/><Relationship Id="rId9" Type="http://schemas.openxmlformats.org/officeDocument/2006/relationships/oleObject" Target="../embeddings/oleObject15.bin"/></Relationships>
</file>

<file path=ppt/slides/_rels/slide4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3.bin"/><Relationship Id="rId7"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6.bin"/><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Logic Puzzles</a:t>
            </a:r>
            <a:endParaRPr lang="en-US" dirty="0"/>
          </a:p>
        </p:txBody>
      </p:sp>
      <p:sp>
        <p:nvSpPr>
          <p:cNvPr id="3" name="Subtitle 2"/>
          <p:cNvSpPr>
            <a:spLocks noGrp="1"/>
          </p:cNvSpPr>
          <p:nvPr>
            <p:ph type="subTitle" idx="1"/>
          </p:nvPr>
        </p:nvSpPr>
        <p:spPr/>
        <p:txBody>
          <a:bodyPr/>
          <a:lstStyle/>
          <a:p>
            <a:r>
              <a:rPr lang="en-US" dirty="0" smtClean="0"/>
              <a:t>What can we learn from them?</a:t>
            </a:r>
            <a:endParaRPr lang="en-US" dirty="0"/>
          </a:p>
        </p:txBody>
      </p:sp>
      <p:sp>
        <p:nvSpPr>
          <p:cNvPr id="6" name="Date Placeholder 5"/>
          <p:cNvSpPr>
            <a:spLocks noGrp="1"/>
          </p:cNvSpPr>
          <p:nvPr>
            <p:ph type="dt" sz="half" idx="10"/>
          </p:nvPr>
        </p:nvSpPr>
        <p:spPr/>
        <p:txBody>
          <a:bodyPr/>
          <a:lstStyle/>
          <a:p>
            <a:fld id="{2B298127-482F-4744-A377-EF42AD02CE34}" type="datetime1">
              <a:rPr lang="en-US" smtClean="0"/>
              <a:pPr/>
              <a:t>9/8/2017</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languages can they speak?</a:t>
            </a:r>
            <a:endParaRPr lang="en-US" dirty="0"/>
          </a:p>
        </p:txBody>
      </p:sp>
      <p:sp>
        <p:nvSpPr>
          <p:cNvPr id="3" name="Content Placeholder 2"/>
          <p:cNvSpPr>
            <a:spLocks noGrp="1"/>
          </p:cNvSpPr>
          <p:nvPr>
            <p:ph idx="1"/>
          </p:nvPr>
        </p:nvSpPr>
        <p:spPr/>
        <p:txBody>
          <a:bodyPr/>
          <a:lstStyle/>
          <a:p>
            <a:r>
              <a:rPr lang="en-US" dirty="0" smtClean="0"/>
              <a:t>Two sets:		Person &amp; Language</a:t>
            </a:r>
          </a:p>
          <a:p>
            <a:r>
              <a:rPr lang="en-US" dirty="0" smtClean="0"/>
              <a:t>Key relation:	speaks</a:t>
            </a:r>
          </a:p>
          <a:p>
            <a:endParaRPr lang="en-US" sz="800" dirty="0" smtClean="0"/>
          </a:p>
          <a:p>
            <a:r>
              <a:rPr lang="en-US" dirty="0" smtClean="0"/>
              <a:t>0-1 table can be a useful tool to solve such problems:</a:t>
            </a:r>
            <a:endParaRPr lang="en-US" dirty="0"/>
          </a:p>
        </p:txBody>
      </p:sp>
      <p:sp>
        <p:nvSpPr>
          <p:cNvPr id="5" name="Rectangle 4"/>
          <p:cNvSpPr/>
          <p:nvPr/>
        </p:nvSpPr>
        <p:spPr>
          <a:xfrm>
            <a:off x="381000" y="304800"/>
            <a:ext cx="3048000" cy="492443"/>
          </a:xfrm>
          <a:prstGeom prst="rect">
            <a:avLst/>
          </a:prstGeom>
        </p:spPr>
        <p:txBody>
          <a:bodyPr wrap="square">
            <a:spAutoFit/>
          </a:bodyPr>
          <a:lstStyle/>
          <a:p>
            <a:r>
              <a:rPr lang="en-US" sz="2600" dirty="0" smtClean="0"/>
              <a:t>Matching Problem</a:t>
            </a:r>
          </a:p>
        </p:txBody>
      </p:sp>
      <p:graphicFrame>
        <p:nvGraphicFramePr>
          <p:cNvPr id="6" name="Table 5"/>
          <p:cNvGraphicFramePr>
            <a:graphicFrameLocks noGrp="1"/>
          </p:cNvGraphicFramePr>
          <p:nvPr/>
        </p:nvGraphicFramePr>
        <p:xfrm>
          <a:off x="838200" y="3886200"/>
          <a:ext cx="7010400" cy="2438401"/>
        </p:xfrm>
        <a:graphic>
          <a:graphicData uri="http://schemas.openxmlformats.org/drawingml/2006/table">
            <a:tbl>
              <a:tblPr firstRow="1" bandRow="1">
                <a:tableStyleId>{073A0DAA-6AF3-43AB-8588-CEC1D06C72B9}</a:tableStyleId>
              </a:tblPr>
              <a:tblGrid>
                <a:gridCol w="1402080"/>
                <a:gridCol w="1402080"/>
                <a:gridCol w="1402080"/>
                <a:gridCol w="1402080"/>
                <a:gridCol w="1402080"/>
              </a:tblGrid>
              <a:tr h="482321">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r>
                        <a:rPr lang="en-US" dirty="0" smtClean="0"/>
                        <a:t>English</a:t>
                      </a:r>
                      <a:endParaRPr lang="en-US" dirty="0"/>
                    </a:p>
                  </a:txBody>
                  <a:tcPr>
                    <a:lnL w="12700" cmpd="sng">
                      <a:noFill/>
                    </a:lnL>
                  </a:tcPr>
                </a:tc>
                <a:tc>
                  <a:txBody>
                    <a:bodyPr/>
                    <a:lstStyle/>
                    <a:p>
                      <a:pPr algn="ctr"/>
                      <a:r>
                        <a:rPr lang="en-US" dirty="0" smtClean="0"/>
                        <a:t>French</a:t>
                      </a:r>
                      <a:endParaRPr lang="en-US" dirty="0"/>
                    </a:p>
                  </a:txBody>
                  <a:tcPr/>
                </a:tc>
                <a:tc>
                  <a:txBody>
                    <a:bodyPr/>
                    <a:lstStyle/>
                    <a:p>
                      <a:pPr algn="ctr"/>
                      <a:r>
                        <a:rPr lang="en-US" dirty="0" smtClean="0"/>
                        <a:t>German</a:t>
                      </a:r>
                      <a:endParaRPr lang="en-US" dirty="0"/>
                    </a:p>
                  </a:txBody>
                  <a:tcPr/>
                </a:tc>
                <a:tc>
                  <a:txBody>
                    <a:bodyPr/>
                    <a:lstStyle/>
                    <a:p>
                      <a:pPr algn="ctr"/>
                      <a:r>
                        <a:rPr lang="en-US" dirty="0" smtClean="0"/>
                        <a:t>Italian</a:t>
                      </a:r>
                      <a:endParaRPr lang="en-US" dirty="0"/>
                    </a:p>
                  </a:txBody>
                  <a:tcPr/>
                </a:tc>
              </a:tr>
              <a:tr h="489020">
                <a:tc>
                  <a:txBody>
                    <a:bodyPr/>
                    <a:lstStyle/>
                    <a:p>
                      <a:pPr algn="ctr"/>
                      <a:r>
                        <a:rPr lang="en-US" dirty="0" smtClean="0"/>
                        <a:t>A</a:t>
                      </a:r>
                      <a:endParaRPr lang="en-US" dirty="0"/>
                    </a:p>
                  </a:txBody>
                  <a:tcPr>
                    <a:lnT w="38100" cmpd="sng">
                      <a:noFill/>
                    </a:lnT>
                    <a:solidFill>
                      <a:schemeClr val="bg2">
                        <a:lumMod val="90000"/>
                      </a:schemeClr>
                    </a:solidFill>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489020">
                <a:tc>
                  <a:txBody>
                    <a:bodyPr/>
                    <a:lstStyle/>
                    <a:p>
                      <a:pPr algn="ctr"/>
                      <a:r>
                        <a:rPr lang="en-US" dirty="0" smtClean="0"/>
                        <a:t>B </a:t>
                      </a:r>
                      <a:endParaRPr lang="en-US" dirty="0"/>
                    </a:p>
                  </a:txBody>
                  <a:tcPr>
                    <a:solidFill>
                      <a:schemeClr val="bg2">
                        <a:lumMod val="90000"/>
                      </a:schemeClr>
                    </a:solidFill>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89020">
                <a:tc>
                  <a:txBody>
                    <a:bodyPr/>
                    <a:lstStyle/>
                    <a:p>
                      <a:pPr algn="ctr"/>
                      <a:r>
                        <a:rPr lang="en-US" dirty="0" smtClean="0"/>
                        <a:t>C</a:t>
                      </a:r>
                      <a:endParaRPr lang="en-US" dirty="0"/>
                    </a:p>
                  </a:txBody>
                  <a:tcPr>
                    <a:solidFill>
                      <a:schemeClr val="bg2">
                        <a:lumMod val="90000"/>
                      </a:schemeClr>
                    </a:solidFill>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89020">
                <a:tc>
                  <a:txBody>
                    <a:bodyPr/>
                    <a:lstStyle/>
                    <a:p>
                      <a:pPr algn="ctr"/>
                      <a:r>
                        <a:rPr lang="en-US" dirty="0" smtClean="0"/>
                        <a:t>D</a:t>
                      </a:r>
                      <a:endParaRPr lang="en-US" dirty="0"/>
                    </a:p>
                  </a:txBody>
                  <a:tcPr>
                    <a:solidFill>
                      <a:schemeClr val="bg2">
                        <a:lumMod val="90000"/>
                      </a:schemeClr>
                    </a:solidFill>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9" name="Date Placeholder 8"/>
          <p:cNvSpPr>
            <a:spLocks noGrp="1"/>
          </p:cNvSpPr>
          <p:nvPr>
            <p:ph type="dt" sz="half" idx="10"/>
          </p:nvPr>
        </p:nvSpPr>
        <p:spPr/>
        <p:txBody>
          <a:bodyPr/>
          <a:lstStyle/>
          <a:p>
            <a:fld id="{D92A9389-351A-4958-BF92-180B84280D66}" type="datetime1">
              <a:rPr lang="en-US" smtClean="0"/>
              <a:pPr/>
              <a:t>9/8/2017</a:t>
            </a:fld>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languages can they speak?</a:t>
            </a:r>
            <a:endParaRPr lang="en-US" dirty="0"/>
          </a:p>
        </p:txBody>
      </p:sp>
      <p:sp>
        <p:nvSpPr>
          <p:cNvPr id="3" name="Content Placeholder 2"/>
          <p:cNvSpPr>
            <a:spLocks noGrp="1"/>
          </p:cNvSpPr>
          <p:nvPr>
            <p:ph idx="1"/>
          </p:nvPr>
        </p:nvSpPr>
        <p:spPr>
          <a:xfrm>
            <a:off x="457200" y="1935480"/>
            <a:ext cx="4953000" cy="4084320"/>
          </a:xfrm>
        </p:spPr>
        <p:txBody>
          <a:bodyPr>
            <a:normAutofit fontScale="70000" lnSpcReduction="20000"/>
          </a:bodyPr>
          <a:lstStyle/>
          <a:p>
            <a:endParaRPr lang="en-US" sz="1100" dirty="0" smtClean="0"/>
          </a:p>
          <a:p>
            <a:pPr marL="514350" indent="-514350">
              <a:buFont typeface="+mj-lt"/>
              <a:buAutoNum type="arabicParenR"/>
            </a:pPr>
            <a:r>
              <a:rPr lang="en-US" sz="2800" dirty="0" smtClean="0"/>
              <a:t>Each person speaks exactly </a:t>
            </a:r>
            <a:r>
              <a:rPr lang="en-US" sz="2800" dirty="0" smtClean="0">
                <a:solidFill>
                  <a:schemeClr val="accent1">
                    <a:lumMod val="75000"/>
                  </a:schemeClr>
                </a:solidFill>
              </a:rPr>
              <a:t>2</a:t>
            </a:r>
            <a:r>
              <a:rPr lang="en-US" sz="2800" dirty="0" smtClean="0"/>
              <a:t> languages.</a:t>
            </a:r>
          </a:p>
          <a:p>
            <a:pPr marL="514350" indent="-514350">
              <a:buFont typeface="+mj-lt"/>
              <a:buAutoNum type="arabicParenR"/>
            </a:pPr>
            <a:r>
              <a:rPr lang="en-US" sz="2800" dirty="0" smtClean="0"/>
              <a:t>There is </a:t>
            </a:r>
            <a:r>
              <a:rPr lang="en-US" sz="2800" dirty="0" smtClean="0">
                <a:solidFill>
                  <a:schemeClr val="accent1">
                    <a:lumMod val="75000"/>
                  </a:schemeClr>
                </a:solidFill>
              </a:rPr>
              <a:t>no</a:t>
            </a:r>
            <a:r>
              <a:rPr lang="en-US" sz="2800" dirty="0" smtClean="0"/>
              <a:t> language that all of them can speak.</a:t>
            </a:r>
          </a:p>
          <a:p>
            <a:pPr marL="514350" indent="-514350">
              <a:buFont typeface="+mj-lt"/>
              <a:buAutoNum type="arabicParenR"/>
            </a:pPr>
            <a:r>
              <a:rPr lang="en-US" sz="2800" dirty="0" smtClean="0"/>
              <a:t>there is </a:t>
            </a:r>
            <a:r>
              <a:rPr lang="en-US" sz="2800" dirty="0" smtClean="0">
                <a:solidFill>
                  <a:schemeClr val="accent1">
                    <a:lumMod val="75000"/>
                  </a:schemeClr>
                </a:solidFill>
              </a:rPr>
              <a:t>only one </a:t>
            </a:r>
            <a:r>
              <a:rPr lang="en-US" sz="2800" dirty="0" smtClean="0"/>
              <a:t>language that </a:t>
            </a:r>
            <a:r>
              <a:rPr lang="en-US" sz="2800" dirty="0" smtClean="0">
                <a:solidFill>
                  <a:srgbClr val="0070C0"/>
                </a:solidFill>
              </a:rPr>
              <a:t>3 </a:t>
            </a:r>
            <a:r>
              <a:rPr lang="en-US" sz="2800" dirty="0" smtClean="0"/>
              <a:t>of them can speak.</a:t>
            </a:r>
          </a:p>
          <a:p>
            <a:pPr marL="514350" indent="-514350">
              <a:buFont typeface="+mj-lt"/>
              <a:buAutoNum type="arabicParenR"/>
            </a:pPr>
            <a:r>
              <a:rPr lang="en-US" sz="2800" dirty="0" smtClean="0">
                <a:solidFill>
                  <a:schemeClr val="accent1">
                    <a:lumMod val="75000"/>
                  </a:schemeClr>
                </a:solidFill>
              </a:rPr>
              <a:t>Nobody</a:t>
            </a:r>
            <a:r>
              <a:rPr lang="en-US" sz="2800" dirty="0" smtClean="0"/>
              <a:t> understand both French and German.</a:t>
            </a:r>
          </a:p>
          <a:p>
            <a:pPr marL="514350" indent="-514350">
              <a:buFont typeface="+mj-lt"/>
              <a:buAutoNum type="arabicParenR"/>
            </a:pPr>
            <a:r>
              <a:rPr lang="en-US" sz="2800" dirty="0" smtClean="0">
                <a:solidFill>
                  <a:srgbClr val="FF0000"/>
                </a:solidFill>
              </a:rPr>
              <a:t>A</a:t>
            </a:r>
            <a:r>
              <a:rPr lang="en-US" sz="2800" dirty="0" smtClean="0"/>
              <a:t> don’t speak English, but </a:t>
            </a:r>
            <a:r>
              <a:rPr lang="en-US" sz="2800" dirty="0" smtClean="0">
                <a:solidFill>
                  <a:srgbClr val="FF0000"/>
                </a:solidFill>
              </a:rPr>
              <a:t>B</a:t>
            </a:r>
            <a:r>
              <a:rPr lang="en-US" sz="2800" dirty="0" smtClean="0"/>
              <a:t> and </a:t>
            </a:r>
            <a:r>
              <a:rPr lang="en-US" sz="2800" dirty="0" smtClean="0">
                <a:solidFill>
                  <a:srgbClr val="FF0000"/>
                </a:solidFill>
              </a:rPr>
              <a:t>C</a:t>
            </a:r>
            <a:r>
              <a:rPr lang="en-US" sz="2800" dirty="0" smtClean="0"/>
              <a:t> need him as an interpreter.</a:t>
            </a:r>
          </a:p>
          <a:p>
            <a:pPr marL="514350" indent="-514350">
              <a:buFont typeface="+mj-lt"/>
              <a:buAutoNum type="arabicParenR"/>
            </a:pPr>
            <a:r>
              <a:rPr lang="en-US" sz="2800" dirty="0" smtClean="0">
                <a:solidFill>
                  <a:srgbClr val="FF0000"/>
                </a:solidFill>
              </a:rPr>
              <a:t>C</a:t>
            </a:r>
            <a:r>
              <a:rPr lang="en-US" sz="2800" dirty="0" smtClean="0"/>
              <a:t> speaks German, </a:t>
            </a:r>
            <a:r>
              <a:rPr lang="en-US" sz="2800" dirty="0" smtClean="0">
                <a:solidFill>
                  <a:srgbClr val="FF0000"/>
                </a:solidFill>
              </a:rPr>
              <a:t>D</a:t>
            </a:r>
            <a:r>
              <a:rPr lang="en-US" sz="2800" dirty="0" smtClean="0"/>
              <a:t> doesn’t, but they can communicate directly.</a:t>
            </a:r>
          </a:p>
          <a:p>
            <a:pPr marL="514350" indent="-514350">
              <a:buFont typeface="+mj-lt"/>
              <a:buAutoNum type="arabicParenR"/>
            </a:pPr>
            <a:r>
              <a:rPr lang="en-US" sz="2800" dirty="0" smtClean="0">
                <a:solidFill>
                  <a:srgbClr val="FF0000"/>
                </a:solidFill>
              </a:rPr>
              <a:t>A</a:t>
            </a:r>
            <a:r>
              <a:rPr lang="en-US" sz="2800" dirty="0" smtClean="0"/>
              <a:t>, </a:t>
            </a:r>
            <a:r>
              <a:rPr lang="en-US" sz="2800" dirty="0" smtClean="0">
                <a:solidFill>
                  <a:srgbClr val="FF0000"/>
                </a:solidFill>
              </a:rPr>
              <a:t>B</a:t>
            </a:r>
            <a:r>
              <a:rPr lang="en-US" sz="2800" dirty="0" smtClean="0"/>
              <a:t> and </a:t>
            </a:r>
            <a:r>
              <a:rPr lang="en-US" sz="2800" dirty="0" smtClean="0">
                <a:solidFill>
                  <a:srgbClr val="FF0000"/>
                </a:solidFill>
              </a:rPr>
              <a:t>D</a:t>
            </a:r>
            <a:r>
              <a:rPr lang="en-US" sz="2800" dirty="0" smtClean="0"/>
              <a:t> want to talk, but cannot find a language they all can speak.</a:t>
            </a:r>
          </a:p>
        </p:txBody>
      </p:sp>
      <p:sp>
        <p:nvSpPr>
          <p:cNvPr id="5" name="Rectangle 4"/>
          <p:cNvSpPr/>
          <p:nvPr/>
        </p:nvSpPr>
        <p:spPr>
          <a:xfrm>
            <a:off x="381000" y="304800"/>
            <a:ext cx="3048000" cy="492443"/>
          </a:xfrm>
          <a:prstGeom prst="rect">
            <a:avLst/>
          </a:prstGeom>
        </p:spPr>
        <p:txBody>
          <a:bodyPr wrap="square">
            <a:spAutoFit/>
          </a:bodyPr>
          <a:lstStyle/>
          <a:p>
            <a:r>
              <a:rPr lang="en-US" sz="2600" dirty="0" smtClean="0"/>
              <a:t>Matching Problem</a:t>
            </a:r>
          </a:p>
        </p:txBody>
      </p:sp>
      <p:graphicFrame>
        <p:nvGraphicFramePr>
          <p:cNvPr id="6" name="Table 5"/>
          <p:cNvGraphicFramePr>
            <a:graphicFrameLocks noGrp="1"/>
          </p:cNvGraphicFramePr>
          <p:nvPr/>
        </p:nvGraphicFramePr>
        <p:xfrm>
          <a:off x="5638800" y="2209800"/>
          <a:ext cx="3078163" cy="2438401"/>
        </p:xfrm>
        <a:graphic>
          <a:graphicData uri="http://schemas.openxmlformats.org/drawingml/2006/table">
            <a:tbl>
              <a:tblPr firstRow="1" bandRow="1">
                <a:tableStyleId>{073A0DAA-6AF3-43AB-8588-CEC1D06C72B9}</a:tableStyleId>
              </a:tblPr>
              <a:tblGrid>
                <a:gridCol w="381000"/>
                <a:gridCol w="717868"/>
                <a:gridCol w="665480"/>
                <a:gridCol w="706755"/>
                <a:gridCol w="607060"/>
              </a:tblGrid>
              <a:tr h="482321">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r>
                        <a:rPr lang="en-US" dirty="0" smtClean="0"/>
                        <a:t>ENG</a:t>
                      </a:r>
                      <a:endParaRPr lang="en-US" dirty="0"/>
                    </a:p>
                  </a:txBody>
                  <a:tcPr>
                    <a:lnL w="12700" cmpd="sng">
                      <a:noFill/>
                    </a:lnL>
                  </a:tcPr>
                </a:tc>
                <a:tc>
                  <a:txBody>
                    <a:bodyPr/>
                    <a:lstStyle/>
                    <a:p>
                      <a:pPr algn="ctr"/>
                      <a:r>
                        <a:rPr lang="en-US" dirty="0" smtClean="0"/>
                        <a:t>FRE</a:t>
                      </a:r>
                      <a:endParaRPr lang="en-US" dirty="0"/>
                    </a:p>
                  </a:txBody>
                  <a:tcPr/>
                </a:tc>
                <a:tc>
                  <a:txBody>
                    <a:bodyPr/>
                    <a:lstStyle/>
                    <a:p>
                      <a:pPr algn="ctr"/>
                      <a:r>
                        <a:rPr lang="en-US" dirty="0" smtClean="0"/>
                        <a:t>GER</a:t>
                      </a:r>
                      <a:endParaRPr lang="en-US" dirty="0"/>
                    </a:p>
                  </a:txBody>
                  <a:tcPr/>
                </a:tc>
                <a:tc>
                  <a:txBody>
                    <a:bodyPr/>
                    <a:lstStyle/>
                    <a:p>
                      <a:pPr algn="ctr"/>
                      <a:r>
                        <a:rPr lang="en-US" dirty="0" smtClean="0"/>
                        <a:t>ITA</a:t>
                      </a:r>
                      <a:endParaRPr lang="en-US" dirty="0"/>
                    </a:p>
                  </a:txBody>
                  <a:tcPr/>
                </a:tc>
              </a:tr>
              <a:tr h="489020">
                <a:tc>
                  <a:txBody>
                    <a:bodyPr/>
                    <a:lstStyle/>
                    <a:p>
                      <a:pPr algn="ctr"/>
                      <a:r>
                        <a:rPr lang="en-US" dirty="0" smtClean="0"/>
                        <a:t>A</a:t>
                      </a:r>
                      <a:endParaRPr lang="en-US" dirty="0"/>
                    </a:p>
                  </a:txBody>
                  <a:tcPr>
                    <a:lnT w="38100" cmpd="sng">
                      <a:noFill/>
                    </a:lnT>
                    <a:solidFill>
                      <a:schemeClr val="bg2">
                        <a:lumMod val="90000"/>
                      </a:schemeClr>
                    </a:solidFill>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c>
                  <a:txBody>
                    <a:bodyPr/>
                    <a:lstStyle/>
                    <a:p>
                      <a:pPr algn="ctr"/>
                      <a:endParaRPr lang="en-US" dirty="0"/>
                    </a:p>
                  </a:txBody>
                  <a:tcPr/>
                </a:tc>
              </a:tr>
              <a:tr h="489020">
                <a:tc>
                  <a:txBody>
                    <a:bodyPr/>
                    <a:lstStyle/>
                    <a:p>
                      <a:pPr algn="ctr"/>
                      <a:r>
                        <a:rPr lang="en-US" dirty="0" smtClean="0"/>
                        <a:t>B </a:t>
                      </a:r>
                      <a:endParaRPr lang="en-US" dirty="0"/>
                    </a:p>
                  </a:txBody>
                  <a:tcPr>
                    <a:solidFill>
                      <a:schemeClr val="bg2">
                        <a:lumMod val="90000"/>
                      </a:schemeClr>
                    </a:solidFill>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r>
              <a:tr h="489020">
                <a:tc>
                  <a:txBody>
                    <a:bodyPr/>
                    <a:lstStyle/>
                    <a:p>
                      <a:pPr algn="ctr"/>
                      <a:r>
                        <a:rPr lang="en-US" dirty="0" smtClean="0"/>
                        <a:t>C</a:t>
                      </a:r>
                      <a:endParaRPr lang="en-US" dirty="0"/>
                    </a:p>
                  </a:txBody>
                  <a:tcPr>
                    <a:solidFill>
                      <a:schemeClr val="bg2">
                        <a:lumMod val="90000"/>
                      </a:schemeClr>
                    </a:solidFill>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489020">
                <a:tc>
                  <a:txBody>
                    <a:bodyPr/>
                    <a:lstStyle/>
                    <a:p>
                      <a:pPr algn="ctr"/>
                      <a:r>
                        <a:rPr lang="en-US" dirty="0" smtClean="0"/>
                        <a:t>D</a:t>
                      </a:r>
                      <a:endParaRPr lang="en-US" dirty="0"/>
                    </a:p>
                  </a:txBody>
                  <a:tcPr>
                    <a:solidFill>
                      <a:schemeClr val="bg2">
                        <a:lumMod val="90000"/>
                      </a:schemeClr>
                    </a:solidFill>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r>
            </a:tbl>
          </a:graphicData>
        </a:graphic>
      </p:graphicFrame>
      <p:sp>
        <p:nvSpPr>
          <p:cNvPr id="7" name="TextBox 6"/>
          <p:cNvSpPr txBox="1"/>
          <p:nvPr/>
        </p:nvSpPr>
        <p:spPr>
          <a:xfrm>
            <a:off x="6188998" y="2667000"/>
            <a:ext cx="364202" cy="492443"/>
          </a:xfrm>
          <a:prstGeom prst="rect">
            <a:avLst/>
          </a:prstGeom>
          <a:noFill/>
        </p:spPr>
        <p:txBody>
          <a:bodyPr wrap="none" rtlCol="0">
            <a:spAutoFit/>
          </a:bodyPr>
          <a:lstStyle/>
          <a:p>
            <a:r>
              <a:rPr lang="en-US" sz="2600" dirty="0" smtClean="0"/>
              <a:t>0</a:t>
            </a:r>
            <a:endParaRPr lang="en-US" sz="2600" dirty="0"/>
          </a:p>
        </p:txBody>
      </p:sp>
      <p:sp>
        <p:nvSpPr>
          <p:cNvPr id="8" name="TextBox 7"/>
          <p:cNvSpPr txBox="1"/>
          <p:nvPr/>
        </p:nvSpPr>
        <p:spPr>
          <a:xfrm>
            <a:off x="7635938" y="3635609"/>
            <a:ext cx="288862" cy="492443"/>
          </a:xfrm>
          <a:prstGeom prst="rect">
            <a:avLst/>
          </a:prstGeom>
          <a:noFill/>
        </p:spPr>
        <p:txBody>
          <a:bodyPr wrap="none" rtlCol="0">
            <a:spAutoFit/>
          </a:bodyPr>
          <a:lstStyle/>
          <a:p>
            <a:r>
              <a:rPr lang="en-US" sz="2600" dirty="0" smtClean="0"/>
              <a:t>1</a:t>
            </a:r>
            <a:endParaRPr lang="en-US" sz="2600" dirty="0"/>
          </a:p>
        </p:txBody>
      </p:sp>
      <p:sp>
        <p:nvSpPr>
          <p:cNvPr id="9" name="TextBox 8"/>
          <p:cNvSpPr txBox="1"/>
          <p:nvPr/>
        </p:nvSpPr>
        <p:spPr>
          <a:xfrm>
            <a:off x="7600354" y="4114800"/>
            <a:ext cx="364202" cy="492443"/>
          </a:xfrm>
          <a:prstGeom prst="rect">
            <a:avLst/>
          </a:prstGeom>
          <a:noFill/>
        </p:spPr>
        <p:txBody>
          <a:bodyPr wrap="none" rtlCol="0">
            <a:spAutoFit/>
          </a:bodyPr>
          <a:lstStyle/>
          <a:p>
            <a:r>
              <a:rPr lang="en-US" sz="2600" dirty="0" smtClean="0"/>
              <a:t>0</a:t>
            </a:r>
            <a:endParaRPr lang="en-US" sz="2600" dirty="0"/>
          </a:p>
        </p:txBody>
      </p:sp>
      <p:sp>
        <p:nvSpPr>
          <p:cNvPr id="10" name="TextBox 9"/>
          <p:cNvSpPr txBox="1"/>
          <p:nvPr/>
        </p:nvSpPr>
        <p:spPr>
          <a:xfrm>
            <a:off x="6874798" y="3657600"/>
            <a:ext cx="364202" cy="492443"/>
          </a:xfrm>
          <a:prstGeom prst="rect">
            <a:avLst/>
          </a:prstGeom>
          <a:noFill/>
        </p:spPr>
        <p:txBody>
          <a:bodyPr wrap="none" rtlCol="0">
            <a:spAutoFit/>
          </a:bodyPr>
          <a:lstStyle/>
          <a:p>
            <a:r>
              <a:rPr lang="en-US" sz="2600" dirty="0" smtClean="0"/>
              <a:t>0</a:t>
            </a:r>
            <a:endParaRPr lang="en-US" sz="2600" dirty="0"/>
          </a:p>
        </p:txBody>
      </p:sp>
      <p:sp>
        <p:nvSpPr>
          <p:cNvPr id="11" name="TextBox 10"/>
          <p:cNvSpPr txBox="1"/>
          <p:nvPr/>
        </p:nvSpPr>
        <p:spPr>
          <a:xfrm>
            <a:off x="7600354" y="3163956"/>
            <a:ext cx="364202" cy="492443"/>
          </a:xfrm>
          <a:prstGeom prst="rect">
            <a:avLst/>
          </a:prstGeom>
          <a:noFill/>
        </p:spPr>
        <p:txBody>
          <a:bodyPr wrap="none" rtlCol="0">
            <a:spAutoFit/>
          </a:bodyPr>
          <a:lstStyle/>
          <a:p>
            <a:r>
              <a:rPr lang="en-US" sz="2600" dirty="0" smtClean="0"/>
              <a:t>0</a:t>
            </a:r>
            <a:endParaRPr lang="en-US" sz="2600" dirty="0"/>
          </a:p>
        </p:txBody>
      </p:sp>
      <p:sp>
        <p:nvSpPr>
          <p:cNvPr id="12" name="TextBox 11"/>
          <p:cNvSpPr txBox="1"/>
          <p:nvPr/>
        </p:nvSpPr>
        <p:spPr>
          <a:xfrm>
            <a:off x="6923634" y="3165157"/>
            <a:ext cx="288862" cy="492443"/>
          </a:xfrm>
          <a:prstGeom prst="rect">
            <a:avLst/>
          </a:prstGeom>
          <a:noFill/>
        </p:spPr>
        <p:txBody>
          <a:bodyPr wrap="none" rtlCol="0">
            <a:spAutoFit/>
          </a:bodyPr>
          <a:lstStyle/>
          <a:p>
            <a:r>
              <a:rPr lang="en-US" sz="2600" dirty="0" smtClean="0"/>
              <a:t>1</a:t>
            </a:r>
            <a:endParaRPr lang="en-US" sz="2600" dirty="0"/>
          </a:p>
        </p:txBody>
      </p:sp>
      <p:sp>
        <p:nvSpPr>
          <p:cNvPr id="13" name="TextBox 12"/>
          <p:cNvSpPr txBox="1"/>
          <p:nvPr/>
        </p:nvSpPr>
        <p:spPr>
          <a:xfrm>
            <a:off x="5562600" y="4800600"/>
            <a:ext cx="1165704" cy="369332"/>
          </a:xfrm>
          <a:prstGeom prst="rect">
            <a:avLst/>
          </a:prstGeom>
          <a:noFill/>
        </p:spPr>
        <p:txBody>
          <a:bodyPr wrap="none" rtlCol="0">
            <a:spAutoFit/>
          </a:bodyPr>
          <a:lstStyle/>
          <a:p>
            <a:r>
              <a:rPr lang="en-US" dirty="0" smtClean="0"/>
              <a:t>8) B = </a:t>
            </a:r>
            <a:r>
              <a:rPr lang="en-US" dirty="0" smtClean="0">
                <a:sym typeface="Symbol"/>
              </a:rPr>
              <a:t> </a:t>
            </a:r>
            <a:r>
              <a:rPr lang="en-US" dirty="0" smtClean="0"/>
              <a:t>C</a:t>
            </a:r>
            <a:endParaRPr lang="en-US" dirty="0"/>
          </a:p>
        </p:txBody>
      </p:sp>
      <p:sp>
        <p:nvSpPr>
          <p:cNvPr id="17" name="Date Placeholder 16"/>
          <p:cNvSpPr>
            <a:spLocks noGrp="1"/>
          </p:cNvSpPr>
          <p:nvPr>
            <p:ph type="dt" sz="half" idx="10"/>
          </p:nvPr>
        </p:nvSpPr>
        <p:spPr/>
        <p:txBody>
          <a:bodyPr/>
          <a:lstStyle/>
          <a:p>
            <a:fld id="{FD301815-A0D2-4D2E-B7E5-E3C34054996A}" type="datetime1">
              <a:rPr lang="en-US" smtClean="0"/>
              <a:pPr/>
              <a:t>9/8/2017</a:t>
            </a:fld>
            <a:endParaRPr lang="en-US"/>
          </a:p>
        </p:txBody>
      </p:sp>
      <p:sp>
        <p:nvSpPr>
          <p:cNvPr id="18" name="Slide Number Placeholder 17"/>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5" end="5"/>
                                            </p:txEl>
                                          </p:spTgt>
                                        </p:tgtEl>
                                        <p:attrNameLst>
                                          <p:attrName>style.fontStyle</p:attrName>
                                        </p:attrNameLst>
                                      </p:cBhvr>
                                      <p:to>
                                        <p:strVal val="normal"/>
                                      </p:to>
                                    </p:set>
                                    <p:set>
                                      <p:cBhvr override="childStyle">
                                        <p:cTn id="7" dur="indefinite"/>
                                        <p:tgtEl>
                                          <p:spTgt spid="3">
                                            <p:txEl>
                                              <p:pRg st="5" end="5"/>
                                            </p:txEl>
                                          </p:spTgt>
                                        </p:tgtEl>
                                        <p:attrNameLst>
                                          <p:attrName>style.fontWeight</p:attrName>
                                        </p:attrNameLst>
                                      </p:cBhvr>
                                      <p:to>
                                        <p:strVal val="bold"/>
                                      </p:to>
                                    </p:set>
                                    <p:set>
                                      <p:cBhvr override="childStyle">
                                        <p:cTn id="8" dur="indefinite"/>
                                        <p:tgtEl>
                                          <p:spTgt spid="3">
                                            <p:txEl>
                                              <p:pRg st="5" end="5"/>
                                            </p:txEl>
                                          </p:spTgt>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mph" presetSubtype="1" nodeType="clickEffect">
                                  <p:stCondLst>
                                    <p:cond delay="0"/>
                                  </p:stCondLst>
                                  <p:childTnLst>
                                    <p:set>
                                      <p:cBhvr override="childStyle">
                                        <p:cTn id="17" dur="indefinite"/>
                                        <p:tgtEl>
                                          <p:spTgt spid="3">
                                            <p:txEl>
                                              <p:pRg st="1" end="1"/>
                                            </p:txEl>
                                          </p:spTgt>
                                        </p:tgtEl>
                                        <p:attrNameLst>
                                          <p:attrName>style.fontStyle</p:attrName>
                                        </p:attrNameLst>
                                      </p:cBhvr>
                                      <p:to>
                                        <p:strVal val="normal"/>
                                      </p:to>
                                    </p:set>
                                    <p:set>
                                      <p:cBhvr override="childStyle">
                                        <p:cTn id="18" dur="indefinite"/>
                                        <p:tgtEl>
                                          <p:spTgt spid="3">
                                            <p:txEl>
                                              <p:pRg st="1" end="1"/>
                                            </p:txEl>
                                          </p:spTgt>
                                        </p:tgtEl>
                                        <p:attrNameLst>
                                          <p:attrName>style.fontWeight</p:attrName>
                                        </p:attrNameLst>
                                      </p:cBhvr>
                                      <p:to>
                                        <p:strVal val="bold"/>
                                      </p:to>
                                    </p:set>
                                    <p:set>
                                      <p:cBhvr override="childStyle">
                                        <p:cTn id="19" dur="indefinite"/>
                                        <p:tgtEl>
                                          <p:spTgt spid="3">
                                            <p:txEl>
                                              <p:pRg st="1" end="1"/>
                                            </p:txEl>
                                          </p:spTgt>
                                        </p:tgtEl>
                                        <p:attrNameLst>
                                          <p:attrName>style.textDecorationUnderline</p:attrName>
                                        </p:attrNameLst>
                                      </p:cBhvr>
                                      <p:to>
                                        <p:strVal val="false"/>
                                      </p:to>
                                    </p:se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linds(horizont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mph" presetSubtype="1" nodeType="clickEffect">
                                  <p:stCondLst>
                                    <p:cond delay="0"/>
                                  </p:stCondLst>
                                  <p:childTnLst>
                                    <p:set>
                                      <p:cBhvr override="childStyle">
                                        <p:cTn id="28" dur="indefinite"/>
                                        <p:tgtEl>
                                          <p:spTgt spid="3">
                                            <p:txEl>
                                              <p:pRg st="6" end="6"/>
                                            </p:txEl>
                                          </p:spTgt>
                                        </p:tgtEl>
                                        <p:attrNameLst>
                                          <p:attrName>style.fontStyle</p:attrName>
                                        </p:attrNameLst>
                                      </p:cBhvr>
                                      <p:to>
                                        <p:strVal val="normal"/>
                                      </p:to>
                                    </p:set>
                                    <p:set>
                                      <p:cBhvr override="childStyle">
                                        <p:cTn id="29" dur="indefinite"/>
                                        <p:tgtEl>
                                          <p:spTgt spid="3">
                                            <p:txEl>
                                              <p:pRg st="6" end="6"/>
                                            </p:txEl>
                                          </p:spTgt>
                                        </p:tgtEl>
                                        <p:attrNameLst>
                                          <p:attrName>style.fontWeight</p:attrName>
                                        </p:attrNameLst>
                                      </p:cBhvr>
                                      <p:to>
                                        <p:strVal val="bold"/>
                                      </p:to>
                                    </p:set>
                                    <p:set>
                                      <p:cBhvr override="childStyle">
                                        <p:cTn id="30" dur="indefinite"/>
                                        <p:tgtEl>
                                          <p:spTgt spid="3">
                                            <p:txEl>
                                              <p:pRg st="6" end="6"/>
                                            </p:txEl>
                                          </p:spTgt>
                                        </p:tgtEl>
                                        <p:attrNameLst>
                                          <p:attrName>style.textDecorationUnderline</p:attrName>
                                        </p:attrNameLst>
                                      </p:cBhvr>
                                      <p:to>
                                        <p:strVal val="false"/>
                                      </p:to>
                                    </p:se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linds(horizontal)">
                                      <p:cBhvr>
                                        <p:cTn id="35" dur="500"/>
                                        <p:tgtEl>
                                          <p:spTgt spid="8"/>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linds(horizontal)">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mph" presetSubtype="1" nodeType="clickEffect">
                                  <p:stCondLst>
                                    <p:cond delay="0"/>
                                  </p:stCondLst>
                                  <p:childTnLst>
                                    <p:set>
                                      <p:cBhvr override="childStyle">
                                        <p:cTn id="42" dur="indefinite"/>
                                        <p:tgtEl>
                                          <p:spTgt spid="3">
                                            <p:txEl>
                                              <p:pRg st="4" end="4"/>
                                            </p:txEl>
                                          </p:spTgt>
                                        </p:tgtEl>
                                        <p:attrNameLst>
                                          <p:attrName>style.fontStyle</p:attrName>
                                        </p:attrNameLst>
                                      </p:cBhvr>
                                      <p:to>
                                        <p:strVal val="normal"/>
                                      </p:to>
                                    </p:set>
                                    <p:set>
                                      <p:cBhvr override="childStyle">
                                        <p:cTn id="43" dur="indefinite"/>
                                        <p:tgtEl>
                                          <p:spTgt spid="3">
                                            <p:txEl>
                                              <p:pRg st="4" end="4"/>
                                            </p:txEl>
                                          </p:spTgt>
                                        </p:tgtEl>
                                        <p:attrNameLst>
                                          <p:attrName>style.fontWeight</p:attrName>
                                        </p:attrNameLst>
                                      </p:cBhvr>
                                      <p:to>
                                        <p:strVal val="bold"/>
                                      </p:to>
                                    </p:set>
                                    <p:set>
                                      <p:cBhvr override="childStyle">
                                        <p:cTn id="44" dur="indefinite"/>
                                        <p:tgtEl>
                                          <p:spTgt spid="3">
                                            <p:txEl>
                                              <p:pRg st="4" end="4"/>
                                            </p:txEl>
                                          </p:spTgt>
                                        </p:tgtEl>
                                        <p:attrNameLst>
                                          <p:attrName>style.textDecorationUnderline</p:attrName>
                                        </p:attrNameLst>
                                      </p:cBhvr>
                                      <p:to>
                                        <p:strVal val="false"/>
                                      </p:to>
                                    </p:se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blinds(horizontal)">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5" presetClass="emph" presetSubtype="1" grpId="1" nodeType="clickEffect">
                                  <p:stCondLst>
                                    <p:cond delay="0"/>
                                  </p:stCondLst>
                                  <p:childTnLst>
                                    <p:set>
                                      <p:cBhvr override="childStyle">
                                        <p:cTn id="53" dur="indefinite"/>
                                        <p:tgtEl>
                                          <p:spTgt spid="13"/>
                                        </p:tgtEl>
                                        <p:attrNameLst>
                                          <p:attrName>style.fontStyle</p:attrName>
                                        </p:attrNameLst>
                                      </p:cBhvr>
                                      <p:to>
                                        <p:strVal val="normal"/>
                                      </p:to>
                                    </p:set>
                                    <p:set>
                                      <p:cBhvr override="childStyle">
                                        <p:cTn id="54" dur="indefinite"/>
                                        <p:tgtEl>
                                          <p:spTgt spid="13"/>
                                        </p:tgtEl>
                                        <p:attrNameLst>
                                          <p:attrName>style.fontWeight</p:attrName>
                                        </p:attrNameLst>
                                      </p:cBhvr>
                                      <p:to>
                                        <p:strVal val="bold"/>
                                      </p:to>
                                    </p:set>
                                    <p:set>
                                      <p:cBhvr override="childStyle">
                                        <p:cTn id="55" dur="indefinite"/>
                                        <p:tgtEl>
                                          <p:spTgt spid="13"/>
                                        </p:tgtEl>
                                        <p:attrNameLst>
                                          <p:attrName>style.textDecorationUnderline</p:attrName>
                                        </p:attrNameLst>
                                      </p:cBhvr>
                                      <p:to>
                                        <p:strVal val="false"/>
                                      </p:to>
                                    </p:se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blinds(horizontal)">
                                      <p:cBhvr>
                                        <p:cTn id="60" dur="500"/>
                                        <p:tgtEl>
                                          <p:spTgt spid="11"/>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blinds(horizontal)">
                                      <p:cBhvr>
                                        <p:cTn id="6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3"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languages can they speak?</a:t>
            </a:r>
            <a:endParaRPr lang="en-US" dirty="0"/>
          </a:p>
        </p:txBody>
      </p:sp>
      <p:sp>
        <p:nvSpPr>
          <p:cNvPr id="3" name="Content Placeholder 2"/>
          <p:cNvSpPr>
            <a:spLocks noGrp="1"/>
          </p:cNvSpPr>
          <p:nvPr>
            <p:ph idx="1"/>
          </p:nvPr>
        </p:nvSpPr>
        <p:spPr>
          <a:xfrm>
            <a:off x="457200" y="1935480"/>
            <a:ext cx="4953000" cy="4084320"/>
          </a:xfrm>
        </p:spPr>
        <p:txBody>
          <a:bodyPr>
            <a:normAutofit fontScale="70000" lnSpcReduction="20000"/>
          </a:bodyPr>
          <a:lstStyle/>
          <a:p>
            <a:endParaRPr lang="en-US" sz="1100" dirty="0" smtClean="0"/>
          </a:p>
          <a:p>
            <a:pPr marL="514350" indent="-514350">
              <a:buFont typeface="+mj-lt"/>
              <a:buAutoNum type="arabicParenR"/>
            </a:pPr>
            <a:r>
              <a:rPr lang="en-US" sz="2800" dirty="0" smtClean="0"/>
              <a:t>Each person speaks exactly </a:t>
            </a:r>
            <a:r>
              <a:rPr lang="en-US" sz="2800" dirty="0" smtClean="0">
                <a:solidFill>
                  <a:schemeClr val="accent1">
                    <a:lumMod val="75000"/>
                  </a:schemeClr>
                </a:solidFill>
              </a:rPr>
              <a:t>2</a:t>
            </a:r>
            <a:r>
              <a:rPr lang="en-US" sz="2800" dirty="0" smtClean="0"/>
              <a:t> languages.</a:t>
            </a:r>
          </a:p>
          <a:p>
            <a:pPr marL="514350" indent="-514350">
              <a:buFont typeface="+mj-lt"/>
              <a:buAutoNum type="arabicParenR"/>
            </a:pPr>
            <a:r>
              <a:rPr lang="en-US" sz="2800" dirty="0" smtClean="0"/>
              <a:t>There is </a:t>
            </a:r>
            <a:r>
              <a:rPr lang="en-US" sz="2800" dirty="0" smtClean="0">
                <a:solidFill>
                  <a:schemeClr val="accent1">
                    <a:lumMod val="75000"/>
                  </a:schemeClr>
                </a:solidFill>
              </a:rPr>
              <a:t>no</a:t>
            </a:r>
            <a:r>
              <a:rPr lang="en-US" sz="2800" dirty="0" smtClean="0"/>
              <a:t> language that all of them can speak.</a:t>
            </a:r>
          </a:p>
          <a:p>
            <a:pPr marL="514350" indent="-514350">
              <a:buFont typeface="+mj-lt"/>
              <a:buAutoNum type="arabicParenR"/>
            </a:pPr>
            <a:r>
              <a:rPr lang="en-US" sz="2800" dirty="0" smtClean="0"/>
              <a:t>there is </a:t>
            </a:r>
            <a:r>
              <a:rPr lang="en-US" sz="2800" dirty="0" smtClean="0">
                <a:solidFill>
                  <a:schemeClr val="accent1">
                    <a:lumMod val="75000"/>
                  </a:schemeClr>
                </a:solidFill>
              </a:rPr>
              <a:t>only one </a:t>
            </a:r>
            <a:r>
              <a:rPr lang="en-US" sz="2800" dirty="0" smtClean="0"/>
              <a:t>language that </a:t>
            </a:r>
            <a:r>
              <a:rPr lang="en-US" sz="2800" dirty="0" smtClean="0">
                <a:solidFill>
                  <a:srgbClr val="0070C0"/>
                </a:solidFill>
              </a:rPr>
              <a:t>3 </a:t>
            </a:r>
            <a:r>
              <a:rPr lang="en-US" sz="2800" dirty="0" smtClean="0"/>
              <a:t>of them can speak.</a:t>
            </a:r>
          </a:p>
          <a:p>
            <a:pPr marL="514350" indent="-514350">
              <a:buFont typeface="+mj-lt"/>
              <a:buAutoNum type="arabicParenR"/>
            </a:pPr>
            <a:r>
              <a:rPr lang="en-US" sz="2800" dirty="0" smtClean="0">
                <a:solidFill>
                  <a:schemeClr val="accent1">
                    <a:lumMod val="75000"/>
                  </a:schemeClr>
                </a:solidFill>
              </a:rPr>
              <a:t>Nobody</a:t>
            </a:r>
            <a:r>
              <a:rPr lang="en-US" sz="2800" dirty="0" smtClean="0"/>
              <a:t> understand both French and German.</a:t>
            </a:r>
          </a:p>
          <a:p>
            <a:pPr marL="514350" indent="-514350">
              <a:buFont typeface="+mj-lt"/>
              <a:buAutoNum type="arabicParenR"/>
            </a:pPr>
            <a:r>
              <a:rPr lang="en-US" sz="2800" dirty="0" smtClean="0">
                <a:solidFill>
                  <a:srgbClr val="FF0000"/>
                </a:solidFill>
              </a:rPr>
              <a:t>A</a:t>
            </a:r>
            <a:r>
              <a:rPr lang="en-US" sz="2800" dirty="0" smtClean="0"/>
              <a:t> don’t speak English, but </a:t>
            </a:r>
            <a:r>
              <a:rPr lang="en-US" sz="2800" dirty="0" smtClean="0">
                <a:solidFill>
                  <a:srgbClr val="FF0000"/>
                </a:solidFill>
              </a:rPr>
              <a:t>B</a:t>
            </a:r>
            <a:r>
              <a:rPr lang="en-US" sz="2800" dirty="0" smtClean="0"/>
              <a:t> and </a:t>
            </a:r>
            <a:r>
              <a:rPr lang="en-US" sz="2800" dirty="0" smtClean="0">
                <a:solidFill>
                  <a:srgbClr val="FF0000"/>
                </a:solidFill>
              </a:rPr>
              <a:t>C</a:t>
            </a:r>
            <a:r>
              <a:rPr lang="en-US" sz="2800" dirty="0" smtClean="0"/>
              <a:t> need him as an interpreter.</a:t>
            </a:r>
          </a:p>
          <a:p>
            <a:pPr marL="514350" indent="-514350">
              <a:buFont typeface="+mj-lt"/>
              <a:buAutoNum type="arabicParenR"/>
            </a:pPr>
            <a:r>
              <a:rPr lang="en-US" sz="2800" dirty="0" smtClean="0">
                <a:solidFill>
                  <a:srgbClr val="FF0000"/>
                </a:solidFill>
              </a:rPr>
              <a:t>C</a:t>
            </a:r>
            <a:r>
              <a:rPr lang="en-US" sz="2800" dirty="0" smtClean="0"/>
              <a:t> speaks German, </a:t>
            </a:r>
            <a:r>
              <a:rPr lang="en-US" sz="2800" dirty="0" smtClean="0">
                <a:solidFill>
                  <a:srgbClr val="FF0000"/>
                </a:solidFill>
              </a:rPr>
              <a:t>D</a:t>
            </a:r>
            <a:r>
              <a:rPr lang="en-US" sz="2800" dirty="0" smtClean="0"/>
              <a:t> doesn’t, but they can communicate directly.</a:t>
            </a:r>
          </a:p>
          <a:p>
            <a:pPr marL="514350" indent="-514350">
              <a:buFont typeface="+mj-lt"/>
              <a:buAutoNum type="arabicParenR"/>
            </a:pPr>
            <a:r>
              <a:rPr lang="en-US" sz="2800" dirty="0" smtClean="0">
                <a:solidFill>
                  <a:srgbClr val="FF0000"/>
                </a:solidFill>
              </a:rPr>
              <a:t>A</a:t>
            </a:r>
            <a:r>
              <a:rPr lang="en-US" sz="2800" dirty="0" smtClean="0"/>
              <a:t>, </a:t>
            </a:r>
            <a:r>
              <a:rPr lang="en-US" sz="2800" dirty="0" smtClean="0">
                <a:solidFill>
                  <a:srgbClr val="FF0000"/>
                </a:solidFill>
              </a:rPr>
              <a:t>B</a:t>
            </a:r>
            <a:r>
              <a:rPr lang="en-US" sz="2800" dirty="0" smtClean="0"/>
              <a:t> and </a:t>
            </a:r>
            <a:r>
              <a:rPr lang="en-US" sz="2800" dirty="0" smtClean="0">
                <a:solidFill>
                  <a:srgbClr val="FF0000"/>
                </a:solidFill>
              </a:rPr>
              <a:t>D</a:t>
            </a:r>
            <a:r>
              <a:rPr lang="en-US" sz="2800" dirty="0" smtClean="0"/>
              <a:t> want to talk, but cannot find a language they all can speak.</a:t>
            </a:r>
          </a:p>
        </p:txBody>
      </p:sp>
      <p:sp>
        <p:nvSpPr>
          <p:cNvPr id="5" name="Rectangle 4"/>
          <p:cNvSpPr/>
          <p:nvPr/>
        </p:nvSpPr>
        <p:spPr>
          <a:xfrm>
            <a:off x="381000" y="304800"/>
            <a:ext cx="3048000" cy="492443"/>
          </a:xfrm>
          <a:prstGeom prst="rect">
            <a:avLst/>
          </a:prstGeom>
        </p:spPr>
        <p:txBody>
          <a:bodyPr wrap="square">
            <a:spAutoFit/>
          </a:bodyPr>
          <a:lstStyle/>
          <a:p>
            <a:r>
              <a:rPr lang="en-US" sz="2600" dirty="0" smtClean="0"/>
              <a:t>Matching Problem</a:t>
            </a:r>
          </a:p>
        </p:txBody>
      </p:sp>
      <p:graphicFrame>
        <p:nvGraphicFramePr>
          <p:cNvPr id="6" name="Table 5"/>
          <p:cNvGraphicFramePr>
            <a:graphicFrameLocks noGrp="1"/>
          </p:cNvGraphicFramePr>
          <p:nvPr/>
        </p:nvGraphicFramePr>
        <p:xfrm>
          <a:off x="5638800" y="2209800"/>
          <a:ext cx="3078163" cy="2438401"/>
        </p:xfrm>
        <a:graphic>
          <a:graphicData uri="http://schemas.openxmlformats.org/drawingml/2006/table">
            <a:tbl>
              <a:tblPr firstRow="1" bandRow="1">
                <a:tableStyleId>{073A0DAA-6AF3-43AB-8588-CEC1D06C72B9}</a:tableStyleId>
              </a:tblPr>
              <a:tblGrid>
                <a:gridCol w="381000"/>
                <a:gridCol w="717868"/>
                <a:gridCol w="665480"/>
                <a:gridCol w="706755"/>
                <a:gridCol w="607060"/>
              </a:tblGrid>
              <a:tr h="482321">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r>
                        <a:rPr lang="en-US" dirty="0" smtClean="0"/>
                        <a:t>ENG</a:t>
                      </a:r>
                      <a:endParaRPr lang="en-US" dirty="0"/>
                    </a:p>
                  </a:txBody>
                  <a:tcPr>
                    <a:lnL w="12700" cmpd="sng">
                      <a:noFill/>
                    </a:lnL>
                  </a:tcPr>
                </a:tc>
                <a:tc>
                  <a:txBody>
                    <a:bodyPr/>
                    <a:lstStyle/>
                    <a:p>
                      <a:pPr algn="ctr"/>
                      <a:r>
                        <a:rPr lang="en-US" dirty="0" smtClean="0"/>
                        <a:t>FRE</a:t>
                      </a:r>
                      <a:endParaRPr lang="en-US" dirty="0"/>
                    </a:p>
                  </a:txBody>
                  <a:tcPr/>
                </a:tc>
                <a:tc>
                  <a:txBody>
                    <a:bodyPr/>
                    <a:lstStyle/>
                    <a:p>
                      <a:pPr algn="ctr"/>
                      <a:r>
                        <a:rPr lang="en-US" dirty="0" smtClean="0"/>
                        <a:t>GER</a:t>
                      </a:r>
                      <a:endParaRPr lang="en-US" dirty="0"/>
                    </a:p>
                  </a:txBody>
                  <a:tcPr/>
                </a:tc>
                <a:tc>
                  <a:txBody>
                    <a:bodyPr/>
                    <a:lstStyle/>
                    <a:p>
                      <a:pPr algn="ctr"/>
                      <a:r>
                        <a:rPr lang="en-US" dirty="0" smtClean="0"/>
                        <a:t>ITA</a:t>
                      </a:r>
                      <a:endParaRPr lang="en-US" dirty="0"/>
                    </a:p>
                  </a:txBody>
                  <a:tcPr/>
                </a:tc>
              </a:tr>
              <a:tr h="489020">
                <a:tc>
                  <a:txBody>
                    <a:bodyPr/>
                    <a:lstStyle/>
                    <a:p>
                      <a:pPr algn="ctr"/>
                      <a:r>
                        <a:rPr lang="en-US" dirty="0" smtClean="0"/>
                        <a:t>A</a:t>
                      </a:r>
                      <a:endParaRPr lang="en-US" dirty="0"/>
                    </a:p>
                  </a:txBody>
                  <a:tcPr>
                    <a:lnT w="38100" cmpd="sng">
                      <a:noFill/>
                    </a:lnT>
                    <a:solidFill>
                      <a:schemeClr val="bg2">
                        <a:lumMod val="90000"/>
                      </a:schemeClr>
                    </a:solidFill>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c>
                  <a:txBody>
                    <a:bodyPr/>
                    <a:lstStyle/>
                    <a:p>
                      <a:pPr algn="ctr"/>
                      <a:endParaRPr lang="en-US" dirty="0"/>
                    </a:p>
                  </a:txBody>
                  <a:tcPr/>
                </a:tc>
              </a:tr>
              <a:tr h="489020">
                <a:tc>
                  <a:txBody>
                    <a:bodyPr/>
                    <a:lstStyle/>
                    <a:p>
                      <a:pPr algn="ctr"/>
                      <a:r>
                        <a:rPr lang="en-US" dirty="0" smtClean="0"/>
                        <a:t>B </a:t>
                      </a:r>
                      <a:endParaRPr lang="en-US" dirty="0"/>
                    </a:p>
                  </a:txBody>
                  <a:tcPr>
                    <a:solidFill>
                      <a:schemeClr val="bg2">
                        <a:lumMod val="90000"/>
                      </a:schemeClr>
                    </a:solidFill>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r>
              <a:tr h="489020">
                <a:tc>
                  <a:txBody>
                    <a:bodyPr/>
                    <a:lstStyle/>
                    <a:p>
                      <a:pPr algn="ctr"/>
                      <a:r>
                        <a:rPr lang="en-US" dirty="0" smtClean="0"/>
                        <a:t>C</a:t>
                      </a:r>
                      <a:endParaRPr lang="en-US" dirty="0"/>
                    </a:p>
                  </a:txBody>
                  <a:tcPr>
                    <a:solidFill>
                      <a:schemeClr val="bg2">
                        <a:lumMod val="90000"/>
                      </a:schemeClr>
                    </a:solidFill>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489020">
                <a:tc>
                  <a:txBody>
                    <a:bodyPr/>
                    <a:lstStyle/>
                    <a:p>
                      <a:pPr algn="ctr"/>
                      <a:r>
                        <a:rPr lang="en-US" dirty="0" smtClean="0"/>
                        <a:t>D</a:t>
                      </a:r>
                      <a:endParaRPr lang="en-US" dirty="0"/>
                    </a:p>
                  </a:txBody>
                  <a:tcPr>
                    <a:solidFill>
                      <a:schemeClr val="bg2">
                        <a:lumMod val="90000"/>
                      </a:schemeClr>
                    </a:solidFill>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
        <p:nvSpPr>
          <p:cNvPr id="7" name="TextBox 6"/>
          <p:cNvSpPr txBox="1"/>
          <p:nvPr/>
        </p:nvSpPr>
        <p:spPr>
          <a:xfrm>
            <a:off x="6188998" y="2667000"/>
            <a:ext cx="364202" cy="492443"/>
          </a:xfrm>
          <a:prstGeom prst="rect">
            <a:avLst/>
          </a:prstGeom>
          <a:noFill/>
        </p:spPr>
        <p:txBody>
          <a:bodyPr wrap="none" rtlCol="0">
            <a:spAutoFit/>
          </a:bodyPr>
          <a:lstStyle/>
          <a:p>
            <a:r>
              <a:rPr lang="en-US" sz="2600" dirty="0" smtClean="0"/>
              <a:t>0</a:t>
            </a:r>
            <a:endParaRPr lang="en-US" sz="2600" dirty="0"/>
          </a:p>
        </p:txBody>
      </p:sp>
      <p:sp>
        <p:nvSpPr>
          <p:cNvPr id="8" name="TextBox 7"/>
          <p:cNvSpPr txBox="1"/>
          <p:nvPr/>
        </p:nvSpPr>
        <p:spPr>
          <a:xfrm>
            <a:off x="7635938" y="3635609"/>
            <a:ext cx="288862" cy="492443"/>
          </a:xfrm>
          <a:prstGeom prst="rect">
            <a:avLst/>
          </a:prstGeom>
          <a:noFill/>
        </p:spPr>
        <p:txBody>
          <a:bodyPr wrap="none" rtlCol="0">
            <a:spAutoFit/>
          </a:bodyPr>
          <a:lstStyle/>
          <a:p>
            <a:r>
              <a:rPr lang="en-US" sz="2600" dirty="0" smtClean="0"/>
              <a:t>1</a:t>
            </a:r>
            <a:endParaRPr lang="en-US" sz="2600" dirty="0"/>
          </a:p>
        </p:txBody>
      </p:sp>
      <p:sp>
        <p:nvSpPr>
          <p:cNvPr id="9" name="TextBox 8"/>
          <p:cNvSpPr txBox="1"/>
          <p:nvPr/>
        </p:nvSpPr>
        <p:spPr>
          <a:xfrm>
            <a:off x="7600354" y="4114800"/>
            <a:ext cx="364202" cy="492443"/>
          </a:xfrm>
          <a:prstGeom prst="rect">
            <a:avLst/>
          </a:prstGeom>
          <a:noFill/>
        </p:spPr>
        <p:txBody>
          <a:bodyPr wrap="none" rtlCol="0">
            <a:spAutoFit/>
          </a:bodyPr>
          <a:lstStyle/>
          <a:p>
            <a:r>
              <a:rPr lang="en-US" sz="2600" dirty="0" smtClean="0"/>
              <a:t>0</a:t>
            </a:r>
            <a:endParaRPr lang="en-US" sz="2600" dirty="0"/>
          </a:p>
        </p:txBody>
      </p:sp>
      <p:sp>
        <p:nvSpPr>
          <p:cNvPr id="10" name="TextBox 9"/>
          <p:cNvSpPr txBox="1"/>
          <p:nvPr/>
        </p:nvSpPr>
        <p:spPr>
          <a:xfrm>
            <a:off x="6874798" y="3657600"/>
            <a:ext cx="364202" cy="492443"/>
          </a:xfrm>
          <a:prstGeom prst="rect">
            <a:avLst/>
          </a:prstGeom>
          <a:noFill/>
        </p:spPr>
        <p:txBody>
          <a:bodyPr wrap="none" rtlCol="0">
            <a:spAutoFit/>
          </a:bodyPr>
          <a:lstStyle/>
          <a:p>
            <a:r>
              <a:rPr lang="en-US" sz="2600" dirty="0" smtClean="0"/>
              <a:t>0</a:t>
            </a:r>
            <a:endParaRPr lang="en-US" sz="2600" dirty="0"/>
          </a:p>
        </p:txBody>
      </p:sp>
      <p:sp>
        <p:nvSpPr>
          <p:cNvPr id="11" name="TextBox 10"/>
          <p:cNvSpPr txBox="1"/>
          <p:nvPr/>
        </p:nvSpPr>
        <p:spPr>
          <a:xfrm>
            <a:off x="7600354" y="3163956"/>
            <a:ext cx="364202" cy="492443"/>
          </a:xfrm>
          <a:prstGeom prst="rect">
            <a:avLst/>
          </a:prstGeom>
          <a:noFill/>
        </p:spPr>
        <p:txBody>
          <a:bodyPr wrap="none" rtlCol="0">
            <a:spAutoFit/>
          </a:bodyPr>
          <a:lstStyle/>
          <a:p>
            <a:r>
              <a:rPr lang="en-US" sz="2600" dirty="0" smtClean="0"/>
              <a:t>0</a:t>
            </a:r>
            <a:endParaRPr lang="en-US" sz="2600" dirty="0"/>
          </a:p>
        </p:txBody>
      </p:sp>
      <p:sp>
        <p:nvSpPr>
          <p:cNvPr id="12" name="TextBox 11"/>
          <p:cNvSpPr txBox="1"/>
          <p:nvPr/>
        </p:nvSpPr>
        <p:spPr>
          <a:xfrm>
            <a:off x="6923634" y="3165157"/>
            <a:ext cx="288862" cy="492443"/>
          </a:xfrm>
          <a:prstGeom prst="rect">
            <a:avLst/>
          </a:prstGeom>
          <a:noFill/>
        </p:spPr>
        <p:txBody>
          <a:bodyPr wrap="none" rtlCol="0">
            <a:spAutoFit/>
          </a:bodyPr>
          <a:lstStyle/>
          <a:p>
            <a:r>
              <a:rPr lang="en-US" sz="2600" dirty="0" smtClean="0"/>
              <a:t>1</a:t>
            </a:r>
            <a:endParaRPr lang="en-US" sz="2600" dirty="0"/>
          </a:p>
        </p:txBody>
      </p:sp>
      <p:sp>
        <p:nvSpPr>
          <p:cNvPr id="13" name="TextBox 12"/>
          <p:cNvSpPr txBox="1"/>
          <p:nvPr/>
        </p:nvSpPr>
        <p:spPr>
          <a:xfrm>
            <a:off x="5562600" y="4800600"/>
            <a:ext cx="1165704" cy="369332"/>
          </a:xfrm>
          <a:prstGeom prst="rect">
            <a:avLst/>
          </a:prstGeom>
          <a:noFill/>
        </p:spPr>
        <p:txBody>
          <a:bodyPr wrap="none" rtlCol="0">
            <a:spAutoFit/>
          </a:bodyPr>
          <a:lstStyle/>
          <a:p>
            <a:r>
              <a:rPr lang="en-US" dirty="0" smtClean="0"/>
              <a:t>8) B = </a:t>
            </a:r>
            <a:r>
              <a:rPr lang="en-US" dirty="0" smtClean="0">
                <a:sym typeface="Symbol"/>
              </a:rPr>
              <a:t> </a:t>
            </a:r>
            <a:r>
              <a:rPr lang="en-US" dirty="0" smtClean="0"/>
              <a:t>C</a:t>
            </a:r>
            <a:endParaRPr lang="en-US" dirty="0"/>
          </a:p>
        </p:txBody>
      </p:sp>
      <p:sp>
        <p:nvSpPr>
          <p:cNvPr id="14" name="TextBox 13"/>
          <p:cNvSpPr txBox="1"/>
          <p:nvPr/>
        </p:nvSpPr>
        <p:spPr>
          <a:xfrm>
            <a:off x="6920948" y="2667000"/>
            <a:ext cx="288862" cy="492443"/>
          </a:xfrm>
          <a:prstGeom prst="rect">
            <a:avLst/>
          </a:prstGeom>
          <a:noFill/>
        </p:spPr>
        <p:txBody>
          <a:bodyPr wrap="none" rtlCol="0">
            <a:spAutoFit/>
          </a:bodyPr>
          <a:lstStyle/>
          <a:p>
            <a:r>
              <a:rPr lang="en-US" sz="2600" dirty="0" smtClean="0">
                <a:solidFill>
                  <a:srgbClr val="FF0000"/>
                </a:solidFill>
              </a:rPr>
              <a:t>1</a:t>
            </a:r>
            <a:endParaRPr lang="en-US" sz="2600" dirty="0">
              <a:solidFill>
                <a:srgbClr val="FF0000"/>
              </a:solidFill>
            </a:endParaRPr>
          </a:p>
        </p:txBody>
      </p:sp>
      <p:sp>
        <p:nvSpPr>
          <p:cNvPr id="17" name="TextBox 16"/>
          <p:cNvSpPr txBox="1"/>
          <p:nvPr/>
        </p:nvSpPr>
        <p:spPr>
          <a:xfrm>
            <a:off x="5562600" y="5334000"/>
            <a:ext cx="3681008" cy="369332"/>
          </a:xfrm>
          <a:prstGeom prst="rect">
            <a:avLst/>
          </a:prstGeom>
          <a:noFill/>
        </p:spPr>
        <p:txBody>
          <a:bodyPr wrap="none" rtlCol="0">
            <a:spAutoFit/>
          </a:bodyPr>
          <a:lstStyle/>
          <a:p>
            <a:r>
              <a:rPr lang="en-US" dirty="0" smtClean="0">
                <a:solidFill>
                  <a:srgbClr val="FF0000"/>
                </a:solidFill>
              </a:rPr>
              <a:t>Assume A and B both speak French</a:t>
            </a:r>
            <a:endParaRPr lang="en-US" dirty="0">
              <a:solidFill>
                <a:srgbClr val="FF0000"/>
              </a:solidFill>
            </a:endParaRPr>
          </a:p>
        </p:txBody>
      </p:sp>
      <p:sp>
        <p:nvSpPr>
          <p:cNvPr id="18" name="TextBox 17"/>
          <p:cNvSpPr txBox="1"/>
          <p:nvPr/>
        </p:nvSpPr>
        <p:spPr>
          <a:xfrm>
            <a:off x="6874798" y="4114800"/>
            <a:ext cx="364202" cy="492443"/>
          </a:xfrm>
          <a:prstGeom prst="rect">
            <a:avLst/>
          </a:prstGeom>
          <a:noFill/>
        </p:spPr>
        <p:txBody>
          <a:bodyPr wrap="none" rtlCol="0">
            <a:spAutoFit/>
          </a:bodyPr>
          <a:lstStyle/>
          <a:p>
            <a:r>
              <a:rPr lang="en-US" sz="2600" dirty="0" smtClean="0"/>
              <a:t>0</a:t>
            </a:r>
            <a:endParaRPr lang="en-US" sz="2600" dirty="0"/>
          </a:p>
        </p:txBody>
      </p:sp>
      <p:sp>
        <p:nvSpPr>
          <p:cNvPr id="19" name="TextBox 18"/>
          <p:cNvSpPr txBox="1"/>
          <p:nvPr/>
        </p:nvSpPr>
        <p:spPr>
          <a:xfrm>
            <a:off x="6248400" y="4114800"/>
            <a:ext cx="288862" cy="492443"/>
          </a:xfrm>
          <a:prstGeom prst="rect">
            <a:avLst/>
          </a:prstGeom>
          <a:noFill/>
        </p:spPr>
        <p:txBody>
          <a:bodyPr wrap="none" rtlCol="0">
            <a:spAutoFit/>
          </a:bodyPr>
          <a:lstStyle/>
          <a:p>
            <a:r>
              <a:rPr lang="en-US" sz="2600" dirty="0" smtClean="0"/>
              <a:t>1</a:t>
            </a:r>
            <a:endParaRPr lang="en-US" sz="2600" dirty="0"/>
          </a:p>
        </p:txBody>
      </p:sp>
      <p:sp>
        <p:nvSpPr>
          <p:cNvPr id="20" name="TextBox 19"/>
          <p:cNvSpPr txBox="1"/>
          <p:nvPr/>
        </p:nvSpPr>
        <p:spPr>
          <a:xfrm>
            <a:off x="8305800" y="4114800"/>
            <a:ext cx="288862" cy="492443"/>
          </a:xfrm>
          <a:prstGeom prst="rect">
            <a:avLst/>
          </a:prstGeom>
          <a:noFill/>
        </p:spPr>
        <p:txBody>
          <a:bodyPr wrap="none" rtlCol="0">
            <a:spAutoFit/>
          </a:bodyPr>
          <a:lstStyle/>
          <a:p>
            <a:r>
              <a:rPr lang="en-US" sz="2600" dirty="0" smtClean="0"/>
              <a:t>1</a:t>
            </a:r>
            <a:endParaRPr lang="en-US" sz="2600" dirty="0"/>
          </a:p>
        </p:txBody>
      </p:sp>
      <p:sp>
        <p:nvSpPr>
          <p:cNvPr id="21" name="TextBox 20"/>
          <p:cNvSpPr txBox="1"/>
          <p:nvPr/>
        </p:nvSpPr>
        <p:spPr>
          <a:xfrm>
            <a:off x="7596808" y="2667000"/>
            <a:ext cx="364202" cy="492443"/>
          </a:xfrm>
          <a:prstGeom prst="rect">
            <a:avLst/>
          </a:prstGeom>
          <a:noFill/>
        </p:spPr>
        <p:txBody>
          <a:bodyPr wrap="none" rtlCol="0">
            <a:spAutoFit/>
          </a:bodyPr>
          <a:lstStyle/>
          <a:p>
            <a:r>
              <a:rPr lang="en-US" sz="2600" dirty="0" smtClean="0"/>
              <a:t>0</a:t>
            </a:r>
            <a:endParaRPr lang="en-US" sz="2600" dirty="0"/>
          </a:p>
        </p:txBody>
      </p:sp>
      <p:sp>
        <p:nvSpPr>
          <p:cNvPr id="22" name="TextBox 21"/>
          <p:cNvSpPr txBox="1"/>
          <p:nvPr/>
        </p:nvSpPr>
        <p:spPr>
          <a:xfrm>
            <a:off x="8305800" y="2680252"/>
            <a:ext cx="288862" cy="492443"/>
          </a:xfrm>
          <a:prstGeom prst="rect">
            <a:avLst/>
          </a:prstGeom>
          <a:noFill/>
        </p:spPr>
        <p:txBody>
          <a:bodyPr wrap="none" rtlCol="0">
            <a:spAutoFit/>
          </a:bodyPr>
          <a:lstStyle/>
          <a:p>
            <a:r>
              <a:rPr lang="en-US" sz="2600" dirty="0" smtClean="0"/>
              <a:t>1</a:t>
            </a:r>
            <a:endParaRPr lang="en-US" sz="2600" dirty="0"/>
          </a:p>
        </p:txBody>
      </p:sp>
      <p:sp>
        <p:nvSpPr>
          <p:cNvPr id="23" name="TextBox 22"/>
          <p:cNvSpPr txBox="1"/>
          <p:nvPr/>
        </p:nvSpPr>
        <p:spPr>
          <a:xfrm>
            <a:off x="8308486" y="3635609"/>
            <a:ext cx="288862" cy="492443"/>
          </a:xfrm>
          <a:prstGeom prst="rect">
            <a:avLst/>
          </a:prstGeom>
          <a:noFill/>
        </p:spPr>
        <p:txBody>
          <a:bodyPr wrap="none" rtlCol="0">
            <a:spAutoFit/>
          </a:bodyPr>
          <a:lstStyle/>
          <a:p>
            <a:r>
              <a:rPr lang="en-US" sz="2600" dirty="0" smtClean="0"/>
              <a:t>1</a:t>
            </a:r>
            <a:endParaRPr lang="en-US" sz="2600" dirty="0"/>
          </a:p>
        </p:txBody>
      </p:sp>
      <p:sp>
        <p:nvSpPr>
          <p:cNvPr id="24" name="TextBox 23"/>
          <p:cNvSpPr txBox="1"/>
          <p:nvPr/>
        </p:nvSpPr>
        <p:spPr>
          <a:xfrm>
            <a:off x="8269356" y="3165157"/>
            <a:ext cx="364202" cy="492443"/>
          </a:xfrm>
          <a:prstGeom prst="rect">
            <a:avLst/>
          </a:prstGeom>
          <a:noFill/>
        </p:spPr>
        <p:txBody>
          <a:bodyPr wrap="none" rtlCol="0">
            <a:spAutoFit/>
          </a:bodyPr>
          <a:lstStyle/>
          <a:p>
            <a:r>
              <a:rPr lang="en-US" sz="2600" dirty="0" smtClean="0"/>
              <a:t>0</a:t>
            </a:r>
            <a:endParaRPr lang="en-US" sz="2600" dirty="0"/>
          </a:p>
        </p:txBody>
      </p:sp>
      <p:sp>
        <p:nvSpPr>
          <p:cNvPr id="25" name="TextBox 24"/>
          <p:cNvSpPr txBox="1"/>
          <p:nvPr/>
        </p:nvSpPr>
        <p:spPr>
          <a:xfrm>
            <a:off x="6248400" y="3165157"/>
            <a:ext cx="288862" cy="492443"/>
          </a:xfrm>
          <a:prstGeom prst="rect">
            <a:avLst/>
          </a:prstGeom>
          <a:noFill/>
        </p:spPr>
        <p:txBody>
          <a:bodyPr wrap="none" rtlCol="0">
            <a:spAutoFit/>
          </a:bodyPr>
          <a:lstStyle/>
          <a:p>
            <a:r>
              <a:rPr lang="en-US" sz="2600" dirty="0" smtClean="0"/>
              <a:t>1</a:t>
            </a:r>
            <a:endParaRPr lang="en-US" sz="2600" dirty="0"/>
          </a:p>
        </p:txBody>
      </p:sp>
      <p:sp>
        <p:nvSpPr>
          <p:cNvPr id="26" name="TextBox 25"/>
          <p:cNvSpPr txBox="1"/>
          <p:nvPr/>
        </p:nvSpPr>
        <p:spPr>
          <a:xfrm>
            <a:off x="6188998" y="3657600"/>
            <a:ext cx="364202" cy="492443"/>
          </a:xfrm>
          <a:prstGeom prst="rect">
            <a:avLst/>
          </a:prstGeom>
          <a:noFill/>
        </p:spPr>
        <p:txBody>
          <a:bodyPr wrap="none" rtlCol="0">
            <a:spAutoFit/>
          </a:bodyPr>
          <a:lstStyle/>
          <a:p>
            <a:r>
              <a:rPr lang="en-US" sz="2600" dirty="0" smtClean="0"/>
              <a:t>0</a:t>
            </a:r>
            <a:endParaRPr lang="en-US" sz="2600" dirty="0"/>
          </a:p>
        </p:txBody>
      </p:sp>
      <p:cxnSp>
        <p:nvCxnSpPr>
          <p:cNvPr id="28" name="Straight Connector 27"/>
          <p:cNvCxnSpPr/>
          <p:nvPr/>
        </p:nvCxnSpPr>
        <p:spPr>
          <a:xfrm rot="16200000" flipH="1">
            <a:off x="6281738" y="3814763"/>
            <a:ext cx="952500" cy="7143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flipV="1">
            <a:off x="6757988" y="2719388"/>
            <a:ext cx="2286000" cy="15716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Date Placeholder 31"/>
          <p:cNvSpPr>
            <a:spLocks noGrp="1"/>
          </p:cNvSpPr>
          <p:nvPr>
            <p:ph type="dt" sz="half" idx="10"/>
          </p:nvPr>
        </p:nvSpPr>
        <p:spPr/>
        <p:txBody>
          <a:bodyPr/>
          <a:lstStyle/>
          <a:p>
            <a:fld id="{B5B259EF-0EC6-4978-BFAA-0302044BFE70}" type="datetime1">
              <a:rPr lang="en-US" smtClean="0"/>
              <a:pPr/>
              <a:t>9/8/2017</a:t>
            </a:fld>
            <a:endParaRPr lang="en-US"/>
          </a:p>
        </p:txBody>
      </p:sp>
      <p:sp>
        <p:nvSpPr>
          <p:cNvPr id="33" name="Slide Number Placeholder 32"/>
          <p:cNvSpPr>
            <a:spLocks noGrp="1"/>
          </p:cNvSpPr>
          <p:nvPr>
            <p:ph type="sldNum" sz="quarter" idx="12"/>
          </p:nvPr>
        </p:nvSpPr>
        <p:spPr/>
        <p:txBody>
          <a:bodyPr/>
          <a:lstStyle/>
          <a:p>
            <a:fld id="{B6F15528-21DE-4FAA-801E-634DDDAF4B2B}" type="slidenum">
              <a:rPr lang="en-US" smtClean="0"/>
              <a:pPr/>
              <a:t>12</a:t>
            </a:fld>
            <a:endParaRPr lang="en-US"/>
          </a:p>
        </p:txBody>
      </p:sp>
      <p:grpSp>
        <p:nvGrpSpPr>
          <p:cNvPr id="36" name="Group 35"/>
          <p:cNvGrpSpPr/>
          <p:nvPr/>
        </p:nvGrpSpPr>
        <p:grpSpPr>
          <a:xfrm>
            <a:off x="5181600" y="5791200"/>
            <a:ext cx="3352800" cy="914400"/>
            <a:chOff x="5181600" y="5791200"/>
            <a:chExt cx="3352800" cy="914400"/>
          </a:xfrm>
        </p:grpSpPr>
        <p:sp>
          <p:nvSpPr>
            <p:cNvPr id="34" name="Cloud 33"/>
            <p:cNvSpPr/>
            <p:nvPr/>
          </p:nvSpPr>
          <p:spPr>
            <a:xfrm>
              <a:off x="5181600" y="5791200"/>
              <a:ext cx="3352800" cy="914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5449633" y="5943600"/>
              <a:ext cx="2856167" cy="430887"/>
            </a:xfrm>
            <a:prstGeom prst="rect">
              <a:avLst/>
            </a:prstGeom>
            <a:noFill/>
          </p:spPr>
          <p:txBody>
            <a:bodyPr wrap="none" rtlCol="0">
              <a:spAutoFit/>
            </a:bodyPr>
            <a:lstStyle/>
            <a:p>
              <a:r>
                <a:rPr lang="en-US" sz="2200" dirty="0" smtClean="0"/>
                <a:t>Is this answer unique?</a:t>
              </a:r>
              <a:endParaRPr lang="en-US" sz="2200" dirty="0"/>
            </a:p>
          </p:txBody>
        </p:sp>
      </p:gr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mph" presetSubtype="1" nodeType="clickEffect">
                                  <p:stCondLst>
                                    <p:cond delay="0"/>
                                  </p:stCondLst>
                                  <p:childTnLst>
                                    <p:set>
                                      <p:cBhvr override="childStyle">
                                        <p:cTn id="16" dur="indefinite"/>
                                        <p:tgtEl>
                                          <p:spTgt spid="3">
                                            <p:txEl>
                                              <p:pRg st="4" end="4"/>
                                            </p:txEl>
                                          </p:spTgt>
                                        </p:tgtEl>
                                        <p:attrNameLst>
                                          <p:attrName>style.fontStyle</p:attrName>
                                        </p:attrNameLst>
                                      </p:cBhvr>
                                      <p:to>
                                        <p:strVal val="normal"/>
                                      </p:to>
                                    </p:set>
                                    <p:set>
                                      <p:cBhvr override="childStyle">
                                        <p:cTn id="17" dur="indefinite"/>
                                        <p:tgtEl>
                                          <p:spTgt spid="3">
                                            <p:txEl>
                                              <p:pRg st="4" end="4"/>
                                            </p:txEl>
                                          </p:spTgt>
                                        </p:tgtEl>
                                        <p:attrNameLst>
                                          <p:attrName>style.fontWeight</p:attrName>
                                        </p:attrNameLst>
                                      </p:cBhvr>
                                      <p:to>
                                        <p:strVal val="bold"/>
                                      </p:to>
                                    </p:set>
                                    <p:set>
                                      <p:cBhvr override="childStyle">
                                        <p:cTn id="18" dur="indefinite"/>
                                        <p:tgtEl>
                                          <p:spTgt spid="3">
                                            <p:txEl>
                                              <p:pRg st="4" end="4"/>
                                            </p:txEl>
                                          </p:spTgt>
                                        </p:tgtEl>
                                        <p:attrNameLst>
                                          <p:attrName>style.textDecorationUnderline</p:attrName>
                                        </p:attrNameLst>
                                      </p:cBhvr>
                                      <p:to>
                                        <p:strVal val="fals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blinds(horizontal)">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mph" presetSubtype="1" nodeType="clickEffect">
                                  <p:stCondLst>
                                    <p:cond delay="0"/>
                                  </p:stCondLst>
                                  <p:childTnLst>
                                    <p:set>
                                      <p:cBhvr override="childStyle">
                                        <p:cTn id="27" dur="indefinite"/>
                                        <p:tgtEl>
                                          <p:spTgt spid="3">
                                            <p:txEl>
                                              <p:pRg st="1" end="1"/>
                                            </p:txEl>
                                          </p:spTgt>
                                        </p:tgtEl>
                                        <p:attrNameLst>
                                          <p:attrName>style.fontStyle</p:attrName>
                                        </p:attrNameLst>
                                      </p:cBhvr>
                                      <p:to>
                                        <p:strVal val="normal"/>
                                      </p:to>
                                    </p:set>
                                    <p:set>
                                      <p:cBhvr override="childStyle">
                                        <p:cTn id="28" dur="indefinite"/>
                                        <p:tgtEl>
                                          <p:spTgt spid="3">
                                            <p:txEl>
                                              <p:pRg st="1" end="1"/>
                                            </p:txEl>
                                          </p:spTgt>
                                        </p:tgtEl>
                                        <p:attrNameLst>
                                          <p:attrName>style.fontWeight</p:attrName>
                                        </p:attrNameLst>
                                      </p:cBhvr>
                                      <p:to>
                                        <p:strVal val="bold"/>
                                      </p:to>
                                    </p:set>
                                    <p:set>
                                      <p:cBhvr override="childStyle">
                                        <p:cTn id="29" dur="indefinite"/>
                                        <p:tgtEl>
                                          <p:spTgt spid="3">
                                            <p:txEl>
                                              <p:pRg st="1" end="1"/>
                                            </p:txEl>
                                          </p:spTgt>
                                        </p:tgtEl>
                                        <p:attrNameLst>
                                          <p:attrName>style.textDecorationUnderline</p:attrName>
                                        </p:attrNameLst>
                                      </p:cBhvr>
                                      <p:to>
                                        <p:strVal val="false"/>
                                      </p:to>
                                    </p:se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linds(horizontal)">
                                      <p:cBhvr>
                                        <p:cTn id="34" dur="5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mph" presetSubtype="1" nodeType="clickEffect">
                                  <p:stCondLst>
                                    <p:cond delay="0"/>
                                  </p:stCondLst>
                                  <p:childTnLst>
                                    <p:set>
                                      <p:cBhvr override="childStyle">
                                        <p:cTn id="38" dur="indefinite"/>
                                        <p:tgtEl>
                                          <p:spTgt spid="3">
                                            <p:txEl>
                                              <p:pRg st="7" end="7"/>
                                            </p:txEl>
                                          </p:spTgt>
                                        </p:tgtEl>
                                        <p:attrNameLst>
                                          <p:attrName>style.fontStyle</p:attrName>
                                        </p:attrNameLst>
                                      </p:cBhvr>
                                      <p:to>
                                        <p:strVal val="normal"/>
                                      </p:to>
                                    </p:set>
                                    <p:set>
                                      <p:cBhvr override="childStyle">
                                        <p:cTn id="39" dur="indefinite"/>
                                        <p:tgtEl>
                                          <p:spTgt spid="3">
                                            <p:txEl>
                                              <p:pRg st="7" end="7"/>
                                            </p:txEl>
                                          </p:spTgt>
                                        </p:tgtEl>
                                        <p:attrNameLst>
                                          <p:attrName>style.fontWeight</p:attrName>
                                        </p:attrNameLst>
                                      </p:cBhvr>
                                      <p:to>
                                        <p:strVal val="bold"/>
                                      </p:to>
                                    </p:set>
                                    <p:set>
                                      <p:cBhvr override="childStyle">
                                        <p:cTn id="40" dur="indefinite"/>
                                        <p:tgtEl>
                                          <p:spTgt spid="3">
                                            <p:txEl>
                                              <p:pRg st="7" end="7"/>
                                            </p:txEl>
                                          </p:spTgt>
                                        </p:tgtEl>
                                        <p:attrNameLst>
                                          <p:attrName>style.textDecorationUnderline</p:attrName>
                                        </p:attrNameLst>
                                      </p:cBhvr>
                                      <p:to>
                                        <p:strVal val="false"/>
                                      </p:to>
                                    </p:se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blinds(horizontal)">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blinds(horizontal)">
                                      <p:cBhvr>
                                        <p:cTn id="50" dur="500"/>
                                        <p:tgtEl>
                                          <p:spTgt spid="19"/>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blinds(horizontal)">
                                      <p:cBhvr>
                                        <p:cTn id="53" dur="500"/>
                                        <p:tgtEl>
                                          <p:spTgt spid="20"/>
                                        </p:tgtEl>
                                      </p:cBhvr>
                                    </p:animEffect>
                                  </p:childTnLst>
                                </p:cTn>
                              </p:par>
                            </p:childTnLst>
                          </p:cTn>
                        </p:par>
                      </p:childTnLst>
                    </p:cTn>
                  </p:par>
                  <p:par>
                    <p:cTn id="54" fill="hold">
                      <p:stCondLst>
                        <p:cond delay="indefinite"/>
                      </p:stCondLst>
                      <p:childTnLst>
                        <p:par>
                          <p:cTn id="55" fill="hold">
                            <p:stCondLst>
                              <p:cond delay="0"/>
                            </p:stCondLst>
                            <p:childTnLst>
                              <p:par>
                                <p:cTn id="56" presetID="5" presetClass="emph" presetSubtype="1" nodeType="clickEffect">
                                  <p:stCondLst>
                                    <p:cond delay="0"/>
                                  </p:stCondLst>
                                  <p:childTnLst>
                                    <p:set>
                                      <p:cBhvr override="childStyle">
                                        <p:cTn id="57" dur="indefinite"/>
                                        <p:tgtEl>
                                          <p:spTgt spid="3">
                                            <p:txEl>
                                              <p:pRg st="5" end="5"/>
                                            </p:txEl>
                                          </p:spTgt>
                                        </p:tgtEl>
                                        <p:attrNameLst>
                                          <p:attrName>style.fontStyle</p:attrName>
                                        </p:attrNameLst>
                                      </p:cBhvr>
                                      <p:to>
                                        <p:strVal val="normal"/>
                                      </p:to>
                                    </p:set>
                                    <p:set>
                                      <p:cBhvr override="childStyle">
                                        <p:cTn id="58" dur="indefinite"/>
                                        <p:tgtEl>
                                          <p:spTgt spid="3">
                                            <p:txEl>
                                              <p:pRg st="5" end="5"/>
                                            </p:txEl>
                                          </p:spTgt>
                                        </p:tgtEl>
                                        <p:attrNameLst>
                                          <p:attrName>style.fontWeight</p:attrName>
                                        </p:attrNameLst>
                                      </p:cBhvr>
                                      <p:to>
                                        <p:strVal val="bold"/>
                                      </p:to>
                                    </p:set>
                                    <p:set>
                                      <p:cBhvr override="childStyle">
                                        <p:cTn id="59" dur="indefinite"/>
                                        <p:tgtEl>
                                          <p:spTgt spid="3">
                                            <p:txEl>
                                              <p:pRg st="5" end="5"/>
                                            </p:txEl>
                                          </p:spTgt>
                                        </p:tgtEl>
                                        <p:attrNameLst>
                                          <p:attrName>style.textDecorationUnderline</p:attrName>
                                        </p:attrNameLst>
                                      </p:cBhvr>
                                      <p:to>
                                        <p:strVal val="false"/>
                                      </p:to>
                                    </p:se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blinds(horizontal)">
                                      <p:cBhvr>
                                        <p:cTn id="64" dur="500"/>
                                        <p:tgtEl>
                                          <p:spTgt spid="23"/>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blinds(horizontal)">
                                      <p:cBhvr>
                                        <p:cTn id="69" dur="500"/>
                                        <p:tgtEl>
                                          <p:spTgt spid="26"/>
                                        </p:tgtEl>
                                      </p:cBhvr>
                                    </p:animEffect>
                                  </p:childTnLst>
                                </p:cTn>
                              </p:par>
                            </p:childTnLst>
                          </p:cTn>
                        </p:par>
                      </p:childTnLst>
                    </p:cTn>
                  </p:par>
                  <p:par>
                    <p:cTn id="70" fill="hold">
                      <p:stCondLst>
                        <p:cond delay="indefinite"/>
                      </p:stCondLst>
                      <p:childTnLst>
                        <p:par>
                          <p:cTn id="71" fill="hold">
                            <p:stCondLst>
                              <p:cond delay="0"/>
                            </p:stCondLst>
                            <p:childTnLst>
                              <p:par>
                                <p:cTn id="72" presetID="5" presetClass="emph" presetSubtype="1" nodeType="clickEffect">
                                  <p:stCondLst>
                                    <p:cond delay="0"/>
                                  </p:stCondLst>
                                  <p:childTnLst>
                                    <p:set>
                                      <p:cBhvr override="childStyle">
                                        <p:cTn id="73" dur="indefinite"/>
                                        <p:tgtEl>
                                          <p:spTgt spid="3">
                                            <p:txEl>
                                              <p:pRg st="2" end="2"/>
                                            </p:txEl>
                                          </p:spTgt>
                                        </p:tgtEl>
                                        <p:attrNameLst>
                                          <p:attrName>style.fontStyle</p:attrName>
                                        </p:attrNameLst>
                                      </p:cBhvr>
                                      <p:to>
                                        <p:strVal val="normal"/>
                                      </p:to>
                                    </p:set>
                                    <p:set>
                                      <p:cBhvr override="childStyle">
                                        <p:cTn id="74" dur="indefinite"/>
                                        <p:tgtEl>
                                          <p:spTgt spid="3">
                                            <p:txEl>
                                              <p:pRg st="2" end="2"/>
                                            </p:txEl>
                                          </p:spTgt>
                                        </p:tgtEl>
                                        <p:attrNameLst>
                                          <p:attrName>style.fontWeight</p:attrName>
                                        </p:attrNameLst>
                                      </p:cBhvr>
                                      <p:to>
                                        <p:strVal val="bold"/>
                                      </p:to>
                                    </p:set>
                                    <p:set>
                                      <p:cBhvr override="childStyle">
                                        <p:cTn id="75" dur="indefinite"/>
                                        <p:tgtEl>
                                          <p:spTgt spid="3">
                                            <p:txEl>
                                              <p:pRg st="2" end="2"/>
                                            </p:txEl>
                                          </p:spTgt>
                                        </p:tgtEl>
                                        <p:attrNameLst>
                                          <p:attrName>style.textDecorationUnderline</p:attrName>
                                        </p:attrNameLst>
                                      </p:cBhvr>
                                      <p:to>
                                        <p:strVal val="false"/>
                                      </p:to>
                                    </p:se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blinds(horizontal)">
                                      <p:cBhvr>
                                        <p:cTn id="80" dur="500"/>
                                        <p:tgtEl>
                                          <p:spTgt spid="24"/>
                                        </p:tgtEl>
                                      </p:cBhvr>
                                    </p:animEffect>
                                  </p:childTnLst>
                                </p:cTn>
                              </p:par>
                            </p:childTnLst>
                          </p:cTn>
                        </p:par>
                      </p:childTnLst>
                    </p:cTn>
                  </p:par>
                  <p:par>
                    <p:cTn id="81" fill="hold">
                      <p:stCondLst>
                        <p:cond delay="indefinite"/>
                      </p:stCondLst>
                      <p:childTnLst>
                        <p:par>
                          <p:cTn id="82" fill="hold">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blinds(horizontal)">
                                      <p:cBhvr>
                                        <p:cTn id="85" dur="500"/>
                                        <p:tgtEl>
                                          <p:spTgt spid="25"/>
                                        </p:tgtEl>
                                      </p:cBhvr>
                                    </p:animEffect>
                                  </p:childTnLst>
                                </p:cTn>
                              </p:par>
                            </p:childTnLst>
                          </p:cTn>
                        </p:par>
                      </p:childTnLst>
                    </p:cTn>
                  </p:par>
                  <p:par>
                    <p:cTn id="86" fill="hold">
                      <p:stCondLst>
                        <p:cond delay="indefinite"/>
                      </p:stCondLst>
                      <p:childTnLst>
                        <p:par>
                          <p:cTn id="87" fill="hold">
                            <p:stCondLst>
                              <p:cond delay="0"/>
                            </p:stCondLst>
                            <p:childTnLst>
                              <p:par>
                                <p:cTn id="88" presetID="5" presetClass="emph" presetSubtype="1" nodeType="clickEffect">
                                  <p:stCondLst>
                                    <p:cond delay="0"/>
                                  </p:stCondLst>
                                  <p:childTnLst>
                                    <p:set>
                                      <p:cBhvr override="childStyle">
                                        <p:cTn id="89" dur="indefinite"/>
                                        <p:tgtEl>
                                          <p:spTgt spid="3">
                                            <p:txEl>
                                              <p:pRg st="3" end="3"/>
                                            </p:txEl>
                                          </p:spTgt>
                                        </p:tgtEl>
                                        <p:attrNameLst>
                                          <p:attrName>style.fontStyle</p:attrName>
                                        </p:attrNameLst>
                                      </p:cBhvr>
                                      <p:to>
                                        <p:strVal val="normal"/>
                                      </p:to>
                                    </p:set>
                                    <p:set>
                                      <p:cBhvr override="childStyle">
                                        <p:cTn id="90" dur="indefinite"/>
                                        <p:tgtEl>
                                          <p:spTgt spid="3">
                                            <p:txEl>
                                              <p:pRg st="3" end="3"/>
                                            </p:txEl>
                                          </p:spTgt>
                                        </p:tgtEl>
                                        <p:attrNameLst>
                                          <p:attrName>style.fontWeight</p:attrName>
                                        </p:attrNameLst>
                                      </p:cBhvr>
                                      <p:to>
                                        <p:strVal val="bold"/>
                                      </p:to>
                                    </p:set>
                                    <p:set>
                                      <p:cBhvr override="childStyle">
                                        <p:cTn id="91" dur="indefinite"/>
                                        <p:tgtEl>
                                          <p:spTgt spid="3">
                                            <p:txEl>
                                              <p:pRg st="3" end="3"/>
                                            </p:txEl>
                                          </p:spTgt>
                                        </p:tgtEl>
                                        <p:attrNameLst>
                                          <p:attrName>style.textDecorationUnderline</p:attrName>
                                        </p:attrNameLst>
                                      </p:cBhvr>
                                      <p:to>
                                        <p:strVal val="false"/>
                                      </p:to>
                                    </p:set>
                                  </p:childTnLst>
                                </p:cTn>
                              </p:par>
                            </p:childTnLst>
                          </p:cTn>
                        </p:par>
                      </p:childTnLst>
                    </p:cTn>
                  </p:par>
                  <p:par>
                    <p:cTn id="92" fill="hold">
                      <p:stCondLst>
                        <p:cond delay="indefinite"/>
                      </p:stCondLst>
                      <p:childTnLst>
                        <p:par>
                          <p:cTn id="93" fill="hold">
                            <p:stCondLst>
                              <p:cond delay="0"/>
                            </p:stCondLst>
                            <p:childTnLst>
                              <p:par>
                                <p:cTn id="94" presetID="5" presetClass="emph" presetSubtype="1" nodeType="clickEffect">
                                  <p:stCondLst>
                                    <p:cond delay="0"/>
                                  </p:stCondLst>
                                  <p:childTnLst>
                                    <p:set>
                                      <p:cBhvr override="childStyle">
                                        <p:cTn id="95" dur="indefinite"/>
                                        <p:tgtEl>
                                          <p:spTgt spid="3">
                                            <p:txEl>
                                              <p:pRg st="6" end="6"/>
                                            </p:txEl>
                                          </p:spTgt>
                                        </p:tgtEl>
                                        <p:attrNameLst>
                                          <p:attrName>style.fontStyle</p:attrName>
                                        </p:attrNameLst>
                                      </p:cBhvr>
                                      <p:to>
                                        <p:strVal val="normal"/>
                                      </p:to>
                                    </p:set>
                                    <p:set>
                                      <p:cBhvr override="childStyle">
                                        <p:cTn id="96" dur="indefinite"/>
                                        <p:tgtEl>
                                          <p:spTgt spid="3">
                                            <p:txEl>
                                              <p:pRg st="6" end="6"/>
                                            </p:txEl>
                                          </p:spTgt>
                                        </p:tgtEl>
                                        <p:attrNameLst>
                                          <p:attrName>style.fontWeight</p:attrName>
                                        </p:attrNameLst>
                                      </p:cBhvr>
                                      <p:to>
                                        <p:strVal val="bold"/>
                                      </p:to>
                                    </p:set>
                                    <p:set>
                                      <p:cBhvr override="childStyle">
                                        <p:cTn id="97" dur="indefinite"/>
                                        <p:tgtEl>
                                          <p:spTgt spid="3">
                                            <p:txEl>
                                              <p:pRg st="6" end="6"/>
                                            </p:txEl>
                                          </p:spTgt>
                                        </p:tgtEl>
                                        <p:attrNameLst>
                                          <p:attrName>style.textDecorationUnderline</p:attrName>
                                        </p:attrNameLst>
                                      </p:cBhvr>
                                      <p:to>
                                        <p:strVal val="false"/>
                                      </p:to>
                                    </p:set>
                                  </p:childTnLst>
                                </p:cTn>
                              </p:par>
                            </p:childTnLst>
                          </p:cTn>
                        </p:par>
                      </p:childTnLst>
                    </p:cTn>
                  </p:par>
                  <p:par>
                    <p:cTn id="98" fill="hold">
                      <p:stCondLst>
                        <p:cond delay="indefinite"/>
                      </p:stCondLst>
                      <p:childTnLst>
                        <p:par>
                          <p:cTn id="99" fill="hold">
                            <p:stCondLst>
                              <p:cond delay="0"/>
                            </p:stCondLst>
                            <p:childTnLst>
                              <p:par>
                                <p:cTn id="100" presetID="5" presetClass="emph" presetSubtype="1" nodeType="clickEffect">
                                  <p:stCondLst>
                                    <p:cond delay="0"/>
                                  </p:stCondLst>
                                  <p:childTnLst>
                                    <p:set>
                                      <p:cBhvr override="childStyle">
                                        <p:cTn id="101" dur="indefinite"/>
                                        <p:tgtEl>
                                          <p:spTgt spid="13">
                                            <p:txEl>
                                              <p:pRg st="0" end="0"/>
                                            </p:txEl>
                                          </p:spTgt>
                                        </p:tgtEl>
                                        <p:attrNameLst>
                                          <p:attrName>style.fontStyle</p:attrName>
                                        </p:attrNameLst>
                                      </p:cBhvr>
                                      <p:to>
                                        <p:strVal val="normal"/>
                                      </p:to>
                                    </p:set>
                                    <p:set>
                                      <p:cBhvr override="childStyle">
                                        <p:cTn id="102" dur="indefinite"/>
                                        <p:tgtEl>
                                          <p:spTgt spid="13">
                                            <p:txEl>
                                              <p:pRg st="0" end="0"/>
                                            </p:txEl>
                                          </p:spTgt>
                                        </p:tgtEl>
                                        <p:attrNameLst>
                                          <p:attrName>style.fontWeight</p:attrName>
                                        </p:attrNameLst>
                                      </p:cBhvr>
                                      <p:to>
                                        <p:strVal val="bold"/>
                                      </p:to>
                                    </p:set>
                                    <p:set>
                                      <p:cBhvr override="childStyle">
                                        <p:cTn id="103" dur="indefinite"/>
                                        <p:tgtEl>
                                          <p:spTgt spid="13">
                                            <p:txEl>
                                              <p:pRg st="0" end="0"/>
                                            </p:txEl>
                                          </p:spTgt>
                                        </p:tgtEl>
                                        <p:attrNameLst>
                                          <p:attrName>style.textDecorationUnderline</p:attrName>
                                        </p:attrNameLst>
                                      </p:cBhvr>
                                      <p:to>
                                        <p:strVal val="false"/>
                                      </p:to>
                                    </p:se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childTnLst>
                                    <p:set>
                                      <p:cBhvr>
                                        <p:cTn id="107" dur="1" fill="hold">
                                          <p:stCondLst>
                                            <p:cond delay="0"/>
                                          </p:stCondLst>
                                        </p:cTn>
                                        <p:tgtEl>
                                          <p:spTgt spid="28"/>
                                        </p:tgtEl>
                                        <p:attrNameLst>
                                          <p:attrName>style.visibility</p:attrName>
                                        </p:attrNameLst>
                                      </p:cBhvr>
                                      <p:to>
                                        <p:strVal val="visible"/>
                                      </p:to>
                                    </p:set>
                                    <p:animEffect transition="in" filter="wipe(left)">
                                      <p:cBhvr>
                                        <p:cTn id="108" dur="500"/>
                                        <p:tgtEl>
                                          <p:spTgt spid="28"/>
                                        </p:tgtEl>
                                      </p:cBhvr>
                                    </p:animEffect>
                                  </p:childTnLst>
                                </p:cTn>
                              </p:par>
                            </p:childTnLst>
                          </p:cTn>
                        </p:par>
                        <p:par>
                          <p:cTn id="109" fill="hold">
                            <p:stCondLst>
                              <p:cond delay="500"/>
                            </p:stCondLst>
                            <p:childTnLst>
                              <p:par>
                                <p:cTn id="110" presetID="22" presetClass="entr" presetSubtype="4" fill="hold" nodeType="afterEffect">
                                  <p:stCondLst>
                                    <p:cond delay="0"/>
                                  </p:stCondLst>
                                  <p:childTnLst>
                                    <p:set>
                                      <p:cBhvr>
                                        <p:cTn id="111" dur="1" fill="hold">
                                          <p:stCondLst>
                                            <p:cond delay="0"/>
                                          </p:stCondLst>
                                        </p:cTn>
                                        <p:tgtEl>
                                          <p:spTgt spid="30"/>
                                        </p:tgtEl>
                                        <p:attrNameLst>
                                          <p:attrName>style.visibility</p:attrName>
                                        </p:attrNameLst>
                                      </p:cBhvr>
                                      <p:to>
                                        <p:strVal val="visible"/>
                                      </p:to>
                                    </p:set>
                                    <p:animEffect transition="in" filter="wipe(down)">
                                      <p:cBhvr>
                                        <p:cTn id="112" dur="500"/>
                                        <p:tgtEl>
                                          <p:spTgt spid="30"/>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nodeType="clickEffect">
                                  <p:stCondLst>
                                    <p:cond delay="0"/>
                                  </p:stCondLst>
                                  <p:childTnLst>
                                    <p:set>
                                      <p:cBhvr>
                                        <p:cTn id="116" dur="1" fill="hold">
                                          <p:stCondLst>
                                            <p:cond delay="0"/>
                                          </p:stCondLst>
                                        </p:cTn>
                                        <p:tgtEl>
                                          <p:spTgt spid="36"/>
                                        </p:tgtEl>
                                        <p:attrNameLst>
                                          <p:attrName>style.visibility</p:attrName>
                                        </p:attrNameLst>
                                      </p:cBhvr>
                                      <p:to>
                                        <p:strVal val="visible"/>
                                      </p:to>
                                    </p:set>
                                    <p:animEffect transition="in" filter="blinds(horizontal)">
                                      <p:cBhvr>
                                        <p:cTn id="11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18" grpId="0"/>
      <p:bldP spid="19" grpId="0"/>
      <p:bldP spid="20" grpId="0"/>
      <p:bldP spid="21" grpId="0"/>
      <p:bldP spid="22" grpId="0"/>
      <p:bldP spid="23" grpId="0"/>
      <p:bldP spid="24" grpId="0"/>
      <p:bldP spid="25" grpId="0"/>
      <p:bldP spid="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languages can they speak?</a:t>
            </a:r>
            <a:endParaRPr lang="en-US" dirty="0"/>
          </a:p>
        </p:txBody>
      </p:sp>
      <p:sp>
        <p:nvSpPr>
          <p:cNvPr id="3" name="Content Placeholder 2"/>
          <p:cNvSpPr>
            <a:spLocks noGrp="1"/>
          </p:cNvSpPr>
          <p:nvPr>
            <p:ph idx="1"/>
          </p:nvPr>
        </p:nvSpPr>
        <p:spPr>
          <a:xfrm>
            <a:off x="457200" y="1935480"/>
            <a:ext cx="4953000" cy="4084320"/>
          </a:xfrm>
        </p:spPr>
        <p:txBody>
          <a:bodyPr>
            <a:normAutofit fontScale="70000" lnSpcReduction="20000"/>
          </a:bodyPr>
          <a:lstStyle/>
          <a:p>
            <a:endParaRPr lang="en-US" sz="1100" dirty="0" smtClean="0"/>
          </a:p>
          <a:p>
            <a:pPr marL="514350" indent="-514350">
              <a:buFont typeface="+mj-lt"/>
              <a:buAutoNum type="arabicParenR"/>
            </a:pPr>
            <a:r>
              <a:rPr lang="en-US" sz="2800" dirty="0" smtClean="0"/>
              <a:t>Each person speaks exactly </a:t>
            </a:r>
            <a:r>
              <a:rPr lang="en-US" sz="2800" dirty="0" smtClean="0">
                <a:solidFill>
                  <a:schemeClr val="accent1">
                    <a:lumMod val="75000"/>
                  </a:schemeClr>
                </a:solidFill>
              </a:rPr>
              <a:t>2</a:t>
            </a:r>
            <a:r>
              <a:rPr lang="en-US" sz="2800" dirty="0" smtClean="0"/>
              <a:t> languages.</a:t>
            </a:r>
          </a:p>
          <a:p>
            <a:pPr marL="514350" indent="-514350">
              <a:buFont typeface="+mj-lt"/>
              <a:buAutoNum type="arabicParenR"/>
            </a:pPr>
            <a:r>
              <a:rPr lang="en-US" sz="2800" dirty="0" smtClean="0"/>
              <a:t>There is </a:t>
            </a:r>
            <a:r>
              <a:rPr lang="en-US" sz="2800" dirty="0" smtClean="0">
                <a:solidFill>
                  <a:schemeClr val="accent1">
                    <a:lumMod val="75000"/>
                  </a:schemeClr>
                </a:solidFill>
              </a:rPr>
              <a:t>no</a:t>
            </a:r>
            <a:r>
              <a:rPr lang="en-US" sz="2800" dirty="0" smtClean="0"/>
              <a:t> language that all of them can speak.</a:t>
            </a:r>
          </a:p>
          <a:p>
            <a:pPr marL="514350" indent="-514350">
              <a:buFont typeface="+mj-lt"/>
              <a:buAutoNum type="arabicParenR"/>
            </a:pPr>
            <a:r>
              <a:rPr lang="en-US" sz="2800" dirty="0" smtClean="0"/>
              <a:t>there is </a:t>
            </a:r>
            <a:r>
              <a:rPr lang="en-US" sz="2800" dirty="0" smtClean="0">
                <a:solidFill>
                  <a:schemeClr val="accent1">
                    <a:lumMod val="75000"/>
                  </a:schemeClr>
                </a:solidFill>
              </a:rPr>
              <a:t>only one </a:t>
            </a:r>
            <a:r>
              <a:rPr lang="en-US" sz="2800" dirty="0" smtClean="0"/>
              <a:t>language that </a:t>
            </a:r>
            <a:r>
              <a:rPr lang="en-US" sz="2800" dirty="0" smtClean="0">
                <a:solidFill>
                  <a:srgbClr val="0070C0"/>
                </a:solidFill>
              </a:rPr>
              <a:t>3 </a:t>
            </a:r>
            <a:r>
              <a:rPr lang="en-US" sz="2800" dirty="0" smtClean="0"/>
              <a:t>of them can speak.</a:t>
            </a:r>
          </a:p>
          <a:p>
            <a:pPr marL="514350" indent="-514350">
              <a:buFont typeface="+mj-lt"/>
              <a:buAutoNum type="arabicParenR"/>
            </a:pPr>
            <a:r>
              <a:rPr lang="en-US" sz="2800" dirty="0" smtClean="0">
                <a:solidFill>
                  <a:schemeClr val="accent1">
                    <a:lumMod val="75000"/>
                  </a:schemeClr>
                </a:solidFill>
              </a:rPr>
              <a:t>Nobody</a:t>
            </a:r>
            <a:r>
              <a:rPr lang="en-US" sz="2800" dirty="0" smtClean="0"/>
              <a:t> understand both French and German.</a:t>
            </a:r>
          </a:p>
          <a:p>
            <a:pPr marL="514350" indent="-514350">
              <a:buFont typeface="+mj-lt"/>
              <a:buAutoNum type="arabicParenR"/>
            </a:pPr>
            <a:r>
              <a:rPr lang="en-US" sz="2800" dirty="0" smtClean="0">
                <a:solidFill>
                  <a:srgbClr val="FF0000"/>
                </a:solidFill>
              </a:rPr>
              <a:t>A</a:t>
            </a:r>
            <a:r>
              <a:rPr lang="en-US" sz="2800" dirty="0" smtClean="0"/>
              <a:t> don’t speak English, but </a:t>
            </a:r>
            <a:r>
              <a:rPr lang="en-US" sz="2800" dirty="0" smtClean="0">
                <a:solidFill>
                  <a:srgbClr val="FF0000"/>
                </a:solidFill>
              </a:rPr>
              <a:t>B</a:t>
            </a:r>
            <a:r>
              <a:rPr lang="en-US" sz="2800" dirty="0" smtClean="0"/>
              <a:t> and </a:t>
            </a:r>
            <a:r>
              <a:rPr lang="en-US" sz="2800" dirty="0" smtClean="0">
                <a:solidFill>
                  <a:srgbClr val="FF0000"/>
                </a:solidFill>
              </a:rPr>
              <a:t>C</a:t>
            </a:r>
            <a:r>
              <a:rPr lang="en-US" sz="2800" dirty="0" smtClean="0"/>
              <a:t> need him as an interpreter.</a:t>
            </a:r>
          </a:p>
          <a:p>
            <a:pPr marL="514350" indent="-514350">
              <a:buFont typeface="+mj-lt"/>
              <a:buAutoNum type="arabicParenR"/>
            </a:pPr>
            <a:r>
              <a:rPr lang="en-US" sz="2800" dirty="0" smtClean="0">
                <a:solidFill>
                  <a:srgbClr val="FF0000"/>
                </a:solidFill>
              </a:rPr>
              <a:t>C</a:t>
            </a:r>
            <a:r>
              <a:rPr lang="en-US" sz="2800" dirty="0" smtClean="0"/>
              <a:t> speaks German, </a:t>
            </a:r>
            <a:r>
              <a:rPr lang="en-US" sz="2800" dirty="0" smtClean="0">
                <a:solidFill>
                  <a:srgbClr val="FF0000"/>
                </a:solidFill>
              </a:rPr>
              <a:t>D</a:t>
            </a:r>
            <a:r>
              <a:rPr lang="en-US" sz="2800" dirty="0" smtClean="0"/>
              <a:t> doesn’t, but they can communicate directly.</a:t>
            </a:r>
          </a:p>
          <a:p>
            <a:pPr marL="514350" indent="-514350">
              <a:buFont typeface="+mj-lt"/>
              <a:buAutoNum type="arabicParenR"/>
            </a:pPr>
            <a:r>
              <a:rPr lang="en-US" sz="2800" dirty="0" smtClean="0">
                <a:solidFill>
                  <a:srgbClr val="FF0000"/>
                </a:solidFill>
              </a:rPr>
              <a:t>A</a:t>
            </a:r>
            <a:r>
              <a:rPr lang="en-US" sz="2800" dirty="0" smtClean="0"/>
              <a:t>, </a:t>
            </a:r>
            <a:r>
              <a:rPr lang="en-US" sz="2800" dirty="0" smtClean="0">
                <a:solidFill>
                  <a:srgbClr val="FF0000"/>
                </a:solidFill>
              </a:rPr>
              <a:t>B</a:t>
            </a:r>
            <a:r>
              <a:rPr lang="en-US" sz="2800" dirty="0" smtClean="0"/>
              <a:t> and </a:t>
            </a:r>
            <a:r>
              <a:rPr lang="en-US" sz="2800" dirty="0" smtClean="0">
                <a:solidFill>
                  <a:srgbClr val="FF0000"/>
                </a:solidFill>
              </a:rPr>
              <a:t>D</a:t>
            </a:r>
            <a:r>
              <a:rPr lang="en-US" sz="2800" dirty="0" smtClean="0"/>
              <a:t> want to talk, but cannot find a language they all can speak.</a:t>
            </a:r>
          </a:p>
        </p:txBody>
      </p:sp>
      <p:sp>
        <p:nvSpPr>
          <p:cNvPr id="5" name="Rectangle 4"/>
          <p:cNvSpPr/>
          <p:nvPr/>
        </p:nvSpPr>
        <p:spPr>
          <a:xfrm>
            <a:off x="381000" y="304800"/>
            <a:ext cx="3048000" cy="492443"/>
          </a:xfrm>
          <a:prstGeom prst="rect">
            <a:avLst/>
          </a:prstGeom>
        </p:spPr>
        <p:txBody>
          <a:bodyPr wrap="square">
            <a:spAutoFit/>
          </a:bodyPr>
          <a:lstStyle/>
          <a:p>
            <a:r>
              <a:rPr lang="en-US" sz="2600" dirty="0" smtClean="0"/>
              <a:t>Matching Problem</a:t>
            </a:r>
          </a:p>
        </p:txBody>
      </p:sp>
      <p:graphicFrame>
        <p:nvGraphicFramePr>
          <p:cNvPr id="6" name="Table 5"/>
          <p:cNvGraphicFramePr>
            <a:graphicFrameLocks noGrp="1"/>
          </p:cNvGraphicFramePr>
          <p:nvPr/>
        </p:nvGraphicFramePr>
        <p:xfrm>
          <a:off x="5638800" y="2209800"/>
          <a:ext cx="3078163" cy="2438401"/>
        </p:xfrm>
        <a:graphic>
          <a:graphicData uri="http://schemas.openxmlformats.org/drawingml/2006/table">
            <a:tbl>
              <a:tblPr firstRow="1" bandRow="1">
                <a:tableStyleId>{073A0DAA-6AF3-43AB-8588-CEC1D06C72B9}</a:tableStyleId>
              </a:tblPr>
              <a:tblGrid>
                <a:gridCol w="381000"/>
                <a:gridCol w="717868"/>
                <a:gridCol w="665480"/>
                <a:gridCol w="706755"/>
                <a:gridCol w="607060"/>
              </a:tblGrid>
              <a:tr h="482321">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r>
                        <a:rPr lang="en-US" dirty="0" smtClean="0"/>
                        <a:t>ENG</a:t>
                      </a:r>
                      <a:endParaRPr lang="en-US" dirty="0"/>
                    </a:p>
                  </a:txBody>
                  <a:tcPr>
                    <a:lnL w="12700" cmpd="sng">
                      <a:noFill/>
                    </a:lnL>
                  </a:tcPr>
                </a:tc>
                <a:tc>
                  <a:txBody>
                    <a:bodyPr/>
                    <a:lstStyle/>
                    <a:p>
                      <a:pPr algn="ctr"/>
                      <a:r>
                        <a:rPr lang="en-US" dirty="0" smtClean="0"/>
                        <a:t>FRE</a:t>
                      </a:r>
                      <a:endParaRPr lang="en-US" dirty="0"/>
                    </a:p>
                  </a:txBody>
                  <a:tcPr/>
                </a:tc>
                <a:tc>
                  <a:txBody>
                    <a:bodyPr/>
                    <a:lstStyle/>
                    <a:p>
                      <a:pPr algn="ctr"/>
                      <a:r>
                        <a:rPr lang="en-US" dirty="0" smtClean="0"/>
                        <a:t>GER</a:t>
                      </a:r>
                      <a:endParaRPr lang="en-US" dirty="0"/>
                    </a:p>
                  </a:txBody>
                  <a:tcPr/>
                </a:tc>
                <a:tc>
                  <a:txBody>
                    <a:bodyPr/>
                    <a:lstStyle/>
                    <a:p>
                      <a:pPr algn="ctr"/>
                      <a:r>
                        <a:rPr lang="en-US" dirty="0" smtClean="0"/>
                        <a:t>ITA</a:t>
                      </a:r>
                      <a:endParaRPr lang="en-US" dirty="0"/>
                    </a:p>
                  </a:txBody>
                  <a:tcPr/>
                </a:tc>
              </a:tr>
              <a:tr h="489020">
                <a:tc>
                  <a:txBody>
                    <a:bodyPr/>
                    <a:lstStyle/>
                    <a:p>
                      <a:pPr algn="ctr"/>
                      <a:r>
                        <a:rPr lang="en-US" dirty="0" smtClean="0"/>
                        <a:t>A</a:t>
                      </a:r>
                      <a:endParaRPr lang="en-US" dirty="0"/>
                    </a:p>
                  </a:txBody>
                  <a:tcPr>
                    <a:lnT w="38100" cmpd="sng">
                      <a:noFill/>
                    </a:lnT>
                    <a:solidFill>
                      <a:schemeClr val="bg2">
                        <a:lumMod val="90000"/>
                      </a:schemeClr>
                    </a:solidFill>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c>
                  <a:txBody>
                    <a:bodyPr/>
                    <a:lstStyle/>
                    <a:p>
                      <a:pPr algn="ctr"/>
                      <a:endParaRPr lang="en-US" dirty="0"/>
                    </a:p>
                  </a:txBody>
                  <a:tcPr/>
                </a:tc>
              </a:tr>
              <a:tr h="489020">
                <a:tc>
                  <a:txBody>
                    <a:bodyPr/>
                    <a:lstStyle/>
                    <a:p>
                      <a:pPr algn="ctr"/>
                      <a:r>
                        <a:rPr lang="en-US" dirty="0" smtClean="0"/>
                        <a:t>B </a:t>
                      </a:r>
                      <a:endParaRPr lang="en-US" dirty="0"/>
                    </a:p>
                  </a:txBody>
                  <a:tcPr>
                    <a:solidFill>
                      <a:schemeClr val="bg2">
                        <a:lumMod val="90000"/>
                      </a:schemeClr>
                    </a:solidFill>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r>
              <a:tr h="489020">
                <a:tc>
                  <a:txBody>
                    <a:bodyPr/>
                    <a:lstStyle/>
                    <a:p>
                      <a:pPr algn="ctr"/>
                      <a:r>
                        <a:rPr lang="en-US" dirty="0" smtClean="0"/>
                        <a:t>C</a:t>
                      </a:r>
                      <a:endParaRPr lang="en-US" dirty="0"/>
                    </a:p>
                  </a:txBody>
                  <a:tcPr>
                    <a:solidFill>
                      <a:schemeClr val="bg2">
                        <a:lumMod val="90000"/>
                      </a:schemeClr>
                    </a:solidFill>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489020">
                <a:tc>
                  <a:txBody>
                    <a:bodyPr/>
                    <a:lstStyle/>
                    <a:p>
                      <a:pPr algn="ctr"/>
                      <a:r>
                        <a:rPr lang="en-US" dirty="0" smtClean="0"/>
                        <a:t>D</a:t>
                      </a:r>
                      <a:endParaRPr lang="en-US" dirty="0"/>
                    </a:p>
                  </a:txBody>
                  <a:tcPr>
                    <a:solidFill>
                      <a:schemeClr val="bg2">
                        <a:lumMod val="90000"/>
                      </a:schemeClr>
                    </a:solidFill>
                  </a:tcPr>
                </a:tc>
                <a:tc>
                  <a:txBody>
                    <a:bodyPr/>
                    <a:lstStyle/>
                    <a:p>
                      <a:pPr algn="ct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r>
            </a:tbl>
          </a:graphicData>
        </a:graphic>
      </p:graphicFrame>
      <p:sp>
        <p:nvSpPr>
          <p:cNvPr id="7" name="TextBox 6"/>
          <p:cNvSpPr txBox="1"/>
          <p:nvPr/>
        </p:nvSpPr>
        <p:spPr>
          <a:xfrm>
            <a:off x="6188998" y="2667000"/>
            <a:ext cx="364202" cy="492443"/>
          </a:xfrm>
          <a:prstGeom prst="rect">
            <a:avLst/>
          </a:prstGeom>
          <a:noFill/>
        </p:spPr>
        <p:txBody>
          <a:bodyPr wrap="none" rtlCol="0">
            <a:spAutoFit/>
          </a:bodyPr>
          <a:lstStyle/>
          <a:p>
            <a:r>
              <a:rPr lang="en-US" sz="2600" dirty="0" smtClean="0"/>
              <a:t>0</a:t>
            </a:r>
            <a:endParaRPr lang="en-US" sz="2600" dirty="0"/>
          </a:p>
        </p:txBody>
      </p:sp>
      <p:sp>
        <p:nvSpPr>
          <p:cNvPr id="8" name="TextBox 7"/>
          <p:cNvSpPr txBox="1"/>
          <p:nvPr/>
        </p:nvSpPr>
        <p:spPr>
          <a:xfrm>
            <a:off x="7635938" y="3635609"/>
            <a:ext cx="288862" cy="492443"/>
          </a:xfrm>
          <a:prstGeom prst="rect">
            <a:avLst/>
          </a:prstGeom>
          <a:noFill/>
        </p:spPr>
        <p:txBody>
          <a:bodyPr wrap="none" rtlCol="0">
            <a:spAutoFit/>
          </a:bodyPr>
          <a:lstStyle/>
          <a:p>
            <a:r>
              <a:rPr lang="en-US" sz="2600" dirty="0" smtClean="0"/>
              <a:t>1</a:t>
            </a:r>
            <a:endParaRPr lang="en-US" sz="2600" dirty="0"/>
          </a:p>
        </p:txBody>
      </p:sp>
      <p:sp>
        <p:nvSpPr>
          <p:cNvPr id="9" name="TextBox 8"/>
          <p:cNvSpPr txBox="1"/>
          <p:nvPr/>
        </p:nvSpPr>
        <p:spPr>
          <a:xfrm>
            <a:off x="7600354" y="4114800"/>
            <a:ext cx="364202" cy="492443"/>
          </a:xfrm>
          <a:prstGeom prst="rect">
            <a:avLst/>
          </a:prstGeom>
          <a:noFill/>
        </p:spPr>
        <p:txBody>
          <a:bodyPr wrap="none" rtlCol="0">
            <a:spAutoFit/>
          </a:bodyPr>
          <a:lstStyle/>
          <a:p>
            <a:r>
              <a:rPr lang="en-US" sz="2600" dirty="0" smtClean="0"/>
              <a:t>0</a:t>
            </a:r>
            <a:endParaRPr lang="en-US" sz="2600" dirty="0"/>
          </a:p>
        </p:txBody>
      </p:sp>
      <p:sp>
        <p:nvSpPr>
          <p:cNvPr id="10" name="TextBox 9"/>
          <p:cNvSpPr txBox="1"/>
          <p:nvPr/>
        </p:nvSpPr>
        <p:spPr>
          <a:xfrm>
            <a:off x="6874798" y="3657600"/>
            <a:ext cx="364202" cy="492443"/>
          </a:xfrm>
          <a:prstGeom prst="rect">
            <a:avLst/>
          </a:prstGeom>
          <a:noFill/>
        </p:spPr>
        <p:txBody>
          <a:bodyPr wrap="none" rtlCol="0">
            <a:spAutoFit/>
          </a:bodyPr>
          <a:lstStyle/>
          <a:p>
            <a:r>
              <a:rPr lang="en-US" sz="2600" dirty="0" smtClean="0"/>
              <a:t>0</a:t>
            </a:r>
            <a:endParaRPr lang="en-US" sz="2600" dirty="0"/>
          </a:p>
        </p:txBody>
      </p:sp>
      <p:sp>
        <p:nvSpPr>
          <p:cNvPr id="11" name="TextBox 10"/>
          <p:cNvSpPr txBox="1"/>
          <p:nvPr/>
        </p:nvSpPr>
        <p:spPr>
          <a:xfrm>
            <a:off x="7600354" y="3163956"/>
            <a:ext cx="364202" cy="492443"/>
          </a:xfrm>
          <a:prstGeom prst="rect">
            <a:avLst/>
          </a:prstGeom>
          <a:noFill/>
        </p:spPr>
        <p:txBody>
          <a:bodyPr wrap="none" rtlCol="0">
            <a:spAutoFit/>
          </a:bodyPr>
          <a:lstStyle/>
          <a:p>
            <a:r>
              <a:rPr lang="en-US" sz="2600" dirty="0" smtClean="0"/>
              <a:t>0</a:t>
            </a:r>
            <a:endParaRPr lang="en-US" sz="2600" dirty="0"/>
          </a:p>
        </p:txBody>
      </p:sp>
      <p:sp>
        <p:nvSpPr>
          <p:cNvPr id="12" name="TextBox 11"/>
          <p:cNvSpPr txBox="1"/>
          <p:nvPr/>
        </p:nvSpPr>
        <p:spPr>
          <a:xfrm>
            <a:off x="6923634" y="3165157"/>
            <a:ext cx="288862" cy="492443"/>
          </a:xfrm>
          <a:prstGeom prst="rect">
            <a:avLst/>
          </a:prstGeom>
          <a:noFill/>
        </p:spPr>
        <p:txBody>
          <a:bodyPr wrap="none" rtlCol="0">
            <a:spAutoFit/>
          </a:bodyPr>
          <a:lstStyle/>
          <a:p>
            <a:r>
              <a:rPr lang="en-US" sz="2600" dirty="0" smtClean="0"/>
              <a:t>1</a:t>
            </a:r>
            <a:endParaRPr lang="en-US" sz="2600" dirty="0"/>
          </a:p>
        </p:txBody>
      </p:sp>
      <p:sp>
        <p:nvSpPr>
          <p:cNvPr id="13" name="TextBox 12"/>
          <p:cNvSpPr txBox="1"/>
          <p:nvPr/>
        </p:nvSpPr>
        <p:spPr>
          <a:xfrm>
            <a:off x="5562600" y="4800600"/>
            <a:ext cx="1165704" cy="369332"/>
          </a:xfrm>
          <a:prstGeom prst="rect">
            <a:avLst/>
          </a:prstGeom>
          <a:noFill/>
        </p:spPr>
        <p:txBody>
          <a:bodyPr wrap="none" rtlCol="0">
            <a:spAutoFit/>
          </a:bodyPr>
          <a:lstStyle/>
          <a:p>
            <a:r>
              <a:rPr lang="en-US" dirty="0" smtClean="0"/>
              <a:t>8) B = </a:t>
            </a:r>
            <a:r>
              <a:rPr lang="en-US" dirty="0" smtClean="0">
                <a:sym typeface="Symbol"/>
              </a:rPr>
              <a:t> </a:t>
            </a:r>
            <a:r>
              <a:rPr lang="en-US" dirty="0" smtClean="0"/>
              <a:t>C</a:t>
            </a:r>
            <a:endParaRPr lang="en-US" dirty="0"/>
          </a:p>
        </p:txBody>
      </p:sp>
      <p:sp>
        <p:nvSpPr>
          <p:cNvPr id="14" name="Date Placeholder 13"/>
          <p:cNvSpPr>
            <a:spLocks noGrp="1"/>
          </p:cNvSpPr>
          <p:nvPr>
            <p:ph type="dt" sz="half" idx="10"/>
          </p:nvPr>
        </p:nvSpPr>
        <p:spPr/>
        <p:txBody>
          <a:bodyPr/>
          <a:lstStyle/>
          <a:p>
            <a:fld id="{F6C57DE0-21EB-44FD-9BD3-25B809FC32C4}" type="datetime1">
              <a:rPr lang="en-US" smtClean="0"/>
              <a:pPr/>
              <a:t>9/8/2017</a:t>
            </a:fld>
            <a:endParaRPr lang="en-US"/>
          </a:p>
        </p:txBody>
      </p:sp>
      <p:sp>
        <p:nvSpPr>
          <p:cNvPr id="15" name="Slide Number Placeholder 14"/>
          <p:cNvSpPr>
            <a:spLocks noGrp="1"/>
          </p:cNvSpPr>
          <p:nvPr>
            <p:ph type="sldNum" sz="quarter" idx="12"/>
          </p:nvPr>
        </p:nvSpPr>
        <p:spPr/>
        <p:txBody>
          <a:bodyPr/>
          <a:lstStyle/>
          <a:p>
            <a:fld id="{B6F15528-21DE-4FAA-801E-634DDDAF4B2B}" type="slidenum">
              <a:rPr lang="en-US" smtClean="0"/>
              <a:pPr/>
              <a:t>13</a:t>
            </a:fld>
            <a:endParaRPr lang="en-US"/>
          </a:p>
        </p:txBody>
      </p:sp>
      <p:sp>
        <p:nvSpPr>
          <p:cNvPr id="16" name="TextBox 15"/>
          <p:cNvSpPr txBox="1"/>
          <p:nvPr/>
        </p:nvSpPr>
        <p:spPr>
          <a:xfrm>
            <a:off x="8295234" y="2667000"/>
            <a:ext cx="288862" cy="492443"/>
          </a:xfrm>
          <a:prstGeom prst="rect">
            <a:avLst/>
          </a:prstGeom>
          <a:noFill/>
        </p:spPr>
        <p:txBody>
          <a:bodyPr wrap="none" rtlCol="0">
            <a:spAutoFit/>
          </a:bodyPr>
          <a:lstStyle/>
          <a:p>
            <a:r>
              <a:rPr lang="en-US" sz="2600" dirty="0" smtClean="0">
                <a:solidFill>
                  <a:srgbClr val="FF0000"/>
                </a:solidFill>
              </a:rPr>
              <a:t>1</a:t>
            </a:r>
            <a:endParaRPr lang="en-US" sz="2600" dirty="0">
              <a:solidFill>
                <a:srgbClr val="FF0000"/>
              </a:solidFill>
            </a:endParaRPr>
          </a:p>
        </p:txBody>
      </p:sp>
      <p:sp>
        <p:nvSpPr>
          <p:cNvPr id="17" name="TextBox 16"/>
          <p:cNvSpPr txBox="1"/>
          <p:nvPr/>
        </p:nvSpPr>
        <p:spPr>
          <a:xfrm>
            <a:off x="5562600" y="5334000"/>
            <a:ext cx="3632533" cy="369332"/>
          </a:xfrm>
          <a:prstGeom prst="rect">
            <a:avLst/>
          </a:prstGeom>
          <a:noFill/>
        </p:spPr>
        <p:txBody>
          <a:bodyPr wrap="none" rtlCol="0">
            <a:spAutoFit/>
          </a:bodyPr>
          <a:lstStyle/>
          <a:p>
            <a:r>
              <a:rPr lang="en-US" dirty="0" smtClean="0">
                <a:solidFill>
                  <a:srgbClr val="FF0000"/>
                </a:solidFill>
              </a:rPr>
              <a:t>Assume A and B both speak Italian</a:t>
            </a:r>
            <a:endParaRPr lang="en-US" dirty="0">
              <a:solidFill>
                <a:srgbClr val="FF0000"/>
              </a:solidFill>
            </a:endParaRPr>
          </a:p>
        </p:txBody>
      </p:sp>
      <p:sp>
        <p:nvSpPr>
          <p:cNvPr id="18" name="TextBox 17"/>
          <p:cNvSpPr txBox="1"/>
          <p:nvPr/>
        </p:nvSpPr>
        <p:spPr>
          <a:xfrm>
            <a:off x="8305800" y="3165157"/>
            <a:ext cx="288862" cy="492443"/>
          </a:xfrm>
          <a:prstGeom prst="rect">
            <a:avLst/>
          </a:prstGeom>
          <a:noFill/>
        </p:spPr>
        <p:txBody>
          <a:bodyPr wrap="none" rtlCol="0">
            <a:spAutoFit/>
          </a:bodyPr>
          <a:lstStyle/>
          <a:p>
            <a:r>
              <a:rPr lang="en-US" sz="2600" dirty="0" smtClean="0">
                <a:solidFill>
                  <a:srgbClr val="FF0000"/>
                </a:solidFill>
              </a:rPr>
              <a:t>1</a:t>
            </a:r>
            <a:endParaRPr lang="en-US" sz="2600" dirty="0">
              <a:solidFill>
                <a:srgbClr val="FF0000"/>
              </a:solidFill>
            </a:endParaRPr>
          </a:p>
        </p:txBody>
      </p:sp>
      <p:sp>
        <p:nvSpPr>
          <p:cNvPr id="19" name="TextBox 18"/>
          <p:cNvSpPr txBox="1"/>
          <p:nvPr/>
        </p:nvSpPr>
        <p:spPr>
          <a:xfrm>
            <a:off x="6172200" y="3165157"/>
            <a:ext cx="364202" cy="492443"/>
          </a:xfrm>
          <a:prstGeom prst="rect">
            <a:avLst/>
          </a:prstGeom>
          <a:noFill/>
        </p:spPr>
        <p:txBody>
          <a:bodyPr wrap="none" rtlCol="0">
            <a:spAutoFit/>
          </a:bodyPr>
          <a:lstStyle/>
          <a:p>
            <a:r>
              <a:rPr lang="en-US" sz="2600" dirty="0" smtClean="0"/>
              <a:t>0</a:t>
            </a:r>
            <a:endParaRPr lang="en-US" sz="2600" dirty="0"/>
          </a:p>
        </p:txBody>
      </p:sp>
      <p:sp>
        <p:nvSpPr>
          <p:cNvPr id="21" name="TextBox 20"/>
          <p:cNvSpPr txBox="1"/>
          <p:nvPr/>
        </p:nvSpPr>
        <p:spPr>
          <a:xfrm>
            <a:off x="6211956" y="3644348"/>
            <a:ext cx="288862" cy="492443"/>
          </a:xfrm>
          <a:prstGeom prst="rect">
            <a:avLst/>
          </a:prstGeom>
          <a:noFill/>
        </p:spPr>
        <p:txBody>
          <a:bodyPr wrap="none" rtlCol="0">
            <a:spAutoFit/>
          </a:bodyPr>
          <a:lstStyle/>
          <a:p>
            <a:r>
              <a:rPr lang="en-US" sz="2600" dirty="0" smtClean="0"/>
              <a:t>1</a:t>
            </a:r>
            <a:endParaRPr lang="en-US" sz="2600" dirty="0"/>
          </a:p>
        </p:txBody>
      </p:sp>
      <p:sp>
        <p:nvSpPr>
          <p:cNvPr id="22" name="TextBox 21"/>
          <p:cNvSpPr txBox="1"/>
          <p:nvPr/>
        </p:nvSpPr>
        <p:spPr>
          <a:xfrm>
            <a:off x="6211956" y="4101548"/>
            <a:ext cx="288862" cy="492443"/>
          </a:xfrm>
          <a:prstGeom prst="rect">
            <a:avLst/>
          </a:prstGeom>
          <a:noFill/>
        </p:spPr>
        <p:txBody>
          <a:bodyPr wrap="none" rtlCol="0">
            <a:spAutoFit/>
          </a:bodyPr>
          <a:lstStyle/>
          <a:p>
            <a:r>
              <a:rPr lang="en-US" sz="2600" dirty="0" smtClean="0"/>
              <a:t>1</a:t>
            </a:r>
            <a:endParaRPr lang="en-US" sz="2600" dirty="0"/>
          </a:p>
        </p:txBody>
      </p:sp>
      <p:sp>
        <p:nvSpPr>
          <p:cNvPr id="23" name="TextBox 22"/>
          <p:cNvSpPr txBox="1"/>
          <p:nvPr/>
        </p:nvSpPr>
        <p:spPr>
          <a:xfrm>
            <a:off x="8256104" y="3657600"/>
            <a:ext cx="364202" cy="492443"/>
          </a:xfrm>
          <a:prstGeom prst="rect">
            <a:avLst/>
          </a:prstGeom>
          <a:noFill/>
        </p:spPr>
        <p:txBody>
          <a:bodyPr wrap="none" rtlCol="0">
            <a:spAutoFit/>
          </a:bodyPr>
          <a:lstStyle/>
          <a:p>
            <a:r>
              <a:rPr lang="en-US" sz="2600" dirty="0" smtClean="0"/>
              <a:t>0</a:t>
            </a:r>
            <a:endParaRPr lang="en-US" sz="2600" dirty="0"/>
          </a:p>
        </p:txBody>
      </p:sp>
      <p:sp>
        <p:nvSpPr>
          <p:cNvPr id="24" name="TextBox 23"/>
          <p:cNvSpPr txBox="1"/>
          <p:nvPr/>
        </p:nvSpPr>
        <p:spPr>
          <a:xfrm>
            <a:off x="8259650" y="4114800"/>
            <a:ext cx="364202" cy="492443"/>
          </a:xfrm>
          <a:prstGeom prst="rect">
            <a:avLst/>
          </a:prstGeom>
          <a:noFill/>
        </p:spPr>
        <p:txBody>
          <a:bodyPr wrap="none" rtlCol="0">
            <a:spAutoFit/>
          </a:bodyPr>
          <a:lstStyle/>
          <a:p>
            <a:r>
              <a:rPr lang="en-US" sz="2600" dirty="0" smtClean="0"/>
              <a:t>0</a:t>
            </a:r>
            <a:endParaRPr lang="en-US" sz="2600" dirty="0"/>
          </a:p>
        </p:txBody>
      </p:sp>
      <p:sp>
        <p:nvSpPr>
          <p:cNvPr id="25" name="TextBox 24"/>
          <p:cNvSpPr txBox="1"/>
          <p:nvPr/>
        </p:nvSpPr>
        <p:spPr>
          <a:xfrm>
            <a:off x="6923634" y="4106061"/>
            <a:ext cx="288862" cy="492443"/>
          </a:xfrm>
          <a:prstGeom prst="rect">
            <a:avLst/>
          </a:prstGeom>
          <a:noFill/>
        </p:spPr>
        <p:txBody>
          <a:bodyPr wrap="none" rtlCol="0">
            <a:spAutoFit/>
          </a:bodyPr>
          <a:lstStyle/>
          <a:p>
            <a:r>
              <a:rPr lang="en-US" sz="2600" dirty="0" smtClean="0"/>
              <a:t>1</a:t>
            </a:r>
            <a:endParaRPr lang="en-US" sz="2600" dirty="0"/>
          </a:p>
        </p:txBody>
      </p:sp>
      <p:sp>
        <p:nvSpPr>
          <p:cNvPr id="26" name="TextBox 25"/>
          <p:cNvSpPr txBox="1"/>
          <p:nvPr/>
        </p:nvSpPr>
        <p:spPr>
          <a:xfrm>
            <a:off x="7635938" y="2667000"/>
            <a:ext cx="288862" cy="492443"/>
          </a:xfrm>
          <a:prstGeom prst="rect">
            <a:avLst/>
          </a:prstGeom>
          <a:noFill/>
        </p:spPr>
        <p:txBody>
          <a:bodyPr wrap="none" rtlCol="0">
            <a:spAutoFit/>
          </a:bodyPr>
          <a:lstStyle/>
          <a:p>
            <a:r>
              <a:rPr lang="en-US" sz="2600" dirty="0" smtClean="0"/>
              <a:t>1</a:t>
            </a:r>
            <a:endParaRPr lang="en-US" sz="2600" dirty="0"/>
          </a:p>
        </p:txBody>
      </p:sp>
      <p:sp>
        <p:nvSpPr>
          <p:cNvPr id="27" name="TextBox 26"/>
          <p:cNvSpPr txBox="1"/>
          <p:nvPr/>
        </p:nvSpPr>
        <p:spPr>
          <a:xfrm>
            <a:off x="6884504" y="2667000"/>
            <a:ext cx="364202" cy="492443"/>
          </a:xfrm>
          <a:prstGeom prst="rect">
            <a:avLst/>
          </a:prstGeom>
          <a:noFill/>
        </p:spPr>
        <p:txBody>
          <a:bodyPr wrap="none" rtlCol="0">
            <a:spAutoFit/>
          </a:bodyPr>
          <a:lstStyle/>
          <a:p>
            <a:r>
              <a:rPr lang="en-US" sz="2600" dirty="0" smtClean="0"/>
              <a:t>0</a:t>
            </a:r>
            <a:endParaRPr lang="en-US" sz="2600" dirty="0"/>
          </a:p>
        </p:txBody>
      </p:sp>
      <p:cxnSp>
        <p:nvCxnSpPr>
          <p:cNvPr id="29" name="Straight Connector 28"/>
          <p:cNvCxnSpPr/>
          <p:nvPr/>
        </p:nvCxnSpPr>
        <p:spPr>
          <a:xfrm rot="16200000" flipH="1">
            <a:off x="6412396" y="2400300"/>
            <a:ext cx="1905000" cy="25908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flipV="1">
            <a:off x="6412396" y="2400300"/>
            <a:ext cx="1905000" cy="25908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42924" y="6096000"/>
            <a:ext cx="4730013" cy="492443"/>
          </a:xfrm>
          <a:prstGeom prst="rect">
            <a:avLst/>
          </a:prstGeom>
          <a:noFill/>
        </p:spPr>
        <p:txBody>
          <a:bodyPr wrap="none" rtlCol="0">
            <a:spAutoFit/>
          </a:bodyPr>
          <a:lstStyle/>
          <a:p>
            <a:r>
              <a:rPr lang="en-US" sz="2600" b="1" dirty="0" smtClean="0"/>
              <a:t>Answer</a:t>
            </a:r>
            <a:r>
              <a:rPr lang="en-US" sz="2600" dirty="0" smtClean="0"/>
              <a:t>: Yes! See Previous Slide</a:t>
            </a:r>
            <a:endParaRPr lang="en-US" sz="26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linds(horizontal)">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mph" presetSubtype="1" nodeType="clickEffect">
                                  <p:stCondLst>
                                    <p:cond delay="0"/>
                                  </p:stCondLst>
                                  <p:childTnLst>
                                    <p:set>
                                      <p:cBhvr override="childStyle">
                                        <p:cTn id="19" dur="indefinite"/>
                                        <p:tgtEl>
                                          <p:spTgt spid="3">
                                            <p:txEl>
                                              <p:pRg st="1" end="1"/>
                                            </p:txEl>
                                          </p:spTgt>
                                        </p:tgtEl>
                                        <p:attrNameLst>
                                          <p:attrName>style.fontStyle</p:attrName>
                                        </p:attrNameLst>
                                      </p:cBhvr>
                                      <p:to>
                                        <p:strVal val="normal"/>
                                      </p:to>
                                    </p:set>
                                    <p:set>
                                      <p:cBhvr override="childStyle">
                                        <p:cTn id="20" dur="indefinite"/>
                                        <p:tgtEl>
                                          <p:spTgt spid="3">
                                            <p:txEl>
                                              <p:pRg st="1" end="1"/>
                                            </p:txEl>
                                          </p:spTgt>
                                        </p:tgtEl>
                                        <p:attrNameLst>
                                          <p:attrName>style.fontWeight</p:attrName>
                                        </p:attrNameLst>
                                      </p:cBhvr>
                                      <p:to>
                                        <p:strVal val="bold"/>
                                      </p:to>
                                    </p:set>
                                    <p:set>
                                      <p:cBhvr override="childStyle">
                                        <p:cTn id="21" dur="indefinite"/>
                                        <p:tgtEl>
                                          <p:spTgt spid="3">
                                            <p:txEl>
                                              <p:pRg st="1" end="1"/>
                                            </p:txEl>
                                          </p:spTgt>
                                        </p:tgtEl>
                                        <p:attrNameLst>
                                          <p:attrName>style.textDecorationUnderline</p:attrName>
                                        </p:attrNameLst>
                                      </p:cBhvr>
                                      <p:to>
                                        <p:strVal val="false"/>
                                      </p:to>
                                    </p:se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blinds(horizontal)">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blinds(horizontal)">
                                      <p:cBhvr>
                                        <p:cTn id="31" dur="500"/>
                                        <p:tgtEl>
                                          <p:spTgt spid="26"/>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mph" presetSubtype="1" grpId="0" nodeType="clickEffect">
                                  <p:stCondLst>
                                    <p:cond delay="0"/>
                                  </p:stCondLst>
                                  <p:childTnLst>
                                    <p:set>
                                      <p:cBhvr override="childStyle">
                                        <p:cTn id="35" dur="indefinite"/>
                                        <p:tgtEl>
                                          <p:spTgt spid="13"/>
                                        </p:tgtEl>
                                        <p:attrNameLst>
                                          <p:attrName>style.fontStyle</p:attrName>
                                        </p:attrNameLst>
                                      </p:cBhvr>
                                      <p:to>
                                        <p:strVal val="normal"/>
                                      </p:to>
                                    </p:set>
                                    <p:set>
                                      <p:cBhvr override="childStyle">
                                        <p:cTn id="36" dur="indefinite"/>
                                        <p:tgtEl>
                                          <p:spTgt spid="13"/>
                                        </p:tgtEl>
                                        <p:attrNameLst>
                                          <p:attrName>style.fontWeight</p:attrName>
                                        </p:attrNameLst>
                                      </p:cBhvr>
                                      <p:to>
                                        <p:strVal val="bold"/>
                                      </p:to>
                                    </p:set>
                                    <p:set>
                                      <p:cBhvr override="childStyle">
                                        <p:cTn id="37" dur="indefinite"/>
                                        <p:tgtEl>
                                          <p:spTgt spid="13"/>
                                        </p:tgtEl>
                                        <p:attrNameLst>
                                          <p:attrName>style.textDecorationUnderline</p:attrName>
                                        </p:attrNameLst>
                                      </p:cBhvr>
                                      <p:to>
                                        <p:strVal val="false"/>
                                      </p:to>
                                    </p:se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blinds(horizontal)">
                                      <p:cBhvr>
                                        <p:cTn id="42" dur="500"/>
                                        <p:tgtEl>
                                          <p:spTgt spid="21"/>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blinds(horizontal)">
                                      <p:cBhvr>
                                        <p:cTn id="45" dur="500"/>
                                        <p:tgtEl>
                                          <p:spTgt spid="23"/>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mph" presetSubtype="1" nodeType="clickEffect">
                                  <p:stCondLst>
                                    <p:cond delay="0"/>
                                  </p:stCondLst>
                                  <p:childTnLst>
                                    <p:set>
                                      <p:cBhvr override="childStyle">
                                        <p:cTn id="49" dur="indefinite"/>
                                        <p:tgtEl>
                                          <p:spTgt spid="3">
                                            <p:txEl>
                                              <p:pRg st="6" end="6"/>
                                            </p:txEl>
                                          </p:spTgt>
                                        </p:tgtEl>
                                        <p:attrNameLst>
                                          <p:attrName>style.fontStyle</p:attrName>
                                        </p:attrNameLst>
                                      </p:cBhvr>
                                      <p:to>
                                        <p:strVal val="normal"/>
                                      </p:to>
                                    </p:set>
                                    <p:set>
                                      <p:cBhvr override="childStyle">
                                        <p:cTn id="50" dur="indefinite"/>
                                        <p:tgtEl>
                                          <p:spTgt spid="3">
                                            <p:txEl>
                                              <p:pRg st="6" end="6"/>
                                            </p:txEl>
                                          </p:spTgt>
                                        </p:tgtEl>
                                        <p:attrNameLst>
                                          <p:attrName>style.fontWeight</p:attrName>
                                        </p:attrNameLst>
                                      </p:cBhvr>
                                      <p:to>
                                        <p:strVal val="bold"/>
                                      </p:to>
                                    </p:set>
                                    <p:set>
                                      <p:cBhvr override="childStyle">
                                        <p:cTn id="51" dur="indefinite"/>
                                        <p:tgtEl>
                                          <p:spTgt spid="3">
                                            <p:txEl>
                                              <p:pRg st="6" end="6"/>
                                            </p:txEl>
                                          </p:spTgt>
                                        </p:tgtEl>
                                        <p:attrNameLst>
                                          <p:attrName>style.textDecorationUnderline</p:attrName>
                                        </p:attrNameLst>
                                      </p:cBhvr>
                                      <p:to>
                                        <p:strVal val="false"/>
                                      </p:to>
                                    </p:se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blinds(horizontal)">
                                      <p:cBhvr>
                                        <p:cTn id="56" dur="500"/>
                                        <p:tgtEl>
                                          <p:spTgt spid="22"/>
                                        </p:tgtEl>
                                      </p:cBhvr>
                                    </p:animEffect>
                                  </p:childTnLst>
                                </p:cTn>
                              </p:par>
                            </p:childTnLst>
                          </p:cTn>
                        </p:par>
                      </p:childTnLst>
                    </p:cTn>
                  </p:par>
                  <p:par>
                    <p:cTn id="57" fill="hold">
                      <p:stCondLst>
                        <p:cond delay="indefinite"/>
                      </p:stCondLst>
                      <p:childTnLst>
                        <p:par>
                          <p:cTn id="58" fill="hold">
                            <p:stCondLst>
                              <p:cond delay="0"/>
                            </p:stCondLst>
                            <p:childTnLst>
                              <p:par>
                                <p:cTn id="59" presetID="5" presetClass="emph" presetSubtype="1" nodeType="clickEffect">
                                  <p:stCondLst>
                                    <p:cond delay="0"/>
                                  </p:stCondLst>
                                  <p:childTnLst>
                                    <p:set>
                                      <p:cBhvr override="childStyle">
                                        <p:cTn id="60" dur="indefinite"/>
                                        <p:tgtEl>
                                          <p:spTgt spid="3">
                                            <p:txEl>
                                              <p:pRg st="7" end="7"/>
                                            </p:txEl>
                                          </p:spTgt>
                                        </p:tgtEl>
                                        <p:attrNameLst>
                                          <p:attrName>style.fontStyle</p:attrName>
                                        </p:attrNameLst>
                                      </p:cBhvr>
                                      <p:to>
                                        <p:strVal val="normal"/>
                                      </p:to>
                                    </p:set>
                                    <p:set>
                                      <p:cBhvr override="childStyle">
                                        <p:cTn id="61" dur="indefinite"/>
                                        <p:tgtEl>
                                          <p:spTgt spid="3">
                                            <p:txEl>
                                              <p:pRg st="7" end="7"/>
                                            </p:txEl>
                                          </p:spTgt>
                                        </p:tgtEl>
                                        <p:attrNameLst>
                                          <p:attrName>style.fontWeight</p:attrName>
                                        </p:attrNameLst>
                                      </p:cBhvr>
                                      <p:to>
                                        <p:strVal val="bold"/>
                                      </p:to>
                                    </p:set>
                                    <p:set>
                                      <p:cBhvr override="childStyle">
                                        <p:cTn id="62" dur="indefinite"/>
                                        <p:tgtEl>
                                          <p:spTgt spid="3">
                                            <p:txEl>
                                              <p:pRg st="7" end="7"/>
                                            </p:txEl>
                                          </p:spTgt>
                                        </p:tgtEl>
                                        <p:attrNameLst>
                                          <p:attrName>style.textDecorationUnderline</p:attrName>
                                        </p:attrNameLst>
                                      </p:cBhvr>
                                      <p:to>
                                        <p:strVal val="false"/>
                                      </p:to>
                                    </p:se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blinds(horizontal)">
                                      <p:cBhvr>
                                        <p:cTn id="67" dur="500"/>
                                        <p:tgtEl>
                                          <p:spTgt spid="24"/>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blinds(horizontal)">
                                      <p:cBhvr>
                                        <p:cTn id="72" dur="500"/>
                                        <p:tgtEl>
                                          <p:spTgt spid="25"/>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mph" presetSubtype="1" nodeType="clickEffect">
                                  <p:stCondLst>
                                    <p:cond delay="0"/>
                                  </p:stCondLst>
                                  <p:childTnLst>
                                    <p:set>
                                      <p:cBhvr override="childStyle">
                                        <p:cTn id="76" dur="indefinite"/>
                                        <p:tgtEl>
                                          <p:spTgt spid="3">
                                            <p:txEl>
                                              <p:pRg st="2" end="2"/>
                                            </p:txEl>
                                          </p:spTgt>
                                        </p:tgtEl>
                                        <p:attrNameLst>
                                          <p:attrName>style.fontStyle</p:attrName>
                                        </p:attrNameLst>
                                      </p:cBhvr>
                                      <p:to>
                                        <p:strVal val="normal"/>
                                      </p:to>
                                    </p:set>
                                    <p:set>
                                      <p:cBhvr override="childStyle">
                                        <p:cTn id="77" dur="indefinite"/>
                                        <p:tgtEl>
                                          <p:spTgt spid="3">
                                            <p:txEl>
                                              <p:pRg st="2" end="2"/>
                                            </p:txEl>
                                          </p:spTgt>
                                        </p:tgtEl>
                                        <p:attrNameLst>
                                          <p:attrName>style.fontWeight</p:attrName>
                                        </p:attrNameLst>
                                      </p:cBhvr>
                                      <p:to>
                                        <p:strVal val="bold"/>
                                      </p:to>
                                    </p:set>
                                    <p:set>
                                      <p:cBhvr override="childStyle">
                                        <p:cTn id="78" dur="indefinite"/>
                                        <p:tgtEl>
                                          <p:spTgt spid="3">
                                            <p:txEl>
                                              <p:pRg st="2" end="2"/>
                                            </p:txEl>
                                          </p:spTgt>
                                        </p:tgtEl>
                                        <p:attrNameLst>
                                          <p:attrName>style.textDecorationUnderline</p:attrName>
                                        </p:attrNameLst>
                                      </p:cBhvr>
                                      <p:to>
                                        <p:strVal val="false"/>
                                      </p:to>
                                    </p:set>
                                  </p:childTnLst>
                                </p:cTn>
                              </p:par>
                            </p:childTnLst>
                          </p:cTn>
                        </p:par>
                      </p:childTnLst>
                    </p:cTn>
                  </p:par>
                  <p:par>
                    <p:cTn id="79" fill="hold">
                      <p:stCondLst>
                        <p:cond delay="indefinite"/>
                      </p:stCondLst>
                      <p:childTnLst>
                        <p:par>
                          <p:cTn id="80" fill="hold">
                            <p:stCondLst>
                              <p:cond delay="0"/>
                            </p:stCondLst>
                            <p:childTnLst>
                              <p:par>
                                <p:cTn id="81" presetID="3" presetClass="emph" presetSubtype="2" fill="hold" nodeType="clickEffect">
                                  <p:stCondLst>
                                    <p:cond delay="0"/>
                                  </p:stCondLst>
                                  <p:childTnLst>
                                    <p:animClr clrSpc="rgb">
                                      <p:cBhvr override="childStyle">
                                        <p:cTn id="82" dur="2000" fill="hold"/>
                                        <p:tgtEl>
                                          <p:spTgt spid="3">
                                            <p:txEl>
                                              <p:pRg st="3" end="3"/>
                                            </p:txEl>
                                          </p:spTgt>
                                        </p:tgtEl>
                                        <p:attrNameLst>
                                          <p:attrName>style.color</p:attrName>
                                        </p:attrNameLst>
                                      </p:cBhvr>
                                      <p:to>
                                        <a:srgbClr val="B2B2B2"/>
                                      </p:to>
                                    </p:animClr>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nodeType="click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up)">
                                      <p:cBhvr>
                                        <p:cTn id="87" dur="500"/>
                                        <p:tgtEl>
                                          <p:spTgt spid="29"/>
                                        </p:tgtEl>
                                      </p:cBhvr>
                                    </p:animEffect>
                                  </p:childTnLst>
                                </p:cTn>
                              </p:par>
                            </p:childTnLst>
                          </p:cTn>
                        </p:par>
                        <p:par>
                          <p:cTn id="88" fill="hold">
                            <p:stCondLst>
                              <p:cond delay="500"/>
                            </p:stCondLst>
                            <p:childTnLst>
                              <p:par>
                                <p:cTn id="89" presetID="22" presetClass="entr" presetSubtype="1" fill="hold" nodeType="after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wipe(up)">
                                      <p:cBhvr>
                                        <p:cTn id="91" dur="500"/>
                                        <p:tgtEl>
                                          <p:spTgt spid="30"/>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36"/>
                                        </p:tgtEl>
                                        <p:attrNameLst>
                                          <p:attrName>style.visibility</p:attrName>
                                        </p:attrNameLst>
                                      </p:cBhvr>
                                      <p:to>
                                        <p:strVal val="visible"/>
                                      </p:to>
                                    </p:set>
                                    <p:animEffect transition="in" filter="blinds(horizontal)">
                                      <p:cBhvr>
                                        <p:cTn id="96"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17" grpId="0"/>
      <p:bldP spid="18" grpId="0"/>
      <p:bldP spid="19" grpId="0"/>
      <p:bldP spid="21" grpId="0"/>
      <p:bldP spid="22" grpId="0"/>
      <p:bldP spid="23" grpId="0"/>
      <p:bldP spid="24" grpId="0"/>
      <p:bldP spid="25" grpId="0"/>
      <p:bldP spid="26" grpId="0"/>
      <p:bldP spid="3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a:t>
            </a:r>
            <a:endParaRPr lang="en-US" dirty="0"/>
          </a:p>
        </p:txBody>
      </p:sp>
      <p:sp>
        <p:nvSpPr>
          <p:cNvPr id="3" name="Content Placeholder 2"/>
          <p:cNvSpPr>
            <a:spLocks noGrp="1"/>
          </p:cNvSpPr>
          <p:nvPr>
            <p:ph idx="1"/>
          </p:nvPr>
        </p:nvSpPr>
        <p:spPr/>
        <p:txBody>
          <a:bodyPr/>
          <a:lstStyle/>
          <a:p>
            <a:r>
              <a:rPr lang="en-US" dirty="0" smtClean="0"/>
              <a:t>Given a 0-1 table representing some relation between sets A and B: </a:t>
            </a:r>
          </a:p>
          <a:p>
            <a:endParaRPr lang="en-US" sz="800" dirty="0" smtClean="0"/>
          </a:p>
          <a:p>
            <a:pPr lvl="1"/>
            <a:r>
              <a:rPr lang="en-US" dirty="0" smtClean="0"/>
              <a:t>if each column and row of the table contains </a:t>
            </a:r>
            <a:r>
              <a:rPr lang="en-US" dirty="0" smtClean="0">
                <a:solidFill>
                  <a:srgbClr val="FF0000"/>
                </a:solidFill>
              </a:rPr>
              <a:t>at most one</a:t>
            </a:r>
            <a:r>
              <a:rPr lang="en-US" dirty="0" smtClean="0"/>
              <a:t> “1”, then this relation is a </a:t>
            </a:r>
            <a:r>
              <a:rPr lang="en-US" i="1" dirty="0" smtClean="0">
                <a:solidFill>
                  <a:schemeClr val="accent1">
                    <a:lumMod val="75000"/>
                  </a:schemeClr>
                </a:solidFill>
              </a:rPr>
              <a:t>matching</a:t>
            </a:r>
            <a:r>
              <a:rPr lang="en-US" dirty="0" smtClean="0"/>
              <a:t> between A and B.</a:t>
            </a:r>
          </a:p>
          <a:p>
            <a:pPr lvl="1"/>
            <a:endParaRPr lang="en-US" sz="800" dirty="0" smtClean="0"/>
          </a:p>
          <a:p>
            <a:pPr lvl="1"/>
            <a:r>
              <a:rPr lang="en-US" dirty="0" smtClean="0"/>
              <a:t>if each column and row of the table contains </a:t>
            </a:r>
            <a:r>
              <a:rPr lang="en-US" dirty="0" smtClean="0">
                <a:solidFill>
                  <a:srgbClr val="FF0000"/>
                </a:solidFill>
              </a:rPr>
              <a:t>exactly one</a:t>
            </a:r>
            <a:r>
              <a:rPr lang="en-US" dirty="0" smtClean="0"/>
              <a:t> “1”, then this relation is a </a:t>
            </a:r>
            <a:r>
              <a:rPr lang="en-US" i="1" dirty="0" smtClean="0">
                <a:solidFill>
                  <a:schemeClr val="accent1">
                    <a:lumMod val="75000"/>
                  </a:schemeClr>
                </a:solidFill>
              </a:rPr>
              <a:t>perfect</a:t>
            </a:r>
            <a:r>
              <a:rPr lang="en-US" dirty="0" smtClean="0"/>
              <a:t> </a:t>
            </a:r>
            <a:r>
              <a:rPr lang="en-US" i="1" dirty="0" smtClean="0">
                <a:solidFill>
                  <a:schemeClr val="accent1">
                    <a:lumMod val="75000"/>
                  </a:schemeClr>
                </a:solidFill>
              </a:rPr>
              <a:t>matching</a:t>
            </a:r>
            <a:r>
              <a:rPr lang="en-US" dirty="0" smtClean="0"/>
              <a:t> between A and B.</a:t>
            </a:r>
          </a:p>
          <a:p>
            <a:pPr lvl="1"/>
            <a:endParaRPr lang="en-US" dirty="0" smtClean="0"/>
          </a:p>
          <a:p>
            <a:endParaRPr lang="en-US" dirty="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Matching Problem</a:t>
            </a:r>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these tennis fans?</a:t>
            </a:r>
            <a:endParaRPr lang="en-US" dirty="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dirty="0"/>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Matching Problem</a:t>
            </a:r>
          </a:p>
        </p:txBody>
      </p:sp>
      <p:sp>
        <p:nvSpPr>
          <p:cNvPr id="11" name="Content Placeholder 10"/>
          <p:cNvSpPr>
            <a:spLocks noGrp="1"/>
          </p:cNvSpPr>
          <p:nvPr>
            <p:ph idx="1"/>
          </p:nvPr>
        </p:nvSpPr>
        <p:spPr/>
        <p:txBody>
          <a:bodyPr/>
          <a:lstStyle/>
          <a:p>
            <a:r>
              <a:rPr lang="en-US" dirty="0" smtClean="0"/>
              <a:t>Adam, Brian, Chris and David are all tennis fans in a company. Their titles are VP, manager, secretary and intern (not necessarily in this order).</a:t>
            </a:r>
            <a:endParaRPr lang="en-US" dirty="0"/>
          </a:p>
        </p:txBody>
      </p:sp>
      <p:sp>
        <p:nvSpPr>
          <p:cNvPr id="12" name="Slide Number Placeholder 4"/>
          <p:cNvSpPr>
            <a:spLocks noGrp="1"/>
          </p:cNvSpPr>
          <p:nvPr>
            <p:ph type="sldNum" sz="quarter" idx="12"/>
          </p:nvPr>
        </p:nvSpPr>
        <p:spPr>
          <a:xfrm>
            <a:off x="7924800" y="6356350"/>
            <a:ext cx="762000" cy="365125"/>
          </a:xfrm>
        </p:spPr>
        <p:txBody>
          <a:bodyPr/>
          <a:lstStyle/>
          <a:p>
            <a:fld id="{B6F15528-21DE-4FAA-801E-634DDDAF4B2B}" type="slidenum">
              <a:rPr lang="en-US" smtClean="0"/>
              <a:pPr/>
              <a:t>15</a:t>
            </a:fld>
            <a:endParaRPr lang="en-US"/>
          </a:p>
        </p:txBody>
      </p:sp>
      <p:pic>
        <p:nvPicPr>
          <p:cNvPr id="13"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57800" y="4572000"/>
            <a:ext cx="1600200" cy="1824567"/>
          </a:xfrm>
          <a:prstGeom prst="rect">
            <a:avLst/>
          </a:prstGeom>
          <a:noFill/>
          <a:ln w="9525">
            <a:noFill/>
            <a:miter lim="800000"/>
            <a:headEnd/>
            <a:tailEnd/>
          </a:ln>
        </p:spPr>
      </p:pic>
      <p:pic>
        <p:nvPicPr>
          <p:cNvPr id="1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629400" y="4191000"/>
            <a:ext cx="1600200" cy="1824567"/>
          </a:xfrm>
          <a:prstGeom prst="rect">
            <a:avLst/>
          </a:prstGeom>
          <a:noFill/>
          <a:ln w="9525">
            <a:noFill/>
            <a:miter lim="800000"/>
            <a:headEnd/>
            <a:tailEnd/>
          </a:ln>
        </p:spPr>
      </p:pic>
      <p:pic>
        <p:nvPicPr>
          <p:cNvPr id="15"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flipH="1">
            <a:off x="3581400" y="4419600"/>
            <a:ext cx="1600200" cy="1824567"/>
          </a:xfrm>
          <a:prstGeom prst="rect">
            <a:avLst/>
          </a:prstGeom>
          <a:noFill/>
          <a:ln w="9525">
            <a:noFill/>
            <a:miter lim="800000"/>
            <a:headEnd/>
            <a:tailEnd/>
          </a:ln>
        </p:spPr>
      </p:pic>
      <p:pic>
        <p:nvPicPr>
          <p:cNvPr id="1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flipH="1">
            <a:off x="1981200" y="4648200"/>
            <a:ext cx="1600200" cy="1824567"/>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these tennis fans?</a:t>
            </a:r>
            <a:endParaRPr lang="en-US" dirty="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dirty="0"/>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Matching Problem</a:t>
            </a:r>
          </a:p>
        </p:txBody>
      </p:sp>
      <p:sp>
        <p:nvSpPr>
          <p:cNvPr id="11" name="Content Placeholder 10"/>
          <p:cNvSpPr>
            <a:spLocks noGrp="1"/>
          </p:cNvSpPr>
          <p:nvPr>
            <p:ph idx="1"/>
          </p:nvPr>
        </p:nvSpPr>
        <p:spPr/>
        <p:txBody>
          <a:bodyPr/>
          <a:lstStyle/>
          <a:p>
            <a:r>
              <a:rPr lang="en-US" dirty="0" smtClean="0"/>
              <a:t>Although the VP always loses to the manager, he plays only with the manager.</a:t>
            </a:r>
          </a:p>
          <a:p>
            <a:r>
              <a:rPr lang="en-US" dirty="0" smtClean="0"/>
              <a:t>The manager and intern play better than the secretary.</a:t>
            </a:r>
          </a:p>
          <a:p>
            <a:r>
              <a:rPr lang="en-US" dirty="0" smtClean="0"/>
              <a:t>Adam and Brian’s offices are next to each other, and they play together quite often.</a:t>
            </a:r>
          </a:p>
          <a:p>
            <a:r>
              <a:rPr lang="en-US" dirty="0" smtClean="0"/>
              <a:t>Chris always wins when playing with Adam.</a:t>
            </a:r>
          </a:p>
          <a:p>
            <a:r>
              <a:rPr lang="en-US" dirty="0" smtClean="0"/>
              <a:t>The secretary’s office is only next to the VP’s office.</a:t>
            </a:r>
            <a:endParaRPr lang="en-US" dirty="0"/>
          </a:p>
        </p:txBody>
      </p:sp>
      <p:sp>
        <p:nvSpPr>
          <p:cNvPr id="12" name="Slide Number Placeholder 4"/>
          <p:cNvSpPr>
            <a:spLocks noGrp="1"/>
          </p:cNvSpPr>
          <p:nvPr>
            <p:ph type="sldNum" sz="quarter" idx="12"/>
          </p:nvPr>
        </p:nvSpPr>
        <p:spPr>
          <a:xfrm>
            <a:off x="7924800" y="6356350"/>
            <a:ext cx="762000" cy="365125"/>
          </a:xfrm>
        </p:spPr>
        <p:txBody>
          <a:bodyPr/>
          <a:lstStyle/>
          <a:p>
            <a:fld id="{B6F15528-21DE-4FAA-801E-634DDDAF4B2B}" type="slidenum">
              <a:rPr lang="en-US" smtClean="0"/>
              <a:pPr/>
              <a:t>16</a:t>
            </a:fld>
            <a:endParaRPr lang="en-US"/>
          </a:p>
        </p:txBody>
      </p:sp>
      <p:pic>
        <p:nvPicPr>
          <p:cNvPr id="17" name="Picture 3"/>
          <p:cNvPicPr>
            <a:picLocks noChangeAspect="1" noChangeArrowheads="1"/>
          </p:cNvPicPr>
          <p:nvPr/>
        </p:nvPicPr>
        <p:blipFill>
          <a:blip r:embed="rId2" cstate="print"/>
          <a:srcRect/>
          <a:stretch>
            <a:fillRect/>
          </a:stretch>
        </p:blipFill>
        <p:spPr bwMode="auto">
          <a:xfrm>
            <a:off x="381000" y="5334000"/>
            <a:ext cx="1357313" cy="1447800"/>
          </a:xfrm>
          <a:prstGeom prst="rect">
            <a:avLst/>
          </a:prstGeom>
          <a:noFill/>
          <a:ln w="9525">
            <a:noFill/>
            <a:miter lim="800000"/>
            <a:headEnd/>
            <a:tailEnd/>
          </a:ln>
        </p:spPr>
      </p:pic>
      <p:sp>
        <p:nvSpPr>
          <p:cNvPr id="18" name="TextBox 17"/>
          <p:cNvSpPr txBox="1"/>
          <p:nvPr/>
        </p:nvSpPr>
        <p:spPr>
          <a:xfrm>
            <a:off x="1981200" y="5355848"/>
            <a:ext cx="6852453" cy="492443"/>
          </a:xfrm>
          <a:prstGeom prst="rect">
            <a:avLst/>
          </a:prstGeom>
          <a:noFill/>
        </p:spPr>
        <p:txBody>
          <a:bodyPr wrap="none" rtlCol="0">
            <a:spAutoFit/>
          </a:bodyPr>
          <a:lstStyle/>
          <a:p>
            <a:r>
              <a:rPr lang="en-US" sz="2600" i="1" dirty="0" smtClean="0">
                <a:solidFill>
                  <a:srgbClr val="FF0000"/>
                </a:solidFill>
              </a:rPr>
              <a:t>Can you figure out what title each of them has?</a:t>
            </a:r>
            <a:endParaRPr lang="en-US" sz="26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linds(horizontal)">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these tennis fans?</a:t>
            </a:r>
            <a:endParaRPr lang="en-US" dirty="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dirty="0"/>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Matching Problem</a:t>
            </a:r>
          </a:p>
        </p:txBody>
      </p:sp>
      <p:sp>
        <p:nvSpPr>
          <p:cNvPr id="11" name="Content Placeholder 10"/>
          <p:cNvSpPr>
            <a:spLocks noGrp="1"/>
          </p:cNvSpPr>
          <p:nvPr>
            <p:ph idx="1"/>
          </p:nvPr>
        </p:nvSpPr>
        <p:spPr>
          <a:xfrm>
            <a:off x="457200" y="1935480"/>
            <a:ext cx="5029200" cy="3931920"/>
          </a:xfrm>
        </p:spPr>
        <p:txBody>
          <a:bodyPr>
            <a:noAutofit/>
          </a:bodyPr>
          <a:lstStyle/>
          <a:p>
            <a:pPr marL="457200" indent="-457200">
              <a:buFont typeface="+mj-lt"/>
              <a:buAutoNum type="arabicParenR"/>
            </a:pPr>
            <a:r>
              <a:rPr lang="en-US" sz="2000" dirty="0" smtClean="0"/>
              <a:t>The VP always loses to the manager, and they only play with each other.</a:t>
            </a:r>
          </a:p>
          <a:p>
            <a:pPr marL="457200" indent="-457200">
              <a:buFont typeface="+mj-lt"/>
              <a:buAutoNum type="arabicParenR"/>
            </a:pPr>
            <a:r>
              <a:rPr lang="en-US" sz="2000" dirty="0" smtClean="0"/>
              <a:t>The manager and intern play better than the secretary.</a:t>
            </a:r>
          </a:p>
          <a:p>
            <a:pPr marL="457200" indent="-457200">
              <a:buFont typeface="+mj-lt"/>
              <a:buAutoNum type="arabicParenR"/>
            </a:pPr>
            <a:r>
              <a:rPr lang="en-US" sz="2000" dirty="0" smtClean="0"/>
              <a:t>Adam and Brian’s offices are next to each other, and they play together quite often.</a:t>
            </a:r>
          </a:p>
          <a:p>
            <a:pPr marL="457200" indent="-457200">
              <a:buFont typeface="+mj-lt"/>
              <a:buAutoNum type="arabicParenR"/>
            </a:pPr>
            <a:r>
              <a:rPr lang="en-US" sz="2000" dirty="0" smtClean="0"/>
              <a:t>Chris always wins when playing with Adam.</a:t>
            </a:r>
          </a:p>
          <a:p>
            <a:pPr marL="457200" indent="-457200">
              <a:buFont typeface="+mj-lt"/>
              <a:buAutoNum type="arabicParenR"/>
            </a:pPr>
            <a:r>
              <a:rPr lang="en-US" sz="2000" dirty="0" smtClean="0"/>
              <a:t>The secretary’s office is only next to the VP’s office.</a:t>
            </a:r>
            <a:endParaRPr lang="en-US" sz="2000" dirty="0"/>
          </a:p>
        </p:txBody>
      </p:sp>
      <p:sp>
        <p:nvSpPr>
          <p:cNvPr id="12" name="Slide Number Placeholder 4"/>
          <p:cNvSpPr>
            <a:spLocks noGrp="1"/>
          </p:cNvSpPr>
          <p:nvPr>
            <p:ph type="sldNum" sz="quarter" idx="12"/>
          </p:nvPr>
        </p:nvSpPr>
        <p:spPr>
          <a:xfrm>
            <a:off x="7924800" y="6356350"/>
            <a:ext cx="762000" cy="365125"/>
          </a:xfrm>
        </p:spPr>
        <p:txBody>
          <a:bodyPr/>
          <a:lstStyle/>
          <a:p>
            <a:fld id="{B6F15528-21DE-4FAA-801E-634DDDAF4B2B}" type="slidenum">
              <a:rPr lang="en-US" smtClean="0"/>
              <a:pPr/>
              <a:t>17</a:t>
            </a:fld>
            <a:endParaRPr lang="en-US"/>
          </a:p>
        </p:txBody>
      </p:sp>
      <p:graphicFrame>
        <p:nvGraphicFramePr>
          <p:cNvPr id="9" name="Table 8"/>
          <p:cNvGraphicFramePr>
            <a:graphicFrameLocks noGrp="1"/>
          </p:cNvGraphicFramePr>
          <p:nvPr/>
        </p:nvGraphicFramePr>
        <p:xfrm>
          <a:off x="5638800" y="2209800"/>
          <a:ext cx="3078163" cy="2438401"/>
        </p:xfrm>
        <a:graphic>
          <a:graphicData uri="http://schemas.openxmlformats.org/drawingml/2006/table">
            <a:tbl>
              <a:tblPr firstRow="1" bandRow="1">
                <a:tableStyleId>{073A0DAA-6AF3-43AB-8588-CEC1D06C72B9}</a:tableStyleId>
              </a:tblPr>
              <a:tblGrid>
                <a:gridCol w="381000"/>
                <a:gridCol w="717868"/>
                <a:gridCol w="665480"/>
                <a:gridCol w="706755"/>
                <a:gridCol w="607060"/>
              </a:tblGrid>
              <a:tr h="482321">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r>
                        <a:rPr lang="en-US" dirty="0" smtClean="0"/>
                        <a:t>VP</a:t>
                      </a:r>
                      <a:endParaRPr lang="en-US" dirty="0"/>
                    </a:p>
                  </a:txBody>
                  <a:tcPr>
                    <a:lnL w="12700" cmpd="sng">
                      <a:noFill/>
                    </a:lnL>
                  </a:tcPr>
                </a:tc>
                <a:tc>
                  <a:txBody>
                    <a:bodyPr/>
                    <a:lstStyle/>
                    <a:p>
                      <a:pPr algn="ctr"/>
                      <a:r>
                        <a:rPr lang="en-US" dirty="0" smtClean="0"/>
                        <a:t>Man</a:t>
                      </a:r>
                      <a:endParaRPr lang="en-US" dirty="0"/>
                    </a:p>
                  </a:txBody>
                  <a:tcPr/>
                </a:tc>
                <a:tc>
                  <a:txBody>
                    <a:bodyPr/>
                    <a:lstStyle/>
                    <a:p>
                      <a:pPr algn="ctr"/>
                      <a:r>
                        <a:rPr lang="en-US" dirty="0" smtClean="0"/>
                        <a:t>Sec</a:t>
                      </a:r>
                      <a:endParaRPr lang="en-US" dirty="0"/>
                    </a:p>
                  </a:txBody>
                  <a:tcPr/>
                </a:tc>
                <a:tc>
                  <a:txBody>
                    <a:bodyPr/>
                    <a:lstStyle/>
                    <a:p>
                      <a:pPr algn="ctr"/>
                      <a:r>
                        <a:rPr lang="en-US" dirty="0" err="1" smtClean="0"/>
                        <a:t>Int</a:t>
                      </a:r>
                      <a:endParaRPr lang="en-US" dirty="0"/>
                    </a:p>
                  </a:txBody>
                  <a:tcPr/>
                </a:tc>
              </a:tr>
              <a:tr h="489020">
                <a:tc>
                  <a:txBody>
                    <a:bodyPr/>
                    <a:lstStyle/>
                    <a:p>
                      <a:pPr algn="ctr"/>
                      <a:r>
                        <a:rPr lang="en-US" dirty="0" smtClean="0"/>
                        <a:t>A</a:t>
                      </a:r>
                      <a:endParaRPr lang="en-US" dirty="0"/>
                    </a:p>
                  </a:txBody>
                  <a:tcPr>
                    <a:lnT w="38100" cmpd="sng">
                      <a:noFill/>
                    </a:lnT>
                    <a:solidFill>
                      <a:schemeClr val="bg2">
                        <a:lumMod val="90000"/>
                      </a:schemeClr>
                    </a:solidFill>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c>
                  <a:txBody>
                    <a:bodyPr/>
                    <a:lstStyle/>
                    <a:p>
                      <a:pPr algn="ctr"/>
                      <a:endParaRPr lang="en-US" dirty="0"/>
                    </a:p>
                  </a:txBody>
                  <a:tcPr/>
                </a:tc>
              </a:tr>
              <a:tr h="489020">
                <a:tc>
                  <a:txBody>
                    <a:bodyPr/>
                    <a:lstStyle/>
                    <a:p>
                      <a:pPr algn="ctr"/>
                      <a:r>
                        <a:rPr lang="en-US" dirty="0" smtClean="0"/>
                        <a:t>B </a:t>
                      </a:r>
                      <a:endParaRPr lang="en-US" dirty="0"/>
                    </a:p>
                  </a:txBody>
                  <a:tcPr>
                    <a:solidFill>
                      <a:schemeClr val="bg2">
                        <a:lumMod val="90000"/>
                      </a:schemeClr>
                    </a:solidFill>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r>
              <a:tr h="489020">
                <a:tc>
                  <a:txBody>
                    <a:bodyPr/>
                    <a:lstStyle/>
                    <a:p>
                      <a:pPr algn="ctr"/>
                      <a:r>
                        <a:rPr lang="en-US" dirty="0" smtClean="0"/>
                        <a:t>C</a:t>
                      </a:r>
                      <a:endParaRPr lang="en-US" dirty="0"/>
                    </a:p>
                  </a:txBody>
                  <a:tcPr>
                    <a:solidFill>
                      <a:schemeClr val="bg2">
                        <a:lumMod val="90000"/>
                      </a:schemeClr>
                    </a:solidFill>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489020">
                <a:tc>
                  <a:txBody>
                    <a:bodyPr/>
                    <a:lstStyle/>
                    <a:p>
                      <a:pPr algn="ctr"/>
                      <a:r>
                        <a:rPr lang="en-US" dirty="0" smtClean="0"/>
                        <a:t>D</a:t>
                      </a:r>
                      <a:endParaRPr lang="en-US" dirty="0"/>
                    </a:p>
                  </a:txBody>
                  <a:tcPr>
                    <a:solidFill>
                      <a:schemeClr val="bg2">
                        <a:lumMod val="90000"/>
                      </a:schemeClr>
                    </a:solidFill>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r>
            </a:tbl>
          </a:graphicData>
        </a:graphic>
      </p:graphicFrame>
      <p:sp>
        <p:nvSpPr>
          <p:cNvPr id="10" name="TextBox 9"/>
          <p:cNvSpPr txBox="1"/>
          <p:nvPr/>
        </p:nvSpPr>
        <p:spPr>
          <a:xfrm>
            <a:off x="6212190" y="3622357"/>
            <a:ext cx="364202" cy="492443"/>
          </a:xfrm>
          <a:prstGeom prst="rect">
            <a:avLst/>
          </a:prstGeom>
          <a:noFill/>
        </p:spPr>
        <p:txBody>
          <a:bodyPr wrap="none" rtlCol="0">
            <a:spAutoFit/>
          </a:bodyPr>
          <a:lstStyle/>
          <a:p>
            <a:r>
              <a:rPr lang="en-US" sz="2600" dirty="0" smtClean="0"/>
              <a:t>0</a:t>
            </a:r>
            <a:endParaRPr lang="en-US" sz="2600" dirty="0"/>
          </a:p>
        </p:txBody>
      </p:sp>
      <p:sp>
        <p:nvSpPr>
          <p:cNvPr id="13" name="TextBox 12"/>
          <p:cNvSpPr txBox="1"/>
          <p:nvPr/>
        </p:nvSpPr>
        <p:spPr>
          <a:xfrm>
            <a:off x="6221896" y="2667000"/>
            <a:ext cx="364202" cy="492443"/>
          </a:xfrm>
          <a:prstGeom prst="rect">
            <a:avLst/>
          </a:prstGeom>
          <a:noFill/>
        </p:spPr>
        <p:txBody>
          <a:bodyPr wrap="none" rtlCol="0">
            <a:spAutoFit/>
          </a:bodyPr>
          <a:lstStyle/>
          <a:p>
            <a:r>
              <a:rPr lang="en-US" sz="2600" dirty="0" smtClean="0"/>
              <a:t>0</a:t>
            </a:r>
            <a:endParaRPr lang="en-US" sz="2600" dirty="0"/>
          </a:p>
        </p:txBody>
      </p:sp>
      <p:sp>
        <p:nvSpPr>
          <p:cNvPr id="14" name="TextBox 13"/>
          <p:cNvSpPr txBox="1"/>
          <p:nvPr/>
        </p:nvSpPr>
        <p:spPr>
          <a:xfrm>
            <a:off x="7560598" y="3622357"/>
            <a:ext cx="364202" cy="492443"/>
          </a:xfrm>
          <a:prstGeom prst="rect">
            <a:avLst/>
          </a:prstGeom>
          <a:noFill/>
        </p:spPr>
        <p:txBody>
          <a:bodyPr wrap="none" rtlCol="0">
            <a:spAutoFit/>
          </a:bodyPr>
          <a:lstStyle/>
          <a:p>
            <a:r>
              <a:rPr lang="en-US" sz="2600" dirty="0" smtClean="0"/>
              <a:t>0</a:t>
            </a:r>
            <a:endParaRPr lang="en-US" sz="2600" dirty="0"/>
          </a:p>
        </p:txBody>
      </p:sp>
      <p:sp>
        <p:nvSpPr>
          <p:cNvPr id="15" name="TextBox 14"/>
          <p:cNvSpPr txBox="1"/>
          <p:nvPr/>
        </p:nvSpPr>
        <p:spPr>
          <a:xfrm>
            <a:off x="7557052" y="2667000"/>
            <a:ext cx="364202" cy="492443"/>
          </a:xfrm>
          <a:prstGeom prst="rect">
            <a:avLst/>
          </a:prstGeom>
          <a:noFill/>
        </p:spPr>
        <p:txBody>
          <a:bodyPr wrap="none" rtlCol="0">
            <a:spAutoFit/>
          </a:bodyPr>
          <a:lstStyle/>
          <a:p>
            <a:r>
              <a:rPr lang="en-US" sz="2600" dirty="0" smtClean="0"/>
              <a:t>0</a:t>
            </a:r>
            <a:endParaRPr lang="en-US" sz="2600" dirty="0"/>
          </a:p>
        </p:txBody>
      </p:sp>
      <p:sp>
        <p:nvSpPr>
          <p:cNvPr id="16" name="TextBox 15"/>
          <p:cNvSpPr txBox="1"/>
          <p:nvPr/>
        </p:nvSpPr>
        <p:spPr>
          <a:xfrm>
            <a:off x="6934200" y="3622357"/>
            <a:ext cx="364202" cy="492443"/>
          </a:xfrm>
          <a:prstGeom prst="rect">
            <a:avLst/>
          </a:prstGeom>
          <a:noFill/>
        </p:spPr>
        <p:txBody>
          <a:bodyPr wrap="none" rtlCol="0">
            <a:spAutoFit/>
          </a:bodyPr>
          <a:lstStyle/>
          <a:p>
            <a:r>
              <a:rPr lang="en-US" sz="2600" dirty="0" smtClean="0"/>
              <a:t>0</a:t>
            </a:r>
            <a:endParaRPr lang="en-US" sz="2600" dirty="0"/>
          </a:p>
        </p:txBody>
      </p:sp>
      <p:sp>
        <p:nvSpPr>
          <p:cNvPr id="19" name="TextBox 18"/>
          <p:cNvSpPr txBox="1"/>
          <p:nvPr/>
        </p:nvSpPr>
        <p:spPr>
          <a:xfrm>
            <a:off x="8229600" y="3621156"/>
            <a:ext cx="288862" cy="492443"/>
          </a:xfrm>
          <a:prstGeom prst="rect">
            <a:avLst/>
          </a:prstGeom>
          <a:noFill/>
        </p:spPr>
        <p:txBody>
          <a:bodyPr wrap="none" rtlCol="0">
            <a:spAutoFit/>
          </a:bodyPr>
          <a:lstStyle/>
          <a:p>
            <a:r>
              <a:rPr lang="en-US" sz="2600" dirty="0" smtClean="0"/>
              <a:t>1</a:t>
            </a:r>
            <a:endParaRPr lang="en-US" sz="2600" dirty="0"/>
          </a:p>
        </p:txBody>
      </p:sp>
      <p:sp>
        <p:nvSpPr>
          <p:cNvPr id="20" name="TextBox 19"/>
          <p:cNvSpPr txBox="1"/>
          <p:nvPr/>
        </p:nvSpPr>
        <p:spPr>
          <a:xfrm>
            <a:off x="8209954" y="3124200"/>
            <a:ext cx="364202" cy="492443"/>
          </a:xfrm>
          <a:prstGeom prst="rect">
            <a:avLst/>
          </a:prstGeom>
          <a:noFill/>
        </p:spPr>
        <p:txBody>
          <a:bodyPr wrap="none" rtlCol="0">
            <a:spAutoFit/>
          </a:bodyPr>
          <a:lstStyle/>
          <a:p>
            <a:r>
              <a:rPr lang="en-US" sz="2600" dirty="0" smtClean="0"/>
              <a:t>0</a:t>
            </a:r>
            <a:endParaRPr lang="en-US" sz="2600" dirty="0"/>
          </a:p>
        </p:txBody>
      </p:sp>
      <p:sp>
        <p:nvSpPr>
          <p:cNvPr id="21" name="TextBox 20"/>
          <p:cNvSpPr txBox="1"/>
          <p:nvPr/>
        </p:nvSpPr>
        <p:spPr>
          <a:xfrm>
            <a:off x="8206642" y="2680252"/>
            <a:ext cx="364202" cy="492443"/>
          </a:xfrm>
          <a:prstGeom prst="rect">
            <a:avLst/>
          </a:prstGeom>
          <a:noFill/>
        </p:spPr>
        <p:txBody>
          <a:bodyPr wrap="none" rtlCol="0">
            <a:spAutoFit/>
          </a:bodyPr>
          <a:lstStyle/>
          <a:p>
            <a:r>
              <a:rPr lang="en-US" sz="2600" dirty="0" smtClean="0"/>
              <a:t>0</a:t>
            </a:r>
            <a:endParaRPr lang="en-US" sz="2600" dirty="0"/>
          </a:p>
        </p:txBody>
      </p:sp>
      <p:sp>
        <p:nvSpPr>
          <p:cNvPr id="22" name="TextBox 21"/>
          <p:cNvSpPr txBox="1"/>
          <p:nvPr/>
        </p:nvSpPr>
        <p:spPr>
          <a:xfrm>
            <a:off x="8206408" y="4116001"/>
            <a:ext cx="364202" cy="492443"/>
          </a:xfrm>
          <a:prstGeom prst="rect">
            <a:avLst/>
          </a:prstGeom>
          <a:noFill/>
        </p:spPr>
        <p:txBody>
          <a:bodyPr wrap="none" rtlCol="0">
            <a:spAutoFit/>
          </a:bodyPr>
          <a:lstStyle/>
          <a:p>
            <a:r>
              <a:rPr lang="en-US" sz="2600" dirty="0" smtClean="0"/>
              <a:t>0</a:t>
            </a:r>
            <a:endParaRPr lang="en-US" sz="2600" dirty="0"/>
          </a:p>
        </p:txBody>
      </p:sp>
      <p:sp>
        <p:nvSpPr>
          <p:cNvPr id="27" name="TextBox 26"/>
          <p:cNvSpPr txBox="1"/>
          <p:nvPr/>
        </p:nvSpPr>
        <p:spPr>
          <a:xfrm>
            <a:off x="6967562" y="2667000"/>
            <a:ext cx="288862" cy="492443"/>
          </a:xfrm>
          <a:prstGeom prst="rect">
            <a:avLst/>
          </a:prstGeom>
          <a:noFill/>
        </p:spPr>
        <p:txBody>
          <a:bodyPr wrap="none" rtlCol="0">
            <a:spAutoFit/>
          </a:bodyPr>
          <a:lstStyle/>
          <a:p>
            <a:r>
              <a:rPr lang="en-US" sz="2600" dirty="0" smtClean="0"/>
              <a:t>1</a:t>
            </a:r>
            <a:endParaRPr lang="en-US" sz="2600" dirty="0"/>
          </a:p>
        </p:txBody>
      </p:sp>
      <p:sp>
        <p:nvSpPr>
          <p:cNvPr id="30" name="TextBox 29"/>
          <p:cNvSpPr txBox="1"/>
          <p:nvPr/>
        </p:nvSpPr>
        <p:spPr>
          <a:xfrm>
            <a:off x="6950998" y="3125401"/>
            <a:ext cx="364202" cy="492443"/>
          </a:xfrm>
          <a:prstGeom prst="rect">
            <a:avLst/>
          </a:prstGeom>
          <a:noFill/>
        </p:spPr>
        <p:txBody>
          <a:bodyPr wrap="none" rtlCol="0">
            <a:spAutoFit/>
          </a:bodyPr>
          <a:lstStyle/>
          <a:p>
            <a:r>
              <a:rPr lang="en-US" sz="2600" dirty="0" smtClean="0"/>
              <a:t>0</a:t>
            </a:r>
            <a:endParaRPr lang="en-US" sz="2600" dirty="0"/>
          </a:p>
        </p:txBody>
      </p:sp>
      <p:sp>
        <p:nvSpPr>
          <p:cNvPr id="31" name="TextBox 30"/>
          <p:cNvSpPr txBox="1"/>
          <p:nvPr/>
        </p:nvSpPr>
        <p:spPr>
          <a:xfrm>
            <a:off x="6950998" y="4119313"/>
            <a:ext cx="364202" cy="492443"/>
          </a:xfrm>
          <a:prstGeom prst="rect">
            <a:avLst/>
          </a:prstGeom>
          <a:noFill/>
        </p:spPr>
        <p:txBody>
          <a:bodyPr wrap="none" rtlCol="0">
            <a:spAutoFit/>
          </a:bodyPr>
          <a:lstStyle/>
          <a:p>
            <a:r>
              <a:rPr lang="en-US" sz="2600" dirty="0" smtClean="0"/>
              <a:t>0</a:t>
            </a:r>
            <a:endParaRPr lang="en-US" sz="2600" dirty="0"/>
          </a:p>
        </p:txBody>
      </p:sp>
      <p:sp>
        <p:nvSpPr>
          <p:cNvPr id="32" name="TextBox 31"/>
          <p:cNvSpPr txBox="1"/>
          <p:nvPr/>
        </p:nvSpPr>
        <p:spPr>
          <a:xfrm>
            <a:off x="6261652" y="3102209"/>
            <a:ext cx="372218" cy="492443"/>
          </a:xfrm>
          <a:prstGeom prst="rect">
            <a:avLst/>
          </a:prstGeom>
          <a:noFill/>
        </p:spPr>
        <p:txBody>
          <a:bodyPr wrap="none" rtlCol="0">
            <a:spAutoFit/>
          </a:bodyPr>
          <a:lstStyle/>
          <a:p>
            <a:r>
              <a:rPr lang="en-US" sz="2600" dirty="0" smtClean="0"/>
              <a:t>1 </a:t>
            </a:r>
            <a:endParaRPr lang="en-US" sz="2600" dirty="0"/>
          </a:p>
        </p:txBody>
      </p:sp>
      <p:sp>
        <p:nvSpPr>
          <p:cNvPr id="33" name="TextBox 32"/>
          <p:cNvSpPr txBox="1"/>
          <p:nvPr/>
        </p:nvSpPr>
        <p:spPr>
          <a:xfrm>
            <a:off x="7557052" y="3124200"/>
            <a:ext cx="364202" cy="492443"/>
          </a:xfrm>
          <a:prstGeom prst="rect">
            <a:avLst/>
          </a:prstGeom>
          <a:noFill/>
        </p:spPr>
        <p:txBody>
          <a:bodyPr wrap="none" rtlCol="0">
            <a:spAutoFit/>
          </a:bodyPr>
          <a:lstStyle/>
          <a:p>
            <a:r>
              <a:rPr lang="en-US" sz="2600" dirty="0" smtClean="0"/>
              <a:t>0</a:t>
            </a:r>
            <a:endParaRPr lang="en-US" sz="2600" dirty="0"/>
          </a:p>
        </p:txBody>
      </p:sp>
      <p:sp>
        <p:nvSpPr>
          <p:cNvPr id="34" name="TextBox 33"/>
          <p:cNvSpPr txBox="1"/>
          <p:nvPr/>
        </p:nvSpPr>
        <p:spPr>
          <a:xfrm>
            <a:off x="6215502" y="4101548"/>
            <a:ext cx="364202" cy="492443"/>
          </a:xfrm>
          <a:prstGeom prst="rect">
            <a:avLst/>
          </a:prstGeom>
          <a:noFill/>
        </p:spPr>
        <p:txBody>
          <a:bodyPr wrap="none" rtlCol="0">
            <a:spAutoFit/>
          </a:bodyPr>
          <a:lstStyle/>
          <a:p>
            <a:r>
              <a:rPr lang="en-US" sz="2600" dirty="0" smtClean="0"/>
              <a:t>0</a:t>
            </a:r>
            <a:endParaRPr lang="en-US" sz="2600" dirty="0"/>
          </a:p>
        </p:txBody>
      </p:sp>
      <p:sp>
        <p:nvSpPr>
          <p:cNvPr id="35" name="TextBox 34"/>
          <p:cNvSpPr txBox="1"/>
          <p:nvPr/>
        </p:nvSpPr>
        <p:spPr>
          <a:xfrm>
            <a:off x="7593496" y="4101548"/>
            <a:ext cx="288862" cy="492443"/>
          </a:xfrm>
          <a:prstGeom prst="rect">
            <a:avLst/>
          </a:prstGeom>
          <a:noFill/>
        </p:spPr>
        <p:txBody>
          <a:bodyPr wrap="none" rtlCol="0">
            <a:spAutoFit/>
          </a:bodyPr>
          <a:lstStyle/>
          <a:p>
            <a:r>
              <a:rPr lang="en-US" sz="2600" dirty="0" smtClean="0"/>
              <a:t>1</a:t>
            </a:r>
            <a:endParaRPr lang="en-US" sz="2600" dirty="0"/>
          </a:p>
        </p:txBody>
      </p:sp>
      <p:sp>
        <p:nvSpPr>
          <p:cNvPr id="36" name="TextBox 35"/>
          <p:cNvSpPr txBox="1"/>
          <p:nvPr/>
        </p:nvSpPr>
        <p:spPr>
          <a:xfrm>
            <a:off x="442924" y="6096000"/>
            <a:ext cx="3966920" cy="492443"/>
          </a:xfrm>
          <a:prstGeom prst="rect">
            <a:avLst/>
          </a:prstGeom>
          <a:noFill/>
        </p:spPr>
        <p:txBody>
          <a:bodyPr wrap="none" rtlCol="0">
            <a:spAutoFit/>
          </a:bodyPr>
          <a:lstStyle/>
          <a:p>
            <a:r>
              <a:rPr lang="en-US" sz="2600" b="1" dirty="0" smtClean="0"/>
              <a:t>Answer</a:t>
            </a:r>
            <a:r>
              <a:rPr lang="en-US" sz="2600" dirty="0" smtClean="0"/>
              <a:t>: Yes! See the table</a:t>
            </a:r>
            <a:endParaRPr lang="en-US" sz="26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11">
                                            <p:txEl>
                                              <p:pRg st="0" end="0"/>
                                            </p:txEl>
                                          </p:spTgt>
                                        </p:tgtEl>
                                        <p:attrNameLst>
                                          <p:attrName>style.fontStyle</p:attrName>
                                        </p:attrNameLst>
                                      </p:cBhvr>
                                      <p:to>
                                        <p:strVal val="normal"/>
                                      </p:to>
                                    </p:set>
                                    <p:set>
                                      <p:cBhvr override="childStyle">
                                        <p:cTn id="7" dur="indefinite"/>
                                        <p:tgtEl>
                                          <p:spTgt spid="11">
                                            <p:txEl>
                                              <p:pRg st="0" end="0"/>
                                            </p:txEl>
                                          </p:spTgt>
                                        </p:tgtEl>
                                        <p:attrNameLst>
                                          <p:attrName>style.fontWeight</p:attrName>
                                        </p:attrNameLst>
                                      </p:cBhvr>
                                      <p:to>
                                        <p:strVal val="bold"/>
                                      </p:to>
                                    </p:set>
                                    <p:set>
                                      <p:cBhvr override="childStyle">
                                        <p:cTn id="8" dur="indefinite"/>
                                        <p:tgtEl>
                                          <p:spTgt spid="11">
                                            <p:txEl>
                                              <p:pRg st="0" end="0"/>
                                            </p:txEl>
                                          </p:spTgt>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5" presetClass="emph" presetSubtype="1" nodeType="clickEffect">
                                  <p:stCondLst>
                                    <p:cond delay="0"/>
                                  </p:stCondLst>
                                  <p:childTnLst>
                                    <p:set>
                                      <p:cBhvr override="childStyle">
                                        <p:cTn id="12" dur="indefinite"/>
                                        <p:tgtEl>
                                          <p:spTgt spid="11">
                                            <p:txEl>
                                              <p:pRg st="3" end="3"/>
                                            </p:txEl>
                                          </p:spTgt>
                                        </p:tgtEl>
                                        <p:attrNameLst>
                                          <p:attrName>style.fontStyle</p:attrName>
                                        </p:attrNameLst>
                                      </p:cBhvr>
                                      <p:to>
                                        <p:strVal val="normal"/>
                                      </p:to>
                                    </p:set>
                                    <p:set>
                                      <p:cBhvr override="childStyle">
                                        <p:cTn id="13" dur="indefinite"/>
                                        <p:tgtEl>
                                          <p:spTgt spid="11">
                                            <p:txEl>
                                              <p:pRg st="3" end="3"/>
                                            </p:txEl>
                                          </p:spTgt>
                                        </p:tgtEl>
                                        <p:attrNameLst>
                                          <p:attrName>style.fontWeight</p:attrName>
                                        </p:attrNameLst>
                                      </p:cBhvr>
                                      <p:to>
                                        <p:strVal val="bold"/>
                                      </p:to>
                                    </p:set>
                                    <p:set>
                                      <p:cBhvr override="childStyle">
                                        <p:cTn id="14" dur="indefinite"/>
                                        <p:tgtEl>
                                          <p:spTgt spid="11">
                                            <p:txEl>
                                              <p:pRg st="3" end="3"/>
                                            </p:txEl>
                                          </p:spTgt>
                                        </p:tgtEl>
                                        <p:attrNameLst>
                                          <p:attrName>style.textDecorationUnderline</p:attrName>
                                        </p:attrNameLst>
                                      </p:cBhvr>
                                      <p:to>
                                        <p:strVal val="fals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blinds(horizontal)">
                                      <p:cBhvr>
                                        <p:cTn id="19" dur="500"/>
                                        <p:tgtEl>
                                          <p:spTgt spid="1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mph" presetSubtype="1" nodeType="clickEffect">
                                  <p:stCondLst>
                                    <p:cond delay="0"/>
                                  </p:stCondLst>
                                  <p:childTnLst>
                                    <p:set>
                                      <p:cBhvr override="childStyle">
                                        <p:cTn id="23" dur="indefinite"/>
                                        <p:tgtEl>
                                          <p:spTgt spid="11">
                                            <p:txEl>
                                              <p:pRg st="2" end="2"/>
                                            </p:txEl>
                                          </p:spTgt>
                                        </p:tgtEl>
                                        <p:attrNameLst>
                                          <p:attrName>style.fontStyle</p:attrName>
                                        </p:attrNameLst>
                                      </p:cBhvr>
                                      <p:to>
                                        <p:strVal val="normal"/>
                                      </p:to>
                                    </p:set>
                                    <p:set>
                                      <p:cBhvr override="childStyle">
                                        <p:cTn id="24" dur="indefinite"/>
                                        <p:tgtEl>
                                          <p:spTgt spid="11">
                                            <p:txEl>
                                              <p:pRg st="2" end="2"/>
                                            </p:txEl>
                                          </p:spTgt>
                                        </p:tgtEl>
                                        <p:attrNameLst>
                                          <p:attrName>style.fontWeight</p:attrName>
                                        </p:attrNameLst>
                                      </p:cBhvr>
                                      <p:to>
                                        <p:strVal val="bold"/>
                                      </p:to>
                                    </p:set>
                                    <p:set>
                                      <p:cBhvr override="childStyle">
                                        <p:cTn id="25" dur="indefinite"/>
                                        <p:tgtEl>
                                          <p:spTgt spid="11">
                                            <p:txEl>
                                              <p:pRg st="2" end="2"/>
                                            </p:txEl>
                                          </p:spTgt>
                                        </p:tgtEl>
                                        <p:attrNameLst>
                                          <p:attrName>style.textDecorationUnderline</p:attrName>
                                        </p:attrNameLst>
                                      </p:cBhvr>
                                      <p:to>
                                        <p:strVal val="false"/>
                                      </p:to>
                                    </p:se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13">
                                            <p:txEl>
                                              <p:pRg st="0" end="0"/>
                                            </p:txEl>
                                          </p:spTgt>
                                        </p:tgtEl>
                                        <p:attrNameLst>
                                          <p:attrName>style.visibility</p:attrName>
                                        </p:attrNameLst>
                                      </p:cBhvr>
                                      <p:to>
                                        <p:strVal val="visible"/>
                                      </p:to>
                                    </p:set>
                                    <p:animEffect transition="in" filter="blinds(horizontal)">
                                      <p:cBhvr>
                                        <p:cTn id="30" dur="500"/>
                                        <p:tgtEl>
                                          <p:spTgt spid="1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6">
                                            <p:txEl>
                                              <p:pRg st="0" end="0"/>
                                            </p:txEl>
                                          </p:spTgt>
                                        </p:tgtEl>
                                        <p:attrNameLst>
                                          <p:attrName>style.visibility</p:attrName>
                                        </p:attrNameLst>
                                      </p:cBhvr>
                                      <p:to>
                                        <p:strVal val="visible"/>
                                      </p:to>
                                    </p:set>
                                    <p:animEffect transition="in" filter="blinds(horizontal)">
                                      <p:cBhvr>
                                        <p:cTn id="35" dur="500"/>
                                        <p:tgtEl>
                                          <p:spTgt spid="16">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mph" presetSubtype="1" nodeType="clickEffect">
                                  <p:stCondLst>
                                    <p:cond delay="0"/>
                                  </p:stCondLst>
                                  <p:childTnLst>
                                    <p:set>
                                      <p:cBhvr override="childStyle">
                                        <p:cTn id="39" dur="indefinite"/>
                                        <p:tgtEl>
                                          <p:spTgt spid="11">
                                            <p:txEl>
                                              <p:pRg st="1" end="1"/>
                                            </p:txEl>
                                          </p:spTgt>
                                        </p:tgtEl>
                                        <p:attrNameLst>
                                          <p:attrName>style.fontStyle</p:attrName>
                                        </p:attrNameLst>
                                      </p:cBhvr>
                                      <p:to>
                                        <p:strVal val="normal"/>
                                      </p:to>
                                    </p:set>
                                    <p:set>
                                      <p:cBhvr override="childStyle">
                                        <p:cTn id="40" dur="indefinite"/>
                                        <p:tgtEl>
                                          <p:spTgt spid="11">
                                            <p:txEl>
                                              <p:pRg st="1" end="1"/>
                                            </p:txEl>
                                          </p:spTgt>
                                        </p:tgtEl>
                                        <p:attrNameLst>
                                          <p:attrName>style.fontWeight</p:attrName>
                                        </p:attrNameLst>
                                      </p:cBhvr>
                                      <p:to>
                                        <p:strVal val="bold"/>
                                      </p:to>
                                    </p:set>
                                    <p:set>
                                      <p:cBhvr override="childStyle">
                                        <p:cTn id="41" dur="indefinite"/>
                                        <p:tgtEl>
                                          <p:spTgt spid="11">
                                            <p:txEl>
                                              <p:pRg st="1" end="1"/>
                                            </p:txEl>
                                          </p:spTgt>
                                        </p:tgtEl>
                                        <p:attrNameLst>
                                          <p:attrName>style.textDecorationUnderline</p:attrName>
                                        </p:attrNameLst>
                                      </p:cBhvr>
                                      <p:to>
                                        <p:strVal val="false"/>
                                      </p:to>
                                    </p:se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14">
                                            <p:txEl>
                                              <p:pRg st="0" end="0"/>
                                            </p:txEl>
                                          </p:spTgt>
                                        </p:tgtEl>
                                        <p:attrNameLst>
                                          <p:attrName>style.visibility</p:attrName>
                                        </p:attrNameLst>
                                      </p:cBhvr>
                                      <p:to>
                                        <p:strVal val="visible"/>
                                      </p:to>
                                    </p:set>
                                    <p:animEffect transition="in" filter="blinds(horizontal)">
                                      <p:cBhvr>
                                        <p:cTn id="46" dur="500"/>
                                        <p:tgtEl>
                                          <p:spTgt spid="14">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19">
                                            <p:txEl>
                                              <p:pRg st="0" end="0"/>
                                            </p:txEl>
                                          </p:spTgt>
                                        </p:tgtEl>
                                        <p:attrNameLst>
                                          <p:attrName>style.visibility</p:attrName>
                                        </p:attrNameLst>
                                      </p:cBhvr>
                                      <p:to>
                                        <p:strVal val="visible"/>
                                      </p:to>
                                    </p:set>
                                    <p:animEffect transition="in" filter="blinds(horizontal)">
                                      <p:cBhvr>
                                        <p:cTn id="51" dur="500"/>
                                        <p:tgtEl>
                                          <p:spTgt spid="19">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nodeType="clickEffect">
                                  <p:stCondLst>
                                    <p:cond delay="0"/>
                                  </p:stCondLst>
                                  <p:childTnLst>
                                    <p:set>
                                      <p:cBhvr>
                                        <p:cTn id="55" dur="1" fill="hold">
                                          <p:stCondLst>
                                            <p:cond delay="0"/>
                                          </p:stCondLst>
                                        </p:cTn>
                                        <p:tgtEl>
                                          <p:spTgt spid="20">
                                            <p:txEl>
                                              <p:pRg st="0" end="0"/>
                                            </p:txEl>
                                          </p:spTgt>
                                        </p:tgtEl>
                                        <p:attrNameLst>
                                          <p:attrName>style.visibility</p:attrName>
                                        </p:attrNameLst>
                                      </p:cBhvr>
                                      <p:to>
                                        <p:strVal val="visible"/>
                                      </p:to>
                                    </p:set>
                                    <p:animEffect transition="in" filter="blinds(horizontal)">
                                      <p:cBhvr>
                                        <p:cTn id="56" dur="500"/>
                                        <p:tgtEl>
                                          <p:spTgt spid="20">
                                            <p:txEl>
                                              <p:pRg st="0" end="0"/>
                                            </p:txEl>
                                          </p:spTgt>
                                        </p:tgtEl>
                                      </p:cBhvr>
                                    </p:animEffect>
                                  </p:childTnLst>
                                </p:cTn>
                              </p:par>
                              <p:par>
                                <p:cTn id="57" presetID="3" presetClass="entr" presetSubtype="10" fill="hold" nodeType="withEffect">
                                  <p:stCondLst>
                                    <p:cond delay="0"/>
                                  </p:stCondLst>
                                  <p:childTnLst>
                                    <p:set>
                                      <p:cBhvr>
                                        <p:cTn id="58" dur="1" fill="hold">
                                          <p:stCondLst>
                                            <p:cond delay="0"/>
                                          </p:stCondLst>
                                        </p:cTn>
                                        <p:tgtEl>
                                          <p:spTgt spid="21">
                                            <p:txEl>
                                              <p:pRg st="0" end="0"/>
                                            </p:txEl>
                                          </p:spTgt>
                                        </p:tgtEl>
                                        <p:attrNameLst>
                                          <p:attrName>style.visibility</p:attrName>
                                        </p:attrNameLst>
                                      </p:cBhvr>
                                      <p:to>
                                        <p:strVal val="visible"/>
                                      </p:to>
                                    </p:set>
                                    <p:animEffect transition="in" filter="blinds(horizontal)">
                                      <p:cBhvr>
                                        <p:cTn id="59" dur="500"/>
                                        <p:tgtEl>
                                          <p:spTgt spid="21">
                                            <p:txEl>
                                              <p:pRg st="0" end="0"/>
                                            </p:txEl>
                                          </p:spTgt>
                                        </p:tgtEl>
                                      </p:cBhvr>
                                    </p:animEffect>
                                  </p:childTnLst>
                                </p:cTn>
                              </p:par>
                              <p:par>
                                <p:cTn id="60" presetID="3" presetClass="entr" presetSubtype="10" fill="hold" nodeType="withEffect">
                                  <p:stCondLst>
                                    <p:cond delay="0"/>
                                  </p:stCondLst>
                                  <p:childTnLst>
                                    <p:set>
                                      <p:cBhvr>
                                        <p:cTn id="61" dur="1" fill="hold">
                                          <p:stCondLst>
                                            <p:cond delay="0"/>
                                          </p:stCondLst>
                                        </p:cTn>
                                        <p:tgtEl>
                                          <p:spTgt spid="22">
                                            <p:txEl>
                                              <p:pRg st="0" end="0"/>
                                            </p:txEl>
                                          </p:spTgt>
                                        </p:tgtEl>
                                        <p:attrNameLst>
                                          <p:attrName>style.visibility</p:attrName>
                                        </p:attrNameLst>
                                      </p:cBhvr>
                                      <p:to>
                                        <p:strVal val="visible"/>
                                      </p:to>
                                    </p:set>
                                    <p:animEffect transition="in" filter="blinds(horizontal)">
                                      <p:cBhvr>
                                        <p:cTn id="62" dur="500"/>
                                        <p:tgtEl>
                                          <p:spTgt spid="22">
                                            <p:txEl>
                                              <p:pRg st="0" end="0"/>
                                            </p:txEl>
                                          </p:spTgt>
                                        </p:tgtEl>
                                      </p:cBhvr>
                                    </p:animEffect>
                                  </p:childTnLst>
                                </p:cTn>
                              </p:par>
                            </p:childTnLst>
                          </p:cTn>
                        </p:par>
                        <p:par>
                          <p:cTn id="63" fill="hold">
                            <p:stCondLst>
                              <p:cond delay="500"/>
                            </p:stCondLst>
                            <p:childTnLst>
                              <p:par>
                                <p:cTn id="64" presetID="5" presetClass="emph" presetSubtype="0" nodeType="afterEffect">
                                  <p:stCondLst>
                                    <p:cond delay="0"/>
                                  </p:stCondLst>
                                  <p:childTnLst>
                                    <p:set>
                                      <p:cBhvr override="childStyle">
                                        <p:cTn id="65" dur="indefinite"/>
                                        <p:tgtEl>
                                          <p:spTgt spid="11">
                                            <p:txEl>
                                              <p:pRg st="0" end="0"/>
                                            </p:txEl>
                                          </p:spTgt>
                                        </p:tgtEl>
                                        <p:attrNameLst>
                                          <p:attrName>style.fontStyle</p:attrName>
                                        </p:attrNameLst>
                                      </p:cBhvr>
                                      <p:to>
                                        <p:strVal val="normal"/>
                                      </p:to>
                                    </p:set>
                                    <p:set>
                                      <p:cBhvr override="childStyle">
                                        <p:cTn id="66" dur="indefinite"/>
                                        <p:tgtEl>
                                          <p:spTgt spid="11">
                                            <p:txEl>
                                              <p:pRg st="0" end="0"/>
                                            </p:txEl>
                                          </p:spTgt>
                                        </p:tgtEl>
                                        <p:attrNameLst>
                                          <p:attrName>style.fontWeight</p:attrName>
                                        </p:attrNameLst>
                                      </p:cBhvr>
                                      <p:to>
                                        <p:strVal val="normal"/>
                                      </p:to>
                                    </p:set>
                                    <p:set>
                                      <p:cBhvr override="childStyle">
                                        <p:cTn id="67" dur="indefinite"/>
                                        <p:tgtEl>
                                          <p:spTgt spid="11">
                                            <p:txEl>
                                              <p:pRg st="0" end="0"/>
                                            </p:txEl>
                                          </p:spTgt>
                                        </p:tgtEl>
                                        <p:attrNameLst>
                                          <p:attrName>style.textDecorationUnderline</p:attrName>
                                        </p:attrNameLst>
                                      </p:cBhvr>
                                      <p:to>
                                        <p:strVal val="false"/>
                                      </p:to>
                                    </p:set>
                                  </p:childTnLst>
                                </p:cTn>
                              </p:par>
                              <p:par>
                                <p:cTn id="68" presetID="5" presetClass="emph" presetSubtype="0" nodeType="withEffect">
                                  <p:stCondLst>
                                    <p:cond delay="0"/>
                                  </p:stCondLst>
                                  <p:childTnLst>
                                    <p:set>
                                      <p:cBhvr override="childStyle">
                                        <p:cTn id="69" dur="indefinite"/>
                                        <p:tgtEl>
                                          <p:spTgt spid="11">
                                            <p:txEl>
                                              <p:pRg st="1" end="1"/>
                                            </p:txEl>
                                          </p:spTgt>
                                        </p:tgtEl>
                                        <p:attrNameLst>
                                          <p:attrName>style.fontStyle</p:attrName>
                                        </p:attrNameLst>
                                      </p:cBhvr>
                                      <p:to>
                                        <p:strVal val="normal"/>
                                      </p:to>
                                    </p:set>
                                    <p:set>
                                      <p:cBhvr override="childStyle">
                                        <p:cTn id="70" dur="indefinite"/>
                                        <p:tgtEl>
                                          <p:spTgt spid="11">
                                            <p:txEl>
                                              <p:pRg st="1" end="1"/>
                                            </p:txEl>
                                          </p:spTgt>
                                        </p:tgtEl>
                                        <p:attrNameLst>
                                          <p:attrName>style.fontWeight</p:attrName>
                                        </p:attrNameLst>
                                      </p:cBhvr>
                                      <p:to>
                                        <p:strVal val="normal"/>
                                      </p:to>
                                    </p:set>
                                    <p:set>
                                      <p:cBhvr override="childStyle">
                                        <p:cTn id="71" dur="indefinite"/>
                                        <p:tgtEl>
                                          <p:spTgt spid="11">
                                            <p:txEl>
                                              <p:pRg st="1" end="1"/>
                                            </p:txEl>
                                          </p:spTgt>
                                        </p:tgtEl>
                                        <p:attrNameLst>
                                          <p:attrName>style.textDecorationUnderline</p:attrName>
                                        </p:attrNameLst>
                                      </p:cBhvr>
                                      <p:to>
                                        <p:strVal val="false"/>
                                      </p:to>
                                    </p:set>
                                  </p:childTnLst>
                                </p:cTn>
                              </p:par>
                              <p:par>
                                <p:cTn id="72" presetID="5" presetClass="emph" presetSubtype="0" nodeType="withEffect">
                                  <p:stCondLst>
                                    <p:cond delay="0"/>
                                  </p:stCondLst>
                                  <p:childTnLst>
                                    <p:set>
                                      <p:cBhvr override="childStyle">
                                        <p:cTn id="73" dur="indefinite"/>
                                        <p:tgtEl>
                                          <p:spTgt spid="11">
                                            <p:txEl>
                                              <p:pRg st="2" end="2"/>
                                            </p:txEl>
                                          </p:spTgt>
                                        </p:tgtEl>
                                        <p:attrNameLst>
                                          <p:attrName>style.fontStyle</p:attrName>
                                        </p:attrNameLst>
                                      </p:cBhvr>
                                      <p:to>
                                        <p:strVal val="normal"/>
                                      </p:to>
                                    </p:set>
                                    <p:set>
                                      <p:cBhvr override="childStyle">
                                        <p:cTn id="74" dur="indefinite"/>
                                        <p:tgtEl>
                                          <p:spTgt spid="11">
                                            <p:txEl>
                                              <p:pRg st="2" end="2"/>
                                            </p:txEl>
                                          </p:spTgt>
                                        </p:tgtEl>
                                        <p:attrNameLst>
                                          <p:attrName>style.fontWeight</p:attrName>
                                        </p:attrNameLst>
                                      </p:cBhvr>
                                      <p:to>
                                        <p:strVal val="normal"/>
                                      </p:to>
                                    </p:set>
                                    <p:set>
                                      <p:cBhvr override="childStyle">
                                        <p:cTn id="75" dur="indefinite"/>
                                        <p:tgtEl>
                                          <p:spTgt spid="11">
                                            <p:txEl>
                                              <p:pRg st="2" end="2"/>
                                            </p:txEl>
                                          </p:spTgt>
                                        </p:tgtEl>
                                        <p:attrNameLst>
                                          <p:attrName>style.textDecorationUnderline</p:attrName>
                                        </p:attrNameLst>
                                      </p:cBhvr>
                                      <p:to>
                                        <p:strVal val="false"/>
                                      </p:to>
                                    </p:set>
                                  </p:childTnLst>
                                </p:cTn>
                              </p:par>
                              <p:par>
                                <p:cTn id="76" presetID="5" presetClass="emph" presetSubtype="0" nodeType="withEffect">
                                  <p:stCondLst>
                                    <p:cond delay="0"/>
                                  </p:stCondLst>
                                  <p:childTnLst>
                                    <p:set>
                                      <p:cBhvr override="childStyle">
                                        <p:cTn id="77" dur="indefinite"/>
                                        <p:tgtEl>
                                          <p:spTgt spid="11">
                                            <p:txEl>
                                              <p:pRg st="3" end="3"/>
                                            </p:txEl>
                                          </p:spTgt>
                                        </p:tgtEl>
                                        <p:attrNameLst>
                                          <p:attrName>style.fontStyle</p:attrName>
                                        </p:attrNameLst>
                                      </p:cBhvr>
                                      <p:to>
                                        <p:strVal val="normal"/>
                                      </p:to>
                                    </p:set>
                                    <p:set>
                                      <p:cBhvr override="childStyle">
                                        <p:cTn id="78" dur="indefinite"/>
                                        <p:tgtEl>
                                          <p:spTgt spid="11">
                                            <p:txEl>
                                              <p:pRg st="3" end="3"/>
                                            </p:txEl>
                                          </p:spTgt>
                                        </p:tgtEl>
                                        <p:attrNameLst>
                                          <p:attrName>style.fontWeight</p:attrName>
                                        </p:attrNameLst>
                                      </p:cBhvr>
                                      <p:to>
                                        <p:strVal val="normal"/>
                                      </p:to>
                                    </p:set>
                                    <p:set>
                                      <p:cBhvr override="childStyle">
                                        <p:cTn id="79" dur="indefinite"/>
                                        <p:tgtEl>
                                          <p:spTgt spid="11">
                                            <p:txEl>
                                              <p:pRg st="3" end="3"/>
                                            </p:txEl>
                                          </p:spTgt>
                                        </p:tgtEl>
                                        <p:attrNameLst>
                                          <p:attrName>style.textDecorationUnderline</p:attrName>
                                        </p:attrNameLst>
                                      </p:cBhvr>
                                      <p:to>
                                        <p:strVal val="false"/>
                                      </p:to>
                                    </p:set>
                                  </p:childTnLst>
                                </p:cTn>
                              </p:par>
                            </p:childTnLst>
                          </p:cTn>
                        </p:par>
                      </p:childTnLst>
                    </p:cTn>
                  </p:par>
                  <p:par>
                    <p:cTn id="80" fill="hold">
                      <p:stCondLst>
                        <p:cond delay="indefinite"/>
                      </p:stCondLst>
                      <p:childTnLst>
                        <p:par>
                          <p:cTn id="81" fill="hold">
                            <p:stCondLst>
                              <p:cond delay="0"/>
                            </p:stCondLst>
                            <p:childTnLst>
                              <p:par>
                                <p:cTn id="82" presetID="5" presetClass="emph" presetSubtype="1" nodeType="clickEffect">
                                  <p:stCondLst>
                                    <p:cond delay="0"/>
                                  </p:stCondLst>
                                  <p:childTnLst>
                                    <p:set>
                                      <p:cBhvr override="childStyle">
                                        <p:cTn id="83" dur="indefinite"/>
                                        <p:tgtEl>
                                          <p:spTgt spid="11">
                                            <p:txEl>
                                              <p:pRg st="2" end="2"/>
                                            </p:txEl>
                                          </p:spTgt>
                                        </p:tgtEl>
                                        <p:attrNameLst>
                                          <p:attrName>style.fontStyle</p:attrName>
                                        </p:attrNameLst>
                                      </p:cBhvr>
                                      <p:to>
                                        <p:strVal val="normal"/>
                                      </p:to>
                                    </p:set>
                                    <p:set>
                                      <p:cBhvr override="childStyle">
                                        <p:cTn id="84" dur="indefinite"/>
                                        <p:tgtEl>
                                          <p:spTgt spid="11">
                                            <p:txEl>
                                              <p:pRg st="2" end="2"/>
                                            </p:txEl>
                                          </p:spTgt>
                                        </p:tgtEl>
                                        <p:attrNameLst>
                                          <p:attrName>style.fontWeight</p:attrName>
                                        </p:attrNameLst>
                                      </p:cBhvr>
                                      <p:to>
                                        <p:strVal val="bold"/>
                                      </p:to>
                                    </p:set>
                                    <p:set>
                                      <p:cBhvr override="childStyle">
                                        <p:cTn id="85" dur="indefinite"/>
                                        <p:tgtEl>
                                          <p:spTgt spid="11">
                                            <p:txEl>
                                              <p:pRg st="2" end="2"/>
                                            </p:txEl>
                                          </p:spTgt>
                                        </p:tgtEl>
                                        <p:attrNameLst>
                                          <p:attrName>style.textDecorationUnderline</p:attrName>
                                        </p:attrNameLst>
                                      </p:cBhvr>
                                      <p:to>
                                        <p:strVal val="false"/>
                                      </p:to>
                                    </p:set>
                                  </p:childTnLst>
                                </p:cTn>
                              </p:par>
                            </p:childTnLst>
                          </p:cTn>
                        </p:par>
                        <p:par>
                          <p:cTn id="86" fill="hold">
                            <p:stCondLst>
                              <p:cond delay="0"/>
                            </p:stCondLst>
                            <p:childTnLst>
                              <p:par>
                                <p:cTn id="87" presetID="5" presetClass="emph" presetSubtype="1" nodeType="afterEffect">
                                  <p:stCondLst>
                                    <p:cond delay="0"/>
                                  </p:stCondLst>
                                  <p:childTnLst>
                                    <p:set>
                                      <p:cBhvr override="childStyle">
                                        <p:cTn id="88" dur="indefinite"/>
                                        <p:tgtEl>
                                          <p:spTgt spid="11">
                                            <p:txEl>
                                              <p:pRg st="4" end="4"/>
                                            </p:txEl>
                                          </p:spTgt>
                                        </p:tgtEl>
                                        <p:attrNameLst>
                                          <p:attrName>style.fontStyle</p:attrName>
                                        </p:attrNameLst>
                                      </p:cBhvr>
                                      <p:to>
                                        <p:strVal val="normal"/>
                                      </p:to>
                                    </p:set>
                                    <p:set>
                                      <p:cBhvr override="childStyle">
                                        <p:cTn id="89" dur="indefinite"/>
                                        <p:tgtEl>
                                          <p:spTgt spid="11">
                                            <p:txEl>
                                              <p:pRg st="4" end="4"/>
                                            </p:txEl>
                                          </p:spTgt>
                                        </p:tgtEl>
                                        <p:attrNameLst>
                                          <p:attrName>style.fontWeight</p:attrName>
                                        </p:attrNameLst>
                                      </p:cBhvr>
                                      <p:to>
                                        <p:strVal val="bold"/>
                                      </p:to>
                                    </p:set>
                                    <p:set>
                                      <p:cBhvr override="childStyle">
                                        <p:cTn id="90" dur="indefinite"/>
                                        <p:tgtEl>
                                          <p:spTgt spid="11">
                                            <p:txEl>
                                              <p:pRg st="4" end="4"/>
                                            </p:txEl>
                                          </p:spTgt>
                                        </p:tgtEl>
                                        <p:attrNameLst>
                                          <p:attrName>style.textDecorationUnderline</p:attrName>
                                        </p:attrNameLst>
                                      </p:cBhvr>
                                      <p:to>
                                        <p:strVal val="false"/>
                                      </p:to>
                                    </p:set>
                                  </p:childTnLst>
                                </p:cTn>
                              </p:par>
                            </p:childTnLst>
                          </p:cTn>
                        </p:par>
                      </p:childTnLst>
                    </p:cTn>
                  </p:par>
                  <p:par>
                    <p:cTn id="91" fill="hold">
                      <p:stCondLst>
                        <p:cond delay="indefinite"/>
                      </p:stCondLst>
                      <p:childTnLst>
                        <p:par>
                          <p:cTn id="92" fill="hold">
                            <p:stCondLst>
                              <p:cond delay="0"/>
                            </p:stCondLst>
                            <p:childTnLst>
                              <p:par>
                                <p:cTn id="93" presetID="3" presetClass="entr" presetSubtype="10" fill="hold" grpId="0" nodeType="click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blinds(horizontal)">
                                      <p:cBhvr>
                                        <p:cTn id="95" dur="500"/>
                                        <p:tgtEl>
                                          <p:spTgt spid="15"/>
                                        </p:tgtEl>
                                      </p:cBhvr>
                                    </p:animEffect>
                                  </p:childTnLst>
                                </p:cTn>
                              </p:par>
                            </p:childTnLst>
                          </p:cTn>
                        </p:par>
                      </p:childTnLst>
                    </p:cTn>
                  </p:par>
                  <p:par>
                    <p:cTn id="96" fill="hold">
                      <p:stCondLst>
                        <p:cond delay="indefinite"/>
                      </p:stCondLst>
                      <p:childTnLst>
                        <p:par>
                          <p:cTn id="97" fill="hold">
                            <p:stCondLst>
                              <p:cond delay="0"/>
                            </p:stCondLst>
                            <p:childTnLst>
                              <p:par>
                                <p:cTn id="98" presetID="3" presetClass="entr" presetSubtype="10" fill="hold" nodeType="clickEffect">
                                  <p:stCondLst>
                                    <p:cond delay="0"/>
                                  </p:stCondLst>
                                  <p:childTnLst>
                                    <p:set>
                                      <p:cBhvr>
                                        <p:cTn id="99" dur="1" fill="hold">
                                          <p:stCondLst>
                                            <p:cond delay="0"/>
                                          </p:stCondLst>
                                        </p:cTn>
                                        <p:tgtEl>
                                          <p:spTgt spid="27">
                                            <p:txEl>
                                              <p:pRg st="0" end="0"/>
                                            </p:txEl>
                                          </p:spTgt>
                                        </p:tgtEl>
                                        <p:attrNameLst>
                                          <p:attrName>style.visibility</p:attrName>
                                        </p:attrNameLst>
                                      </p:cBhvr>
                                      <p:to>
                                        <p:strVal val="visible"/>
                                      </p:to>
                                    </p:set>
                                    <p:animEffect transition="in" filter="blinds(horizontal)">
                                      <p:cBhvr>
                                        <p:cTn id="100" dur="500"/>
                                        <p:tgtEl>
                                          <p:spTgt spid="27">
                                            <p:txEl>
                                              <p:pRg st="0" end="0"/>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3" presetClass="entr" presetSubtype="10" fill="hold" nodeType="clickEffect">
                                  <p:stCondLst>
                                    <p:cond delay="0"/>
                                  </p:stCondLst>
                                  <p:childTnLst>
                                    <p:set>
                                      <p:cBhvr>
                                        <p:cTn id="104" dur="1" fill="hold">
                                          <p:stCondLst>
                                            <p:cond delay="0"/>
                                          </p:stCondLst>
                                        </p:cTn>
                                        <p:tgtEl>
                                          <p:spTgt spid="30">
                                            <p:txEl>
                                              <p:pRg st="0" end="0"/>
                                            </p:txEl>
                                          </p:spTgt>
                                        </p:tgtEl>
                                        <p:attrNameLst>
                                          <p:attrName>style.visibility</p:attrName>
                                        </p:attrNameLst>
                                      </p:cBhvr>
                                      <p:to>
                                        <p:strVal val="visible"/>
                                      </p:to>
                                    </p:set>
                                    <p:animEffect transition="in" filter="blinds(horizontal)">
                                      <p:cBhvr>
                                        <p:cTn id="105" dur="500"/>
                                        <p:tgtEl>
                                          <p:spTgt spid="30">
                                            <p:txEl>
                                              <p:pRg st="0" end="0"/>
                                            </p:txEl>
                                          </p:spTgt>
                                        </p:tgtEl>
                                      </p:cBhvr>
                                    </p:animEffect>
                                  </p:childTnLst>
                                </p:cTn>
                              </p:par>
                              <p:par>
                                <p:cTn id="106" presetID="3" presetClass="entr" presetSubtype="10" fill="hold" nodeType="withEffect">
                                  <p:stCondLst>
                                    <p:cond delay="0"/>
                                  </p:stCondLst>
                                  <p:childTnLst>
                                    <p:set>
                                      <p:cBhvr>
                                        <p:cTn id="107" dur="1" fill="hold">
                                          <p:stCondLst>
                                            <p:cond delay="0"/>
                                          </p:stCondLst>
                                        </p:cTn>
                                        <p:tgtEl>
                                          <p:spTgt spid="31">
                                            <p:txEl>
                                              <p:pRg st="0" end="0"/>
                                            </p:txEl>
                                          </p:spTgt>
                                        </p:tgtEl>
                                        <p:attrNameLst>
                                          <p:attrName>style.visibility</p:attrName>
                                        </p:attrNameLst>
                                      </p:cBhvr>
                                      <p:to>
                                        <p:strVal val="visible"/>
                                      </p:to>
                                    </p:set>
                                    <p:animEffect transition="in" filter="blinds(horizontal)">
                                      <p:cBhvr>
                                        <p:cTn id="108" dur="500"/>
                                        <p:tgtEl>
                                          <p:spTgt spid="31">
                                            <p:txEl>
                                              <p:pRg st="0" end="0"/>
                                            </p:txEl>
                                          </p:spTgt>
                                        </p:tgtEl>
                                      </p:cBhvr>
                                    </p:animEffect>
                                  </p:childTnLst>
                                </p:cTn>
                              </p:par>
                            </p:childTnLst>
                          </p:cTn>
                        </p:par>
                        <p:par>
                          <p:cTn id="109" fill="hold">
                            <p:stCondLst>
                              <p:cond delay="500"/>
                            </p:stCondLst>
                            <p:childTnLst>
                              <p:par>
                                <p:cTn id="110" presetID="5" presetClass="emph" presetSubtype="0" grpId="0" nodeType="afterEffect">
                                  <p:stCondLst>
                                    <p:cond delay="0"/>
                                  </p:stCondLst>
                                  <p:childTnLst>
                                    <p:set>
                                      <p:cBhvr override="childStyle">
                                        <p:cTn id="111" dur="indefinite"/>
                                        <p:tgtEl>
                                          <p:spTgt spid="11">
                                            <p:txEl>
                                              <p:pRg st="2" end="2"/>
                                            </p:txEl>
                                          </p:spTgt>
                                        </p:tgtEl>
                                        <p:attrNameLst>
                                          <p:attrName>style.fontStyle</p:attrName>
                                        </p:attrNameLst>
                                      </p:cBhvr>
                                      <p:to>
                                        <p:strVal val="normal"/>
                                      </p:to>
                                    </p:set>
                                    <p:set>
                                      <p:cBhvr override="childStyle">
                                        <p:cTn id="112" dur="indefinite"/>
                                        <p:tgtEl>
                                          <p:spTgt spid="11">
                                            <p:txEl>
                                              <p:pRg st="2" end="2"/>
                                            </p:txEl>
                                          </p:spTgt>
                                        </p:tgtEl>
                                        <p:attrNameLst>
                                          <p:attrName>style.fontWeight</p:attrName>
                                        </p:attrNameLst>
                                      </p:cBhvr>
                                      <p:to>
                                        <p:strVal val="normal"/>
                                      </p:to>
                                    </p:set>
                                    <p:set>
                                      <p:cBhvr override="childStyle">
                                        <p:cTn id="113" dur="indefinite"/>
                                        <p:tgtEl>
                                          <p:spTgt spid="11">
                                            <p:txEl>
                                              <p:pRg st="2" end="2"/>
                                            </p:txEl>
                                          </p:spTgt>
                                        </p:tgtEl>
                                        <p:attrNameLst>
                                          <p:attrName>style.textDecorationUnderline</p:attrName>
                                        </p:attrNameLst>
                                      </p:cBhvr>
                                      <p:to>
                                        <p:strVal val="false"/>
                                      </p:to>
                                    </p:set>
                                  </p:childTnLst>
                                </p:cTn>
                              </p:par>
                              <p:par>
                                <p:cTn id="114" presetID="5" presetClass="emph" presetSubtype="0" grpId="0" nodeType="withEffect">
                                  <p:stCondLst>
                                    <p:cond delay="0"/>
                                  </p:stCondLst>
                                  <p:childTnLst>
                                    <p:set>
                                      <p:cBhvr override="childStyle">
                                        <p:cTn id="115" dur="indefinite"/>
                                        <p:tgtEl>
                                          <p:spTgt spid="11">
                                            <p:txEl>
                                              <p:pRg st="4" end="4"/>
                                            </p:txEl>
                                          </p:spTgt>
                                        </p:tgtEl>
                                        <p:attrNameLst>
                                          <p:attrName>style.fontStyle</p:attrName>
                                        </p:attrNameLst>
                                      </p:cBhvr>
                                      <p:to>
                                        <p:strVal val="normal"/>
                                      </p:to>
                                    </p:set>
                                    <p:set>
                                      <p:cBhvr override="childStyle">
                                        <p:cTn id="116" dur="indefinite"/>
                                        <p:tgtEl>
                                          <p:spTgt spid="11">
                                            <p:txEl>
                                              <p:pRg st="4" end="4"/>
                                            </p:txEl>
                                          </p:spTgt>
                                        </p:tgtEl>
                                        <p:attrNameLst>
                                          <p:attrName>style.fontWeight</p:attrName>
                                        </p:attrNameLst>
                                      </p:cBhvr>
                                      <p:to>
                                        <p:strVal val="normal"/>
                                      </p:to>
                                    </p:set>
                                    <p:set>
                                      <p:cBhvr override="childStyle">
                                        <p:cTn id="117" dur="indefinite"/>
                                        <p:tgtEl>
                                          <p:spTgt spid="11">
                                            <p:txEl>
                                              <p:pRg st="4" end="4"/>
                                            </p:txEl>
                                          </p:spTgt>
                                        </p:tgtEl>
                                        <p:attrNameLst>
                                          <p:attrName>style.textDecorationUnderline</p:attrName>
                                        </p:attrNameLst>
                                      </p:cBhvr>
                                      <p:to>
                                        <p:strVal val="false"/>
                                      </p:to>
                                    </p:set>
                                  </p:childTnLst>
                                </p:cTn>
                              </p:par>
                            </p:childTnLst>
                          </p:cTn>
                        </p:par>
                      </p:childTnLst>
                    </p:cTn>
                  </p:par>
                  <p:par>
                    <p:cTn id="118" fill="hold">
                      <p:stCondLst>
                        <p:cond delay="indefinite"/>
                      </p:stCondLst>
                      <p:childTnLst>
                        <p:par>
                          <p:cTn id="119" fill="hold">
                            <p:stCondLst>
                              <p:cond delay="0"/>
                            </p:stCondLst>
                            <p:childTnLst>
                              <p:par>
                                <p:cTn id="120" presetID="5" presetClass="emph" presetSubtype="1" nodeType="clickEffect">
                                  <p:stCondLst>
                                    <p:cond delay="0"/>
                                  </p:stCondLst>
                                  <p:childTnLst>
                                    <p:set>
                                      <p:cBhvr override="childStyle">
                                        <p:cTn id="121" dur="indefinite"/>
                                        <p:tgtEl>
                                          <p:spTgt spid="11">
                                            <p:txEl>
                                              <p:pRg st="0" end="0"/>
                                            </p:txEl>
                                          </p:spTgt>
                                        </p:tgtEl>
                                        <p:attrNameLst>
                                          <p:attrName>style.fontStyle</p:attrName>
                                        </p:attrNameLst>
                                      </p:cBhvr>
                                      <p:to>
                                        <p:strVal val="normal"/>
                                      </p:to>
                                    </p:set>
                                    <p:set>
                                      <p:cBhvr override="childStyle">
                                        <p:cTn id="122" dur="indefinite"/>
                                        <p:tgtEl>
                                          <p:spTgt spid="11">
                                            <p:txEl>
                                              <p:pRg st="0" end="0"/>
                                            </p:txEl>
                                          </p:spTgt>
                                        </p:tgtEl>
                                        <p:attrNameLst>
                                          <p:attrName>style.fontWeight</p:attrName>
                                        </p:attrNameLst>
                                      </p:cBhvr>
                                      <p:to>
                                        <p:strVal val="bold"/>
                                      </p:to>
                                    </p:set>
                                    <p:set>
                                      <p:cBhvr override="childStyle">
                                        <p:cTn id="123" dur="indefinite"/>
                                        <p:tgtEl>
                                          <p:spTgt spid="11">
                                            <p:txEl>
                                              <p:pRg st="0" end="0"/>
                                            </p:txEl>
                                          </p:spTgt>
                                        </p:tgtEl>
                                        <p:attrNameLst>
                                          <p:attrName>style.textDecorationUnderline</p:attrName>
                                        </p:attrNameLst>
                                      </p:cBhvr>
                                      <p:to>
                                        <p:strVal val="false"/>
                                      </p:to>
                                    </p:set>
                                  </p:childTnLst>
                                </p:cTn>
                              </p:par>
                            </p:childTnLst>
                          </p:cTn>
                        </p:par>
                        <p:par>
                          <p:cTn id="124" fill="hold">
                            <p:stCondLst>
                              <p:cond delay="0"/>
                            </p:stCondLst>
                            <p:childTnLst>
                              <p:par>
                                <p:cTn id="125" presetID="5" presetClass="emph" presetSubtype="1" nodeType="afterEffect">
                                  <p:stCondLst>
                                    <p:cond delay="0"/>
                                  </p:stCondLst>
                                  <p:childTnLst>
                                    <p:set>
                                      <p:cBhvr override="childStyle">
                                        <p:cTn id="126" dur="indefinite"/>
                                        <p:tgtEl>
                                          <p:spTgt spid="11">
                                            <p:txEl>
                                              <p:pRg st="2" end="2"/>
                                            </p:txEl>
                                          </p:spTgt>
                                        </p:tgtEl>
                                        <p:attrNameLst>
                                          <p:attrName>style.fontStyle</p:attrName>
                                        </p:attrNameLst>
                                      </p:cBhvr>
                                      <p:to>
                                        <p:strVal val="normal"/>
                                      </p:to>
                                    </p:set>
                                    <p:set>
                                      <p:cBhvr override="childStyle">
                                        <p:cTn id="127" dur="indefinite"/>
                                        <p:tgtEl>
                                          <p:spTgt spid="11">
                                            <p:txEl>
                                              <p:pRg st="2" end="2"/>
                                            </p:txEl>
                                          </p:spTgt>
                                        </p:tgtEl>
                                        <p:attrNameLst>
                                          <p:attrName>style.fontWeight</p:attrName>
                                        </p:attrNameLst>
                                      </p:cBhvr>
                                      <p:to>
                                        <p:strVal val="bold"/>
                                      </p:to>
                                    </p:set>
                                    <p:set>
                                      <p:cBhvr override="childStyle">
                                        <p:cTn id="128" dur="indefinite"/>
                                        <p:tgtEl>
                                          <p:spTgt spid="11">
                                            <p:txEl>
                                              <p:pRg st="2" end="2"/>
                                            </p:txEl>
                                          </p:spTgt>
                                        </p:tgtEl>
                                        <p:attrNameLst>
                                          <p:attrName>style.textDecorationUnderline</p:attrName>
                                        </p:attrNameLst>
                                      </p:cBhvr>
                                      <p:to>
                                        <p:strVal val="false"/>
                                      </p:to>
                                    </p:set>
                                  </p:childTnLst>
                                </p:cTn>
                              </p:par>
                            </p:childTnLst>
                          </p:cTn>
                        </p:par>
                      </p:childTnLst>
                    </p:cTn>
                  </p:par>
                  <p:par>
                    <p:cTn id="129" fill="hold">
                      <p:stCondLst>
                        <p:cond delay="indefinite"/>
                      </p:stCondLst>
                      <p:childTnLst>
                        <p:par>
                          <p:cTn id="130" fill="hold">
                            <p:stCondLst>
                              <p:cond delay="0"/>
                            </p:stCondLst>
                            <p:childTnLst>
                              <p:par>
                                <p:cTn id="131" presetID="3" presetClass="entr" presetSubtype="10" fill="hold" nodeType="clickEffect">
                                  <p:stCondLst>
                                    <p:cond delay="0"/>
                                  </p:stCondLst>
                                  <p:childTnLst>
                                    <p:set>
                                      <p:cBhvr>
                                        <p:cTn id="132" dur="1" fill="hold">
                                          <p:stCondLst>
                                            <p:cond delay="0"/>
                                          </p:stCondLst>
                                        </p:cTn>
                                        <p:tgtEl>
                                          <p:spTgt spid="32">
                                            <p:txEl>
                                              <p:pRg st="0" end="0"/>
                                            </p:txEl>
                                          </p:spTgt>
                                        </p:tgtEl>
                                        <p:attrNameLst>
                                          <p:attrName>style.visibility</p:attrName>
                                        </p:attrNameLst>
                                      </p:cBhvr>
                                      <p:to>
                                        <p:strVal val="visible"/>
                                      </p:to>
                                    </p:set>
                                    <p:animEffect transition="in" filter="blinds(horizontal)">
                                      <p:cBhvr>
                                        <p:cTn id="133" dur="500"/>
                                        <p:tgtEl>
                                          <p:spTgt spid="32">
                                            <p:txEl>
                                              <p:pRg st="0" end="0"/>
                                            </p:txEl>
                                          </p:spTgt>
                                        </p:tgtEl>
                                      </p:cBhvr>
                                    </p:animEffect>
                                  </p:childTnLst>
                                </p:cTn>
                              </p:par>
                            </p:childTnLst>
                          </p:cTn>
                        </p:par>
                      </p:childTnLst>
                    </p:cTn>
                  </p:par>
                  <p:par>
                    <p:cTn id="134" fill="hold">
                      <p:stCondLst>
                        <p:cond delay="indefinite"/>
                      </p:stCondLst>
                      <p:childTnLst>
                        <p:par>
                          <p:cTn id="135" fill="hold">
                            <p:stCondLst>
                              <p:cond delay="0"/>
                            </p:stCondLst>
                            <p:childTnLst>
                              <p:par>
                                <p:cTn id="136" presetID="3" presetClass="entr" presetSubtype="10" fill="hold" nodeType="clickEffect">
                                  <p:stCondLst>
                                    <p:cond delay="0"/>
                                  </p:stCondLst>
                                  <p:childTnLst>
                                    <p:set>
                                      <p:cBhvr>
                                        <p:cTn id="137" dur="1" fill="hold">
                                          <p:stCondLst>
                                            <p:cond delay="0"/>
                                          </p:stCondLst>
                                        </p:cTn>
                                        <p:tgtEl>
                                          <p:spTgt spid="33">
                                            <p:txEl>
                                              <p:pRg st="0" end="0"/>
                                            </p:txEl>
                                          </p:spTgt>
                                        </p:tgtEl>
                                        <p:attrNameLst>
                                          <p:attrName>style.visibility</p:attrName>
                                        </p:attrNameLst>
                                      </p:cBhvr>
                                      <p:to>
                                        <p:strVal val="visible"/>
                                      </p:to>
                                    </p:set>
                                    <p:animEffect transition="in" filter="blinds(horizontal)">
                                      <p:cBhvr>
                                        <p:cTn id="138" dur="500"/>
                                        <p:tgtEl>
                                          <p:spTgt spid="33">
                                            <p:txEl>
                                              <p:pRg st="0" end="0"/>
                                            </p:txEl>
                                          </p:spTgt>
                                        </p:tgtEl>
                                      </p:cBhvr>
                                    </p:animEffect>
                                  </p:childTnLst>
                                </p:cTn>
                              </p:par>
                              <p:par>
                                <p:cTn id="139" presetID="3" presetClass="entr" presetSubtype="10" fill="hold" nodeType="withEffect">
                                  <p:stCondLst>
                                    <p:cond delay="0"/>
                                  </p:stCondLst>
                                  <p:childTnLst>
                                    <p:set>
                                      <p:cBhvr>
                                        <p:cTn id="140" dur="1" fill="hold">
                                          <p:stCondLst>
                                            <p:cond delay="0"/>
                                          </p:stCondLst>
                                        </p:cTn>
                                        <p:tgtEl>
                                          <p:spTgt spid="34">
                                            <p:txEl>
                                              <p:pRg st="0" end="0"/>
                                            </p:txEl>
                                          </p:spTgt>
                                        </p:tgtEl>
                                        <p:attrNameLst>
                                          <p:attrName>style.visibility</p:attrName>
                                        </p:attrNameLst>
                                      </p:cBhvr>
                                      <p:to>
                                        <p:strVal val="visible"/>
                                      </p:to>
                                    </p:set>
                                    <p:animEffect transition="in" filter="blinds(horizontal)">
                                      <p:cBhvr>
                                        <p:cTn id="141" dur="500"/>
                                        <p:tgtEl>
                                          <p:spTgt spid="34">
                                            <p:txEl>
                                              <p:pRg st="0" end="0"/>
                                            </p:txEl>
                                          </p:spTgt>
                                        </p:tgtEl>
                                      </p:cBhvr>
                                    </p:animEffect>
                                  </p:childTnLst>
                                </p:cTn>
                              </p:par>
                            </p:childTnLst>
                          </p:cTn>
                        </p:par>
                      </p:childTnLst>
                    </p:cTn>
                  </p:par>
                  <p:par>
                    <p:cTn id="142" fill="hold">
                      <p:stCondLst>
                        <p:cond delay="indefinite"/>
                      </p:stCondLst>
                      <p:childTnLst>
                        <p:par>
                          <p:cTn id="143" fill="hold">
                            <p:stCondLst>
                              <p:cond delay="0"/>
                            </p:stCondLst>
                            <p:childTnLst>
                              <p:par>
                                <p:cTn id="144" presetID="3" presetClass="entr" presetSubtype="10" fill="hold" nodeType="clickEffect">
                                  <p:stCondLst>
                                    <p:cond delay="0"/>
                                  </p:stCondLst>
                                  <p:childTnLst>
                                    <p:set>
                                      <p:cBhvr>
                                        <p:cTn id="145" dur="1" fill="hold">
                                          <p:stCondLst>
                                            <p:cond delay="0"/>
                                          </p:stCondLst>
                                        </p:cTn>
                                        <p:tgtEl>
                                          <p:spTgt spid="35">
                                            <p:txEl>
                                              <p:pRg st="0" end="0"/>
                                            </p:txEl>
                                          </p:spTgt>
                                        </p:tgtEl>
                                        <p:attrNameLst>
                                          <p:attrName>style.visibility</p:attrName>
                                        </p:attrNameLst>
                                      </p:cBhvr>
                                      <p:to>
                                        <p:strVal val="visible"/>
                                      </p:to>
                                    </p:set>
                                    <p:animEffect transition="in" filter="blinds(horizontal)">
                                      <p:cBhvr>
                                        <p:cTn id="146" dur="500"/>
                                        <p:tgtEl>
                                          <p:spTgt spid="35">
                                            <p:txEl>
                                              <p:pRg st="0" end="0"/>
                                            </p:txEl>
                                          </p:spTgt>
                                        </p:tgtEl>
                                      </p:cBhvr>
                                    </p:animEffect>
                                  </p:childTnLst>
                                </p:cTn>
                              </p:par>
                            </p:childTnLst>
                          </p:cTn>
                        </p:par>
                      </p:childTnLst>
                    </p:cTn>
                  </p:par>
                  <p:par>
                    <p:cTn id="147" fill="hold">
                      <p:stCondLst>
                        <p:cond delay="indefinite"/>
                      </p:stCondLst>
                      <p:childTnLst>
                        <p:par>
                          <p:cTn id="148" fill="hold">
                            <p:stCondLst>
                              <p:cond delay="0"/>
                            </p:stCondLst>
                            <p:childTnLst>
                              <p:par>
                                <p:cTn id="149" presetID="3" presetClass="entr" presetSubtype="10" fill="hold" grpId="0" nodeType="clickEffect">
                                  <p:stCondLst>
                                    <p:cond delay="0"/>
                                  </p:stCondLst>
                                  <p:childTnLst>
                                    <p:set>
                                      <p:cBhvr>
                                        <p:cTn id="150" dur="1" fill="hold">
                                          <p:stCondLst>
                                            <p:cond delay="0"/>
                                          </p:stCondLst>
                                        </p:cTn>
                                        <p:tgtEl>
                                          <p:spTgt spid="36"/>
                                        </p:tgtEl>
                                        <p:attrNameLst>
                                          <p:attrName>style.visibility</p:attrName>
                                        </p:attrNameLst>
                                      </p:cBhvr>
                                      <p:to>
                                        <p:strVal val="visible"/>
                                      </p:to>
                                    </p:set>
                                    <p:animEffect transition="in" filter="blinds(horizontal)">
                                      <p:cBhvr>
                                        <p:cTn id="15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5" grpId="0"/>
      <p:bldP spid="3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smtClean="0"/>
              <a:t>Procedure to Solve Perfect Matching Problem</a:t>
            </a:r>
            <a:endParaRPr lang="en-US" sz="3400" dirty="0"/>
          </a:p>
        </p:txBody>
      </p:sp>
      <p:sp>
        <p:nvSpPr>
          <p:cNvPr id="3" name="Content Placeholder 2"/>
          <p:cNvSpPr>
            <a:spLocks noGrp="1"/>
          </p:cNvSpPr>
          <p:nvPr>
            <p:ph idx="1"/>
          </p:nvPr>
        </p:nvSpPr>
        <p:spPr/>
        <p:txBody>
          <a:bodyPr/>
          <a:lstStyle/>
          <a:p>
            <a:r>
              <a:rPr lang="en-US" dirty="0" smtClean="0"/>
              <a:t>Step 1:	find as many “exist” and “not exist” 			relations as possible from the conditions</a:t>
            </a:r>
          </a:p>
          <a:p>
            <a:endParaRPr lang="en-US" sz="800" dirty="0" smtClean="0"/>
          </a:p>
          <a:p>
            <a:r>
              <a:rPr lang="en-US" dirty="0" smtClean="0"/>
              <a:t>Step 2:	fill “0” to all empty cells in the rows and 		columns that have “1” </a:t>
            </a:r>
          </a:p>
          <a:p>
            <a:endParaRPr lang="en-US" sz="800" dirty="0" smtClean="0"/>
          </a:p>
          <a:p>
            <a:pPr lvl="6"/>
            <a:r>
              <a:rPr lang="en-US" sz="2200" dirty="0" smtClean="0"/>
              <a:t>If there is no empty cell, then stop;</a:t>
            </a:r>
          </a:p>
          <a:p>
            <a:pPr lvl="6"/>
            <a:r>
              <a:rPr lang="en-US" sz="2200" dirty="0" smtClean="0"/>
              <a:t>If there is any row or column containing only one empty cell, then fill it with “1”, go to Step 2; otherwise, go to Step 1.</a:t>
            </a:r>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Matching Problem</a:t>
            </a:r>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Cats and Dogs</a:t>
            </a:r>
            <a:endParaRPr lang="en-US" dirty="0"/>
          </a:p>
        </p:txBody>
      </p:sp>
      <p:sp>
        <p:nvSpPr>
          <p:cNvPr id="3" name="Content Placeholder 2"/>
          <p:cNvSpPr>
            <a:spLocks noGrp="1"/>
          </p:cNvSpPr>
          <p:nvPr>
            <p:ph idx="1"/>
          </p:nvPr>
        </p:nvSpPr>
        <p:spPr>
          <a:xfrm>
            <a:off x="457200" y="1935480"/>
            <a:ext cx="4648200" cy="4389120"/>
          </a:xfrm>
        </p:spPr>
        <p:txBody>
          <a:bodyPr>
            <a:normAutofit/>
          </a:bodyPr>
          <a:lstStyle/>
          <a:p>
            <a:r>
              <a:rPr lang="en-US" dirty="0" smtClean="0"/>
              <a:t>Families A, B, C, D, and E have pets. Each of them has one dog and one cat. </a:t>
            </a:r>
          </a:p>
          <a:p>
            <a:endParaRPr lang="en-US" sz="800" dirty="0" smtClean="0"/>
          </a:p>
          <a:p>
            <a:r>
              <a:rPr lang="en-US" dirty="0" smtClean="0"/>
              <a:t>Within the family, the cat and dog get along peacefully with each other. </a:t>
            </a:r>
          </a:p>
          <a:p>
            <a:endParaRPr lang="en-US" sz="800" dirty="0" smtClean="0"/>
          </a:p>
          <a:p>
            <a:r>
              <a:rPr lang="en-US" dirty="0" smtClean="0"/>
              <a:t>However, every dogs would love to bite cats from other families.</a:t>
            </a:r>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Matching Problem</a:t>
            </a:r>
          </a:p>
        </p:txBody>
      </p:sp>
      <p:pic>
        <p:nvPicPr>
          <p:cNvPr id="1026" name="Picture 2"/>
          <p:cNvPicPr>
            <a:picLocks noChangeAspect="1" noChangeArrowheads="1"/>
          </p:cNvPicPr>
          <p:nvPr/>
        </p:nvPicPr>
        <p:blipFill>
          <a:blip r:embed="rId2" cstate="print"/>
          <a:srcRect/>
          <a:stretch>
            <a:fillRect/>
          </a:stretch>
        </p:blipFill>
        <p:spPr bwMode="auto">
          <a:xfrm>
            <a:off x="5181600" y="2057400"/>
            <a:ext cx="3592540" cy="3971925"/>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Introduction</a:t>
            </a:r>
          </a:p>
          <a:p>
            <a:pPr lvl="1"/>
            <a:r>
              <a:rPr lang="en-US" dirty="0" smtClean="0"/>
              <a:t>What is a typical logic puzzle?</a:t>
            </a:r>
          </a:p>
          <a:p>
            <a:pPr lvl="1"/>
            <a:r>
              <a:rPr lang="en-US" dirty="0" smtClean="0"/>
              <a:t>How is it related to computer science?</a:t>
            </a:r>
          </a:p>
          <a:p>
            <a:pPr lvl="1"/>
            <a:endParaRPr lang="en-US" sz="800" dirty="0" smtClean="0"/>
          </a:p>
          <a:p>
            <a:r>
              <a:rPr lang="en-US" dirty="0" smtClean="0"/>
              <a:t>Matching Problem</a:t>
            </a:r>
          </a:p>
          <a:p>
            <a:pPr lvl="1"/>
            <a:r>
              <a:rPr lang="en-US" dirty="0" smtClean="0"/>
              <a:t>What languages can they speak?</a:t>
            </a:r>
          </a:p>
          <a:p>
            <a:pPr lvl="1"/>
            <a:r>
              <a:rPr lang="en-US" dirty="0" smtClean="0"/>
              <a:t>What are these tennis fans?</a:t>
            </a:r>
          </a:p>
          <a:p>
            <a:pPr lvl="1"/>
            <a:r>
              <a:rPr lang="en-US" dirty="0" smtClean="0"/>
              <a:t>Cats and Dogs.</a:t>
            </a:r>
          </a:p>
          <a:p>
            <a:pPr lvl="1"/>
            <a:r>
              <a:rPr lang="en-US" dirty="0" smtClean="0"/>
              <a:t>Who are my family?</a:t>
            </a:r>
          </a:p>
          <a:p>
            <a:pPr lvl="1"/>
            <a:endParaRPr lang="en-US" sz="800" dirty="0" smtClean="0"/>
          </a:p>
          <a:p>
            <a:r>
              <a:rPr lang="en-US" dirty="0" smtClean="0"/>
              <a:t>Boolean Logic</a:t>
            </a:r>
          </a:p>
          <a:p>
            <a:pPr lvl="1"/>
            <a:r>
              <a:rPr lang="en-US" dirty="0" smtClean="0"/>
              <a:t>Who is the youngest of them all?</a:t>
            </a:r>
          </a:p>
          <a:p>
            <a:pPr lvl="1"/>
            <a:r>
              <a:rPr lang="en-US" dirty="0" smtClean="0"/>
              <a:t>Who will be hired?</a:t>
            </a:r>
          </a:p>
          <a:p>
            <a:pPr lvl="1"/>
            <a:r>
              <a:rPr lang="en-US" dirty="0" smtClean="0"/>
              <a:t>McDonald’s Addicts.</a:t>
            </a:r>
          </a:p>
          <a:p>
            <a:pPr lvl="1"/>
            <a:endParaRPr lang="en-US" dirty="0"/>
          </a:p>
        </p:txBody>
      </p:sp>
      <p:sp>
        <p:nvSpPr>
          <p:cNvPr id="6" name="Date Placeholder 5"/>
          <p:cNvSpPr>
            <a:spLocks noGrp="1"/>
          </p:cNvSpPr>
          <p:nvPr>
            <p:ph type="dt" sz="half" idx="10"/>
          </p:nvPr>
        </p:nvSpPr>
        <p:spPr/>
        <p:txBody>
          <a:bodyPr/>
          <a:lstStyle/>
          <a:p>
            <a:fld id="{5B113985-7821-4FC6-9E3E-71A397541995}" type="datetime1">
              <a:rPr lang="en-US" smtClean="0"/>
              <a:pPr/>
              <a:t>9/8/2017</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Cats and Dogs</a:t>
            </a:r>
            <a:endParaRPr lang="en-US" dirty="0"/>
          </a:p>
        </p:txBody>
      </p:sp>
      <p:sp>
        <p:nvSpPr>
          <p:cNvPr id="3" name="Content Placeholder 2"/>
          <p:cNvSpPr>
            <a:spLocks noGrp="1"/>
          </p:cNvSpPr>
          <p:nvPr>
            <p:ph idx="1"/>
          </p:nvPr>
        </p:nvSpPr>
        <p:spPr>
          <a:xfrm>
            <a:off x="457200" y="1935480"/>
            <a:ext cx="8153400" cy="4389120"/>
          </a:xfrm>
        </p:spPr>
        <p:txBody>
          <a:bodyPr>
            <a:normAutofit/>
          </a:bodyPr>
          <a:lstStyle/>
          <a:p>
            <a:r>
              <a:rPr lang="en-US" sz="2400" dirty="0" smtClean="0"/>
              <a:t>One day, every dog bit a cat.</a:t>
            </a:r>
          </a:p>
          <a:p>
            <a:r>
              <a:rPr lang="en-US" sz="2400" dirty="0" smtClean="0"/>
              <a:t>All cats got bitten.</a:t>
            </a:r>
          </a:p>
          <a:p>
            <a:r>
              <a:rPr lang="en-US" sz="2400" dirty="0" smtClean="0"/>
              <a:t>The cat bitten by the dog from family </a:t>
            </a:r>
            <a:r>
              <a:rPr lang="en-US" sz="2400" dirty="0" smtClean="0">
                <a:solidFill>
                  <a:srgbClr val="FF0000"/>
                </a:solidFill>
              </a:rPr>
              <a:t>A</a:t>
            </a:r>
            <a:r>
              <a:rPr lang="en-US" sz="2400" dirty="0" smtClean="0"/>
              <a:t> is from the family whose dog bit the cat from family </a:t>
            </a:r>
            <a:r>
              <a:rPr lang="en-US" sz="2400" dirty="0" smtClean="0">
                <a:solidFill>
                  <a:srgbClr val="FF0000"/>
                </a:solidFill>
              </a:rPr>
              <a:t>E</a:t>
            </a:r>
            <a:r>
              <a:rPr lang="en-US" sz="2400" dirty="0" smtClean="0"/>
              <a:t>.</a:t>
            </a:r>
          </a:p>
          <a:p>
            <a:r>
              <a:rPr lang="en-US" sz="2400" dirty="0" smtClean="0"/>
              <a:t>The dog from family </a:t>
            </a:r>
            <a:r>
              <a:rPr lang="en-US" sz="2400" dirty="0" smtClean="0">
                <a:solidFill>
                  <a:srgbClr val="FF0000"/>
                </a:solidFill>
              </a:rPr>
              <a:t>B</a:t>
            </a:r>
            <a:r>
              <a:rPr lang="en-US" sz="2400" dirty="0" smtClean="0"/>
              <a:t> bit the cat from family </a:t>
            </a:r>
            <a:r>
              <a:rPr lang="en-US" sz="2400" dirty="0" smtClean="0">
                <a:solidFill>
                  <a:srgbClr val="FF0000"/>
                </a:solidFill>
              </a:rPr>
              <a:t>A</a:t>
            </a:r>
            <a:r>
              <a:rPr lang="en-US" sz="2400" dirty="0" smtClean="0"/>
              <a:t>.</a:t>
            </a:r>
          </a:p>
          <a:p>
            <a:r>
              <a:rPr lang="en-US" sz="2400" dirty="0" smtClean="0"/>
              <a:t>The dog who bit the cat from family </a:t>
            </a:r>
            <a:r>
              <a:rPr lang="en-US" sz="2400" dirty="0" smtClean="0">
                <a:solidFill>
                  <a:srgbClr val="FF0000"/>
                </a:solidFill>
              </a:rPr>
              <a:t>D</a:t>
            </a:r>
            <a:r>
              <a:rPr lang="en-US" sz="2400" dirty="0" smtClean="0"/>
              <a:t> is from the same family whose cat was bitten by the dog from family </a:t>
            </a:r>
            <a:r>
              <a:rPr lang="en-US" sz="2400" dirty="0" smtClean="0">
                <a:solidFill>
                  <a:srgbClr val="FF0000"/>
                </a:solidFill>
              </a:rPr>
              <a:t>C</a:t>
            </a:r>
            <a:r>
              <a:rPr lang="en-US" sz="2400" dirty="0" smtClean="0"/>
              <a:t>.</a:t>
            </a:r>
          </a:p>
          <a:p>
            <a:endParaRPr lang="en-US" dirty="0" smtClean="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Matching Problem</a:t>
            </a:r>
          </a:p>
        </p:txBody>
      </p:sp>
      <p:pic>
        <p:nvPicPr>
          <p:cNvPr id="8" name="Picture 3"/>
          <p:cNvPicPr>
            <a:picLocks noChangeAspect="1" noChangeArrowheads="1"/>
          </p:cNvPicPr>
          <p:nvPr/>
        </p:nvPicPr>
        <p:blipFill>
          <a:blip r:embed="rId2" cstate="print"/>
          <a:srcRect/>
          <a:stretch>
            <a:fillRect/>
          </a:stretch>
        </p:blipFill>
        <p:spPr bwMode="auto">
          <a:xfrm>
            <a:off x="381000" y="5334000"/>
            <a:ext cx="1357313" cy="1447800"/>
          </a:xfrm>
          <a:prstGeom prst="rect">
            <a:avLst/>
          </a:prstGeom>
          <a:noFill/>
          <a:ln w="9525">
            <a:noFill/>
            <a:miter lim="800000"/>
            <a:headEnd/>
            <a:tailEnd/>
          </a:ln>
        </p:spPr>
      </p:pic>
      <p:sp>
        <p:nvSpPr>
          <p:cNvPr id="9" name="TextBox 8"/>
          <p:cNvSpPr txBox="1"/>
          <p:nvPr/>
        </p:nvSpPr>
        <p:spPr>
          <a:xfrm>
            <a:off x="1981200" y="5355848"/>
            <a:ext cx="5895909" cy="892552"/>
          </a:xfrm>
          <a:prstGeom prst="rect">
            <a:avLst/>
          </a:prstGeom>
          <a:noFill/>
        </p:spPr>
        <p:txBody>
          <a:bodyPr wrap="none" rtlCol="0">
            <a:spAutoFit/>
          </a:bodyPr>
          <a:lstStyle/>
          <a:p>
            <a:r>
              <a:rPr lang="en-US" sz="2600" i="1" dirty="0" smtClean="0">
                <a:solidFill>
                  <a:srgbClr val="FF0000"/>
                </a:solidFill>
              </a:rPr>
              <a:t>Can you figure out whose cat was bitten </a:t>
            </a:r>
          </a:p>
          <a:p>
            <a:r>
              <a:rPr lang="en-US" sz="2600" i="1" dirty="0" smtClean="0">
                <a:solidFill>
                  <a:srgbClr val="FF0000"/>
                </a:solidFill>
              </a:rPr>
              <a:t>by the dog from family D?</a:t>
            </a:r>
            <a:endParaRPr lang="en-US" sz="26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linds(horizontal)">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Cats and Dogs</a:t>
            </a:r>
            <a:endParaRPr lang="en-US" dirty="0"/>
          </a:p>
        </p:txBody>
      </p:sp>
      <p:sp>
        <p:nvSpPr>
          <p:cNvPr id="3" name="Content Placeholder 2"/>
          <p:cNvSpPr>
            <a:spLocks noGrp="1"/>
          </p:cNvSpPr>
          <p:nvPr>
            <p:ph idx="1"/>
          </p:nvPr>
        </p:nvSpPr>
        <p:spPr>
          <a:xfrm>
            <a:off x="457200" y="1935480"/>
            <a:ext cx="3733800" cy="4389120"/>
          </a:xfrm>
        </p:spPr>
        <p:txBody>
          <a:bodyPr>
            <a:normAutofit/>
          </a:bodyPr>
          <a:lstStyle/>
          <a:p>
            <a:pPr marL="457200" indent="-457200">
              <a:buFont typeface="+mj-lt"/>
              <a:buAutoNum type="arabicParenR"/>
            </a:pPr>
            <a:r>
              <a:rPr lang="en-US" sz="1900" dirty="0" smtClean="0"/>
              <a:t>Dogs don’t bite cats from the same family.</a:t>
            </a:r>
          </a:p>
          <a:p>
            <a:pPr marL="457200" indent="-457200">
              <a:buFont typeface="+mj-lt"/>
              <a:buAutoNum type="arabicParenR"/>
            </a:pPr>
            <a:r>
              <a:rPr lang="en-US" sz="1900" dirty="0" smtClean="0"/>
              <a:t>Every dog bit a cat.</a:t>
            </a:r>
          </a:p>
          <a:p>
            <a:pPr marL="457200" indent="-457200">
              <a:buFont typeface="+mj-lt"/>
              <a:buAutoNum type="arabicParenR"/>
            </a:pPr>
            <a:r>
              <a:rPr lang="en-US" sz="1900" dirty="0" smtClean="0"/>
              <a:t>All cats got bitten.</a:t>
            </a:r>
          </a:p>
          <a:p>
            <a:pPr marL="457200" indent="-457200">
              <a:buFont typeface="+mj-lt"/>
              <a:buAutoNum type="arabicParenR"/>
            </a:pPr>
            <a:r>
              <a:rPr lang="en-US" sz="1900" dirty="0" smtClean="0"/>
              <a:t>The cat bitten by the dog </a:t>
            </a:r>
            <a:r>
              <a:rPr lang="en-US" sz="1900" dirty="0" smtClean="0">
                <a:solidFill>
                  <a:srgbClr val="FF0000"/>
                </a:solidFill>
              </a:rPr>
              <a:t>A</a:t>
            </a:r>
            <a:r>
              <a:rPr lang="en-US" sz="1900" dirty="0" smtClean="0"/>
              <a:t> is from the family whose dog bit cat </a:t>
            </a:r>
            <a:r>
              <a:rPr lang="en-US" sz="1900" dirty="0" smtClean="0">
                <a:solidFill>
                  <a:srgbClr val="FF0000"/>
                </a:solidFill>
              </a:rPr>
              <a:t>E</a:t>
            </a:r>
            <a:r>
              <a:rPr lang="en-US" sz="1900" dirty="0" smtClean="0"/>
              <a:t>.</a:t>
            </a:r>
          </a:p>
          <a:p>
            <a:pPr marL="457200" indent="-457200">
              <a:buFont typeface="+mj-lt"/>
              <a:buAutoNum type="arabicParenR"/>
            </a:pPr>
            <a:r>
              <a:rPr lang="en-US" sz="1900" dirty="0" smtClean="0"/>
              <a:t>Dog </a:t>
            </a:r>
            <a:r>
              <a:rPr lang="en-US" sz="1900" dirty="0" smtClean="0">
                <a:solidFill>
                  <a:srgbClr val="FF0000"/>
                </a:solidFill>
              </a:rPr>
              <a:t>B</a:t>
            </a:r>
            <a:r>
              <a:rPr lang="en-US" sz="1900" dirty="0" smtClean="0"/>
              <a:t> bit cat </a:t>
            </a:r>
            <a:r>
              <a:rPr lang="en-US" sz="1900" dirty="0" smtClean="0">
                <a:solidFill>
                  <a:srgbClr val="FF0000"/>
                </a:solidFill>
              </a:rPr>
              <a:t>A</a:t>
            </a:r>
            <a:r>
              <a:rPr lang="en-US" sz="1900" dirty="0" smtClean="0"/>
              <a:t>.</a:t>
            </a:r>
          </a:p>
          <a:p>
            <a:pPr marL="457200" indent="-457200">
              <a:buFont typeface="+mj-lt"/>
              <a:buAutoNum type="arabicParenR"/>
            </a:pPr>
            <a:r>
              <a:rPr lang="en-US" sz="1900" dirty="0" smtClean="0"/>
              <a:t>The dog who bit cat </a:t>
            </a:r>
            <a:r>
              <a:rPr lang="en-US" sz="1900" dirty="0" smtClean="0">
                <a:solidFill>
                  <a:srgbClr val="FF0000"/>
                </a:solidFill>
              </a:rPr>
              <a:t>D</a:t>
            </a:r>
            <a:r>
              <a:rPr lang="en-US" sz="1900" dirty="0" smtClean="0"/>
              <a:t> is from the same family whose cat was bitten by dog </a:t>
            </a:r>
            <a:r>
              <a:rPr lang="en-US" sz="1900" dirty="0" smtClean="0">
                <a:solidFill>
                  <a:srgbClr val="FF0000"/>
                </a:solidFill>
              </a:rPr>
              <a:t>C</a:t>
            </a:r>
            <a:r>
              <a:rPr lang="en-US" sz="1900" dirty="0" smtClean="0"/>
              <a:t>.</a:t>
            </a:r>
            <a:endParaRPr lang="en-US" sz="800"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a:xfrm>
            <a:off x="7924800" y="6340475"/>
            <a:ext cx="762000" cy="365125"/>
          </a:xfrm>
        </p:spPr>
        <p:txBody>
          <a:bodyPr/>
          <a:lstStyle/>
          <a:p>
            <a:fld id="{B6F15528-21DE-4FAA-801E-634DDDAF4B2B}" type="slidenum">
              <a:rPr lang="en-US" smtClean="0"/>
              <a:pPr/>
              <a:t>21</a:t>
            </a:fld>
            <a:endParaRPr lang="en-US" dirty="0"/>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Matching Problem</a:t>
            </a:r>
          </a:p>
        </p:txBody>
      </p:sp>
      <p:graphicFrame>
        <p:nvGraphicFramePr>
          <p:cNvPr id="11" name="Table 10"/>
          <p:cNvGraphicFramePr>
            <a:graphicFrameLocks noGrp="1"/>
          </p:cNvGraphicFramePr>
          <p:nvPr/>
        </p:nvGraphicFramePr>
        <p:xfrm>
          <a:off x="4226812" y="2057400"/>
          <a:ext cx="4840988" cy="2225040"/>
        </p:xfrm>
        <a:graphic>
          <a:graphicData uri="http://schemas.openxmlformats.org/drawingml/2006/table">
            <a:tbl>
              <a:tblPr firstRow="1" bandRow="1">
                <a:tableStyleId>{5C22544A-7EE6-4342-B048-85BDC9FD1C3A}</a:tableStyleId>
              </a:tblPr>
              <a:tblGrid>
                <a:gridCol w="879793"/>
                <a:gridCol w="751205"/>
                <a:gridCol w="798132"/>
                <a:gridCol w="798132"/>
                <a:gridCol w="828294"/>
                <a:gridCol w="785432"/>
              </a:tblGrid>
              <a:tr h="370840">
                <a:tc>
                  <a:txBody>
                    <a:bodyPr/>
                    <a:lstStyle/>
                    <a:p>
                      <a:endParaRPr lang="en-US" dirty="0"/>
                    </a:p>
                  </a:txBody>
                  <a:tcPr/>
                </a:tc>
                <a:tc>
                  <a:txBody>
                    <a:bodyPr/>
                    <a:lstStyle/>
                    <a:p>
                      <a:r>
                        <a:rPr lang="en-US" dirty="0" err="1" smtClean="0"/>
                        <a:t>CatA</a:t>
                      </a:r>
                      <a:endParaRPr lang="en-US" dirty="0"/>
                    </a:p>
                  </a:txBody>
                  <a:tcPr/>
                </a:tc>
                <a:tc>
                  <a:txBody>
                    <a:bodyPr/>
                    <a:lstStyle/>
                    <a:p>
                      <a:r>
                        <a:rPr lang="en-US" dirty="0" smtClean="0"/>
                        <a:t>Cat B</a:t>
                      </a:r>
                      <a:endParaRPr lang="en-US" dirty="0"/>
                    </a:p>
                  </a:txBody>
                  <a:tcPr/>
                </a:tc>
                <a:tc>
                  <a:txBody>
                    <a:bodyPr/>
                    <a:lstStyle/>
                    <a:p>
                      <a:r>
                        <a:rPr lang="en-US" dirty="0" smtClean="0"/>
                        <a:t>Cat C</a:t>
                      </a:r>
                      <a:endParaRPr lang="en-US" dirty="0"/>
                    </a:p>
                  </a:txBody>
                  <a:tcPr/>
                </a:tc>
                <a:tc>
                  <a:txBody>
                    <a:bodyPr/>
                    <a:lstStyle/>
                    <a:p>
                      <a:r>
                        <a:rPr lang="en-US" dirty="0" smtClean="0"/>
                        <a:t>Cat D</a:t>
                      </a:r>
                      <a:endParaRPr lang="en-US" dirty="0"/>
                    </a:p>
                  </a:txBody>
                  <a:tcPr/>
                </a:tc>
                <a:tc>
                  <a:txBody>
                    <a:bodyPr/>
                    <a:lstStyle/>
                    <a:p>
                      <a:r>
                        <a:rPr lang="en-US" dirty="0" smtClean="0"/>
                        <a:t>Cat E</a:t>
                      </a:r>
                      <a:endParaRPr lang="en-US" dirty="0"/>
                    </a:p>
                  </a:txBody>
                  <a:tcPr/>
                </a:tc>
              </a:tr>
              <a:tr h="370840">
                <a:tc>
                  <a:txBody>
                    <a:bodyPr/>
                    <a:lstStyle/>
                    <a:p>
                      <a:r>
                        <a:rPr lang="en-US" dirty="0" smtClean="0"/>
                        <a:t>Dog A</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Dog B</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r>
                        <a:rPr lang="en-US" dirty="0" smtClean="0"/>
                        <a:t>Dog C</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Dog D</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dirty="0" smtClean="0"/>
                        <a:t>Dog E</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13" name="TextBox 12"/>
          <p:cNvSpPr txBox="1"/>
          <p:nvPr/>
        </p:nvSpPr>
        <p:spPr>
          <a:xfrm>
            <a:off x="5306864" y="2325756"/>
            <a:ext cx="364202" cy="492443"/>
          </a:xfrm>
          <a:prstGeom prst="rect">
            <a:avLst/>
          </a:prstGeom>
          <a:noFill/>
        </p:spPr>
        <p:txBody>
          <a:bodyPr wrap="none" rtlCol="0">
            <a:spAutoFit/>
          </a:bodyPr>
          <a:lstStyle/>
          <a:p>
            <a:r>
              <a:rPr lang="en-US" sz="2600" dirty="0" smtClean="0"/>
              <a:t>0</a:t>
            </a:r>
            <a:endParaRPr lang="en-US" sz="2600" dirty="0"/>
          </a:p>
        </p:txBody>
      </p:sp>
      <p:sp>
        <p:nvSpPr>
          <p:cNvPr id="14" name="TextBox 13"/>
          <p:cNvSpPr txBox="1"/>
          <p:nvPr/>
        </p:nvSpPr>
        <p:spPr>
          <a:xfrm>
            <a:off x="6072410" y="2707957"/>
            <a:ext cx="364202" cy="492443"/>
          </a:xfrm>
          <a:prstGeom prst="rect">
            <a:avLst/>
          </a:prstGeom>
          <a:noFill/>
        </p:spPr>
        <p:txBody>
          <a:bodyPr wrap="none" rtlCol="0">
            <a:spAutoFit/>
          </a:bodyPr>
          <a:lstStyle/>
          <a:p>
            <a:r>
              <a:rPr lang="en-US" sz="2600" dirty="0" smtClean="0"/>
              <a:t>0</a:t>
            </a:r>
            <a:endParaRPr lang="en-US" sz="2600" dirty="0"/>
          </a:p>
        </p:txBody>
      </p:sp>
      <p:sp>
        <p:nvSpPr>
          <p:cNvPr id="15" name="TextBox 14"/>
          <p:cNvSpPr txBox="1"/>
          <p:nvPr/>
        </p:nvSpPr>
        <p:spPr>
          <a:xfrm>
            <a:off x="6910610" y="3088957"/>
            <a:ext cx="364202" cy="492443"/>
          </a:xfrm>
          <a:prstGeom prst="rect">
            <a:avLst/>
          </a:prstGeom>
          <a:noFill/>
        </p:spPr>
        <p:txBody>
          <a:bodyPr wrap="none" rtlCol="0">
            <a:spAutoFit/>
          </a:bodyPr>
          <a:lstStyle/>
          <a:p>
            <a:r>
              <a:rPr lang="en-US" sz="2600" dirty="0" smtClean="0"/>
              <a:t>0</a:t>
            </a:r>
            <a:endParaRPr lang="en-US" sz="2600" dirty="0"/>
          </a:p>
        </p:txBody>
      </p:sp>
      <p:sp>
        <p:nvSpPr>
          <p:cNvPr id="16" name="TextBox 15"/>
          <p:cNvSpPr txBox="1"/>
          <p:nvPr/>
        </p:nvSpPr>
        <p:spPr>
          <a:xfrm>
            <a:off x="7748810" y="3469957"/>
            <a:ext cx="364202" cy="492443"/>
          </a:xfrm>
          <a:prstGeom prst="rect">
            <a:avLst/>
          </a:prstGeom>
          <a:noFill/>
        </p:spPr>
        <p:txBody>
          <a:bodyPr wrap="none" rtlCol="0">
            <a:spAutoFit/>
          </a:bodyPr>
          <a:lstStyle/>
          <a:p>
            <a:r>
              <a:rPr lang="en-US" sz="2600" dirty="0" smtClean="0"/>
              <a:t>0</a:t>
            </a:r>
            <a:endParaRPr lang="en-US" sz="2600" dirty="0"/>
          </a:p>
        </p:txBody>
      </p:sp>
      <p:sp>
        <p:nvSpPr>
          <p:cNvPr id="17" name="TextBox 16"/>
          <p:cNvSpPr txBox="1"/>
          <p:nvPr/>
        </p:nvSpPr>
        <p:spPr>
          <a:xfrm>
            <a:off x="8510810" y="3850957"/>
            <a:ext cx="364202" cy="492443"/>
          </a:xfrm>
          <a:prstGeom prst="rect">
            <a:avLst/>
          </a:prstGeom>
          <a:noFill/>
        </p:spPr>
        <p:txBody>
          <a:bodyPr wrap="none" rtlCol="0">
            <a:spAutoFit/>
          </a:bodyPr>
          <a:lstStyle/>
          <a:p>
            <a:r>
              <a:rPr lang="en-US" sz="2600" dirty="0" smtClean="0"/>
              <a:t>0</a:t>
            </a:r>
            <a:endParaRPr lang="en-US" sz="2600" dirty="0"/>
          </a:p>
        </p:txBody>
      </p:sp>
      <p:sp>
        <p:nvSpPr>
          <p:cNvPr id="18" name="TextBox 17"/>
          <p:cNvSpPr txBox="1"/>
          <p:nvPr/>
        </p:nvSpPr>
        <p:spPr>
          <a:xfrm>
            <a:off x="5346620" y="2707957"/>
            <a:ext cx="288862" cy="492443"/>
          </a:xfrm>
          <a:prstGeom prst="rect">
            <a:avLst/>
          </a:prstGeom>
          <a:noFill/>
        </p:spPr>
        <p:txBody>
          <a:bodyPr wrap="none" rtlCol="0">
            <a:spAutoFit/>
          </a:bodyPr>
          <a:lstStyle/>
          <a:p>
            <a:r>
              <a:rPr lang="en-US" sz="2600" dirty="0" smtClean="0"/>
              <a:t>1</a:t>
            </a:r>
            <a:endParaRPr lang="en-US" sz="2600" dirty="0"/>
          </a:p>
        </p:txBody>
      </p:sp>
      <p:sp>
        <p:nvSpPr>
          <p:cNvPr id="19" name="TextBox 18"/>
          <p:cNvSpPr txBox="1"/>
          <p:nvPr/>
        </p:nvSpPr>
        <p:spPr>
          <a:xfrm>
            <a:off x="5310410" y="3088957"/>
            <a:ext cx="364202" cy="492443"/>
          </a:xfrm>
          <a:prstGeom prst="rect">
            <a:avLst/>
          </a:prstGeom>
          <a:noFill/>
        </p:spPr>
        <p:txBody>
          <a:bodyPr wrap="none" rtlCol="0">
            <a:spAutoFit/>
          </a:bodyPr>
          <a:lstStyle/>
          <a:p>
            <a:r>
              <a:rPr lang="en-US" sz="2600" dirty="0" smtClean="0"/>
              <a:t>0</a:t>
            </a:r>
            <a:endParaRPr lang="en-US" sz="2600" dirty="0"/>
          </a:p>
        </p:txBody>
      </p:sp>
      <p:sp>
        <p:nvSpPr>
          <p:cNvPr id="20" name="TextBox 19"/>
          <p:cNvSpPr txBox="1"/>
          <p:nvPr/>
        </p:nvSpPr>
        <p:spPr>
          <a:xfrm>
            <a:off x="5320116" y="3469957"/>
            <a:ext cx="364202" cy="492443"/>
          </a:xfrm>
          <a:prstGeom prst="rect">
            <a:avLst/>
          </a:prstGeom>
          <a:noFill/>
        </p:spPr>
        <p:txBody>
          <a:bodyPr wrap="none" rtlCol="0">
            <a:spAutoFit/>
          </a:bodyPr>
          <a:lstStyle/>
          <a:p>
            <a:r>
              <a:rPr lang="en-US" sz="2600" dirty="0" smtClean="0"/>
              <a:t>0</a:t>
            </a:r>
            <a:endParaRPr lang="en-US" sz="2600" dirty="0"/>
          </a:p>
        </p:txBody>
      </p:sp>
      <p:sp>
        <p:nvSpPr>
          <p:cNvPr id="21" name="TextBox 20"/>
          <p:cNvSpPr txBox="1"/>
          <p:nvPr/>
        </p:nvSpPr>
        <p:spPr>
          <a:xfrm>
            <a:off x="5320116" y="3850957"/>
            <a:ext cx="364202" cy="492443"/>
          </a:xfrm>
          <a:prstGeom prst="rect">
            <a:avLst/>
          </a:prstGeom>
          <a:noFill/>
        </p:spPr>
        <p:txBody>
          <a:bodyPr wrap="none" rtlCol="0">
            <a:spAutoFit/>
          </a:bodyPr>
          <a:lstStyle/>
          <a:p>
            <a:r>
              <a:rPr lang="en-US" sz="2600" dirty="0" smtClean="0"/>
              <a:t>0</a:t>
            </a:r>
            <a:endParaRPr lang="en-US" sz="2600" dirty="0"/>
          </a:p>
        </p:txBody>
      </p:sp>
      <p:sp>
        <p:nvSpPr>
          <p:cNvPr id="22" name="TextBox 21"/>
          <p:cNvSpPr txBox="1"/>
          <p:nvPr/>
        </p:nvSpPr>
        <p:spPr>
          <a:xfrm>
            <a:off x="6910610" y="2706756"/>
            <a:ext cx="364202" cy="492443"/>
          </a:xfrm>
          <a:prstGeom prst="rect">
            <a:avLst/>
          </a:prstGeom>
          <a:noFill/>
        </p:spPr>
        <p:txBody>
          <a:bodyPr wrap="none" rtlCol="0">
            <a:spAutoFit/>
          </a:bodyPr>
          <a:lstStyle/>
          <a:p>
            <a:r>
              <a:rPr lang="en-US" sz="2600" dirty="0" smtClean="0"/>
              <a:t>0</a:t>
            </a:r>
            <a:endParaRPr lang="en-US" sz="2600" dirty="0"/>
          </a:p>
        </p:txBody>
      </p:sp>
      <p:sp>
        <p:nvSpPr>
          <p:cNvPr id="23" name="TextBox 22"/>
          <p:cNvSpPr txBox="1"/>
          <p:nvPr/>
        </p:nvSpPr>
        <p:spPr>
          <a:xfrm>
            <a:off x="7748810" y="2707957"/>
            <a:ext cx="364202" cy="492443"/>
          </a:xfrm>
          <a:prstGeom prst="rect">
            <a:avLst/>
          </a:prstGeom>
          <a:noFill/>
        </p:spPr>
        <p:txBody>
          <a:bodyPr wrap="none" rtlCol="0">
            <a:spAutoFit/>
          </a:bodyPr>
          <a:lstStyle/>
          <a:p>
            <a:r>
              <a:rPr lang="en-US" sz="2600" dirty="0" smtClean="0"/>
              <a:t>0</a:t>
            </a:r>
            <a:endParaRPr lang="en-US" sz="2600" dirty="0"/>
          </a:p>
        </p:txBody>
      </p:sp>
      <p:sp>
        <p:nvSpPr>
          <p:cNvPr id="24" name="TextBox 23"/>
          <p:cNvSpPr txBox="1"/>
          <p:nvPr/>
        </p:nvSpPr>
        <p:spPr>
          <a:xfrm>
            <a:off x="8510810" y="2707957"/>
            <a:ext cx="364202" cy="492443"/>
          </a:xfrm>
          <a:prstGeom prst="rect">
            <a:avLst/>
          </a:prstGeom>
          <a:noFill/>
        </p:spPr>
        <p:txBody>
          <a:bodyPr wrap="none" rtlCol="0">
            <a:spAutoFit/>
          </a:bodyPr>
          <a:lstStyle/>
          <a:p>
            <a:r>
              <a:rPr lang="en-US" sz="2600" dirty="0" smtClean="0"/>
              <a:t>0</a:t>
            </a:r>
            <a:endParaRPr lang="en-US" sz="2600" dirty="0"/>
          </a:p>
        </p:txBody>
      </p:sp>
      <p:sp>
        <p:nvSpPr>
          <p:cNvPr id="25" name="TextBox 24"/>
          <p:cNvSpPr txBox="1"/>
          <p:nvPr/>
        </p:nvSpPr>
        <p:spPr>
          <a:xfrm>
            <a:off x="7788338" y="3836504"/>
            <a:ext cx="288862" cy="492443"/>
          </a:xfrm>
          <a:prstGeom prst="rect">
            <a:avLst/>
          </a:prstGeom>
          <a:noFill/>
        </p:spPr>
        <p:txBody>
          <a:bodyPr wrap="none" rtlCol="0">
            <a:spAutoFit/>
          </a:bodyPr>
          <a:lstStyle/>
          <a:p>
            <a:r>
              <a:rPr lang="en-US" sz="2600" dirty="0" smtClean="0"/>
              <a:t>1</a:t>
            </a:r>
            <a:endParaRPr lang="en-US" sz="2600" dirty="0"/>
          </a:p>
        </p:txBody>
      </p:sp>
      <p:sp>
        <p:nvSpPr>
          <p:cNvPr id="26" name="TextBox 25"/>
          <p:cNvSpPr txBox="1"/>
          <p:nvPr/>
        </p:nvSpPr>
        <p:spPr>
          <a:xfrm>
            <a:off x="8550338" y="3088957"/>
            <a:ext cx="288862" cy="492443"/>
          </a:xfrm>
          <a:prstGeom prst="rect">
            <a:avLst/>
          </a:prstGeom>
          <a:noFill/>
        </p:spPr>
        <p:txBody>
          <a:bodyPr wrap="none" rtlCol="0">
            <a:spAutoFit/>
          </a:bodyPr>
          <a:lstStyle/>
          <a:p>
            <a:r>
              <a:rPr lang="en-US" sz="2600" dirty="0" smtClean="0"/>
              <a:t>1</a:t>
            </a:r>
            <a:endParaRPr lang="en-US" sz="2600" dirty="0"/>
          </a:p>
        </p:txBody>
      </p:sp>
      <p:sp>
        <p:nvSpPr>
          <p:cNvPr id="27" name="TextBox 26"/>
          <p:cNvSpPr txBox="1"/>
          <p:nvPr/>
        </p:nvSpPr>
        <p:spPr>
          <a:xfrm>
            <a:off x="6096000" y="3850957"/>
            <a:ext cx="364202" cy="492443"/>
          </a:xfrm>
          <a:prstGeom prst="rect">
            <a:avLst/>
          </a:prstGeom>
          <a:noFill/>
        </p:spPr>
        <p:txBody>
          <a:bodyPr wrap="none" rtlCol="0">
            <a:spAutoFit/>
          </a:bodyPr>
          <a:lstStyle/>
          <a:p>
            <a:r>
              <a:rPr lang="en-US" sz="2600" dirty="0" smtClean="0"/>
              <a:t>0</a:t>
            </a:r>
            <a:endParaRPr lang="en-US" sz="2600" dirty="0"/>
          </a:p>
        </p:txBody>
      </p:sp>
      <p:sp>
        <p:nvSpPr>
          <p:cNvPr id="28" name="TextBox 27"/>
          <p:cNvSpPr txBox="1"/>
          <p:nvPr/>
        </p:nvSpPr>
        <p:spPr>
          <a:xfrm>
            <a:off x="6914554" y="3850957"/>
            <a:ext cx="364202" cy="492443"/>
          </a:xfrm>
          <a:prstGeom prst="rect">
            <a:avLst/>
          </a:prstGeom>
          <a:noFill/>
        </p:spPr>
        <p:txBody>
          <a:bodyPr wrap="none" rtlCol="0">
            <a:spAutoFit/>
          </a:bodyPr>
          <a:lstStyle/>
          <a:p>
            <a:r>
              <a:rPr lang="en-US" sz="2600" dirty="0" smtClean="0"/>
              <a:t>0</a:t>
            </a:r>
            <a:endParaRPr lang="en-US" sz="2600" dirty="0"/>
          </a:p>
        </p:txBody>
      </p:sp>
      <p:sp>
        <p:nvSpPr>
          <p:cNvPr id="29" name="TextBox 28"/>
          <p:cNvSpPr txBox="1"/>
          <p:nvPr/>
        </p:nvSpPr>
        <p:spPr>
          <a:xfrm>
            <a:off x="7749208" y="3088957"/>
            <a:ext cx="364202" cy="492443"/>
          </a:xfrm>
          <a:prstGeom prst="rect">
            <a:avLst/>
          </a:prstGeom>
          <a:noFill/>
        </p:spPr>
        <p:txBody>
          <a:bodyPr wrap="none" rtlCol="0">
            <a:spAutoFit/>
          </a:bodyPr>
          <a:lstStyle/>
          <a:p>
            <a:r>
              <a:rPr lang="en-US" sz="2600" dirty="0" smtClean="0"/>
              <a:t>0</a:t>
            </a:r>
            <a:endParaRPr lang="en-US" sz="2600" dirty="0"/>
          </a:p>
        </p:txBody>
      </p:sp>
      <p:sp>
        <p:nvSpPr>
          <p:cNvPr id="30" name="TextBox 29"/>
          <p:cNvSpPr txBox="1"/>
          <p:nvPr/>
        </p:nvSpPr>
        <p:spPr>
          <a:xfrm>
            <a:off x="7745896" y="2326957"/>
            <a:ext cx="364202" cy="492443"/>
          </a:xfrm>
          <a:prstGeom prst="rect">
            <a:avLst/>
          </a:prstGeom>
          <a:noFill/>
        </p:spPr>
        <p:txBody>
          <a:bodyPr wrap="none" rtlCol="0">
            <a:spAutoFit/>
          </a:bodyPr>
          <a:lstStyle/>
          <a:p>
            <a:r>
              <a:rPr lang="en-US" sz="2600" dirty="0" smtClean="0"/>
              <a:t>0</a:t>
            </a:r>
            <a:endParaRPr lang="en-US" sz="2600" dirty="0"/>
          </a:p>
        </p:txBody>
      </p:sp>
      <p:sp>
        <p:nvSpPr>
          <p:cNvPr id="31" name="TextBox 30"/>
          <p:cNvSpPr txBox="1"/>
          <p:nvPr/>
        </p:nvSpPr>
        <p:spPr>
          <a:xfrm>
            <a:off x="6073042" y="3088957"/>
            <a:ext cx="364202" cy="492443"/>
          </a:xfrm>
          <a:prstGeom prst="rect">
            <a:avLst/>
          </a:prstGeom>
          <a:noFill/>
        </p:spPr>
        <p:txBody>
          <a:bodyPr wrap="none" rtlCol="0">
            <a:spAutoFit/>
          </a:bodyPr>
          <a:lstStyle/>
          <a:p>
            <a:r>
              <a:rPr lang="en-US" sz="2600" dirty="0" smtClean="0"/>
              <a:t>0</a:t>
            </a:r>
            <a:endParaRPr lang="en-US" sz="2600" dirty="0"/>
          </a:p>
        </p:txBody>
      </p:sp>
      <p:sp>
        <p:nvSpPr>
          <p:cNvPr id="32" name="TextBox 31"/>
          <p:cNvSpPr txBox="1"/>
          <p:nvPr/>
        </p:nvSpPr>
        <p:spPr>
          <a:xfrm>
            <a:off x="8521148" y="3469957"/>
            <a:ext cx="364202" cy="492443"/>
          </a:xfrm>
          <a:prstGeom prst="rect">
            <a:avLst/>
          </a:prstGeom>
          <a:noFill/>
        </p:spPr>
        <p:txBody>
          <a:bodyPr wrap="none" rtlCol="0">
            <a:spAutoFit/>
          </a:bodyPr>
          <a:lstStyle/>
          <a:p>
            <a:r>
              <a:rPr lang="en-US" sz="2600" dirty="0" smtClean="0"/>
              <a:t>0</a:t>
            </a:r>
            <a:endParaRPr lang="en-US" sz="2600" dirty="0"/>
          </a:p>
        </p:txBody>
      </p:sp>
      <p:sp>
        <p:nvSpPr>
          <p:cNvPr id="33" name="TextBox 32"/>
          <p:cNvSpPr txBox="1"/>
          <p:nvPr/>
        </p:nvSpPr>
        <p:spPr>
          <a:xfrm>
            <a:off x="8521148" y="2325756"/>
            <a:ext cx="364202" cy="492443"/>
          </a:xfrm>
          <a:prstGeom prst="rect">
            <a:avLst/>
          </a:prstGeom>
          <a:noFill/>
        </p:spPr>
        <p:txBody>
          <a:bodyPr wrap="none" rtlCol="0">
            <a:spAutoFit/>
          </a:bodyPr>
          <a:lstStyle/>
          <a:p>
            <a:r>
              <a:rPr lang="en-US" sz="2600" dirty="0" smtClean="0"/>
              <a:t>0</a:t>
            </a:r>
            <a:endParaRPr lang="en-US" sz="2600" dirty="0"/>
          </a:p>
        </p:txBody>
      </p:sp>
      <p:cxnSp>
        <p:nvCxnSpPr>
          <p:cNvPr id="35" name="Straight Connector 34"/>
          <p:cNvCxnSpPr/>
          <p:nvPr/>
        </p:nvCxnSpPr>
        <p:spPr>
          <a:xfrm rot="16200000" flipH="1">
            <a:off x="7250596" y="4699552"/>
            <a:ext cx="228600" cy="152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947452" y="2325756"/>
            <a:ext cx="288862" cy="492443"/>
          </a:xfrm>
          <a:prstGeom prst="rect">
            <a:avLst/>
          </a:prstGeom>
          <a:noFill/>
        </p:spPr>
        <p:txBody>
          <a:bodyPr wrap="none" rtlCol="0">
            <a:spAutoFit/>
          </a:bodyPr>
          <a:lstStyle/>
          <a:p>
            <a:r>
              <a:rPr lang="en-US" sz="2600" dirty="0" smtClean="0"/>
              <a:t>1</a:t>
            </a:r>
            <a:endParaRPr lang="en-US" sz="2600" dirty="0"/>
          </a:p>
        </p:txBody>
      </p:sp>
      <p:sp>
        <p:nvSpPr>
          <p:cNvPr id="37" name="TextBox 36"/>
          <p:cNvSpPr txBox="1"/>
          <p:nvPr/>
        </p:nvSpPr>
        <p:spPr>
          <a:xfrm>
            <a:off x="6911242" y="3469957"/>
            <a:ext cx="364202" cy="492443"/>
          </a:xfrm>
          <a:prstGeom prst="rect">
            <a:avLst/>
          </a:prstGeom>
          <a:noFill/>
        </p:spPr>
        <p:txBody>
          <a:bodyPr wrap="none" rtlCol="0">
            <a:spAutoFit/>
          </a:bodyPr>
          <a:lstStyle/>
          <a:p>
            <a:r>
              <a:rPr lang="en-US" sz="2600" dirty="0" smtClean="0"/>
              <a:t>0</a:t>
            </a:r>
            <a:endParaRPr lang="en-US" sz="2600" dirty="0"/>
          </a:p>
        </p:txBody>
      </p:sp>
      <p:sp>
        <p:nvSpPr>
          <p:cNvPr id="38" name="TextBox 37"/>
          <p:cNvSpPr txBox="1"/>
          <p:nvPr/>
        </p:nvSpPr>
        <p:spPr>
          <a:xfrm>
            <a:off x="6096000" y="2325756"/>
            <a:ext cx="364202" cy="492443"/>
          </a:xfrm>
          <a:prstGeom prst="rect">
            <a:avLst/>
          </a:prstGeom>
          <a:noFill/>
        </p:spPr>
        <p:txBody>
          <a:bodyPr wrap="none" rtlCol="0">
            <a:spAutoFit/>
          </a:bodyPr>
          <a:lstStyle/>
          <a:p>
            <a:r>
              <a:rPr lang="en-US" sz="2600" dirty="0" smtClean="0"/>
              <a:t>0</a:t>
            </a:r>
            <a:endParaRPr lang="en-US" sz="2600" dirty="0"/>
          </a:p>
        </p:txBody>
      </p:sp>
      <p:sp>
        <p:nvSpPr>
          <p:cNvPr id="39" name="TextBox 38"/>
          <p:cNvSpPr txBox="1"/>
          <p:nvPr/>
        </p:nvSpPr>
        <p:spPr>
          <a:xfrm>
            <a:off x="6111938" y="3456705"/>
            <a:ext cx="288862" cy="492443"/>
          </a:xfrm>
          <a:prstGeom prst="rect">
            <a:avLst/>
          </a:prstGeom>
          <a:noFill/>
        </p:spPr>
        <p:txBody>
          <a:bodyPr wrap="none" rtlCol="0">
            <a:spAutoFit/>
          </a:bodyPr>
          <a:lstStyle/>
          <a:p>
            <a:r>
              <a:rPr lang="en-US" sz="2600" dirty="0" smtClean="0"/>
              <a:t>1</a:t>
            </a:r>
            <a:endParaRPr lang="en-US" sz="2600" dirty="0"/>
          </a:p>
        </p:txBody>
      </p:sp>
      <p:sp>
        <p:nvSpPr>
          <p:cNvPr id="40" name="Rectangle 39"/>
          <p:cNvSpPr/>
          <p:nvPr/>
        </p:nvSpPr>
        <p:spPr>
          <a:xfrm>
            <a:off x="4267200" y="4343400"/>
            <a:ext cx="4572000" cy="1200329"/>
          </a:xfrm>
          <a:prstGeom prst="rect">
            <a:avLst/>
          </a:prstGeom>
        </p:spPr>
        <p:txBody>
          <a:bodyPr>
            <a:spAutoFit/>
          </a:bodyPr>
          <a:lstStyle/>
          <a:p>
            <a:r>
              <a:rPr lang="en-US" dirty="0" smtClean="0"/>
              <a:t>(</a:t>
            </a:r>
            <a:r>
              <a:rPr lang="en-US" dirty="0" err="1" smtClean="0"/>
              <a:t>A,</a:t>
            </a:r>
            <a:r>
              <a:rPr lang="en-US" i="1" dirty="0" err="1" smtClean="0"/>
              <a:t>x</a:t>
            </a:r>
            <a:r>
              <a:rPr lang="en-US" dirty="0" smtClean="0"/>
              <a:t>) = (</a:t>
            </a:r>
            <a:r>
              <a:rPr lang="en-US" i="1" dirty="0" err="1" smtClean="0"/>
              <a:t>x</a:t>
            </a:r>
            <a:r>
              <a:rPr lang="en-US" dirty="0" err="1" smtClean="0"/>
              <a:t>,E</a:t>
            </a:r>
            <a:r>
              <a:rPr lang="en-US" dirty="0" smtClean="0"/>
              <a:t>) = 1 </a:t>
            </a:r>
          </a:p>
          <a:p>
            <a:pPr>
              <a:buNone/>
            </a:pPr>
            <a:r>
              <a:rPr lang="en-US" dirty="0" smtClean="0">
                <a:sym typeface="Wingdings" pitchFamily="2" charset="2"/>
              </a:rPr>
              <a:t>		 </a:t>
            </a:r>
            <a:r>
              <a:rPr lang="en-US" i="1" dirty="0" smtClean="0">
                <a:sym typeface="Wingdings" pitchFamily="2" charset="2"/>
              </a:rPr>
              <a:t>x</a:t>
            </a:r>
            <a:r>
              <a:rPr lang="en-US" dirty="0" smtClean="0">
                <a:sym typeface="Wingdings" pitchFamily="2" charset="2"/>
              </a:rPr>
              <a:t> = C or E</a:t>
            </a:r>
            <a:endParaRPr lang="en-US" sz="700" dirty="0" smtClean="0">
              <a:sym typeface="Wingdings" pitchFamily="2" charset="2"/>
            </a:endParaRPr>
          </a:p>
          <a:p>
            <a:r>
              <a:rPr lang="en-US" dirty="0" smtClean="0">
                <a:sym typeface="Wingdings" pitchFamily="2" charset="2"/>
              </a:rPr>
              <a:t>(</a:t>
            </a:r>
            <a:r>
              <a:rPr lang="en-US" i="1" dirty="0" err="1" smtClean="0">
                <a:sym typeface="Wingdings" pitchFamily="2" charset="2"/>
              </a:rPr>
              <a:t>y</a:t>
            </a:r>
            <a:r>
              <a:rPr lang="en-US" dirty="0" err="1" smtClean="0">
                <a:sym typeface="Wingdings" pitchFamily="2" charset="2"/>
              </a:rPr>
              <a:t>,D</a:t>
            </a:r>
            <a:r>
              <a:rPr lang="en-US" dirty="0" smtClean="0">
                <a:sym typeface="Wingdings" pitchFamily="2" charset="2"/>
              </a:rPr>
              <a:t>) = (</a:t>
            </a:r>
            <a:r>
              <a:rPr lang="en-US" dirty="0" err="1" smtClean="0">
                <a:sym typeface="Wingdings" pitchFamily="2" charset="2"/>
              </a:rPr>
              <a:t>C,</a:t>
            </a:r>
            <a:r>
              <a:rPr lang="en-US" i="1" dirty="0" err="1" smtClean="0">
                <a:sym typeface="Wingdings" pitchFamily="2" charset="2"/>
              </a:rPr>
              <a:t>y</a:t>
            </a:r>
            <a:r>
              <a:rPr lang="en-US" dirty="0" smtClean="0">
                <a:sym typeface="Wingdings" pitchFamily="2" charset="2"/>
              </a:rPr>
              <a:t>) = 1 </a:t>
            </a:r>
          </a:p>
          <a:p>
            <a:pPr>
              <a:buNone/>
            </a:pPr>
            <a:r>
              <a:rPr lang="en-US" dirty="0" smtClean="0">
                <a:sym typeface="Wingdings" pitchFamily="2" charset="2"/>
              </a:rPr>
              <a:t>		 </a:t>
            </a:r>
            <a:r>
              <a:rPr lang="en-US" i="1" dirty="0" smtClean="0">
                <a:sym typeface="Wingdings" pitchFamily="2" charset="2"/>
              </a:rPr>
              <a:t>y</a:t>
            </a:r>
            <a:r>
              <a:rPr lang="en-US" dirty="0" smtClean="0">
                <a:sym typeface="Wingdings" pitchFamily="2" charset="2"/>
              </a:rPr>
              <a:t> = E</a:t>
            </a:r>
            <a:endParaRPr lang="en-US" dirty="0" smtClean="0"/>
          </a:p>
        </p:txBody>
      </p:sp>
      <p:sp>
        <p:nvSpPr>
          <p:cNvPr id="41" name="TextBox 40"/>
          <p:cNvSpPr txBox="1"/>
          <p:nvPr/>
        </p:nvSpPr>
        <p:spPr>
          <a:xfrm>
            <a:off x="442924" y="6096000"/>
            <a:ext cx="4447500" cy="492443"/>
          </a:xfrm>
          <a:prstGeom prst="rect">
            <a:avLst/>
          </a:prstGeom>
          <a:noFill/>
        </p:spPr>
        <p:txBody>
          <a:bodyPr wrap="none" rtlCol="0">
            <a:spAutoFit/>
          </a:bodyPr>
          <a:lstStyle/>
          <a:p>
            <a:r>
              <a:rPr lang="en-US" sz="2600" b="1" dirty="0" smtClean="0"/>
              <a:t>Answer</a:t>
            </a:r>
            <a:r>
              <a:rPr lang="en-US" sz="2600" dirty="0" smtClean="0"/>
              <a:t>: Yes! Dog D bit cat B.</a:t>
            </a:r>
            <a:endParaRPr lang="en-US" sz="26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0" end="0"/>
                                            </p:txEl>
                                          </p:spTgt>
                                        </p:tgtEl>
                                        <p:attrNameLst>
                                          <p:attrName>style.fontStyle</p:attrName>
                                        </p:attrNameLst>
                                      </p:cBhvr>
                                      <p:to>
                                        <p:strVal val="normal"/>
                                      </p:to>
                                    </p:set>
                                    <p:set>
                                      <p:cBhvr override="childStyle">
                                        <p:cTn id="7" dur="indefinite"/>
                                        <p:tgtEl>
                                          <p:spTgt spid="3">
                                            <p:txEl>
                                              <p:pRg st="0" end="0"/>
                                            </p:txEl>
                                          </p:spTgt>
                                        </p:tgtEl>
                                        <p:attrNameLst>
                                          <p:attrName>style.fontWeight</p:attrName>
                                        </p:attrNameLst>
                                      </p:cBhvr>
                                      <p:to>
                                        <p:strVal val="bold"/>
                                      </p:to>
                                    </p:set>
                                    <p:set>
                                      <p:cBhvr override="childStyle">
                                        <p:cTn id="8" dur="indefinite"/>
                                        <p:tgtEl>
                                          <p:spTgt spid="3">
                                            <p:txEl>
                                              <p:pRg st="0" end="0"/>
                                            </p:txEl>
                                          </p:spTgt>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linds(horizontal)">
                                      <p:cBhvr>
                                        <p:cTn id="16" dur="500"/>
                                        <p:tgtEl>
                                          <p:spTgt spid="1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linds(horizontal)">
                                      <p:cBhvr>
                                        <p:cTn id="19" dur="500"/>
                                        <p:tgtEl>
                                          <p:spTgt spid="1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blinds(horizontal)">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mph" presetSubtype="1" nodeType="clickEffect">
                                  <p:stCondLst>
                                    <p:cond delay="0"/>
                                  </p:stCondLst>
                                  <p:childTnLst>
                                    <p:set>
                                      <p:cBhvr override="childStyle">
                                        <p:cTn id="29" dur="indefinite"/>
                                        <p:tgtEl>
                                          <p:spTgt spid="3">
                                            <p:txEl>
                                              <p:pRg st="4" end="4"/>
                                            </p:txEl>
                                          </p:spTgt>
                                        </p:tgtEl>
                                        <p:attrNameLst>
                                          <p:attrName>style.fontStyle</p:attrName>
                                        </p:attrNameLst>
                                      </p:cBhvr>
                                      <p:to>
                                        <p:strVal val="normal"/>
                                      </p:to>
                                    </p:set>
                                    <p:set>
                                      <p:cBhvr override="childStyle">
                                        <p:cTn id="30" dur="indefinite"/>
                                        <p:tgtEl>
                                          <p:spTgt spid="3">
                                            <p:txEl>
                                              <p:pRg st="4" end="4"/>
                                            </p:txEl>
                                          </p:spTgt>
                                        </p:tgtEl>
                                        <p:attrNameLst>
                                          <p:attrName>style.fontWeight</p:attrName>
                                        </p:attrNameLst>
                                      </p:cBhvr>
                                      <p:to>
                                        <p:strVal val="bold"/>
                                      </p:to>
                                    </p:set>
                                    <p:set>
                                      <p:cBhvr override="childStyle">
                                        <p:cTn id="31" dur="indefinite"/>
                                        <p:tgtEl>
                                          <p:spTgt spid="3">
                                            <p:txEl>
                                              <p:pRg st="4" end="4"/>
                                            </p:txEl>
                                          </p:spTgt>
                                        </p:tgtEl>
                                        <p:attrNameLst>
                                          <p:attrName>style.textDecorationUnderline</p:attrName>
                                        </p:attrNameLst>
                                      </p:cBhvr>
                                      <p:to>
                                        <p:strVal val="false"/>
                                      </p:to>
                                    </p:se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blinds(horizontal)">
                                      <p:cBhvr>
                                        <p:cTn id="36" dur="500"/>
                                        <p:tgtEl>
                                          <p:spTgt spid="18"/>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blinds(horizontal)">
                                      <p:cBhvr>
                                        <p:cTn id="41" dur="500"/>
                                        <p:tgtEl>
                                          <p:spTgt spid="19"/>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blinds(horizontal)">
                                      <p:cBhvr>
                                        <p:cTn id="44" dur="500"/>
                                        <p:tgtEl>
                                          <p:spTgt spid="20"/>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blinds(horizontal)">
                                      <p:cBhvr>
                                        <p:cTn id="47" dur="500"/>
                                        <p:tgtEl>
                                          <p:spTgt spid="21"/>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blinds(horizontal)">
                                      <p:cBhvr>
                                        <p:cTn id="50" dur="500"/>
                                        <p:tgtEl>
                                          <p:spTgt spid="22"/>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blinds(horizontal)">
                                      <p:cBhvr>
                                        <p:cTn id="53" dur="500"/>
                                        <p:tgtEl>
                                          <p:spTgt spid="23"/>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blinds(horizontal)">
                                      <p:cBhvr>
                                        <p:cTn id="56" dur="500"/>
                                        <p:tgtEl>
                                          <p:spTgt spid="24"/>
                                        </p:tgtEl>
                                      </p:cBhvr>
                                    </p:animEffect>
                                  </p:childTnLst>
                                </p:cTn>
                              </p:par>
                            </p:childTnLst>
                          </p:cTn>
                        </p:par>
                      </p:childTnLst>
                    </p:cTn>
                  </p:par>
                  <p:par>
                    <p:cTn id="57" fill="hold">
                      <p:stCondLst>
                        <p:cond delay="indefinite"/>
                      </p:stCondLst>
                      <p:childTnLst>
                        <p:par>
                          <p:cTn id="58" fill="hold">
                            <p:stCondLst>
                              <p:cond delay="0"/>
                            </p:stCondLst>
                            <p:childTnLst>
                              <p:par>
                                <p:cTn id="59" presetID="5" presetClass="emph" presetSubtype="1" nodeType="clickEffect">
                                  <p:stCondLst>
                                    <p:cond delay="0"/>
                                  </p:stCondLst>
                                  <p:childTnLst>
                                    <p:set>
                                      <p:cBhvr override="childStyle">
                                        <p:cTn id="60" dur="indefinite"/>
                                        <p:tgtEl>
                                          <p:spTgt spid="3">
                                            <p:txEl>
                                              <p:pRg st="3" end="3"/>
                                            </p:txEl>
                                          </p:spTgt>
                                        </p:tgtEl>
                                        <p:attrNameLst>
                                          <p:attrName>style.fontStyle</p:attrName>
                                        </p:attrNameLst>
                                      </p:cBhvr>
                                      <p:to>
                                        <p:strVal val="normal"/>
                                      </p:to>
                                    </p:set>
                                    <p:set>
                                      <p:cBhvr override="childStyle">
                                        <p:cTn id="61" dur="indefinite"/>
                                        <p:tgtEl>
                                          <p:spTgt spid="3">
                                            <p:txEl>
                                              <p:pRg st="3" end="3"/>
                                            </p:txEl>
                                          </p:spTgt>
                                        </p:tgtEl>
                                        <p:attrNameLst>
                                          <p:attrName>style.fontWeight</p:attrName>
                                        </p:attrNameLst>
                                      </p:cBhvr>
                                      <p:to>
                                        <p:strVal val="bold"/>
                                      </p:to>
                                    </p:set>
                                    <p:set>
                                      <p:cBhvr override="childStyle">
                                        <p:cTn id="62" dur="indefinite"/>
                                        <p:tgtEl>
                                          <p:spTgt spid="3">
                                            <p:txEl>
                                              <p:pRg st="3" end="3"/>
                                            </p:txEl>
                                          </p:spTgt>
                                        </p:tgtEl>
                                        <p:attrNameLst>
                                          <p:attrName>style.textDecorationUnderline</p:attrName>
                                        </p:attrNameLst>
                                      </p:cBhvr>
                                      <p:to>
                                        <p:strVal val="false"/>
                                      </p:to>
                                    </p:se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40">
                                            <p:txEl>
                                              <p:pRg st="0" end="0"/>
                                            </p:txEl>
                                          </p:spTgt>
                                        </p:tgtEl>
                                        <p:attrNameLst>
                                          <p:attrName>style.visibility</p:attrName>
                                        </p:attrNameLst>
                                      </p:cBhvr>
                                      <p:to>
                                        <p:strVal val="visible"/>
                                      </p:to>
                                    </p:set>
                                    <p:animEffect transition="in" filter="blinds(horizontal)">
                                      <p:cBhvr>
                                        <p:cTn id="67" dur="500"/>
                                        <p:tgtEl>
                                          <p:spTgt spid="40">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40">
                                            <p:txEl>
                                              <p:pRg st="1" end="1"/>
                                            </p:txEl>
                                          </p:spTgt>
                                        </p:tgtEl>
                                        <p:attrNameLst>
                                          <p:attrName>style.visibility</p:attrName>
                                        </p:attrNameLst>
                                      </p:cBhvr>
                                      <p:to>
                                        <p:strVal val="visible"/>
                                      </p:to>
                                    </p:set>
                                    <p:animEffect transition="in" filter="blinds(horizontal)">
                                      <p:cBhvr>
                                        <p:cTn id="72" dur="500"/>
                                        <p:tgtEl>
                                          <p:spTgt spid="40">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mph" presetSubtype="1" nodeType="clickEffect">
                                  <p:stCondLst>
                                    <p:cond delay="0"/>
                                  </p:stCondLst>
                                  <p:childTnLst>
                                    <p:set>
                                      <p:cBhvr override="childStyle">
                                        <p:cTn id="76" dur="indefinite"/>
                                        <p:tgtEl>
                                          <p:spTgt spid="3">
                                            <p:txEl>
                                              <p:pRg st="5" end="5"/>
                                            </p:txEl>
                                          </p:spTgt>
                                        </p:tgtEl>
                                        <p:attrNameLst>
                                          <p:attrName>style.fontStyle</p:attrName>
                                        </p:attrNameLst>
                                      </p:cBhvr>
                                      <p:to>
                                        <p:strVal val="normal"/>
                                      </p:to>
                                    </p:set>
                                    <p:set>
                                      <p:cBhvr override="childStyle">
                                        <p:cTn id="77" dur="indefinite"/>
                                        <p:tgtEl>
                                          <p:spTgt spid="3">
                                            <p:txEl>
                                              <p:pRg st="5" end="5"/>
                                            </p:txEl>
                                          </p:spTgt>
                                        </p:tgtEl>
                                        <p:attrNameLst>
                                          <p:attrName>style.fontWeight</p:attrName>
                                        </p:attrNameLst>
                                      </p:cBhvr>
                                      <p:to>
                                        <p:strVal val="bold"/>
                                      </p:to>
                                    </p:set>
                                    <p:set>
                                      <p:cBhvr override="childStyle">
                                        <p:cTn id="78" dur="indefinite"/>
                                        <p:tgtEl>
                                          <p:spTgt spid="3">
                                            <p:txEl>
                                              <p:pRg st="5" end="5"/>
                                            </p:txEl>
                                          </p:spTgt>
                                        </p:tgtEl>
                                        <p:attrNameLst>
                                          <p:attrName>style.textDecorationUnderline</p:attrName>
                                        </p:attrNameLst>
                                      </p:cBhvr>
                                      <p:to>
                                        <p:strVal val="false"/>
                                      </p:to>
                                    </p:se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nodeType="clickEffect">
                                  <p:stCondLst>
                                    <p:cond delay="0"/>
                                  </p:stCondLst>
                                  <p:childTnLst>
                                    <p:set>
                                      <p:cBhvr>
                                        <p:cTn id="82" dur="1" fill="hold">
                                          <p:stCondLst>
                                            <p:cond delay="0"/>
                                          </p:stCondLst>
                                        </p:cTn>
                                        <p:tgtEl>
                                          <p:spTgt spid="40">
                                            <p:txEl>
                                              <p:pRg st="2" end="2"/>
                                            </p:txEl>
                                          </p:spTgt>
                                        </p:tgtEl>
                                        <p:attrNameLst>
                                          <p:attrName>style.visibility</p:attrName>
                                        </p:attrNameLst>
                                      </p:cBhvr>
                                      <p:to>
                                        <p:strVal val="visible"/>
                                      </p:to>
                                    </p:set>
                                    <p:animEffect transition="in" filter="blinds(horizontal)">
                                      <p:cBhvr>
                                        <p:cTn id="83" dur="500"/>
                                        <p:tgtEl>
                                          <p:spTgt spid="40">
                                            <p:txEl>
                                              <p:pRg st="2" end="2"/>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nodeType="clickEffect">
                                  <p:stCondLst>
                                    <p:cond delay="0"/>
                                  </p:stCondLst>
                                  <p:childTnLst>
                                    <p:set>
                                      <p:cBhvr>
                                        <p:cTn id="87" dur="1" fill="hold">
                                          <p:stCondLst>
                                            <p:cond delay="0"/>
                                          </p:stCondLst>
                                        </p:cTn>
                                        <p:tgtEl>
                                          <p:spTgt spid="40">
                                            <p:txEl>
                                              <p:pRg st="3" end="3"/>
                                            </p:txEl>
                                          </p:spTgt>
                                        </p:tgtEl>
                                        <p:attrNameLst>
                                          <p:attrName>style.visibility</p:attrName>
                                        </p:attrNameLst>
                                      </p:cBhvr>
                                      <p:to>
                                        <p:strVal val="visible"/>
                                      </p:to>
                                    </p:set>
                                    <p:animEffect transition="in" filter="blinds(horizontal)">
                                      <p:cBhvr>
                                        <p:cTn id="88" dur="500"/>
                                        <p:tgtEl>
                                          <p:spTgt spid="40">
                                            <p:txEl>
                                              <p:pRg st="3" end="3"/>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5" presetClass="emph" presetSubtype="1" nodeType="clickEffect">
                                  <p:stCondLst>
                                    <p:cond delay="0"/>
                                  </p:stCondLst>
                                  <p:childTnLst>
                                    <p:set>
                                      <p:cBhvr override="childStyle">
                                        <p:cTn id="92" dur="indefinite"/>
                                        <p:tgtEl>
                                          <p:spTgt spid="40">
                                            <p:txEl>
                                              <p:pRg st="2" end="2"/>
                                            </p:txEl>
                                          </p:spTgt>
                                        </p:tgtEl>
                                        <p:attrNameLst>
                                          <p:attrName>style.fontStyle</p:attrName>
                                        </p:attrNameLst>
                                      </p:cBhvr>
                                      <p:to>
                                        <p:strVal val="normal"/>
                                      </p:to>
                                    </p:set>
                                    <p:set>
                                      <p:cBhvr override="childStyle">
                                        <p:cTn id="93" dur="indefinite"/>
                                        <p:tgtEl>
                                          <p:spTgt spid="40">
                                            <p:txEl>
                                              <p:pRg st="2" end="2"/>
                                            </p:txEl>
                                          </p:spTgt>
                                        </p:tgtEl>
                                        <p:attrNameLst>
                                          <p:attrName>style.fontWeight</p:attrName>
                                        </p:attrNameLst>
                                      </p:cBhvr>
                                      <p:to>
                                        <p:strVal val="bold"/>
                                      </p:to>
                                    </p:set>
                                    <p:set>
                                      <p:cBhvr override="childStyle">
                                        <p:cTn id="94" dur="indefinite"/>
                                        <p:tgtEl>
                                          <p:spTgt spid="40">
                                            <p:txEl>
                                              <p:pRg st="2" end="2"/>
                                            </p:txEl>
                                          </p:spTgt>
                                        </p:tgtEl>
                                        <p:attrNameLst>
                                          <p:attrName>style.textDecorationUnderline</p:attrName>
                                        </p:attrNameLst>
                                      </p:cBhvr>
                                      <p:to>
                                        <p:strVal val="false"/>
                                      </p:to>
                                    </p:set>
                                  </p:childTnLst>
                                </p:cTn>
                              </p:par>
                              <p:par>
                                <p:cTn id="95" presetID="5" presetClass="emph" presetSubtype="1" nodeType="withEffect">
                                  <p:stCondLst>
                                    <p:cond delay="0"/>
                                  </p:stCondLst>
                                  <p:childTnLst>
                                    <p:set>
                                      <p:cBhvr override="childStyle">
                                        <p:cTn id="96" dur="indefinite"/>
                                        <p:tgtEl>
                                          <p:spTgt spid="40">
                                            <p:txEl>
                                              <p:pRg st="3" end="3"/>
                                            </p:txEl>
                                          </p:spTgt>
                                        </p:tgtEl>
                                        <p:attrNameLst>
                                          <p:attrName>style.fontStyle</p:attrName>
                                        </p:attrNameLst>
                                      </p:cBhvr>
                                      <p:to>
                                        <p:strVal val="normal"/>
                                      </p:to>
                                    </p:set>
                                    <p:set>
                                      <p:cBhvr override="childStyle">
                                        <p:cTn id="97" dur="indefinite"/>
                                        <p:tgtEl>
                                          <p:spTgt spid="40">
                                            <p:txEl>
                                              <p:pRg st="3" end="3"/>
                                            </p:txEl>
                                          </p:spTgt>
                                        </p:tgtEl>
                                        <p:attrNameLst>
                                          <p:attrName>style.fontWeight</p:attrName>
                                        </p:attrNameLst>
                                      </p:cBhvr>
                                      <p:to>
                                        <p:strVal val="bold"/>
                                      </p:to>
                                    </p:set>
                                    <p:set>
                                      <p:cBhvr override="childStyle">
                                        <p:cTn id="98" dur="indefinite"/>
                                        <p:tgtEl>
                                          <p:spTgt spid="40">
                                            <p:txEl>
                                              <p:pRg st="3" end="3"/>
                                            </p:txEl>
                                          </p:spTgt>
                                        </p:tgtEl>
                                        <p:attrNameLst>
                                          <p:attrName>style.textDecorationUnderline</p:attrName>
                                        </p:attrNameLst>
                                      </p:cBhvr>
                                      <p:to>
                                        <p:strVal val="false"/>
                                      </p:to>
                                    </p:se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grpId="0" nodeType="clickEffect">
                                  <p:stCondLst>
                                    <p:cond delay="0"/>
                                  </p:stCondLst>
                                  <p:childTnLst>
                                    <p:set>
                                      <p:cBhvr>
                                        <p:cTn id="102" dur="1" fill="hold">
                                          <p:stCondLst>
                                            <p:cond delay="0"/>
                                          </p:stCondLst>
                                        </p:cTn>
                                        <p:tgtEl>
                                          <p:spTgt spid="25"/>
                                        </p:tgtEl>
                                        <p:attrNameLst>
                                          <p:attrName>style.visibility</p:attrName>
                                        </p:attrNameLst>
                                      </p:cBhvr>
                                      <p:to>
                                        <p:strVal val="visible"/>
                                      </p:to>
                                    </p:set>
                                    <p:animEffect transition="in" filter="blinds(horizontal)">
                                      <p:cBhvr>
                                        <p:cTn id="103" dur="500"/>
                                        <p:tgtEl>
                                          <p:spTgt spid="25"/>
                                        </p:tgtEl>
                                      </p:cBhvr>
                                    </p:animEffect>
                                  </p:childTnLst>
                                </p:cTn>
                              </p:par>
                              <p:par>
                                <p:cTn id="104" presetID="3" presetClass="entr" presetSubtype="10" fill="hold" grpId="0" nodeType="withEffect">
                                  <p:stCondLst>
                                    <p:cond delay="0"/>
                                  </p:stCondLst>
                                  <p:childTnLst>
                                    <p:set>
                                      <p:cBhvr>
                                        <p:cTn id="105" dur="1" fill="hold">
                                          <p:stCondLst>
                                            <p:cond delay="0"/>
                                          </p:stCondLst>
                                        </p:cTn>
                                        <p:tgtEl>
                                          <p:spTgt spid="26"/>
                                        </p:tgtEl>
                                        <p:attrNameLst>
                                          <p:attrName>style.visibility</p:attrName>
                                        </p:attrNameLst>
                                      </p:cBhvr>
                                      <p:to>
                                        <p:strVal val="visible"/>
                                      </p:to>
                                    </p:set>
                                    <p:animEffect transition="in" filter="blinds(horizontal)">
                                      <p:cBhvr>
                                        <p:cTn id="106" dur="500"/>
                                        <p:tgtEl>
                                          <p:spTgt spid="26"/>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grpId="0" nodeType="clickEffect">
                                  <p:stCondLst>
                                    <p:cond delay="0"/>
                                  </p:stCondLst>
                                  <p:childTnLst>
                                    <p:set>
                                      <p:cBhvr>
                                        <p:cTn id="110" dur="1" fill="hold">
                                          <p:stCondLst>
                                            <p:cond delay="0"/>
                                          </p:stCondLst>
                                        </p:cTn>
                                        <p:tgtEl>
                                          <p:spTgt spid="27"/>
                                        </p:tgtEl>
                                        <p:attrNameLst>
                                          <p:attrName>style.visibility</p:attrName>
                                        </p:attrNameLst>
                                      </p:cBhvr>
                                      <p:to>
                                        <p:strVal val="visible"/>
                                      </p:to>
                                    </p:set>
                                    <p:animEffect transition="in" filter="blinds(horizontal)">
                                      <p:cBhvr>
                                        <p:cTn id="111" dur="500"/>
                                        <p:tgtEl>
                                          <p:spTgt spid="27"/>
                                        </p:tgtEl>
                                      </p:cBhvr>
                                    </p:animEffect>
                                  </p:childTnLst>
                                </p:cTn>
                              </p:par>
                              <p:par>
                                <p:cTn id="112" presetID="3" presetClass="entr" presetSubtype="10" fill="hold" nodeType="withEffect">
                                  <p:stCondLst>
                                    <p:cond delay="0"/>
                                  </p:stCondLst>
                                  <p:childTnLst>
                                    <p:set>
                                      <p:cBhvr>
                                        <p:cTn id="113" dur="1" fill="hold">
                                          <p:stCondLst>
                                            <p:cond delay="0"/>
                                          </p:stCondLst>
                                        </p:cTn>
                                        <p:tgtEl>
                                          <p:spTgt spid="28"/>
                                        </p:tgtEl>
                                        <p:attrNameLst>
                                          <p:attrName>style.visibility</p:attrName>
                                        </p:attrNameLst>
                                      </p:cBhvr>
                                      <p:to>
                                        <p:strVal val="visible"/>
                                      </p:to>
                                    </p:set>
                                    <p:animEffect transition="in" filter="blinds(horizontal)">
                                      <p:cBhvr>
                                        <p:cTn id="114" dur="500"/>
                                        <p:tgtEl>
                                          <p:spTgt spid="28"/>
                                        </p:tgtEl>
                                      </p:cBhvr>
                                    </p:animEffect>
                                  </p:childTnLst>
                                </p:cTn>
                              </p:par>
                              <p:par>
                                <p:cTn id="115" presetID="3" presetClass="entr" presetSubtype="10" fill="hold" nodeType="withEffect">
                                  <p:stCondLst>
                                    <p:cond delay="0"/>
                                  </p:stCondLst>
                                  <p:childTnLst>
                                    <p:set>
                                      <p:cBhvr>
                                        <p:cTn id="116" dur="1" fill="hold">
                                          <p:stCondLst>
                                            <p:cond delay="0"/>
                                          </p:stCondLst>
                                        </p:cTn>
                                        <p:tgtEl>
                                          <p:spTgt spid="29"/>
                                        </p:tgtEl>
                                        <p:attrNameLst>
                                          <p:attrName>style.visibility</p:attrName>
                                        </p:attrNameLst>
                                      </p:cBhvr>
                                      <p:to>
                                        <p:strVal val="visible"/>
                                      </p:to>
                                    </p:set>
                                    <p:animEffect transition="in" filter="blinds(horizontal)">
                                      <p:cBhvr>
                                        <p:cTn id="117" dur="500"/>
                                        <p:tgtEl>
                                          <p:spTgt spid="29"/>
                                        </p:tgtEl>
                                      </p:cBhvr>
                                    </p:animEffect>
                                  </p:childTnLst>
                                </p:cTn>
                              </p:par>
                              <p:par>
                                <p:cTn id="118" presetID="3" presetClass="entr" presetSubtype="10" fill="hold" nodeType="withEffect">
                                  <p:stCondLst>
                                    <p:cond delay="0"/>
                                  </p:stCondLst>
                                  <p:childTnLst>
                                    <p:set>
                                      <p:cBhvr>
                                        <p:cTn id="119" dur="1" fill="hold">
                                          <p:stCondLst>
                                            <p:cond delay="0"/>
                                          </p:stCondLst>
                                        </p:cTn>
                                        <p:tgtEl>
                                          <p:spTgt spid="30"/>
                                        </p:tgtEl>
                                        <p:attrNameLst>
                                          <p:attrName>style.visibility</p:attrName>
                                        </p:attrNameLst>
                                      </p:cBhvr>
                                      <p:to>
                                        <p:strVal val="visible"/>
                                      </p:to>
                                    </p:set>
                                    <p:animEffect transition="in" filter="blinds(horizontal)">
                                      <p:cBhvr>
                                        <p:cTn id="120" dur="500"/>
                                        <p:tgtEl>
                                          <p:spTgt spid="30"/>
                                        </p:tgtEl>
                                      </p:cBhvr>
                                    </p:animEffect>
                                  </p:childTnLst>
                                </p:cTn>
                              </p:par>
                            </p:childTnLst>
                          </p:cTn>
                        </p:par>
                      </p:childTnLst>
                    </p:cTn>
                  </p:par>
                  <p:par>
                    <p:cTn id="121" fill="hold">
                      <p:stCondLst>
                        <p:cond delay="indefinite"/>
                      </p:stCondLst>
                      <p:childTnLst>
                        <p:par>
                          <p:cTn id="122" fill="hold">
                            <p:stCondLst>
                              <p:cond delay="0"/>
                            </p:stCondLst>
                            <p:childTnLst>
                              <p:par>
                                <p:cTn id="123" presetID="3" presetClass="entr" presetSubtype="10" fill="hold" grpId="0" nodeType="clickEffect">
                                  <p:stCondLst>
                                    <p:cond delay="0"/>
                                  </p:stCondLst>
                                  <p:childTnLst>
                                    <p:set>
                                      <p:cBhvr>
                                        <p:cTn id="124" dur="1" fill="hold">
                                          <p:stCondLst>
                                            <p:cond delay="0"/>
                                          </p:stCondLst>
                                        </p:cTn>
                                        <p:tgtEl>
                                          <p:spTgt spid="31"/>
                                        </p:tgtEl>
                                        <p:attrNameLst>
                                          <p:attrName>style.visibility</p:attrName>
                                        </p:attrNameLst>
                                      </p:cBhvr>
                                      <p:to>
                                        <p:strVal val="visible"/>
                                      </p:to>
                                    </p:set>
                                    <p:animEffect transition="in" filter="blinds(horizontal)">
                                      <p:cBhvr>
                                        <p:cTn id="125" dur="500"/>
                                        <p:tgtEl>
                                          <p:spTgt spid="31"/>
                                        </p:tgtEl>
                                      </p:cBhvr>
                                    </p:animEffect>
                                  </p:childTnLst>
                                </p:cTn>
                              </p:par>
                              <p:par>
                                <p:cTn id="126" presetID="3" presetClass="entr" presetSubtype="10" fill="hold" grpId="0" nodeType="withEffect">
                                  <p:stCondLst>
                                    <p:cond delay="0"/>
                                  </p:stCondLst>
                                  <p:childTnLst>
                                    <p:set>
                                      <p:cBhvr>
                                        <p:cTn id="127" dur="1" fill="hold">
                                          <p:stCondLst>
                                            <p:cond delay="0"/>
                                          </p:stCondLst>
                                        </p:cTn>
                                        <p:tgtEl>
                                          <p:spTgt spid="32"/>
                                        </p:tgtEl>
                                        <p:attrNameLst>
                                          <p:attrName>style.visibility</p:attrName>
                                        </p:attrNameLst>
                                      </p:cBhvr>
                                      <p:to>
                                        <p:strVal val="visible"/>
                                      </p:to>
                                    </p:set>
                                    <p:animEffect transition="in" filter="blinds(horizontal)">
                                      <p:cBhvr>
                                        <p:cTn id="128" dur="500"/>
                                        <p:tgtEl>
                                          <p:spTgt spid="32"/>
                                        </p:tgtEl>
                                      </p:cBhvr>
                                    </p:animEffect>
                                  </p:childTnLst>
                                </p:cTn>
                              </p:par>
                              <p:par>
                                <p:cTn id="129" presetID="3" presetClass="entr" presetSubtype="10" fill="hold" grpId="0" nodeType="withEffect">
                                  <p:stCondLst>
                                    <p:cond delay="0"/>
                                  </p:stCondLst>
                                  <p:childTnLst>
                                    <p:set>
                                      <p:cBhvr>
                                        <p:cTn id="130" dur="1" fill="hold">
                                          <p:stCondLst>
                                            <p:cond delay="0"/>
                                          </p:stCondLst>
                                        </p:cTn>
                                        <p:tgtEl>
                                          <p:spTgt spid="33"/>
                                        </p:tgtEl>
                                        <p:attrNameLst>
                                          <p:attrName>style.visibility</p:attrName>
                                        </p:attrNameLst>
                                      </p:cBhvr>
                                      <p:to>
                                        <p:strVal val="visible"/>
                                      </p:to>
                                    </p:set>
                                    <p:animEffect transition="in" filter="blinds(horizontal)">
                                      <p:cBhvr>
                                        <p:cTn id="131" dur="500"/>
                                        <p:tgtEl>
                                          <p:spTgt spid="33"/>
                                        </p:tgtEl>
                                      </p:cBhvr>
                                    </p:animEffect>
                                  </p:childTnLst>
                                </p:cTn>
                              </p:par>
                            </p:childTnLst>
                          </p:cTn>
                        </p:par>
                      </p:childTnLst>
                    </p:cTn>
                  </p:par>
                  <p:par>
                    <p:cTn id="132" fill="hold">
                      <p:stCondLst>
                        <p:cond delay="indefinite"/>
                      </p:stCondLst>
                      <p:childTnLst>
                        <p:par>
                          <p:cTn id="133" fill="hold">
                            <p:stCondLst>
                              <p:cond delay="0"/>
                            </p:stCondLst>
                            <p:childTnLst>
                              <p:par>
                                <p:cTn id="134" presetID="5" presetClass="emph" presetSubtype="1" nodeType="clickEffect">
                                  <p:stCondLst>
                                    <p:cond delay="0"/>
                                  </p:stCondLst>
                                  <p:childTnLst>
                                    <p:set>
                                      <p:cBhvr override="childStyle">
                                        <p:cTn id="135" dur="indefinite"/>
                                        <p:tgtEl>
                                          <p:spTgt spid="40">
                                            <p:txEl>
                                              <p:pRg st="0" end="0"/>
                                            </p:txEl>
                                          </p:spTgt>
                                        </p:tgtEl>
                                        <p:attrNameLst>
                                          <p:attrName>style.fontStyle</p:attrName>
                                        </p:attrNameLst>
                                      </p:cBhvr>
                                      <p:to>
                                        <p:strVal val="normal"/>
                                      </p:to>
                                    </p:set>
                                    <p:set>
                                      <p:cBhvr override="childStyle">
                                        <p:cTn id="136" dur="indefinite"/>
                                        <p:tgtEl>
                                          <p:spTgt spid="40">
                                            <p:txEl>
                                              <p:pRg st="0" end="0"/>
                                            </p:txEl>
                                          </p:spTgt>
                                        </p:tgtEl>
                                        <p:attrNameLst>
                                          <p:attrName>style.fontWeight</p:attrName>
                                        </p:attrNameLst>
                                      </p:cBhvr>
                                      <p:to>
                                        <p:strVal val="bold"/>
                                      </p:to>
                                    </p:set>
                                    <p:set>
                                      <p:cBhvr override="childStyle">
                                        <p:cTn id="137" dur="indefinite"/>
                                        <p:tgtEl>
                                          <p:spTgt spid="40">
                                            <p:txEl>
                                              <p:pRg st="0" end="0"/>
                                            </p:txEl>
                                          </p:spTgt>
                                        </p:tgtEl>
                                        <p:attrNameLst>
                                          <p:attrName>style.textDecorationUnderline</p:attrName>
                                        </p:attrNameLst>
                                      </p:cBhvr>
                                      <p:to>
                                        <p:strVal val="false"/>
                                      </p:to>
                                    </p:set>
                                  </p:childTnLst>
                                </p:cTn>
                              </p:par>
                              <p:par>
                                <p:cTn id="138" presetID="5" presetClass="emph" presetSubtype="1" nodeType="withEffect">
                                  <p:stCondLst>
                                    <p:cond delay="0"/>
                                  </p:stCondLst>
                                  <p:childTnLst>
                                    <p:set>
                                      <p:cBhvr override="childStyle">
                                        <p:cTn id="139" dur="indefinite"/>
                                        <p:tgtEl>
                                          <p:spTgt spid="40">
                                            <p:txEl>
                                              <p:pRg st="1" end="1"/>
                                            </p:txEl>
                                          </p:spTgt>
                                        </p:tgtEl>
                                        <p:attrNameLst>
                                          <p:attrName>style.fontStyle</p:attrName>
                                        </p:attrNameLst>
                                      </p:cBhvr>
                                      <p:to>
                                        <p:strVal val="normal"/>
                                      </p:to>
                                    </p:set>
                                    <p:set>
                                      <p:cBhvr override="childStyle">
                                        <p:cTn id="140" dur="indefinite"/>
                                        <p:tgtEl>
                                          <p:spTgt spid="40">
                                            <p:txEl>
                                              <p:pRg st="1" end="1"/>
                                            </p:txEl>
                                          </p:spTgt>
                                        </p:tgtEl>
                                        <p:attrNameLst>
                                          <p:attrName>style.fontWeight</p:attrName>
                                        </p:attrNameLst>
                                      </p:cBhvr>
                                      <p:to>
                                        <p:strVal val="bold"/>
                                      </p:to>
                                    </p:set>
                                    <p:set>
                                      <p:cBhvr override="childStyle">
                                        <p:cTn id="141" dur="indefinite"/>
                                        <p:tgtEl>
                                          <p:spTgt spid="40">
                                            <p:txEl>
                                              <p:pRg st="1" end="1"/>
                                            </p:txEl>
                                          </p:spTgt>
                                        </p:tgtEl>
                                        <p:attrNameLst>
                                          <p:attrName>style.textDecorationUnderline</p:attrName>
                                        </p:attrNameLst>
                                      </p:cBhvr>
                                      <p:to>
                                        <p:strVal val="false"/>
                                      </p:to>
                                    </p:set>
                                  </p:childTnLst>
                                </p:cTn>
                              </p:par>
                            </p:childTnLst>
                          </p:cTn>
                        </p:par>
                      </p:childTnLst>
                    </p:cTn>
                  </p:par>
                  <p:par>
                    <p:cTn id="142" fill="hold">
                      <p:stCondLst>
                        <p:cond delay="indefinite"/>
                      </p:stCondLst>
                      <p:childTnLst>
                        <p:par>
                          <p:cTn id="143" fill="hold">
                            <p:stCondLst>
                              <p:cond delay="0"/>
                            </p:stCondLst>
                            <p:childTnLst>
                              <p:par>
                                <p:cTn id="144" presetID="22" presetClass="entr" presetSubtype="8" fill="hold" nodeType="clickEffect">
                                  <p:stCondLst>
                                    <p:cond delay="0"/>
                                  </p:stCondLst>
                                  <p:childTnLst>
                                    <p:set>
                                      <p:cBhvr>
                                        <p:cTn id="145" dur="1" fill="hold">
                                          <p:stCondLst>
                                            <p:cond delay="0"/>
                                          </p:stCondLst>
                                        </p:cTn>
                                        <p:tgtEl>
                                          <p:spTgt spid="35"/>
                                        </p:tgtEl>
                                        <p:attrNameLst>
                                          <p:attrName>style.visibility</p:attrName>
                                        </p:attrNameLst>
                                      </p:cBhvr>
                                      <p:to>
                                        <p:strVal val="visible"/>
                                      </p:to>
                                    </p:set>
                                    <p:animEffect transition="in" filter="wipe(left)">
                                      <p:cBhvr>
                                        <p:cTn id="146" dur="500"/>
                                        <p:tgtEl>
                                          <p:spTgt spid="35"/>
                                        </p:tgtEl>
                                      </p:cBhvr>
                                    </p:animEffect>
                                  </p:childTnLst>
                                </p:cTn>
                              </p:par>
                            </p:childTnLst>
                          </p:cTn>
                        </p:par>
                      </p:childTnLst>
                    </p:cTn>
                  </p:par>
                  <p:par>
                    <p:cTn id="147" fill="hold">
                      <p:stCondLst>
                        <p:cond delay="indefinite"/>
                      </p:stCondLst>
                      <p:childTnLst>
                        <p:par>
                          <p:cTn id="148" fill="hold">
                            <p:stCondLst>
                              <p:cond delay="0"/>
                            </p:stCondLst>
                            <p:childTnLst>
                              <p:par>
                                <p:cTn id="149" presetID="3" presetClass="entr" presetSubtype="10" fill="hold" grpId="0" nodeType="clickEffect">
                                  <p:stCondLst>
                                    <p:cond delay="0"/>
                                  </p:stCondLst>
                                  <p:childTnLst>
                                    <p:set>
                                      <p:cBhvr>
                                        <p:cTn id="150" dur="1" fill="hold">
                                          <p:stCondLst>
                                            <p:cond delay="0"/>
                                          </p:stCondLst>
                                        </p:cTn>
                                        <p:tgtEl>
                                          <p:spTgt spid="36"/>
                                        </p:tgtEl>
                                        <p:attrNameLst>
                                          <p:attrName>style.visibility</p:attrName>
                                        </p:attrNameLst>
                                      </p:cBhvr>
                                      <p:to>
                                        <p:strVal val="visible"/>
                                      </p:to>
                                    </p:set>
                                    <p:animEffect transition="in" filter="blinds(horizontal)">
                                      <p:cBhvr>
                                        <p:cTn id="151" dur="500"/>
                                        <p:tgtEl>
                                          <p:spTgt spid="36"/>
                                        </p:tgtEl>
                                      </p:cBhvr>
                                    </p:animEffect>
                                  </p:childTnLst>
                                </p:cTn>
                              </p:par>
                            </p:childTnLst>
                          </p:cTn>
                        </p:par>
                      </p:childTnLst>
                    </p:cTn>
                  </p:par>
                  <p:par>
                    <p:cTn id="152" fill="hold">
                      <p:stCondLst>
                        <p:cond delay="indefinite"/>
                      </p:stCondLst>
                      <p:childTnLst>
                        <p:par>
                          <p:cTn id="153" fill="hold">
                            <p:stCondLst>
                              <p:cond delay="0"/>
                            </p:stCondLst>
                            <p:childTnLst>
                              <p:par>
                                <p:cTn id="154" presetID="3" presetClass="entr" presetSubtype="10" fill="hold" grpId="0" nodeType="clickEffect">
                                  <p:stCondLst>
                                    <p:cond delay="0"/>
                                  </p:stCondLst>
                                  <p:childTnLst>
                                    <p:set>
                                      <p:cBhvr>
                                        <p:cTn id="155" dur="1" fill="hold">
                                          <p:stCondLst>
                                            <p:cond delay="0"/>
                                          </p:stCondLst>
                                        </p:cTn>
                                        <p:tgtEl>
                                          <p:spTgt spid="37"/>
                                        </p:tgtEl>
                                        <p:attrNameLst>
                                          <p:attrName>style.visibility</p:attrName>
                                        </p:attrNameLst>
                                      </p:cBhvr>
                                      <p:to>
                                        <p:strVal val="visible"/>
                                      </p:to>
                                    </p:set>
                                    <p:animEffect transition="in" filter="blinds(horizontal)">
                                      <p:cBhvr>
                                        <p:cTn id="156" dur="500"/>
                                        <p:tgtEl>
                                          <p:spTgt spid="37"/>
                                        </p:tgtEl>
                                      </p:cBhvr>
                                    </p:animEffect>
                                  </p:childTnLst>
                                </p:cTn>
                              </p:par>
                              <p:par>
                                <p:cTn id="157" presetID="3" presetClass="entr" presetSubtype="10" fill="hold" grpId="0" nodeType="withEffect">
                                  <p:stCondLst>
                                    <p:cond delay="0"/>
                                  </p:stCondLst>
                                  <p:childTnLst>
                                    <p:set>
                                      <p:cBhvr>
                                        <p:cTn id="158" dur="1" fill="hold">
                                          <p:stCondLst>
                                            <p:cond delay="0"/>
                                          </p:stCondLst>
                                        </p:cTn>
                                        <p:tgtEl>
                                          <p:spTgt spid="38"/>
                                        </p:tgtEl>
                                        <p:attrNameLst>
                                          <p:attrName>style.visibility</p:attrName>
                                        </p:attrNameLst>
                                      </p:cBhvr>
                                      <p:to>
                                        <p:strVal val="visible"/>
                                      </p:to>
                                    </p:set>
                                    <p:animEffect transition="in" filter="blinds(horizontal)">
                                      <p:cBhvr>
                                        <p:cTn id="159" dur="500"/>
                                        <p:tgtEl>
                                          <p:spTgt spid="38"/>
                                        </p:tgtEl>
                                      </p:cBhvr>
                                    </p:animEffect>
                                  </p:childTnLst>
                                </p:cTn>
                              </p:par>
                            </p:childTnLst>
                          </p:cTn>
                        </p:par>
                      </p:childTnLst>
                    </p:cTn>
                  </p:par>
                  <p:par>
                    <p:cTn id="160" fill="hold">
                      <p:stCondLst>
                        <p:cond delay="indefinite"/>
                      </p:stCondLst>
                      <p:childTnLst>
                        <p:par>
                          <p:cTn id="161" fill="hold">
                            <p:stCondLst>
                              <p:cond delay="0"/>
                            </p:stCondLst>
                            <p:childTnLst>
                              <p:par>
                                <p:cTn id="162" presetID="3" presetClass="entr" presetSubtype="10" fill="hold" grpId="0" nodeType="clickEffect">
                                  <p:stCondLst>
                                    <p:cond delay="0"/>
                                  </p:stCondLst>
                                  <p:childTnLst>
                                    <p:set>
                                      <p:cBhvr>
                                        <p:cTn id="163" dur="1" fill="hold">
                                          <p:stCondLst>
                                            <p:cond delay="0"/>
                                          </p:stCondLst>
                                        </p:cTn>
                                        <p:tgtEl>
                                          <p:spTgt spid="39"/>
                                        </p:tgtEl>
                                        <p:attrNameLst>
                                          <p:attrName>style.visibility</p:attrName>
                                        </p:attrNameLst>
                                      </p:cBhvr>
                                      <p:to>
                                        <p:strVal val="visible"/>
                                      </p:to>
                                    </p:set>
                                    <p:animEffect transition="in" filter="blinds(horizontal)">
                                      <p:cBhvr>
                                        <p:cTn id="164" dur="500"/>
                                        <p:tgtEl>
                                          <p:spTgt spid="39"/>
                                        </p:tgtEl>
                                      </p:cBhvr>
                                    </p:animEffect>
                                  </p:childTnLst>
                                </p:cTn>
                              </p:par>
                            </p:childTnLst>
                          </p:cTn>
                        </p:par>
                      </p:childTnLst>
                    </p:cTn>
                  </p:par>
                  <p:par>
                    <p:cTn id="165" fill="hold">
                      <p:stCondLst>
                        <p:cond delay="indefinite"/>
                      </p:stCondLst>
                      <p:childTnLst>
                        <p:par>
                          <p:cTn id="166" fill="hold">
                            <p:stCondLst>
                              <p:cond delay="0"/>
                            </p:stCondLst>
                            <p:childTnLst>
                              <p:par>
                                <p:cTn id="167" presetID="3" presetClass="entr" presetSubtype="10" fill="hold" grpId="0" nodeType="clickEffect">
                                  <p:stCondLst>
                                    <p:cond delay="0"/>
                                  </p:stCondLst>
                                  <p:childTnLst>
                                    <p:set>
                                      <p:cBhvr>
                                        <p:cTn id="168" dur="1" fill="hold">
                                          <p:stCondLst>
                                            <p:cond delay="0"/>
                                          </p:stCondLst>
                                        </p:cTn>
                                        <p:tgtEl>
                                          <p:spTgt spid="41"/>
                                        </p:tgtEl>
                                        <p:attrNameLst>
                                          <p:attrName>style.visibility</p:attrName>
                                        </p:attrNameLst>
                                      </p:cBhvr>
                                      <p:to>
                                        <p:strVal val="visible"/>
                                      </p:to>
                                    </p:set>
                                    <p:animEffect transition="in" filter="blinds(horizontal)">
                                      <p:cBhvr>
                                        <p:cTn id="16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31" grpId="0"/>
      <p:bldP spid="32" grpId="0"/>
      <p:bldP spid="33" grpId="0"/>
      <p:bldP spid="36" grpId="0"/>
      <p:bldP spid="37" grpId="0"/>
      <p:bldP spid="38" grpId="0"/>
      <p:bldP spid="39" grpId="0"/>
      <p:bldP spid="4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3-Matching</a:t>
            </a:r>
            <a:endParaRPr lang="en-US" dirty="0"/>
          </a:p>
        </p:txBody>
      </p:sp>
      <p:sp>
        <p:nvSpPr>
          <p:cNvPr id="3" name="Content Placeholder 2"/>
          <p:cNvSpPr>
            <a:spLocks noGrp="1"/>
          </p:cNvSpPr>
          <p:nvPr>
            <p:ph idx="1"/>
          </p:nvPr>
        </p:nvSpPr>
        <p:spPr/>
        <p:txBody>
          <a:bodyPr/>
          <a:lstStyle/>
          <a:p>
            <a:r>
              <a:rPr lang="en-US" dirty="0" smtClean="0"/>
              <a:t>Sets A, B and C, each contains </a:t>
            </a:r>
            <a:r>
              <a:rPr lang="en-US" i="1" dirty="0" smtClean="0"/>
              <a:t>n</a:t>
            </a:r>
            <a:r>
              <a:rPr lang="en-US" dirty="0" smtClean="0"/>
              <a:t> elements.</a:t>
            </a:r>
          </a:p>
          <a:p>
            <a:r>
              <a:rPr lang="en-US" dirty="0" smtClean="0"/>
              <a:t>Set F contains vectors (</a:t>
            </a:r>
            <a:r>
              <a:rPr lang="en-US" i="1" dirty="0" err="1" smtClean="0"/>
              <a:t>a</a:t>
            </a:r>
            <a:r>
              <a:rPr lang="en-US" dirty="0" err="1" smtClean="0"/>
              <a:t>,</a:t>
            </a:r>
            <a:r>
              <a:rPr lang="en-US" i="1" dirty="0" err="1" smtClean="0"/>
              <a:t>b</a:t>
            </a:r>
            <a:r>
              <a:rPr lang="en-US" dirty="0" err="1" smtClean="0"/>
              <a:t>,</a:t>
            </a:r>
            <a:r>
              <a:rPr lang="en-US" i="1" dirty="0" err="1" smtClean="0"/>
              <a:t>c</a:t>
            </a:r>
            <a:r>
              <a:rPr lang="en-US" dirty="0" smtClean="0"/>
              <a:t>), </a:t>
            </a:r>
            <a:r>
              <a:rPr lang="en-US" i="1" dirty="0" err="1" smtClean="0"/>
              <a:t>a</a:t>
            </a:r>
            <a:r>
              <a:rPr lang="en-US" dirty="0" err="1" smtClean="0">
                <a:sym typeface="Symbol"/>
              </a:rPr>
              <a:t>A</a:t>
            </a:r>
            <a:r>
              <a:rPr lang="en-US" dirty="0" smtClean="0">
                <a:sym typeface="Symbol"/>
              </a:rPr>
              <a:t>, </a:t>
            </a:r>
            <a:r>
              <a:rPr lang="en-US" i="1" dirty="0" err="1" smtClean="0">
                <a:sym typeface="Symbol"/>
              </a:rPr>
              <a:t>b</a:t>
            </a:r>
            <a:r>
              <a:rPr lang="en-US" dirty="0" err="1" smtClean="0">
                <a:sym typeface="Symbol"/>
              </a:rPr>
              <a:t>B</a:t>
            </a:r>
            <a:r>
              <a:rPr lang="en-US" dirty="0" smtClean="0">
                <a:sym typeface="Symbol"/>
              </a:rPr>
              <a:t>, </a:t>
            </a:r>
            <a:r>
              <a:rPr lang="en-US" i="1" dirty="0" err="1" smtClean="0">
                <a:sym typeface="Symbol"/>
              </a:rPr>
              <a:t>c</a:t>
            </a:r>
            <a:r>
              <a:rPr lang="en-US" dirty="0" err="1" smtClean="0">
                <a:sym typeface="Symbol"/>
              </a:rPr>
              <a:t>C</a:t>
            </a:r>
            <a:r>
              <a:rPr lang="en-US" dirty="0" smtClean="0">
                <a:sym typeface="Symbol"/>
              </a:rPr>
              <a:t>.</a:t>
            </a:r>
          </a:p>
          <a:p>
            <a:r>
              <a:rPr lang="en-US" dirty="0" smtClean="0">
                <a:sym typeface="Symbol"/>
              </a:rPr>
              <a:t>F is a 3-matching of A,B and C if:</a:t>
            </a:r>
          </a:p>
          <a:p>
            <a:pPr lvl="1"/>
            <a:r>
              <a:rPr lang="en-US" dirty="0" smtClean="0"/>
              <a:t>It contains exactly </a:t>
            </a:r>
            <a:r>
              <a:rPr lang="en-US" i="1" dirty="0" smtClean="0"/>
              <a:t>n</a:t>
            </a:r>
            <a:r>
              <a:rPr lang="en-US" dirty="0" smtClean="0"/>
              <a:t> vectors;</a:t>
            </a:r>
          </a:p>
          <a:p>
            <a:pPr lvl="1"/>
            <a:r>
              <a:rPr lang="en-US" dirty="0" smtClean="0"/>
              <a:t>Each element in A,B and C appears exactly once in F.</a:t>
            </a:r>
          </a:p>
          <a:p>
            <a:endParaRPr lang="en-US" dirty="0" smtClean="0"/>
          </a:p>
          <a:p>
            <a:r>
              <a:rPr lang="en-US" dirty="0" smtClean="0"/>
              <a:t>Many logic puzzles are 3-matching problem.</a:t>
            </a:r>
          </a:p>
          <a:p>
            <a:r>
              <a:rPr lang="en-US" dirty="0" smtClean="0"/>
              <a:t>We may need more than one table to solve them.</a:t>
            </a:r>
            <a:endParaRPr lang="en-US" dirty="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Matching Problem</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linds(horizontal)">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linds(horizontal)">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my family?</a:t>
            </a:r>
            <a:endParaRPr lang="en-US" dirty="0"/>
          </a:p>
        </p:txBody>
      </p:sp>
      <p:sp>
        <p:nvSpPr>
          <p:cNvPr id="3" name="Content Placeholder 2"/>
          <p:cNvSpPr>
            <a:spLocks noGrp="1"/>
          </p:cNvSpPr>
          <p:nvPr>
            <p:ph idx="1"/>
          </p:nvPr>
        </p:nvSpPr>
        <p:spPr/>
        <p:txBody>
          <a:bodyPr/>
          <a:lstStyle/>
          <a:p>
            <a:r>
              <a:rPr lang="en-US" dirty="0" smtClean="0"/>
              <a:t>There are three families, each has three members. </a:t>
            </a:r>
          </a:p>
          <a:p>
            <a:r>
              <a:rPr lang="en-US" dirty="0" smtClean="0"/>
              <a:t>The husbands’ names are Adam, Brian and Chris;</a:t>
            </a:r>
          </a:p>
          <a:p>
            <a:r>
              <a:rPr lang="en-US" dirty="0" smtClean="0"/>
              <a:t>The wives’ names are Dana, Ella and Fanny;</a:t>
            </a:r>
          </a:p>
          <a:p>
            <a:r>
              <a:rPr lang="en-US" dirty="0" smtClean="0"/>
              <a:t>The kids’ names are Matt, Nancy and Oliver. </a:t>
            </a:r>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Matching Problem</a:t>
            </a:r>
          </a:p>
        </p:txBody>
      </p:sp>
      <p:pic>
        <p:nvPicPr>
          <p:cNvPr id="2051"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181600" y="3581400"/>
            <a:ext cx="3371850" cy="3038475"/>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my family?</a:t>
            </a:r>
            <a:endParaRPr lang="en-US" dirty="0"/>
          </a:p>
        </p:txBody>
      </p:sp>
      <p:sp>
        <p:nvSpPr>
          <p:cNvPr id="3" name="Content Placeholder 2"/>
          <p:cNvSpPr>
            <a:spLocks noGrp="1"/>
          </p:cNvSpPr>
          <p:nvPr>
            <p:ph idx="1"/>
          </p:nvPr>
        </p:nvSpPr>
        <p:spPr/>
        <p:txBody>
          <a:bodyPr/>
          <a:lstStyle/>
          <a:p>
            <a:r>
              <a:rPr lang="en-US" dirty="0" smtClean="0"/>
              <a:t>Chris is not Fanny’s husband, nor </a:t>
            </a:r>
            <a:r>
              <a:rPr lang="en-US" dirty="0" err="1" smtClean="0"/>
              <a:t>Nacy’s</a:t>
            </a:r>
            <a:r>
              <a:rPr lang="en-US" dirty="0" smtClean="0"/>
              <a:t> dad.</a:t>
            </a:r>
          </a:p>
          <a:p>
            <a:r>
              <a:rPr lang="en-US" dirty="0" smtClean="0"/>
              <a:t>Ella is not Brian’s wife, nor Oliver’s mom.</a:t>
            </a:r>
          </a:p>
          <a:p>
            <a:r>
              <a:rPr lang="en-US" dirty="0" smtClean="0"/>
              <a:t>Fanny is Matt’s mom if Oliver’s dad is Brian or Chris.</a:t>
            </a:r>
          </a:p>
          <a:p>
            <a:r>
              <a:rPr lang="en-US" dirty="0" smtClean="0"/>
              <a:t>If Fanny is Brian’s wife, Dana is not Oliver’s mom.</a:t>
            </a:r>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Matching Problem</a:t>
            </a:r>
          </a:p>
        </p:txBody>
      </p:sp>
      <p:pic>
        <p:nvPicPr>
          <p:cNvPr id="8" name="Picture 3"/>
          <p:cNvPicPr>
            <a:picLocks noChangeAspect="1" noChangeArrowheads="1"/>
          </p:cNvPicPr>
          <p:nvPr/>
        </p:nvPicPr>
        <p:blipFill>
          <a:blip r:embed="rId2" cstate="print"/>
          <a:srcRect/>
          <a:stretch>
            <a:fillRect/>
          </a:stretch>
        </p:blipFill>
        <p:spPr bwMode="auto">
          <a:xfrm>
            <a:off x="381000" y="5334000"/>
            <a:ext cx="1357313" cy="1447800"/>
          </a:xfrm>
          <a:prstGeom prst="rect">
            <a:avLst/>
          </a:prstGeom>
          <a:noFill/>
          <a:ln w="9525">
            <a:noFill/>
            <a:miter lim="800000"/>
            <a:headEnd/>
            <a:tailEnd/>
          </a:ln>
        </p:spPr>
      </p:pic>
      <p:sp>
        <p:nvSpPr>
          <p:cNvPr id="9" name="TextBox 8"/>
          <p:cNvSpPr txBox="1"/>
          <p:nvPr/>
        </p:nvSpPr>
        <p:spPr>
          <a:xfrm>
            <a:off x="1981200" y="5355848"/>
            <a:ext cx="6916958" cy="492443"/>
          </a:xfrm>
          <a:prstGeom prst="rect">
            <a:avLst/>
          </a:prstGeom>
          <a:noFill/>
        </p:spPr>
        <p:txBody>
          <a:bodyPr wrap="none" rtlCol="0">
            <a:spAutoFit/>
          </a:bodyPr>
          <a:lstStyle/>
          <a:p>
            <a:r>
              <a:rPr lang="en-US" sz="2600" i="1" dirty="0" smtClean="0">
                <a:solidFill>
                  <a:srgbClr val="FF0000"/>
                </a:solidFill>
              </a:rPr>
              <a:t>Can you figure out the members of each family?</a:t>
            </a:r>
            <a:endParaRPr lang="en-US" sz="26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linds(horizontal)">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my family?</a:t>
            </a:r>
            <a:endParaRPr lang="en-US" dirty="0"/>
          </a:p>
        </p:txBody>
      </p:sp>
      <p:sp>
        <p:nvSpPr>
          <p:cNvPr id="3" name="Content Placeholder 2"/>
          <p:cNvSpPr>
            <a:spLocks noGrp="1"/>
          </p:cNvSpPr>
          <p:nvPr>
            <p:ph idx="1"/>
          </p:nvPr>
        </p:nvSpPr>
        <p:spPr>
          <a:xfrm>
            <a:off x="457200" y="1935480"/>
            <a:ext cx="4724400" cy="4389120"/>
          </a:xfrm>
        </p:spPr>
        <p:txBody>
          <a:bodyPr/>
          <a:lstStyle/>
          <a:p>
            <a:r>
              <a:rPr lang="en-US" dirty="0" smtClean="0"/>
              <a:t>Husband = </a:t>
            </a:r>
          </a:p>
          <a:p>
            <a:pPr>
              <a:buNone/>
            </a:pPr>
            <a:r>
              <a:rPr lang="en-US" dirty="0" smtClean="0"/>
              <a:t>		{Adam, Brian, Chris}</a:t>
            </a:r>
          </a:p>
          <a:p>
            <a:r>
              <a:rPr lang="en-US" dirty="0" smtClean="0"/>
              <a:t>Wife = </a:t>
            </a:r>
          </a:p>
          <a:p>
            <a:pPr>
              <a:buNone/>
            </a:pPr>
            <a:r>
              <a:rPr lang="en-US" dirty="0" smtClean="0"/>
              <a:t>		{Dana, Elle, Fanny}</a:t>
            </a:r>
          </a:p>
          <a:p>
            <a:r>
              <a:rPr lang="en-US" dirty="0" smtClean="0"/>
              <a:t>Kid = </a:t>
            </a:r>
          </a:p>
          <a:p>
            <a:pPr>
              <a:buNone/>
            </a:pPr>
            <a:r>
              <a:rPr lang="en-US" dirty="0" smtClean="0"/>
              <a:t>		{Matt, Nancy, Oliver}</a:t>
            </a:r>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Matching Problem</a:t>
            </a:r>
          </a:p>
        </p:txBody>
      </p:sp>
      <p:graphicFrame>
        <p:nvGraphicFramePr>
          <p:cNvPr id="15" name="Content Placeholder 5"/>
          <p:cNvGraphicFramePr>
            <a:graphicFrameLocks/>
          </p:cNvGraphicFramePr>
          <p:nvPr/>
        </p:nvGraphicFramePr>
        <p:xfrm>
          <a:off x="5181600" y="1899603"/>
          <a:ext cx="3505200" cy="1483360"/>
        </p:xfrm>
        <a:graphic>
          <a:graphicData uri="http://schemas.openxmlformats.org/drawingml/2006/table">
            <a:tbl>
              <a:tblPr firstRow="1" bandRow="1">
                <a:tableStyleId>{5C22544A-7EE6-4342-B048-85BDC9FD1C3A}</a:tableStyleId>
              </a:tblPr>
              <a:tblGrid>
                <a:gridCol w="870857"/>
                <a:gridCol w="870857"/>
                <a:gridCol w="870857"/>
                <a:gridCol w="892629"/>
              </a:tblGrid>
              <a:tr h="370840">
                <a:tc>
                  <a:txBody>
                    <a:bodyPr/>
                    <a:lstStyle/>
                    <a:p>
                      <a:endParaRPr lang="en-US" dirty="0"/>
                    </a:p>
                  </a:txBody>
                  <a:tcPr>
                    <a:solidFill>
                      <a:schemeClr val="bg1"/>
                    </a:solidFill>
                  </a:tcPr>
                </a:tc>
                <a:tc>
                  <a:txBody>
                    <a:bodyPr/>
                    <a:lstStyle/>
                    <a:p>
                      <a:pPr algn="ctr"/>
                      <a:r>
                        <a:rPr lang="en-US" dirty="0" smtClean="0">
                          <a:solidFill>
                            <a:schemeClr val="tx1"/>
                          </a:solidFill>
                        </a:rPr>
                        <a:t>Dana</a:t>
                      </a:r>
                      <a:endParaRPr lang="en-US" dirty="0">
                        <a:solidFill>
                          <a:schemeClr val="tx1"/>
                        </a:solidFill>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Ella</a:t>
                      </a:r>
                      <a:endParaRPr kumimoji="0" lang="en-US" b="1" kern="1200" dirty="0">
                        <a:solidFill>
                          <a:schemeClr val="tx1"/>
                        </a:solidFill>
                        <a:latin typeface="+mn-lt"/>
                        <a:ea typeface="+mn-ea"/>
                        <a:cs typeface="+mn-cs"/>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Fanny</a:t>
                      </a:r>
                      <a:endParaRPr kumimoji="0" lang="en-US" b="1" kern="1200" dirty="0">
                        <a:solidFill>
                          <a:schemeClr val="tx1"/>
                        </a:solidFill>
                        <a:latin typeface="+mn-lt"/>
                        <a:ea typeface="+mn-ea"/>
                        <a:cs typeface="+mn-cs"/>
                      </a:endParaRPr>
                    </a:p>
                  </a:txBody>
                  <a:tcPr>
                    <a:solidFill>
                      <a:srgbClr val="FF9966"/>
                    </a:solidFill>
                  </a:tcPr>
                </a:tc>
              </a:tr>
              <a:tr h="370840">
                <a:tc>
                  <a:txBody>
                    <a:bodyPr/>
                    <a:lstStyle/>
                    <a:p>
                      <a:pPr algn="ctr"/>
                      <a:r>
                        <a:rPr lang="en-US" b="1" dirty="0" smtClean="0">
                          <a:solidFill>
                            <a:schemeClr val="bg1"/>
                          </a:solidFill>
                        </a:rPr>
                        <a:t>Adam</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pPr algn="ctr"/>
                      <a:r>
                        <a:rPr lang="en-US" b="1" dirty="0" smtClean="0">
                          <a:solidFill>
                            <a:schemeClr val="bg1"/>
                          </a:solidFill>
                        </a:rPr>
                        <a:t>Brian</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b="1" dirty="0" smtClean="0">
                          <a:solidFill>
                            <a:schemeClr val="bg1"/>
                          </a:solidFill>
                        </a:rPr>
                        <a:t>Chris</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graphicFrame>
        <p:nvGraphicFramePr>
          <p:cNvPr id="16" name="Content Placeholder 5"/>
          <p:cNvGraphicFramePr>
            <a:graphicFrameLocks/>
          </p:cNvGraphicFramePr>
          <p:nvPr/>
        </p:nvGraphicFramePr>
        <p:xfrm>
          <a:off x="5181600" y="3545840"/>
          <a:ext cx="3505200" cy="1483360"/>
        </p:xfrm>
        <a:graphic>
          <a:graphicData uri="http://schemas.openxmlformats.org/drawingml/2006/table">
            <a:tbl>
              <a:tblPr firstRow="1" bandRow="1">
                <a:tableStyleId>{5C22544A-7EE6-4342-B048-85BDC9FD1C3A}</a:tableStyleId>
              </a:tblPr>
              <a:tblGrid>
                <a:gridCol w="870857"/>
                <a:gridCol w="870857"/>
                <a:gridCol w="870857"/>
                <a:gridCol w="892629"/>
              </a:tblGrid>
              <a:tr h="370840">
                <a:tc>
                  <a:txBody>
                    <a:bodyPr/>
                    <a:lstStyle/>
                    <a:p>
                      <a:endParaRPr lang="en-US" dirty="0"/>
                    </a:p>
                  </a:txBody>
                  <a:tcPr>
                    <a:solidFill>
                      <a:schemeClr val="bg1"/>
                    </a:solidFill>
                  </a:tcPr>
                </a:tc>
                <a:tc>
                  <a:txBody>
                    <a:bodyPr/>
                    <a:lstStyle/>
                    <a:p>
                      <a:pPr algn="ctr"/>
                      <a:r>
                        <a:rPr lang="en-US" dirty="0" smtClean="0">
                          <a:solidFill>
                            <a:schemeClr val="tx1"/>
                          </a:solidFill>
                        </a:rPr>
                        <a:t>Matt</a:t>
                      </a:r>
                      <a:endParaRPr lang="en-US" dirty="0">
                        <a:solidFill>
                          <a:schemeClr val="tx1"/>
                        </a:solidFill>
                      </a:endParaRPr>
                    </a:p>
                  </a:txBody>
                  <a:tcPr>
                    <a:solidFill>
                      <a:srgbClr val="CCFF66"/>
                    </a:solidFill>
                  </a:tcPr>
                </a:tc>
                <a:tc>
                  <a:txBody>
                    <a:bodyPr/>
                    <a:lstStyle/>
                    <a:p>
                      <a:pPr algn="ctr"/>
                      <a:r>
                        <a:rPr lang="en-US" dirty="0" smtClean="0">
                          <a:solidFill>
                            <a:schemeClr val="tx1"/>
                          </a:solidFill>
                        </a:rPr>
                        <a:t>Nancy</a:t>
                      </a:r>
                      <a:endParaRPr lang="en-US" dirty="0">
                        <a:solidFill>
                          <a:schemeClr val="tx1"/>
                        </a:solidFill>
                      </a:endParaRPr>
                    </a:p>
                  </a:txBody>
                  <a:tcPr>
                    <a:solidFill>
                      <a:srgbClr val="CCFF66"/>
                    </a:solidFill>
                  </a:tcPr>
                </a:tc>
                <a:tc>
                  <a:txBody>
                    <a:bodyPr/>
                    <a:lstStyle/>
                    <a:p>
                      <a:pPr algn="ctr"/>
                      <a:r>
                        <a:rPr lang="en-US" dirty="0" smtClean="0">
                          <a:solidFill>
                            <a:schemeClr val="tx1"/>
                          </a:solidFill>
                        </a:rPr>
                        <a:t>Oliver</a:t>
                      </a:r>
                      <a:endParaRPr lang="en-US" dirty="0">
                        <a:solidFill>
                          <a:schemeClr val="tx1"/>
                        </a:solidFill>
                      </a:endParaRPr>
                    </a:p>
                  </a:txBody>
                  <a:tcPr>
                    <a:solidFill>
                      <a:srgbClr val="CCFF66"/>
                    </a:solidFill>
                  </a:tcPr>
                </a:tc>
              </a:tr>
              <a:tr h="370840">
                <a:tc>
                  <a:txBody>
                    <a:bodyPr/>
                    <a:lstStyle/>
                    <a:p>
                      <a:pPr algn="ctr"/>
                      <a:r>
                        <a:rPr lang="en-US" b="1" dirty="0" smtClean="0">
                          <a:solidFill>
                            <a:schemeClr val="bg1"/>
                          </a:solidFill>
                        </a:rPr>
                        <a:t>Adam</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pPr algn="ctr"/>
                      <a:r>
                        <a:rPr lang="en-US" b="1" dirty="0" smtClean="0">
                          <a:solidFill>
                            <a:schemeClr val="bg1"/>
                          </a:solidFill>
                        </a:rPr>
                        <a:t>Brian</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b="1" dirty="0" smtClean="0">
                          <a:solidFill>
                            <a:schemeClr val="bg1"/>
                          </a:solidFill>
                        </a:rPr>
                        <a:t>Chris</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graphicFrame>
        <p:nvGraphicFramePr>
          <p:cNvPr id="17" name="Content Placeholder 5"/>
          <p:cNvGraphicFramePr>
            <a:graphicFrameLocks/>
          </p:cNvGraphicFramePr>
          <p:nvPr/>
        </p:nvGraphicFramePr>
        <p:xfrm>
          <a:off x="5181600" y="5069840"/>
          <a:ext cx="3505200" cy="1483360"/>
        </p:xfrm>
        <a:graphic>
          <a:graphicData uri="http://schemas.openxmlformats.org/drawingml/2006/table">
            <a:tbl>
              <a:tblPr firstRow="1" bandRow="1">
                <a:tableStyleId>{5C22544A-7EE6-4342-B048-85BDC9FD1C3A}</a:tableStyleId>
              </a:tblPr>
              <a:tblGrid>
                <a:gridCol w="870857"/>
                <a:gridCol w="870857"/>
                <a:gridCol w="870857"/>
                <a:gridCol w="892629"/>
              </a:tblGrid>
              <a:tr h="370840">
                <a:tc>
                  <a:txBody>
                    <a:bodyPr/>
                    <a:lstStyle/>
                    <a:p>
                      <a:endParaRPr lang="en-US" dirty="0"/>
                    </a:p>
                  </a:txBody>
                  <a:tcPr>
                    <a:solidFill>
                      <a:schemeClr val="bg1"/>
                    </a:solidFill>
                  </a:tcPr>
                </a:tc>
                <a:tc>
                  <a:txBody>
                    <a:bodyPr/>
                    <a:lstStyle/>
                    <a:p>
                      <a:pPr algn="ctr"/>
                      <a:r>
                        <a:rPr lang="en-US" dirty="0" smtClean="0">
                          <a:solidFill>
                            <a:schemeClr val="tx1"/>
                          </a:solidFill>
                        </a:rPr>
                        <a:t>Dana</a:t>
                      </a:r>
                      <a:endParaRPr lang="en-US" dirty="0">
                        <a:solidFill>
                          <a:schemeClr val="tx1"/>
                        </a:solidFill>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Ella</a:t>
                      </a:r>
                      <a:endParaRPr kumimoji="0" lang="en-US" b="1" kern="1200" dirty="0">
                        <a:solidFill>
                          <a:schemeClr val="tx1"/>
                        </a:solidFill>
                        <a:latin typeface="+mn-lt"/>
                        <a:ea typeface="+mn-ea"/>
                        <a:cs typeface="+mn-cs"/>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Fanny</a:t>
                      </a:r>
                      <a:endParaRPr kumimoji="0" lang="en-US" b="1" kern="1200" dirty="0">
                        <a:solidFill>
                          <a:schemeClr val="tx1"/>
                        </a:solidFill>
                        <a:latin typeface="+mn-lt"/>
                        <a:ea typeface="+mn-ea"/>
                        <a:cs typeface="+mn-cs"/>
                      </a:endParaRPr>
                    </a:p>
                  </a:txBody>
                  <a:tcPr>
                    <a:solidFill>
                      <a:srgbClr val="FF9966"/>
                    </a:solidFill>
                  </a:tcPr>
                </a:tc>
              </a:tr>
              <a:tr h="370840">
                <a:tc>
                  <a:txBody>
                    <a:bodyPr/>
                    <a:lstStyle/>
                    <a:p>
                      <a:pPr algn="ctr"/>
                      <a:r>
                        <a:rPr lang="en-US" b="1" dirty="0" smtClean="0">
                          <a:solidFill>
                            <a:schemeClr val="tx1"/>
                          </a:solidFill>
                        </a:rPr>
                        <a:t>Matt</a:t>
                      </a:r>
                      <a:endParaRPr lang="en-US" b="1" dirty="0">
                        <a:solidFill>
                          <a:schemeClr val="tx1"/>
                        </a:solidFill>
                      </a:endParaRPr>
                    </a:p>
                  </a:txBody>
                  <a:tcPr>
                    <a:solidFill>
                      <a:srgbClr val="CCFF66"/>
                    </a:solidFill>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pPr algn="ctr"/>
                      <a:r>
                        <a:rPr lang="en-US" b="1" dirty="0" smtClean="0">
                          <a:solidFill>
                            <a:schemeClr val="tx1"/>
                          </a:solidFill>
                        </a:rPr>
                        <a:t>Nancy</a:t>
                      </a:r>
                      <a:endParaRPr lang="en-US" b="1" dirty="0">
                        <a:solidFill>
                          <a:schemeClr val="tx1"/>
                        </a:solidFill>
                      </a:endParaRPr>
                    </a:p>
                  </a:txBody>
                  <a:tcPr>
                    <a:solidFill>
                      <a:srgbClr val="CCFF66"/>
                    </a:solidFill>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b="1" dirty="0" smtClean="0">
                          <a:solidFill>
                            <a:schemeClr val="tx1"/>
                          </a:solidFill>
                        </a:rPr>
                        <a:t>Oliver</a:t>
                      </a:r>
                      <a:endParaRPr lang="en-US" b="1" dirty="0">
                        <a:solidFill>
                          <a:schemeClr val="tx1"/>
                        </a:solidFill>
                      </a:endParaRPr>
                    </a:p>
                  </a:txBody>
                  <a:tcPr>
                    <a:solidFill>
                      <a:srgbClr val="CCFF66"/>
                    </a:solidFill>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linds(horizontal)">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linds(horizontal)">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linds(horizontal)">
                                      <p:cBhvr>
                                        <p:cTn id="3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my family?</a:t>
            </a:r>
            <a:endParaRPr lang="en-US" dirty="0"/>
          </a:p>
        </p:txBody>
      </p:sp>
      <p:sp>
        <p:nvSpPr>
          <p:cNvPr id="3" name="Content Placeholder 2"/>
          <p:cNvSpPr>
            <a:spLocks noGrp="1"/>
          </p:cNvSpPr>
          <p:nvPr>
            <p:ph idx="1"/>
          </p:nvPr>
        </p:nvSpPr>
        <p:spPr>
          <a:xfrm>
            <a:off x="457200" y="1935480"/>
            <a:ext cx="4724400" cy="4389120"/>
          </a:xfrm>
        </p:spPr>
        <p:txBody>
          <a:bodyPr>
            <a:normAutofit/>
          </a:bodyPr>
          <a:lstStyle/>
          <a:p>
            <a:r>
              <a:rPr lang="en-US" sz="2200" dirty="0" smtClean="0"/>
              <a:t>Chris is not Fanny’s husband, nor </a:t>
            </a:r>
            <a:r>
              <a:rPr lang="en-US" sz="2200" dirty="0" err="1" smtClean="0"/>
              <a:t>Nacy’s</a:t>
            </a:r>
            <a:r>
              <a:rPr lang="en-US" sz="2200" dirty="0" smtClean="0"/>
              <a:t> dad.</a:t>
            </a:r>
          </a:p>
          <a:p>
            <a:r>
              <a:rPr lang="en-US" sz="2200" dirty="0" smtClean="0"/>
              <a:t>Ella is not Brian’s wife, nor Oliver’s mom.</a:t>
            </a:r>
          </a:p>
          <a:p>
            <a:r>
              <a:rPr lang="en-US" sz="2200" dirty="0" smtClean="0"/>
              <a:t>Fanny is Matt’s mom if Oliver’s dad is Brian or Chris.</a:t>
            </a:r>
          </a:p>
          <a:p>
            <a:r>
              <a:rPr lang="en-US" sz="2200" dirty="0" smtClean="0"/>
              <a:t>If Fanny is Brian’s wife, Dana is not Oliver’s mom.</a:t>
            </a:r>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Matching Problem</a:t>
            </a:r>
          </a:p>
        </p:txBody>
      </p:sp>
      <p:graphicFrame>
        <p:nvGraphicFramePr>
          <p:cNvPr id="15" name="Content Placeholder 5"/>
          <p:cNvGraphicFramePr>
            <a:graphicFrameLocks/>
          </p:cNvGraphicFramePr>
          <p:nvPr/>
        </p:nvGraphicFramePr>
        <p:xfrm>
          <a:off x="5181600" y="1899603"/>
          <a:ext cx="3505200" cy="1483360"/>
        </p:xfrm>
        <a:graphic>
          <a:graphicData uri="http://schemas.openxmlformats.org/drawingml/2006/table">
            <a:tbl>
              <a:tblPr firstRow="1" bandRow="1">
                <a:tableStyleId>{5C22544A-7EE6-4342-B048-85BDC9FD1C3A}</a:tableStyleId>
              </a:tblPr>
              <a:tblGrid>
                <a:gridCol w="870857"/>
                <a:gridCol w="870857"/>
                <a:gridCol w="870857"/>
                <a:gridCol w="892629"/>
              </a:tblGrid>
              <a:tr h="370840">
                <a:tc>
                  <a:txBody>
                    <a:bodyPr/>
                    <a:lstStyle/>
                    <a:p>
                      <a:endParaRPr lang="en-US" dirty="0"/>
                    </a:p>
                  </a:txBody>
                  <a:tcPr>
                    <a:solidFill>
                      <a:schemeClr val="bg1"/>
                    </a:solidFill>
                  </a:tcPr>
                </a:tc>
                <a:tc>
                  <a:txBody>
                    <a:bodyPr/>
                    <a:lstStyle/>
                    <a:p>
                      <a:pPr algn="ctr"/>
                      <a:r>
                        <a:rPr lang="en-US" dirty="0" smtClean="0">
                          <a:solidFill>
                            <a:schemeClr val="tx1"/>
                          </a:solidFill>
                        </a:rPr>
                        <a:t>Dana</a:t>
                      </a:r>
                      <a:endParaRPr lang="en-US" dirty="0">
                        <a:solidFill>
                          <a:schemeClr val="tx1"/>
                        </a:solidFill>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Ella</a:t>
                      </a:r>
                      <a:endParaRPr kumimoji="0" lang="en-US" b="1" kern="1200" dirty="0">
                        <a:solidFill>
                          <a:schemeClr val="tx1"/>
                        </a:solidFill>
                        <a:latin typeface="+mn-lt"/>
                        <a:ea typeface="+mn-ea"/>
                        <a:cs typeface="+mn-cs"/>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Fanny</a:t>
                      </a:r>
                      <a:endParaRPr kumimoji="0" lang="en-US" b="1" kern="1200" dirty="0">
                        <a:solidFill>
                          <a:schemeClr val="tx1"/>
                        </a:solidFill>
                        <a:latin typeface="+mn-lt"/>
                        <a:ea typeface="+mn-ea"/>
                        <a:cs typeface="+mn-cs"/>
                      </a:endParaRPr>
                    </a:p>
                  </a:txBody>
                  <a:tcPr>
                    <a:solidFill>
                      <a:srgbClr val="FF9966"/>
                    </a:solidFill>
                  </a:tcPr>
                </a:tc>
              </a:tr>
              <a:tr h="370840">
                <a:tc>
                  <a:txBody>
                    <a:bodyPr/>
                    <a:lstStyle/>
                    <a:p>
                      <a:pPr algn="ctr"/>
                      <a:r>
                        <a:rPr lang="en-US" b="1" dirty="0" smtClean="0">
                          <a:solidFill>
                            <a:schemeClr val="bg1"/>
                          </a:solidFill>
                        </a:rPr>
                        <a:t>Adam</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pPr algn="ctr"/>
                      <a:r>
                        <a:rPr lang="en-US" b="1" dirty="0" smtClean="0">
                          <a:solidFill>
                            <a:schemeClr val="bg1"/>
                          </a:solidFill>
                        </a:rPr>
                        <a:t>Brian</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b="1" dirty="0" smtClean="0">
                          <a:solidFill>
                            <a:schemeClr val="bg1"/>
                          </a:solidFill>
                        </a:rPr>
                        <a:t>Chris</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graphicFrame>
        <p:nvGraphicFramePr>
          <p:cNvPr id="16" name="Content Placeholder 5"/>
          <p:cNvGraphicFramePr>
            <a:graphicFrameLocks/>
          </p:cNvGraphicFramePr>
          <p:nvPr/>
        </p:nvGraphicFramePr>
        <p:xfrm>
          <a:off x="5181600" y="3545840"/>
          <a:ext cx="3505200" cy="1483360"/>
        </p:xfrm>
        <a:graphic>
          <a:graphicData uri="http://schemas.openxmlformats.org/drawingml/2006/table">
            <a:tbl>
              <a:tblPr firstRow="1" bandRow="1">
                <a:tableStyleId>{5C22544A-7EE6-4342-B048-85BDC9FD1C3A}</a:tableStyleId>
              </a:tblPr>
              <a:tblGrid>
                <a:gridCol w="870857"/>
                <a:gridCol w="870857"/>
                <a:gridCol w="870857"/>
                <a:gridCol w="892629"/>
              </a:tblGrid>
              <a:tr h="370840">
                <a:tc>
                  <a:txBody>
                    <a:bodyPr/>
                    <a:lstStyle/>
                    <a:p>
                      <a:endParaRPr lang="en-US" dirty="0"/>
                    </a:p>
                  </a:txBody>
                  <a:tcPr>
                    <a:solidFill>
                      <a:schemeClr val="bg1"/>
                    </a:solidFill>
                  </a:tcPr>
                </a:tc>
                <a:tc>
                  <a:txBody>
                    <a:bodyPr/>
                    <a:lstStyle/>
                    <a:p>
                      <a:pPr algn="ctr"/>
                      <a:r>
                        <a:rPr lang="en-US" dirty="0" smtClean="0">
                          <a:solidFill>
                            <a:schemeClr val="tx1"/>
                          </a:solidFill>
                        </a:rPr>
                        <a:t>Matt</a:t>
                      </a:r>
                      <a:endParaRPr lang="en-US" dirty="0">
                        <a:solidFill>
                          <a:schemeClr val="tx1"/>
                        </a:solidFill>
                      </a:endParaRPr>
                    </a:p>
                  </a:txBody>
                  <a:tcPr>
                    <a:solidFill>
                      <a:srgbClr val="CCFF66"/>
                    </a:solidFill>
                  </a:tcPr>
                </a:tc>
                <a:tc>
                  <a:txBody>
                    <a:bodyPr/>
                    <a:lstStyle/>
                    <a:p>
                      <a:pPr algn="ctr"/>
                      <a:r>
                        <a:rPr lang="en-US" dirty="0" smtClean="0">
                          <a:solidFill>
                            <a:schemeClr val="tx1"/>
                          </a:solidFill>
                        </a:rPr>
                        <a:t>Nancy</a:t>
                      </a:r>
                      <a:endParaRPr lang="en-US" dirty="0">
                        <a:solidFill>
                          <a:schemeClr val="tx1"/>
                        </a:solidFill>
                      </a:endParaRPr>
                    </a:p>
                  </a:txBody>
                  <a:tcPr>
                    <a:solidFill>
                      <a:srgbClr val="CCFF66"/>
                    </a:solidFill>
                  </a:tcPr>
                </a:tc>
                <a:tc>
                  <a:txBody>
                    <a:bodyPr/>
                    <a:lstStyle/>
                    <a:p>
                      <a:pPr algn="ctr"/>
                      <a:r>
                        <a:rPr lang="en-US" dirty="0" smtClean="0">
                          <a:solidFill>
                            <a:schemeClr val="tx1"/>
                          </a:solidFill>
                        </a:rPr>
                        <a:t>Oliver</a:t>
                      </a:r>
                      <a:endParaRPr lang="en-US" dirty="0">
                        <a:solidFill>
                          <a:schemeClr val="tx1"/>
                        </a:solidFill>
                      </a:endParaRPr>
                    </a:p>
                  </a:txBody>
                  <a:tcPr>
                    <a:solidFill>
                      <a:srgbClr val="CCFF66"/>
                    </a:solidFill>
                  </a:tcPr>
                </a:tc>
              </a:tr>
              <a:tr h="370840">
                <a:tc>
                  <a:txBody>
                    <a:bodyPr/>
                    <a:lstStyle/>
                    <a:p>
                      <a:pPr algn="ctr"/>
                      <a:r>
                        <a:rPr lang="en-US" b="1" dirty="0" smtClean="0">
                          <a:solidFill>
                            <a:schemeClr val="bg1"/>
                          </a:solidFill>
                        </a:rPr>
                        <a:t>Adam</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pPr algn="ctr"/>
                      <a:r>
                        <a:rPr lang="en-US" b="1" dirty="0" smtClean="0">
                          <a:solidFill>
                            <a:schemeClr val="bg1"/>
                          </a:solidFill>
                        </a:rPr>
                        <a:t>Brian</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b="1" dirty="0" smtClean="0">
                          <a:solidFill>
                            <a:schemeClr val="bg1"/>
                          </a:solidFill>
                        </a:rPr>
                        <a:t>Chris</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graphicFrame>
        <p:nvGraphicFramePr>
          <p:cNvPr id="17" name="Content Placeholder 5"/>
          <p:cNvGraphicFramePr>
            <a:graphicFrameLocks/>
          </p:cNvGraphicFramePr>
          <p:nvPr/>
        </p:nvGraphicFramePr>
        <p:xfrm>
          <a:off x="5181600" y="5069840"/>
          <a:ext cx="3505200" cy="1483360"/>
        </p:xfrm>
        <a:graphic>
          <a:graphicData uri="http://schemas.openxmlformats.org/drawingml/2006/table">
            <a:tbl>
              <a:tblPr firstRow="1" bandRow="1">
                <a:tableStyleId>{5C22544A-7EE6-4342-B048-85BDC9FD1C3A}</a:tableStyleId>
              </a:tblPr>
              <a:tblGrid>
                <a:gridCol w="870857"/>
                <a:gridCol w="870857"/>
                <a:gridCol w="870857"/>
                <a:gridCol w="892629"/>
              </a:tblGrid>
              <a:tr h="370840">
                <a:tc>
                  <a:txBody>
                    <a:bodyPr/>
                    <a:lstStyle/>
                    <a:p>
                      <a:endParaRPr lang="en-US" dirty="0"/>
                    </a:p>
                  </a:txBody>
                  <a:tcPr>
                    <a:solidFill>
                      <a:schemeClr val="bg1"/>
                    </a:solidFill>
                  </a:tcPr>
                </a:tc>
                <a:tc>
                  <a:txBody>
                    <a:bodyPr/>
                    <a:lstStyle/>
                    <a:p>
                      <a:pPr algn="ctr"/>
                      <a:r>
                        <a:rPr lang="en-US" dirty="0" smtClean="0">
                          <a:solidFill>
                            <a:schemeClr val="tx1"/>
                          </a:solidFill>
                        </a:rPr>
                        <a:t>Dana</a:t>
                      </a:r>
                      <a:endParaRPr lang="en-US" dirty="0">
                        <a:solidFill>
                          <a:schemeClr val="tx1"/>
                        </a:solidFill>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Ella</a:t>
                      </a:r>
                      <a:endParaRPr kumimoji="0" lang="en-US" b="1" kern="1200" dirty="0">
                        <a:solidFill>
                          <a:schemeClr val="tx1"/>
                        </a:solidFill>
                        <a:latin typeface="+mn-lt"/>
                        <a:ea typeface="+mn-ea"/>
                        <a:cs typeface="+mn-cs"/>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Fanny</a:t>
                      </a:r>
                      <a:endParaRPr kumimoji="0" lang="en-US" b="1" kern="1200" dirty="0">
                        <a:solidFill>
                          <a:schemeClr val="tx1"/>
                        </a:solidFill>
                        <a:latin typeface="+mn-lt"/>
                        <a:ea typeface="+mn-ea"/>
                        <a:cs typeface="+mn-cs"/>
                      </a:endParaRPr>
                    </a:p>
                  </a:txBody>
                  <a:tcPr>
                    <a:solidFill>
                      <a:srgbClr val="FF9966"/>
                    </a:solidFill>
                  </a:tcPr>
                </a:tc>
              </a:tr>
              <a:tr h="370840">
                <a:tc>
                  <a:txBody>
                    <a:bodyPr/>
                    <a:lstStyle/>
                    <a:p>
                      <a:pPr algn="ctr"/>
                      <a:r>
                        <a:rPr lang="en-US" b="1" dirty="0" smtClean="0">
                          <a:solidFill>
                            <a:schemeClr val="tx1"/>
                          </a:solidFill>
                        </a:rPr>
                        <a:t>Matt</a:t>
                      </a:r>
                      <a:endParaRPr lang="en-US" b="1" dirty="0">
                        <a:solidFill>
                          <a:schemeClr val="tx1"/>
                        </a:solidFill>
                      </a:endParaRPr>
                    </a:p>
                  </a:txBody>
                  <a:tcPr>
                    <a:solidFill>
                      <a:srgbClr val="CCFF66"/>
                    </a:solidFill>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pPr algn="ctr"/>
                      <a:r>
                        <a:rPr lang="en-US" b="1" dirty="0" smtClean="0">
                          <a:solidFill>
                            <a:schemeClr val="tx1"/>
                          </a:solidFill>
                        </a:rPr>
                        <a:t>Nancy</a:t>
                      </a:r>
                      <a:endParaRPr lang="en-US" b="1" dirty="0">
                        <a:solidFill>
                          <a:schemeClr val="tx1"/>
                        </a:solidFill>
                      </a:endParaRPr>
                    </a:p>
                  </a:txBody>
                  <a:tcPr>
                    <a:solidFill>
                      <a:srgbClr val="CCFF66"/>
                    </a:solidFill>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b="1" dirty="0" smtClean="0">
                          <a:solidFill>
                            <a:schemeClr val="tx1"/>
                          </a:solidFill>
                        </a:rPr>
                        <a:t>Oliver</a:t>
                      </a:r>
                      <a:endParaRPr lang="en-US" b="1" dirty="0">
                        <a:solidFill>
                          <a:schemeClr val="tx1"/>
                        </a:solidFill>
                      </a:endParaRPr>
                    </a:p>
                  </a:txBody>
                  <a:tcPr>
                    <a:solidFill>
                      <a:srgbClr val="CCFF66"/>
                    </a:solidFill>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10" name="TextBox 9"/>
          <p:cNvSpPr txBox="1"/>
          <p:nvPr/>
        </p:nvSpPr>
        <p:spPr>
          <a:xfrm>
            <a:off x="8077200" y="2936557"/>
            <a:ext cx="364202" cy="492443"/>
          </a:xfrm>
          <a:prstGeom prst="rect">
            <a:avLst/>
          </a:prstGeom>
          <a:noFill/>
        </p:spPr>
        <p:txBody>
          <a:bodyPr wrap="none" rtlCol="0">
            <a:spAutoFit/>
          </a:bodyPr>
          <a:lstStyle/>
          <a:p>
            <a:r>
              <a:rPr lang="en-US" sz="2600" dirty="0" smtClean="0"/>
              <a:t>0</a:t>
            </a:r>
            <a:endParaRPr lang="en-US" sz="2600" dirty="0"/>
          </a:p>
        </p:txBody>
      </p:sp>
      <p:sp>
        <p:nvSpPr>
          <p:cNvPr id="11" name="TextBox 10"/>
          <p:cNvSpPr txBox="1"/>
          <p:nvPr/>
        </p:nvSpPr>
        <p:spPr>
          <a:xfrm>
            <a:off x="7179598" y="4572000"/>
            <a:ext cx="364202" cy="492443"/>
          </a:xfrm>
          <a:prstGeom prst="rect">
            <a:avLst/>
          </a:prstGeom>
          <a:noFill/>
        </p:spPr>
        <p:txBody>
          <a:bodyPr wrap="none" rtlCol="0">
            <a:spAutoFit/>
          </a:bodyPr>
          <a:lstStyle/>
          <a:p>
            <a:r>
              <a:rPr lang="en-US" sz="2600" dirty="0" smtClean="0"/>
              <a:t>0</a:t>
            </a:r>
            <a:endParaRPr lang="en-US" sz="2600" dirty="0"/>
          </a:p>
        </p:txBody>
      </p:sp>
      <p:sp>
        <p:nvSpPr>
          <p:cNvPr id="12" name="TextBox 11"/>
          <p:cNvSpPr txBox="1"/>
          <p:nvPr/>
        </p:nvSpPr>
        <p:spPr>
          <a:xfrm>
            <a:off x="7179598" y="2555557"/>
            <a:ext cx="364202" cy="492443"/>
          </a:xfrm>
          <a:prstGeom prst="rect">
            <a:avLst/>
          </a:prstGeom>
          <a:noFill/>
        </p:spPr>
        <p:txBody>
          <a:bodyPr wrap="none" rtlCol="0">
            <a:spAutoFit/>
          </a:bodyPr>
          <a:lstStyle/>
          <a:p>
            <a:r>
              <a:rPr lang="en-US" sz="2600" dirty="0" smtClean="0"/>
              <a:t>0</a:t>
            </a:r>
            <a:endParaRPr lang="en-US" sz="2600" dirty="0"/>
          </a:p>
        </p:txBody>
      </p:sp>
      <p:sp>
        <p:nvSpPr>
          <p:cNvPr id="13" name="TextBox 12"/>
          <p:cNvSpPr txBox="1"/>
          <p:nvPr/>
        </p:nvSpPr>
        <p:spPr>
          <a:xfrm>
            <a:off x="7179598" y="6109252"/>
            <a:ext cx="364202" cy="492443"/>
          </a:xfrm>
          <a:prstGeom prst="rect">
            <a:avLst/>
          </a:prstGeom>
          <a:noFill/>
        </p:spPr>
        <p:txBody>
          <a:bodyPr wrap="none" rtlCol="0">
            <a:spAutoFit/>
          </a:bodyPr>
          <a:lstStyle/>
          <a:p>
            <a:r>
              <a:rPr lang="en-US" sz="2600" dirty="0" smtClean="0"/>
              <a:t>0</a:t>
            </a:r>
            <a:endParaRPr lang="en-US" sz="26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0" end="0"/>
                                            </p:txEl>
                                          </p:spTgt>
                                        </p:tgtEl>
                                        <p:attrNameLst>
                                          <p:attrName>style.fontStyle</p:attrName>
                                        </p:attrNameLst>
                                      </p:cBhvr>
                                      <p:to>
                                        <p:strVal val="normal"/>
                                      </p:to>
                                    </p:set>
                                    <p:set>
                                      <p:cBhvr override="childStyle">
                                        <p:cTn id="7" dur="indefinite"/>
                                        <p:tgtEl>
                                          <p:spTgt spid="3">
                                            <p:txEl>
                                              <p:pRg st="0" end="0"/>
                                            </p:txEl>
                                          </p:spTgt>
                                        </p:tgtEl>
                                        <p:attrNameLst>
                                          <p:attrName>style.fontWeight</p:attrName>
                                        </p:attrNameLst>
                                      </p:cBhvr>
                                      <p:to>
                                        <p:strVal val="bold"/>
                                      </p:to>
                                    </p:set>
                                    <p:set>
                                      <p:cBhvr override="childStyle">
                                        <p:cTn id="8" dur="indefinite"/>
                                        <p:tgtEl>
                                          <p:spTgt spid="3">
                                            <p:txEl>
                                              <p:pRg st="0" end="0"/>
                                            </p:txEl>
                                          </p:spTgt>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mph" presetSubtype="1" nodeType="clickEffect">
                                  <p:stCondLst>
                                    <p:cond delay="0"/>
                                  </p:stCondLst>
                                  <p:childTnLst>
                                    <p:set>
                                      <p:cBhvr override="childStyle">
                                        <p:cTn id="20" dur="indefinite"/>
                                        <p:tgtEl>
                                          <p:spTgt spid="3">
                                            <p:txEl>
                                              <p:pRg st="1" end="1"/>
                                            </p:txEl>
                                          </p:spTgt>
                                        </p:tgtEl>
                                        <p:attrNameLst>
                                          <p:attrName>style.fontStyle</p:attrName>
                                        </p:attrNameLst>
                                      </p:cBhvr>
                                      <p:to>
                                        <p:strVal val="normal"/>
                                      </p:to>
                                    </p:set>
                                    <p:set>
                                      <p:cBhvr override="childStyle">
                                        <p:cTn id="21" dur="indefinite"/>
                                        <p:tgtEl>
                                          <p:spTgt spid="3">
                                            <p:txEl>
                                              <p:pRg st="1" end="1"/>
                                            </p:txEl>
                                          </p:spTgt>
                                        </p:tgtEl>
                                        <p:attrNameLst>
                                          <p:attrName>style.fontWeight</p:attrName>
                                        </p:attrNameLst>
                                      </p:cBhvr>
                                      <p:to>
                                        <p:strVal val="bold"/>
                                      </p:to>
                                    </p:set>
                                    <p:set>
                                      <p:cBhvr override="childStyle">
                                        <p:cTn id="22" dur="indefinite"/>
                                        <p:tgtEl>
                                          <p:spTgt spid="3">
                                            <p:txEl>
                                              <p:pRg st="1" end="1"/>
                                            </p:txEl>
                                          </p:spTgt>
                                        </p:tgtEl>
                                        <p:attrNameLst>
                                          <p:attrName>style.textDecorationUnderline</p:attrName>
                                        </p:attrNameLst>
                                      </p:cBhvr>
                                      <p:to>
                                        <p:strVal val="false"/>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linds(horizontal)">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my family?</a:t>
            </a:r>
            <a:endParaRPr lang="en-US" dirty="0"/>
          </a:p>
        </p:txBody>
      </p:sp>
      <p:sp>
        <p:nvSpPr>
          <p:cNvPr id="3" name="Content Placeholder 2"/>
          <p:cNvSpPr>
            <a:spLocks noGrp="1"/>
          </p:cNvSpPr>
          <p:nvPr>
            <p:ph idx="1"/>
          </p:nvPr>
        </p:nvSpPr>
        <p:spPr>
          <a:xfrm>
            <a:off x="457200" y="1935480"/>
            <a:ext cx="4724400" cy="4389120"/>
          </a:xfrm>
        </p:spPr>
        <p:txBody>
          <a:bodyPr>
            <a:normAutofit/>
          </a:bodyPr>
          <a:lstStyle/>
          <a:p>
            <a:r>
              <a:rPr lang="en-US" sz="2200" dirty="0" smtClean="0"/>
              <a:t>Chris is not Fanny’s husband, nor </a:t>
            </a:r>
            <a:r>
              <a:rPr lang="en-US" sz="2200" dirty="0" err="1" smtClean="0"/>
              <a:t>Nacy’s</a:t>
            </a:r>
            <a:r>
              <a:rPr lang="en-US" sz="2200" dirty="0" smtClean="0"/>
              <a:t> dad.</a:t>
            </a:r>
          </a:p>
          <a:p>
            <a:r>
              <a:rPr lang="en-US" sz="2200" dirty="0" smtClean="0"/>
              <a:t>Ella is not Brian’s wife, nor Oliver’s mom.</a:t>
            </a:r>
          </a:p>
          <a:p>
            <a:r>
              <a:rPr lang="en-US" sz="2200" dirty="0" smtClean="0"/>
              <a:t>Fanny is Matt’s mom if Oliver’s dad is Brian or Chris.</a:t>
            </a:r>
          </a:p>
          <a:p>
            <a:r>
              <a:rPr lang="en-US" sz="2200" dirty="0" smtClean="0"/>
              <a:t>If Fanny is Brian’s wife, Dana is not Oliver’s mom.</a:t>
            </a:r>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Matching Problem</a:t>
            </a:r>
          </a:p>
        </p:txBody>
      </p:sp>
      <p:graphicFrame>
        <p:nvGraphicFramePr>
          <p:cNvPr id="15" name="Content Placeholder 5"/>
          <p:cNvGraphicFramePr>
            <a:graphicFrameLocks/>
          </p:cNvGraphicFramePr>
          <p:nvPr/>
        </p:nvGraphicFramePr>
        <p:xfrm>
          <a:off x="5181600" y="1899603"/>
          <a:ext cx="3505200" cy="1483360"/>
        </p:xfrm>
        <a:graphic>
          <a:graphicData uri="http://schemas.openxmlformats.org/drawingml/2006/table">
            <a:tbl>
              <a:tblPr firstRow="1" bandRow="1">
                <a:tableStyleId>{5C22544A-7EE6-4342-B048-85BDC9FD1C3A}</a:tableStyleId>
              </a:tblPr>
              <a:tblGrid>
                <a:gridCol w="870857"/>
                <a:gridCol w="870857"/>
                <a:gridCol w="870857"/>
                <a:gridCol w="892629"/>
              </a:tblGrid>
              <a:tr h="370840">
                <a:tc>
                  <a:txBody>
                    <a:bodyPr/>
                    <a:lstStyle/>
                    <a:p>
                      <a:endParaRPr lang="en-US" dirty="0"/>
                    </a:p>
                  </a:txBody>
                  <a:tcPr>
                    <a:solidFill>
                      <a:schemeClr val="bg1"/>
                    </a:solidFill>
                  </a:tcPr>
                </a:tc>
                <a:tc>
                  <a:txBody>
                    <a:bodyPr/>
                    <a:lstStyle/>
                    <a:p>
                      <a:pPr algn="ctr"/>
                      <a:r>
                        <a:rPr lang="en-US" dirty="0" smtClean="0">
                          <a:solidFill>
                            <a:schemeClr val="tx1"/>
                          </a:solidFill>
                        </a:rPr>
                        <a:t>Dana</a:t>
                      </a:r>
                      <a:endParaRPr lang="en-US" dirty="0">
                        <a:solidFill>
                          <a:schemeClr val="tx1"/>
                        </a:solidFill>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Ella</a:t>
                      </a:r>
                      <a:endParaRPr kumimoji="0" lang="en-US" b="1" kern="1200" dirty="0">
                        <a:solidFill>
                          <a:schemeClr val="tx1"/>
                        </a:solidFill>
                        <a:latin typeface="+mn-lt"/>
                        <a:ea typeface="+mn-ea"/>
                        <a:cs typeface="+mn-cs"/>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Fanny</a:t>
                      </a:r>
                      <a:endParaRPr kumimoji="0" lang="en-US" b="1" kern="1200" dirty="0">
                        <a:solidFill>
                          <a:schemeClr val="tx1"/>
                        </a:solidFill>
                        <a:latin typeface="+mn-lt"/>
                        <a:ea typeface="+mn-ea"/>
                        <a:cs typeface="+mn-cs"/>
                      </a:endParaRPr>
                    </a:p>
                  </a:txBody>
                  <a:tcPr>
                    <a:solidFill>
                      <a:srgbClr val="FF9966"/>
                    </a:solidFill>
                  </a:tcPr>
                </a:tc>
              </a:tr>
              <a:tr h="370840">
                <a:tc>
                  <a:txBody>
                    <a:bodyPr/>
                    <a:lstStyle/>
                    <a:p>
                      <a:pPr algn="ctr"/>
                      <a:r>
                        <a:rPr lang="en-US" b="1" dirty="0" smtClean="0">
                          <a:solidFill>
                            <a:schemeClr val="bg1"/>
                          </a:solidFill>
                        </a:rPr>
                        <a:t>Adam</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pPr algn="ctr"/>
                      <a:r>
                        <a:rPr lang="en-US" b="1" dirty="0" smtClean="0">
                          <a:solidFill>
                            <a:schemeClr val="bg1"/>
                          </a:solidFill>
                        </a:rPr>
                        <a:t>Brian</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b="1" dirty="0" smtClean="0">
                          <a:solidFill>
                            <a:schemeClr val="bg1"/>
                          </a:solidFill>
                        </a:rPr>
                        <a:t>Chris</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graphicFrame>
        <p:nvGraphicFramePr>
          <p:cNvPr id="16" name="Content Placeholder 5"/>
          <p:cNvGraphicFramePr>
            <a:graphicFrameLocks/>
          </p:cNvGraphicFramePr>
          <p:nvPr/>
        </p:nvGraphicFramePr>
        <p:xfrm>
          <a:off x="5181600" y="3545840"/>
          <a:ext cx="3505200" cy="1483360"/>
        </p:xfrm>
        <a:graphic>
          <a:graphicData uri="http://schemas.openxmlformats.org/drawingml/2006/table">
            <a:tbl>
              <a:tblPr firstRow="1" bandRow="1">
                <a:tableStyleId>{5C22544A-7EE6-4342-B048-85BDC9FD1C3A}</a:tableStyleId>
              </a:tblPr>
              <a:tblGrid>
                <a:gridCol w="870857"/>
                <a:gridCol w="870857"/>
                <a:gridCol w="870857"/>
                <a:gridCol w="892629"/>
              </a:tblGrid>
              <a:tr h="370840">
                <a:tc>
                  <a:txBody>
                    <a:bodyPr/>
                    <a:lstStyle/>
                    <a:p>
                      <a:endParaRPr lang="en-US" dirty="0"/>
                    </a:p>
                  </a:txBody>
                  <a:tcPr>
                    <a:solidFill>
                      <a:schemeClr val="bg1"/>
                    </a:solidFill>
                  </a:tcPr>
                </a:tc>
                <a:tc>
                  <a:txBody>
                    <a:bodyPr/>
                    <a:lstStyle/>
                    <a:p>
                      <a:pPr algn="ctr"/>
                      <a:r>
                        <a:rPr lang="en-US" dirty="0" smtClean="0">
                          <a:solidFill>
                            <a:schemeClr val="tx1"/>
                          </a:solidFill>
                        </a:rPr>
                        <a:t>Matt</a:t>
                      </a:r>
                      <a:endParaRPr lang="en-US" dirty="0">
                        <a:solidFill>
                          <a:schemeClr val="tx1"/>
                        </a:solidFill>
                      </a:endParaRPr>
                    </a:p>
                  </a:txBody>
                  <a:tcPr>
                    <a:solidFill>
                      <a:srgbClr val="CCFF66"/>
                    </a:solidFill>
                  </a:tcPr>
                </a:tc>
                <a:tc>
                  <a:txBody>
                    <a:bodyPr/>
                    <a:lstStyle/>
                    <a:p>
                      <a:pPr algn="ctr"/>
                      <a:r>
                        <a:rPr lang="en-US" dirty="0" smtClean="0">
                          <a:solidFill>
                            <a:schemeClr val="tx1"/>
                          </a:solidFill>
                        </a:rPr>
                        <a:t>Nancy</a:t>
                      </a:r>
                      <a:endParaRPr lang="en-US" dirty="0">
                        <a:solidFill>
                          <a:schemeClr val="tx1"/>
                        </a:solidFill>
                      </a:endParaRPr>
                    </a:p>
                  </a:txBody>
                  <a:tcPr>
                    <a:solidFill>
                      <a:srgbClr val="CCFF66"/>
                    </a:solidFill>
                  </a:tcPr>
                </a:tc>
                <a:tc>
                  <a:txBody>
                    <a:bodyPr/>
                    <a:lstStyle/>
                    <a:p>
                      <a:pPr algn="ctr"/>
                      <a:r>
                        <a:rPr lang="en-US" dirty="0" smtClean="0">
                          <a:solidFill>
                            <a:schemeClr val="tx1"/>
                          </a:solidFill>
                        </a:rPr>
                        <a:t>Oliver</a:t>
                      </a:r>
                      <a:endParaRPr lang="en-US" dirty="0">
                        <a:solidFill>
                          <a:schemeClr val="tx1"/>
                        </a:solidFill>
                      </a:endParaRPr>
                    </a:p>
                  </a:txBody>
                  <a:tcPr>
                    <a:solidFill>
                      <a:srgbClr val="CCFF66"/>
                    </a:solidFill>
                  </a:tcPr>
                </a:tc>
              </a:tr>
              <a:tr h="370840">
                <a:tc>
                  <a:txBody>
                    <a:bodyPr/>
                    <a:lstStyle/>
                    <a:p>
                      <a:pPr algn="ctr"/>
                      <a:r>
                        <a:rPr lang="en-US" b="1" dirty="0" smtClean="0">
                          <a:solidFill>
                            <a:schemeClr val="bg1"/>
                          </a:solidFill>
                        </a:rPr>
                        <a:t>Adam</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pPr algn="ctr"/>
                      <a:r>
                        <a:rPr lang="en-US" b="1" dirty="0" smtClean="0">
                          <a:solidFill>
                            <a:schemeClr val="bg1"/>
                          </a:solidFill>
                        </a:rPr>
                        <a:t>Brian</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b="1" dirty="0" smtClean="0">
                          <a:solidFill>
                            <a:schemeClr val="bg1"/>
                          </a:solidFill>
                        </a:rPr>
                        <a:t>Chris</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graphicFrame>
        <p:nvGraphicFramePr>
          <p:cNvPr id="17" name="Content Placeholder 5"/>
          <p:cNvGraphicFramePr>
            <a:graphicFrameLocks/>
          </p:cNvGraphicFramePr>
          <p:nvPr/>
        </p:nvGraphicFramePr>
        <p:xfrm>
          <a:off x="5181600" y="5069840"/>
          <a:ext cx="3505200" cy="1483360"/>
        </p:xfrm>
        <a:graphic>
          <a:graphicData uri="http://schemas.openxmlformats.org/drawingml/2006/table">
            <a:tbl>
              <a:tblPr firstRow="1" bandRow="1">
                <a:tableStyleId>{5C22544A-7EE6-4342-B048-85BDC9FD1C3A}</a:tableStyleId>
              </a:tblPr>
              <a:tblGrid>
                <a:gridCol w="870857"/>
                <a:gridCol w="870857"/>
                <a:gridCol w="870857"/>
                <a:gridCol w="892629"/>
              </a:tblGrid>
              <a:tr h="370840">
                <a:tc>
                  <a:txBody>
                    <a:bodyPr/>
                    <a:lstStyle/>
                    <a:p>
                      <a:endParaRPr lang="en-US" dirty="0"/>
                    </a:p>
                  </a:txBody>
                  <a:tcPr>
                    <a:solidFill>
                      <a:schemeClr val="bg1"/>
                    </a:solidFill>
                  </a:tcPr>
                </a:tc>
                <a:tc>
                  <a:txBody>
                    <a:bodyPr/>
                    <a:lstStyle/>
                    <a:p>
                      <a:pPr algn="ctr"/>
                      <a:r>
                        <a:rPr lang="en-US" dirty="0" smtClean="0">
                          <a:solidFill>
                            <a:schemeClr val="tx1"/>
                          </a:solidFill>
                        </a:rPr>
                        <a:t>Dana</a:t>
                      </a:r>
                      <a:endParaRPr lang="en-US" dirty="0">
                        <a:solidFill>
                          <a:schemeClr val="tx1"/>
                        </a:solidFill>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Ella</a:t>
                      </a:r>
                      <a:endParaRPr kumimoji="0" lang="en-US" b="1" kern="1200" dirty="0">
                        <a:solidFill>
                          <a:schemeClr val="tx1"/>
                        </a:solidFill>
                        <a:latin typeface="+mn-lt"/>
                        <a:ea typeface="+mn-ea"/>
                        <a:cs typeface="+mn-cs"/>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Fanny</a:t>
                      </a:r>
                      <a:endParaRPr kumimoji="0" lang="en-US" b="1" kern="1200" dirty="0">
                        <a:solidFill>
                          <a:schemeClr val="tx1"/>
                        </a:solidFill>
                        <a:latin typeface="+mn-lt"/>
                        <a:ea typeface="+mn-ea"/>
                        <a:cs typeface="+mn-cs"/>
                      </a:endParaRPr>
                    </a:p>
                  </a:txBody>
                  <a:tcPr>
                    <a:solidFill>
                      <a:srgbClr val="FF9966"/>
                    </a:solidFill>
                  </a:tcPr>
                </a:tc>
              </a:tr>
              <a:tr h="370840">
                <a:tc>
                  <a:txBody>
                    <a:bodyPr/>
                    <a:lstStyle/>
                    <a:p>
                      <a:pPr algn="ctr"/>
                      <a:r>
                        <a:rPr lang="en-US" b="1" dirty="0" smtClean="0">
                          <a:solidFill>
                            <a:schemeClr val="tx1"/>
                          </a:solidFill>
                        </a:rPr>
                        <a:t>Matt</a:t>
                      </a:r>
                      <a:endParaRPr lang="en-US" b="1" dirty="0">
                        <a:solidFill>
                          <a:schemeClr val="tx1"/>
                        </a:solidFill>
                      </a:endParaRPr>
                    </a:p>
                  </a:txBody>
                  <a:tcPr>
                    <a:solidFill>
                      <a:srgbClr val="CCFF66"/>
                    </a:solidFill>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pPr algn="ctr"/>
                      <a:r>
                        <a:rPr lang="en-US" b="1" dirty="0" smtClean="0">
                          <a:solidFill>
                            <a:schemeClr val="tx1"/>
                          </a:solidFill>
                        </a:rPr>
                        <a:t>Nancy</a:t>
                      </a:r>
                      <a:endParaRPr lang="en-US" b="1" dirty="0">
                        <a:solidFill>
                          <a:schemeClr val="tx1"/>
                        </a:solidFill>
                      </a:endParaRPr>
                    </a:p>
                  </a:txBody>
                  <a:tcPr>
                    <a:solidFill>
                      <a:srgbClr val="CCFF66"/>
                    </a:solidFill>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b="1" dirty="0" smtClean="0">
                          <a:solidFill>
                            <a:schemeClr val="tx1"/>
                          </a:solidFill>
                        </a:rPr>
                        <a:t>Oliver</a:t>
                      </a:r>
                      <a:endParaRPr lang="en-US" b="1" dirty="0">
                        <a:solidFill>
                          <a:schemeClr val="tx1"/>
                        </a:solidFill>
                      </a:endParaRPr>
                    </a:p>
                  </a:txBody>
                  <a:tcPr>
                    <a:solidFill>
                      <a:srgbClr val="CCFF66"/>
                    </a:solidFill>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10" name="TextBox 9"/>
          <p:cNvSpPr txBox="1"/>
          <p:nvPr/>
        </p:nvSpPr>
        <p:spPr>
          <a:xfrm>
            <a:off x="8077200" y="2936557"/>
            <a:ext cx="364202" cy="492443"/>
          </a:xfrm>
          <a:prstGeom prst="rect">
            <a:avLst/>
          </a:prstGeom>
          <a:noFill/>
        </p:spPr>
        <p:txBody>
          <a:bodyPr wrap="none" rtlCol="0">
            <a:spAutoFit/>
          </a:bodyPr>
          <a:lstStyle/>
          <a:p>
            <a:r>
              <a:rPr lang="en-US" sz="2600" dirty="0" smtClean="0"/>
              <a:t>0</a:t>
            </a:r>
            <a:endParaRPr lang="en-US" sz="2600" dirty="0"/>
          </a:p>
        </p:txBody>
      </p:sp>
      <p:sp>
        <p:nvSpPr>
          <p:cNvPr id="11" name="TextBox 10"/>
          <p:cNvSpPr txBox="1"/>
          <p:nvPr/>
        </p:nvSpPr>
        <p:spPr>
          <a:xfrm>
            <a:off x="7179598" y="4585252"/>
            <a:ext cx="364202" cy="492443"/>
          </a:xfrm>
          <a:prstGeom prst="rect">
            <a:avLst/>
          </a:prstGeom>
          <a:noFill/>
        </p:spPr>
        <p:txBody>
          <a:bodyPr wrap="none" rtlCol="0">
            <a:spAutoFit/>
          </a:bodyPr>
          <a:lstStyle/>
          <a:p>
            <a:r>
              <a:rPr lang="en-US" sz="2600" dirty="0" smtClean="0"/>
              <a:t>0</a:t>
            </a:r>
            <a:endParaRPr lang="en-US" sz="2600" dirty="0"/>
          </a:p>
        </p:txBody>
      </p:sp>
      <p:sp>
        <p:nvSpPr>
          <p:cNvPr id="12" name="TextBox 11"/>
          <p:cNvSpPr txBox="1"/>
          <p:nvPr/>
        </p:nvSpPr>
        <p:spPr>
          <a:xfrm>
            <a:off x="7179598" y="2555557"/>
            <a:ext cx="364202" cy="492443"/>
          </a:xfrm>
          <a:prstGeom prst="rect">
            <a:avLst/>
          </a:prstGeom>
          <a:noFill/>
        </p:spPr>
        <p:txBody>
          <a:bodyPr wrap="none" rtlCol="0">
            <a:spAutoFit/>
          </a:bodyPr>
          <a:lstStyle/>
          <a:p>
            <a:r>
              <a:rPr lang="en-US" sz="2600" dirty="0" smtClean="0"/>
              <a:t>0</a:t>
            </a:r>
            <a:endParaRPr lang="en-US" sz="2600" dirty="0"/>
          </a:p>
        </p:txBody>
      </p:sp>
      <p:sp>
        <p:nvSpPr>
          <p:cNvPr id="13" name="TextBox 12"/>
          <p:cNvSpPr txBox="1"/>
          <p:nvPr/>
        </p:nvSpPr>
        <p:spPr>
          <a:xfrm>
            <a:off x="7179598" y="6109252"/>
            <a:ext cx="364202" cy="492443"/>
          </a:xfrm>
          <a:prstGeom prst="rect">
            <a:avLst/>
          </a:prstGeom>
          <a:noFill/>
        </p:spPr>
        <p:txBody>
          <a:bodyPr wrap="none" rtlCol="0">
            <a:spAutoFit/>
          </a:bodyPr>
          <a:lstStyle/>
          <a:p>
            <a:r>
              <a:rPr lang="en-US" sz="2600" dirty="0" smtClean="0"/>
              <a:t>0</a:t>
            </a:r>
            <a:endParaRPr lang="en-US" sz="2600" dirty="0"/>
          </a:p>
        </p:txBody>
      </p:sp>
      <p:sp>
        <p:nvSpPr>
          <p:cNvPr id="14" name="TextBox 13"/>
          <p:cNvSpPr txBox="1"/>
          <p:nvPr/>
        </p:nvSpPr>
        <p:spPr>
          <a:xfrm>
            <a:off x="8077200" y="5334000"/>
            <a:ext cx="288862" cy="492443"/>
          </a:xfrm>
          <a:prstGeom prst="rect">
            <a:avLst/>
          </a:prstGeom>
          <a:noFill/>
        </p:spPr>
        <p:txBody>
          <a:bodyPr wrap="none" rtlCol="0">
            <a:spAutoFit/>
          </a:bodyPr>
          <a:lstStyle/>
          <a:p>
            <a:r>
              <a:rPr lang="en-US" sz="2600" dirty="0" smtClean="0">
                <a:solidFill>
                  <a:srgbClr val="FF0000"/>
                </a:solidFill>
              </a:rPr>
              <a:t>1</a:t>
            </a:r>
            <a:endParaRPr lang="en-US" sz="2600" dirty="0">
              <a:solidFill>
                <a:srgbClr val="FF0000"/>
              </a:solidFill>
            </a:endParaRPr>
          </a:p>
        </p:txBody>
      </p:sp>
      <p:sp>
        <p:nvSpPr>
          <p:cNvPr id="18" name="TextBox 17"/>
          <p:cNvSpPr txBox="1"/>
          <p:nvPr/>
        </p:nvSpPr>
        <p:spPr>
          <a:xfrm>
            <a:off x="7179598" y="5334000"/>
            <a:ext cx="364202" cy="492443"/>
          </a:xfrm>
          <a:prstGeom prst="rect">
            <a:avLst/>
          </a:prstGeom>
          <a:noFill/>
        </p:spPr>
        <p:txBody>
          <a:bodyPr wrap="none" rtlCol="0">
            <a:spAutoFit/>
          </a:bodyPr>
          <a:lstStyle/>
          <a:p>
            <a:r>
              <a:rPr lang="en-US" sz="2600" dirty="0" smtClean="0"/>
              <a:t>0</a:t>
            </a:r>
            <a:endParaRPr lang="en-US" sz="2600" dirty="0"/>
          </a:p>
        </p:txBody>
      </p:sp>
      <p:sp>
        <p:nvSpPr>
          <p:cNvPr id="19" name="TextBox 18"/>
          <p:cNvSpPr txBox="1"/>
          <p:nvPr/>
        </p:nvSpPr>
        <p:spPr>
          <a:xfrm>
            <a:off x="6324600" y="5334000"/>
            <a:ext cx="364202" cy="492443"/>
          </a:xfrm>
          <a:prstGeom prst="rect">
            <a:avLst/>
          </a:prstGeom>
          <a:noFill/>
        </p:spPr>
        <p:txBody>
          <a:bodyPr wrap="none" rtlCol="0">
            <a:spAutoFit/>
          </a:bodyPr>
          <a:lstStyle/>
          <a:p>
            <a:r>
              <a:rPr lang="en-US" sz="2600" dirty="0" smtClean="0"/>
              <a:t>0</a:t>
            </a:r>
            <a:endParaRPr lang="en-US" sz="2600" dirty="0"/>
          </a:p>
        </p:txBody>
      </p:sp>
      <p:sp>
        <p:nvSpPr>
          <p:cNvPr id="20" name="TextBox 19"/>
          <p:cNvSpPr txBox="1"/>
          <p:nvPr/>
        </p:nvSpPr>
        <p:spPr>
          <a:xfrm>
            <a:off x="8040756" y="5715000"/>
            <a:ext cx="364202" cy="492443"/>
          </a:xfrm>
          <a:prstGeom prst="rect">
            <a:avLst/>
          </a:prstGeom>
          <a:noFill/>
        </p:spPr>
        <p:txBody>
          <a:bodyPr wrap="none" rtlCol="0">
            <a:spAutoFit/>
          </a:bodyPr>
          <a:lstStyle/>
          <a:p>
            <a:r>
              <a:rPr lang="en-US" sz="2600" dirty="0" smtClean="0"/>
              <a:t>0</a:t>
            </a:r>
            <a:endParaRPr lang="en-US" sz="2600" dirty="0"/>
          </a:p>
        </p:txBody>
      </p:sp>
      <p:sp>
        <p:nvSpPr>
          <p:cNvPr id="21" name="TextBox 20"/>
          <p:cNvSpPr txBox="1"/>
          <p:nvPr/>
        </p:nvSpPr>
        <p:spPr>
          <a:xfrm>
            <a:off x="8044302" y="6109252"/>
            <a:ext cx="364202" cy="492443"/>
          </a:xfrm>
          <a:prstGeom prst="rect">
            <a:avLst/>
          </a:prstGeom>
          <a:noFill/>
        </p:spPr>
        <p:txBody>
          <a:bodyPr wrap="none" rtlCol="0">
            <a:spAutoFit/>
          </a:bodyPr>
          <a:lstStyle/>
          <a:p>
            <a:r>
              <a:rPr lang="en-US" sz="2600" dirty="0" smtClean="0"/>
              <a:t>0</a:t>
            </a:r>
            <a:endParaRPr lang="en-US" sz="2600" dirty="0"/>
          </a:p>
        </p:txBody>
      </p:sp>
      <p:sp>
        <p:nvSpPr>
          <p:cNvPr id="22" name="TextBox 21"/>
          <p:cNvSpPr txBox="1"/>
          <p:nvPr/>
        </p:nvSpPr>
        <p:spPr>
          <a:xfrm>
            <a:off x="7228434" y="5715000"/>
            <a:ext cx="288862" cy="492443"/>
          </a:xfrm>
          <a:prstGeom prst="rect">
            <a:avLst/>
          </a:prstGeom>
          <a:noFill/>
        </p:spPr>
        <p:txBody>
          <a:bodyPr wrap="none" rtlCol="0">
            <a:spAutoFit/>
          </a:bodyPr>
          <a:lstStyle/>
          <a:p>
            <a:r>
              <a:rPr lang="en-US" sz="2600" dirty="0" smtClean="0"/>
              <a:t>1</a:t>
            </a:r>
            <a:endParaRPr lang="en-US" sz="2600" dirty="0"/>
          </a:p>
        </p:txBody>
      </p:sp>
      <p:sp>
        <p:nvSpPr>
          <p:cNvPr id="23" name="TextBox 22"/>
          <p:cNvSpPr txBox="1"/>
          <p:nvPr/>
        </p:nvSpPr>
        <p:spPr>
          <a:xfrm>
            <a:off x="6324600" y="5715000"/>
            <a:ext cx="364202" cy="492443"/>
          </a:xfrm>
          <a:prstGeom prst="rect">
            <a:avLst/>
          </a:prstGeom>
          <a:noFill/>
        </p:spPr>
        <p:txBody>
          <a:bodyPr wrap="none" rtlCol="0">
            <a:spAutoFit/>
          </a:bodyPr>
          <a:lstStyle/>
          <a:p>
            <a:r>
              <a:rPr lang="en-US" sz="2600" dirty="0" smtClean="0"/>
              <a:t>0</a:t>
            </a:r>
            <a:endParaRPr lang="en-US" sz="2600" dirty="0"/>
          </a:p>
        </p:txBody>
      </p:sp>
      <p:sp>
        <p:nvSpPr>
          <p:cNvPr id="24" name="TextBox 23"/>
          <p:cNvSpPr txBox="1"/>
          <p:nvPr/>
        </p:nvSpPr>
        <p:spPr>
          <a:xfrm>
            <a:off x="6361044" y="6096000"/>
            <a:ext cx="288862" cy="492443"/>
          </a:xfrm>
          <a:prstGeom prst="rect">
            <a:avLst/>
          </a:prstGeom>
          <a:noFill/>
        </p:spPr>
        <p:txBody>
          <a:bodyPr wrap="none" rtlCol="0">
            <a:spAutoFit/>
          </a:bodyPr>
          <a:lstStyle/>
          <a:p>
            <a:r>
              <a:rPr lang="en-US" sz="2600" dirty="0" smtClean="0"/>
              <a:t>1</a:t>
            </a:r>
            <a:endParaRPr lang="en-US" sz="2600" dirty="0"/>
          </a:p>
        </p:txBody>
      </p:sp>
      <p:sp>
        <p:nvSpPr>
          <p:cNvPr id="25" name="TextBox 24"/>
          <p:cNvSpPr txBox="1"/>
          <p:nvPr/>
        </p:nvSpPr>
        <p:spPr>
          <a:xfrm>
            <a:off x="762000" y="5334000"/>
            <a:ext cx="3781741" cy="430887"/>
          </a:xfrm>
          <a:prstGeom prst="rect">
            <a:avLst/>
          </a:prstGeom>
          <a:noFill/>
        </p:spPr>
        <p:txBody>
          <a:bodyPr wrap="none" rtlCol="0">
            <a:spAutoFit/>
          </a:bodyPr>
          <a:lstStyle/>
          <a:p>
            <a:r>
              <a:rPr lang="en-US" sz="2200" dirty="0" smtClean="0">
                <a:solidFill>
                  <a:srgbClr val="FF0000"/>
                </a:solidFill>
              </a:rPr>
              <a:t>Assume Fanny is Matt’s mom.</a:t>
            </a:r>
            <a:endParaRPr lang="en-US" sz="2200" dirty="0">
              <a:solidFill>
                <a:srgbClr val="FF0000"/>
              </a:solidFill>
            </a:endParaRPr>
          </a:p>
        </p:txBody>
      </p:sp>
      <p:sp>
        <p:nvSpPr>
          <p:cNvPr id="27" name="TextBox 26"/>
          <p:cNvSpPr txBox="1"/>
          <p:nvPr/>
        </p:nvSpPr>
        <p:spPr>
          <a:xfrm>
            <a:off x="8077200" y="2555557"/>
            <a:ext cx="364202" cy="492443"/>
          </a:xfrm>
          <a:prstGeom prst="rect">
            <a:avLst/>
          </a:prstGeom>
          <a:noFill/>
        </p:spPr>
        <p:txBody>
          <a:bodyPr wrap="none" rtlCol="0">
            <a:spAutoFit/>
          </a:bodyPr>
          <a:lstStyle/>
          <a:p>
            <a:r>
              <a:rPr lang="en-US" sz="2600" dirty="0" smtClean="0"/>
              <a:t>0</a:t>
            </a:r>
            <a:endParaRPr lang="en-US" sz="2600" dirty="0"/>
          </a:p>
        </p:txBody>
      </p:sp>
      <p:sp>
        <p:nvSpPr>
          <p:cNvPr id="28" name="TextBox 27"/>
          <p:cNvSpPr txBox="1"/>
          <p:nvPr/>
        </p:nvSpPr>
        <p:spPr>
          <a:xfrm>
            <a:off x="6340538" y="2542305"/>
            <a:ext cx="288862" cy="492443"/>
          </a:xfrm>
          <a:prstGeom prst="rect">
            <a:avLst/>
          </a:prstGeom>
          <a:noFill/>
        </p:spPr>
        <p:txBody>
          <a:bodyPr wrap="none" rtlCol="0">
            <a:spAutoFit/>
          </a:bodyPr>
          <a:lstStyle/>
          <a:p>
            <a:r>
              <a:rPr lang="en-US" sz="2600" dirty="0" smtClean="0"/>
              <a:t>1</a:t>
            </a:r>
            <a:endParaRPr lang="en-US" sz="2600" dirty="0"/>
          </a:p>
        </p:txBody>
      </p:sp>
      <p:sp>
        <p:nvSpPr>
          <p:cNvPr id="29" name="TextBox 28"/>
          <p:cNvSpPr txBox="1"/>
          <p:nvPr/>
        </p:nvSpPr>
        <p:spPr>
          <a:xfrm>
            <a:off x="6311348" y="2174557"/>
            <a:ext cx="364202" cy="492443"/>
          </a:xfrm>
          <a:prstGeom prst="rect">
            <a:avLst/>
          </a:prstGeom>
          <a:noFill/>
        </p:spPr>
        <p:txBody>
          <a:bodyPr wrap="none" rtlCol="0">
            <a:spAutoFit/>
          </a:bodyPr>
          <a:lstStyle/>
          <a:p>
            <a:r>
              <a:rPr lang="en-US" sz="2600" dirty="0" smtClean="0"/>
              <a:t>0</a:t>
            </a:r>
            <a:endParaRPr lang="en-US" sz="2600" dirty="0"/>
          </a:p>
        </p:txBody>
      </p:sp>
      <p:sp>
        <p:nvSpPr>
          <p:cNvPr id="30" name="TextBox 29"/>
          <p:cNvSpPr txBox="1"/>
          <p:nvPr/>
        </p:nvSpPr>
        <p:spPr>
          <a:xfrm>
            <a:off x="6298096" y="2936557"/>
            <a:ext cx="364202" cy="492443"/>
          </a:xfrm>
          <a:prstGeom prst="rect">
            <a:avLst/>
          </a:prstGeom>
          <a:noFill/>
        </p:spPr>
        <p:txBody>
          <a:bodyPr wrap="none" rtlCol="0">
            <a:spAutoFit/>
          </a:bodyPr>
          <a:lstStyle/>
          <a:p>
            <a:r>
              <a:rPr lang="en-US" sz="2600" dirty="0" smtClean="0"/>
              <a:t>0</a:t>
            </a:r>
            <a:endParaRPr lang="en-US" sz="2600" dirty="0"/>
          </a:p>
        </p:txBody>
      </p:sp>
      <p:sp>
        <p:nvSpPr>
          <p:cNvPr id="31" name="TextBox 30"/>
          <p:cNvSpPr txBox="1"/>
          <p:nvPr/>
        </p:nvSpPr>
        <p:spPr>
          <a:xfrm>
            <a:off x="7228434" y="2923305"/>
            <a:ext cx="288862" cy="492443"/>
          </a:xfrm>
          <a:prstGeom prst="rect">
            <a:avLst/>
          </a:prstGeom>
          <a:noFill/>
        </p:spPr>
        <p:txBody>
          <a:bodyPr wrap="none" rtlCol="0">
            <a:spAutoFit/>
          </a:bodyPr>
          <a:lstStyle/>
          <a:p>
            <a:r>
              <a:rPr lang="en-US" sz="2600" dirty="0" smtClean="0"/>
              <a:t>1</a:t>
            </a:r>
            <a:endParaRPr lang="en-US" sz="2600" dirty="0"/>
          </a:p>
        </p:txBody>
      </p:sp>
      <p:sp>
        <p:nvSpPr>
          <p:cNvPr id="32" name="TextBox 31"/>
          <p:cNvSpPr txBox="1"/>
          <p:nvPr/>
        </p:nvSpPr>
        <p:spPr>
          <a:xfrm>
            <a:off x="7179598" y="2183296"/>
            <a:ext cx="364202" cy="492443"/>
          </a:xfrm>
          <a:prstGeom prst="rect">
            <a:avLst/>
          </a:prstGeom>
          <a:noFill/>
        </p:spPr>
        <p:txBody>
          <a:bodyPr wrap="none" rtlCol="0">
            <a:spAutoFit/>
          </a:bodyPr>
          <a:lstStyle/>
          <a:p>
            <a:r>
              <a:rPr lang="en-US" sz="2600" dirty="0" smtClean="0"/>
              <a:t>0</a:t>
            </a:r>
            <a:endParaRPr lang="en-US" sz="2600" dirty="0"/>
          </a:p>
        </p:txBody>
      </p:sp>
      <p:sp>
        <p:nvSpPr>
          <p:cNvPr id="33" name="TextBox 32"/>
          <p:cNvSpPr txBox="1"/>
          <p:nvPr/>
        </p:nvSpPr>
        <p:spPr>
          <a:xfrm>
            <a:off x="8106390" y="2170044"/>
            <a:ext cx="288862" cy="492443"/>
          </a:xfrm>
          <a:prstGeom prst="rect">
            <a:avLst/>
          </a:prstGeom>
          <a:noFill/>
        </p:spPr>
        <p:txBody>
          <a:bodyPr wrap="none" rtlCol="0">
            <a:spAutoFit/>
          </a:bodyPr>
          <a:lstStyle/>
          <a:p>
            <a:r>
              <a:rPr lang="en-US" sz="2600" dirty="0" smtClean="0"/>
              <a:t>1</a:t>
            </a:r>
            <a:endParaRPr lang="en-US" sz="2600" dirty="0"/>
          </a:p>
        </p:txBody>
      </p:sp>
      <p:sp>
        <p:nvSpPr>
          <p:cNvPr id="34" name="TextBox 33"/>
          <p:cNvSpPr txBox="1"/>
          <p:nvPr/>
        </p:nvSpPr>
        <p:spPr>
          <a:xfrm>
            <a:off x="7483538" y="4585252"/>
            <a:ext cx="288862" cy="492443"/>
          </a:xfrm>
          <a:prstGeom prst="rect">
            <a:avLst/>
          </a:prstGeom>
          <a:noFill/>
        </p:spPr>
        <p:txBody>
          <a:bodyPr wrap="none" rtlCol="0">
            <a:spAutoFit/>
          </a:bodyPr>
          <a:lstStyle/>
          <a:p>
            <a:r>
              <a:rPr lang="en-US" sz="2600" dirty="0" smtClean="0"/>
              <a:t>1</a:t>
            </a:r>
            <a:endParaRPr lang="en-US" sz="2600" dirty="0"/>
          </a:p>
        </p:txBody>
      </p:sp>
      <p:sp>
        <p:nvSpPr>
          <p:cNvPr id="35" name="TextBox 34"/>
          <p:cNvSpPr txBox="1"/>
          <p:nvPr/>
        </p:nvSpPr>
        <p:spPr>
          <a:xfrm>
            <a:off x="8113644" y="4191000"/>
            <a:ext cx="288862" cy="492443"/>
          </a:xfrm>
          <a:prstGeom prst="rect">
            <a:avLst/>
          </a:prstGeom>
          <a:noFill/>
        </p:spPr>
        <p:txBody>
          <a:bodyPr wrap="none" rtlCol="0">
            <a:spAutoFit/>
          </a:bodyPr>
          <a:lstStyle/>
          <a:p>
            <a:r>
              <a:rPr lang="en-US" sz="2600" dirty="0" smtClean="0"/>
              <a:t>1</a:t>
            </a:r>
            <a:endParaRPr lang="en-US" sz="2600" dirty="0"/>
          </a:p>
        </p:txBody>
      </p:sp>
      <p:sp>
        <p:nvSpPr>
          <p:cNvPr id="36" name="TextBox 35"/>
          <p:cNvSpPr txBox="1"/>
          <p:nvPr/>
        </p:nvSpPr>
        <p:spPr>
          <a:xfrm>
            <a:off x="6353790" y="3823252"/>
            <a:ext cx="288862" cy="492443"/>
          </a:xfrm>
          <a:prstGeom prst="rect">
            <a:avLst/>
          </a:prstGeom>
          <a:noFill/>
        </p:spPr>
        <p:txBody>
          <a:bodyPr wrap="none" rtlCol="0">
            <a:spAutoFit/>
          </a:bodyPr>
          <a:lstStyle/>
          <a:p>
            <a:r>
              <a:rPr lang="en-US" sz="2600" dirty="0" smtClean="0"/>
              <a:t>1</a:t>
            </a:r>
            <a:endParaRPr lang="en-US" sz="2600" dirty="0"/>
          </a:p>
        </p:txBody>
      </p:sp>
      <p:cxnSp>
        <p:nvCxnSpPr>
          <p:cNvPr id="39" name="Straight Connector 38"/>
          <p:cNvCxnSpPr/>
          <p:nvPr/>
        </p:nvCxnSpPr>
        <p:spPr>
          <a:xfrm rot="16200000" flipH="1">
            <a:off x="7467600" y="4724400"/>
            <a:ext cx="304800" cy="3048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7477540" y="4724400"/>
            <a:ext cx="304800" cy="3048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38200" y="5257800"/>
            <a:ext cx="3581400" cy="609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flipV="1">
            <a:off x="838200" y="5181600"/>
            <a:ext cx="3581400" cy="762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2" end="2"/>
                                            </p:txEl>
                                          </p:spTgt>
                                        </p:tgtEl>
                                        <p:attrNameLst>
                                          <p:attrName>style.fontStyle</p:attrName>
                                        </p:attrNameLst>
                                      </p:cBhvr>
                                      <p:to>
                                        <p:strVal val="normal"/>
                                      </p:to>
                                    </p:set>
                                    <p:set>
                                      <p:cBhvr override="childStyle">
                                        <p:cTn id="7" dur="indefinite"/>
                                        <p:tgtEl>
                                          <p:spTgt spid="3">
                                            <p:txEl>
                                              <p:pRg st="2" end="2"/>
                                            </p:txEl>
                                          </p:spTgt>
                                        </p:tgtEl>
                                        <p:attrNameLst>
                                          <p:attrName>style.fontWeight</p:attrName>
                                        </p:attrNameLst>
                                      </p:cBhvr>
                                      <p:to>
                                        <p:strVal val="bold"/>
                                      </p:to>
                                    </p:set>
                                    <p:set>
                                      <p:cBhvr override="childStyle">
                                        <p:cTn id="8" dur="indefinite"/>
                                        <p:tgtEl>
                                          <p:spTgt spid="3">
                                            <p:txEl>
                                              <p:pRg st="2" end="2"/>
                                            </p:txEl>
                                          </p:spTgt>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blinds(horizontal)">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linds(horizontal)">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blinds(horizontal)">
                                      <p:cBhvr>
                                        <p:cTn id="23" dur="500"/>
                                        <p:tgtEl>
                                          <p:spTgt spid="19"/>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linds(horizontal)">
                                      <p:cBhvr>
                                        <p:cTn id="26" dur="500"/>
                                        <p:tgtEl>
                                          <p:spTgt spid="18"/>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blinds(horizontal)">
                                      <p:cBhvr>
                                        <p:cTn id="29" dur="500"/>
                                        <p:tgtEl>
                                          <p:spTgt spid="21"/>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linds(horizontal)">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blinds(horizontal)">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blinds(horizontal)">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blinds(horizontal)">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mph" presetSubtype="1" nodeType="clickEffect">
                                  <p:stCondLst>
                                    <p:cond delay="0"/>
                                  </p:stCondLst>
                                  <p:childTnLst>
                                    <p:set>
                                      <p:cBhvr override="childStyle">
                                        <p:cTn id="51" dur="indefinite"/>
                                        <p:tgtEl>
                                          <p:spTgt spid="3">
                                            <p:txEl>
                                              <p:pRg st="3" end="3"/>
                                            </p:txEl>
                                          </p:spTgt>
                                        </p:tgtEl>
                                        <p:attrNameLst>
                                          <p:attrName>style.fontStyle</p:attrName>
                                        </p:attrNameLst>
                                      </p:cBhvr>
                                      <p:to>
                                        <p:strVal val="normal"/>
                                      </p:to>
                                    </p:set>
                                    <p:set>
                                      <p:cBhvr override="childStyle">
                                        <p:cTn id="52" dur="indefinite"/>
                                        <p:tgtEl>
                                          <p:spTgt spid="3">
                                            <p:txEl>
                                              <p:pRg st="3" end="3"/>
                                            </p:txEl>
                                          </p:spTgt>
                                        </p:tgtEl>
                                        <p:attrNameLst>
                                          <p:attrName>style.fontWeight</p:attrName>
                                        </p:attrNameLst>
                                      </p:cBhvr>
                                      <p:to>
                                        <p:strVal val="bold"/>
                                      </p:to>
                                    </p:set>
                                    <p:set>
                                      <p:cBhvr override="childStyle">
                                        <p:cTn id="53" dur="indefinite"/>
                                        <p:tgtEl>
                                          <p:spTgt spid="3">
                                            <p:txEl>
                                              <p:pRg st="3" end="3"/>
                                            </p:txEl>
                                          </p:spTgt>
                                        </p:tgtEl>
                                        <p:attrNameLst>
                                          <p:attrName>style.textDecorationUnderline</p:attrName>
                                        </p:attrNameLst>
                                      </p:cBhvr>
                                      <p:to>
                                        <p:strVal val="false"/>
                                      </p:to>
                                    </p:set>
                                  </p:childTnLst>
                                </p:cTn>
                              </p:par>
                              <p:par>
                                <p:cTn id="54" presetID="3" presetClass="entr" presetSubtype="10" fill="hold" grpId="0" nodeType="with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blinds(horizontal)">
                                      <p:cBhvr>
                                        <p:cTn id="56" dur="500"/>
                                        <p:tgtEl>
                                          <p:spTgt spid="27"/>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blinds(horizontal)">
                                      <p:cBhvr>
                                        <p:cTn id="61" dur="500"/>
                                        <p:tgtEl>
                                          <p:spTgt spid="28"/>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blinds(horizontal)">
                                      <p:cBhvr>
                                        <p:cTn id="66" dur="500"/>
                                        <p:tgtEl>
                                          <p:spTgt spid="29"/>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blinds(horizontal)">
                                      <p:cBhvr>
                                        <p:cTn id="69" dur="500"/>
                                        <p:tgtEl>
                                          <p:spTgt spid="30"/>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31"/>
                                        </p:tgtEl>
                                        <p:attrNameLst>
                                          <p:attrName>style.visibility</p:attrName>
                                        </p:attrNameLst>
                                      </p:cBhvr>
                                      <p:to>
                                        <p:strVal val="visible"/>
                                      </p:to>
                                    </p:set>
                                    <p:animEffect transition="in" filter="blinds(horizontal)">
                                      <p:cBhvr>
                                        <p:cTn id="74" dur="500"/>
                                        <p:tgtEl>
                                          <p:spTgt spid="31"/>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blinds(horizontal)">
                                      <p:cBhvr>
                                        <p:cTn id="79" dur="500"/>
                                        <p:tgtEl>
                                          <p:spTgt spid="32"/>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33"/>
                                        </p:tgtEl>
                                        <p:attrNameLst>
                                          <p:attrName>style.visibility</p:attrName>
                                        </p:attrNameLst>
                                      </p:cBhvr>
                                      <p:to>
                                        <p:strVal val="visible"/>
                                      </p:to>
                                    </p:set>
                                    <p:animEffect transition="in" filter="blinds(horizontal)">
                                      <p:cBhvr>
                                        <p:cTn id="84" dur="500"/>
                                        <p:tgtEl>
                                          <p:spTgt spid="33"/>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35"/>
                                        </p:tgtEl>
                                        <p:attrNameLst>
                                          <p:attrName>style.visibility</p:attrName>
                                        </p:attrNameLst>
                                      </p:cBhvr>
                                      <p:to>
                                        <p:strVal val="visible"/>
                                      </p:to>
                                    </p:set>
                                    <p:animEffect transition="in" filter="blinds(horizontal)">
                                      <p:cBhvr>
                                        <p:cTn id="89" dur="500"/>
                                        <p:tgtEl>
                                          <p:spTgt spid="35"/>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34"/>
                                        </p:tgtEl>
                                        <p:attrNameLst>
                                          <p:attrName>style.visibility</p:attrName>
                                        </p:attrNameLst>
                                      </p:cBhvr>
                                      <p:to>
                                        <p:strVal val="visible"/>
                                      </p:to>
                                    </p:set>
                                    <p:animEffect transition="in" filter="blinds(horizontal)">
                                      <p:cBhvr>
                                        <p:cTn id="94" dur="500"/>
                                        <p:tgtEl>
                                          <p:spTgt spid="34"/>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36"/>
                                        </p:tgtEl>
                                        <p:attrNameLst>
                                          <p:attrName>style.visibility</p:attrName>
                                        </p:attrNameLst>
                                      </p:cBhvr>
                                      <p:to>
                                        <p:strVal val="visible"/>
                                      </p:to>
                                    </p:set>
                                    <p:animEffect transition="in" filter="blinds(horizontal)">
                                      <p:cBhvr>
                                        <p:cTn id="99" dur="500"/>
                                        <p:tgtEl>
                                          <p:spTgt spid="36"/>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nodeType="clickEffect">
                                  <p:stCondLst>
                                    <p:cond delay="0"/>
                                  </p:stCondLst>
                                  <p:childTnLst>
                                    <p:set>
                                      <p:cBhvr>
                                        <p:cTn id="103" dur="1" fill="hold">
                                          <p:stCondLst>
                                            <p:cond delay="0"/>
                                          </p:stCondLst>
                                        </p:cTn>
                                        <p:tgtEl>
                                          <p:spTgt spid="39"/>
                                        </p:tgtEl>
                                        <p:attrNameLst>
                                          <p:attrName>style.visibility</p:attrName>
                                        </p:attrNameLst>
                                      </p:cBhvr>
                                      <p:to>
                                        <p:strVal val="visible"/>
                                      </p:to>
                                    </p:set>
                                    <p:animEffect transition="in" filter="wipe(left)">
                                      <p:cBhvr>
                                        <p:cTn id="104" dur="500"/>
                                        <p:tgtEl>
                                          <p:spTgt spid="39"/>
                                        </p:tgtEl>
                                      </p:cBhvr>
                                    </p:animEffect>
                                  </p:childTnLst>
                                </p:cTn>
                              </p:par>
                            </p:childTnLst>
                          </p:cTn>
                        </p:par>
                        <p:par>
                          <p:cTn id="105" fill="hold">
                            <p:stCondLst>
                              <p:cond delay="500"/>
                            </p:stCondLst>
                            <p:childTnLst>
                              <p:par>
                                <p:cTn id="106" presetID="22" presetClass="entr" presetSubtype="2" fill="hold" nodeType="afterEffect">
                                  <p:stCondLst>
                                    <p:cond delay="0"/>
                                  </p:stCondLst>
                                  <p:childTnLst>
                                    <p:set>
                                      <p:cBhvr>
                                        <p:cTn id="107" dur="1" fill="hold">
                                          <p:stCondLst>
                                            <p:cond delay="0"/>
                                          </p:stCondLst>
                                        </p:cTn>
                                        <p:tgtEl>
                                          <p:spTgt spid="41"/>
                                        </p:tgtEl>
                                        <p:attrNameLst>
                                          <p:attrName>style.visibility</p:attrName>
                                        </p:attrNameLst>
                                      </p:cBhvr>
                                      <p:to>
                                        <p:strVal val="visible"/>
                                      </p:to>
                                    </p:set>
                                    <p:animEffect transition="in" filter="wipe(right)">
                                      <p:cBhvr>
                                        <p:cTn id="108" dur="500"/>
                                        <p:tgtEl>
                                          <p:spTgt spid="41"/>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nodeType="clickEffect">
                                  <p:stCondLst>
                                    <p:cond delay="0"/>
                                  </p:stCondLst>
                                  <p:childTnLst>
                                    <p:set>
                                      <p:cBhvr>
                                        <p:cTn id="112" dur="1" fill="hold">
                                          <p:stCondLst>
                                            <p:cond delay="0"/>
                                          </p:stCondLst>
                                        </p:cTn>
                                        <p:tgtEl>
                                          <p:spTgt spid="46"/>
                                        </p:tgtEl>
                                        <p:attrNameLst>
                                          <p:attrName>style.visibility</p:attrName>
                                        </p:attrNameLst>
                                      </p:cBhvr>
                                      <p:to>
                                        <p:strVal val="visible"/>
                                      </p:to>
                                    </p:set>
                                    <p:animEffect transition="in" filter="wipe(left)">
                                      <p:cBhvr>
                                        <p:cTn id="113" dur="500"/>
                                        <p:tgtEl>
                                          <p:spTgt spid="46"/>
                                        </p:tgtEl>
                                      </p:cBhvr>
                                    </p:animEffect>
                                  </p:childTnLst>
                                </p:cTn>
                              </p:par>
                            </p:childTnLst>
                          </p:cTn>
                        </p:par>
                        <p:par>
                          <p:cTn id="114" fill="hold">
                            <p:stCondLst>
                              <p:cond delay="500"/>
                            </p:stCondLst>
                            <p:childTnLst>
                              <p:par>
                                <p:cTn id="115" presetID="22" presetClass="entr" presetSubtype="2" fill="hold" nodeType="afterEffect">
                                  <p:stCondLst>
                                    <p:cond delay="0"/>
                                  </p:stCondLst>
                                  <p:childTnLst>
                                    <p:set>
                                      <p:cBhvr>
                                        <p:cTn id="116" dur="1" fill="hold">
                                          <p:stCondLst>
                                            <p:cond delay="0"/>
                                          </p:stCondLst>
                                        </p:cTn>
                                        <p:tgtEl>
                                          <p:spTgt spid="48"/>
                                        </p:tgtEl>
                                        <p:attrNameLst>
                                          <p:attrName>style.visibility</p:attrName>
                                        </p:attrNameLst>
                                      </p:cBhvr>
                                      <p:to>
                                        <p:strVal val="visible"/>
                                      </p:to>
                                    </p:set>
                                    <p:animEffect transition="in" filter="wipe(right)">
                                      <p:cBhvr>
                                        <p:cTn id="11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19" grpId="0"/>
      <p:bldP spid="20" grpId="0"/>
      <p:bldP spid="21" grpId="0"/>
      <p:bldP spid="22" grpId="0"/>
      <p:bldP spid="23" grpId="0"/>
      <p:bldP spid="24" grpId="0"/>
      <p:bldP spid="25" grpId="0"/>
      <p:bldP spid="27" grpId="0"/>
      <p:bldP spid="28" grpId="0"/>
      <p:bldP spid="29" grpId="0"/>
      <p:bldP spid="30" grpId="0"/>
      <p:bldP spid="31" grpId="0"/>
      <p:bldP spid="32" grpId="0"/>
      <p:bldP spid="33" grpId="0"/>
      <p:bldP spid="34" grpId="0"/>
      <p:bldP spid="35" grpId="0"/>
      <p:bldP spid="3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my family?</a:t>
            </a:r>
            <a:endParaRPr lang="en-US" dirty="0"/>
          </a:p>
        </p:txBody>
      </p:sp>
      <p:sp>
        <p:nvSpPr>
          <p:cNvPr id="3" name="Content Placeholder 2"/>
          <p:cNvSpPr>
            <a:spLocks noGrp="1"/>
          </p:cNvSpPr>
          <p:nvPr>
            <p:ph idx="1"/>
          </p:nvPr>
        </p:nvSpPr>
        <p:spPr>
          <a:xfrm>
            <a:off x="457200" y="1935480"/>
            <a:ext cx="4724400" cy="4389120"/>
          </a:xfrm>
        </p:spPr>
        <p:txBody>
          <a:bodyPr>
            <a:normAutofit/>
          </a:bodyPr>
          <a:lstStyle/>
          <a:p>
            <a:r>
              <a:rPr lang="en-US" sz="2200" dirty="0" smtClean="0"/>
              <a:t>Chris is not Fanny’s husband, nor </a:t>
            </a:r>
            <a:r>
              <a:rPr lang="en-US" sz="2200" dirty="0" err="1" smtClean="0"/>
              <a:t>Nacy’s</a:t>
            </a:r>
            <a:r>
              <a:rPr lang="en-US" sz="2200" dirty="0" smtClean="0"/>
              <a:t> dad.</a:t>
            </a:r>
          </a:p>
          <a:p>
            <a:r>
              <a:rPr lang="en-US" sz="2200" dirty="0" smtClean="0"/>
              <a:t>Ella is not Brian’s wife, nor Oliver’s mom.</a:t>
            </a:r>
          </a:p>
          <a:p>
            <a:r>
              <a:rPr lang="en-US" sz="2200" dirty="0" smtClean="0"/>
              <a:t>Fanny is Matt’s mom if Oliver’s dad is Brian or Chris.</a:t>
            </a:r>
          </a:p>
          <a:p>
            <a:r>
              <a:rPr lang="en-US" sz="2200" dirty="0" smtClean="0"/>
              <a:t>If Fanny is Brian’s wife, Dana is not Oliver’s mom.</a:t>
            </a:r>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Matching Problem</a:t>
            </a:r>
          </a:p>
        </p:txBody>
      </p:sp>
      <p:graphicFrame>
        <p:nvGraphicFramePr>
          <p:cNvPr id="15" name="Content Placeholder 5"/>
          <p:cNvGraphicFramePr>
            <a:graphicFrameLocks/>
          </p:cNvGraphicFramePr>
          <p:nvPr/>
        </p:nvGraphicFramePr>
        <p:xfrm>
          <a:off x="5181600" y="1899603"/>
          <a:ext cx="3505200" cy="1483360"/>
        </p:xfrm>
        <a:graphic>
          <a:graphicData uri="http://schemas.openxmlformats.org/drawingml/2006/table">
            <a:tbl>
              <a:tblPr firstRow="1" bandRow="1">
                <a:tableStyleId>{5C22544A-7EE6-4342-B048-85BDC9FD1C3A}</a:tableStyleId>
              </a:tblPr>
              <a:tblGrid>
                <a:gridCol w="870857"/>
                <a:gridCol w="870857"/>
                <a:gridCol w="870857"/>
                <a:gridCol w="892629"/>
              </a:tblGrid>
              <a:tr h="370840">
                <a:tc>
                  <a:txBody>
                    <a:bodyPr/>
                    <a:lstStyle/>
                    <a:p>
                      <a:endParaRPr lang="en-US" dirty="0"/>
                    </a:p>
                  </a:txBody>
                  <a:tcPr>
                    <a:solidFill>
                      <a:schemeClr val="bg1"/>
                    </a:solidFill>
                  </a:tcPr>
                </a:tc>
                <a:tc>
                  <a:txBody>
                    <a:bodyPr/>
                    <a:lstStyle/>
                    <a:p>
                      <a:pPr algn="ctr"/>
                      <a:r>
                        <a:rPr lang="en-US" dirty="0" smtClean="0">
                          <a:solidFill>
                            <a:schemeClr val="tx1"/>
                          </a:solidFill>
                        </a:rPr>
                        <a:t>Dana</a:t>
                      </a:r>
                      <a:endParaRPr lang="en-US" dirty="0">
                        <a:solidFill>
                          <a:schemeClr val="tx1"/>
                        </a:solidFill>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Ella</a:t>
                      </a:r>
                      <a:endParaRPr kumimoji="0" lang="en-US" b="1" kern="1200" dirty="0">
                        <a:solidFill>
                          <a:schemeClr val="tx1"/>
                        </a:solidFill>
                        <a:latin typeface="+mn-lt"/>
                        <a:ea typeface="+mn-ea"/>
                        <a:cs typeface="+mn-cs"/>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Fanny</a:t>
                      </a:r>
                      <a:endParaRPr kumimoji="0" lang="en-US" b="1" kern="1200" dirty="0">
                        <a:solidFill>
                          <a:schemeClr val="tx1"/>
                        </a:solidFill>
                        <a:latin typeface="+mn-lt"/>
                        <a:ea typeface="+mn-ea"/>
                        <a:cs typeface="+mn-cs"/>
                      </a:endParaRPr>
                    </a:p>
                  </a:txBody>
                  <a:tcPr>
                    <a:solidFill>
                      <a:srgbClr val="FF9966"/>
                    </a:solidFill>
                  </a:tcPr>
                </a:tc>
              </a:tr>
              <a:tr h="370840">
                <a:tc>
                  <a:txBody>
                    <a:bodyPr/>
                    <a:lstStyle/>
                    <a:p>
                      <a:pPr algn="ctr"/>
                      <a:r>
                        <a:rPr lang="en-US" b="1" dirty="0" smtClean="0">
                          <a:solidFill>
                            <a:schemeClr val="bg1"/>
                          </a:solidFill>
                        </a:rPr>
                        <a:t>Adam</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pPr algn="ctr"/>
                      <a:r>
                        <a:rPr lang="en-US" b="1" dirty="0" smtClean="0">
                          <a:solidFill>
                            <a:schemeClr val="bg1"/>
                          </a:solidFill>
                        </a:rPr>
                        <a:t>Brian</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b="1" dirty="0" smtClean="0">
                          <a:solidFill>
                            <a:schemeClr val="bg1"/>
                          </a:solidFill>
                        </a:rPr>
                        <a:t>Chris</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graphicFrame>
        <p:nvGraphicFramePr>
          <p:cNvPr id="16" name="Content Placeholder 5"/>
          <p:cNvGraphicFramePr>
            <a:graphicFrameLocks/>
          </p:cNvGraphicFramePr>
          <p:nvPr/>
        </p:nvGraphicFramePr>
        <p:xfrm>
          <a:off x="5181600" y="3545840"/>
          <a:ext cx="3505200" cy="1483360"/>
        </p:xfrm>
        <a:graphic>
          <a:graphicData uri="http://schemas.openxmlformats.org/drawingml/2006/table">
            <a:tbl>
              <a:tblPr firstRow="1" bandRow="1">
                <a:tableStyleId>{5C22544A-7EE6-4342-B048-85BDC9FD1C3A}</a:tableStyleId>
              </a:tblPr>
              <a:tblGrid>
                <a:gridCol w="870857"/>
                <a:gridCol w="870857"/>
                <a:gridCol w="870857"/>
                <a:gridCol w="892629"/>
              </a:tblGrid>
              <a:tr h="370840">
                <a:tc>
                  <a:txBody>
                    <a:bodyPr/>
                    <a:lstStyle/>
                    <a:p>
                      <a:endParaRPr lang="en-US" dirty="0"/>
                    </a:p>
                  </a:txBody>
                  <a:tcPr>
                    <a:solidFill>
                      <a:schemeClr val="bg1"/>
                    </a:solidFill>
                  </a:tcPr>
                </a:tc>
                <a:tc>
                  <a:txBody>
                    <a:bodyPr/>
                    <a:lstStyle/>
                    <a:p>
                      <a:pPr algn="ctr"/>
                      <a:r>
                        <a:rPr lang="en-US" dirty="0" smtClean="0">
                          <a:solidFill>
                            <a:schemeClr val="tx1"/>
                          </a:solidFill>
                        </a:rPr>
                        <a:t>Matt</a:t>
                      </a:r>
                      <a:endParaRPr lang="en-US" dirty="0">
                        <a:solidFill>
                          <a:schemeClr val="tx1"/>
                        </a:solidFill>
                      </a:endParaRPr>
                    </a:p>
                  </a:txBody>
                  <a:tcPr>
                    <a:solidFill>
                      <a:srgbClr val="CCFF66"/>
                    </a:solidFill>
                  </a:tcPr>
                </a:tc>
                <a:tc>
                  <a:txBody>
                    <a:bodyPr/>
                    <a:lstStyle/>
                    <a:p>
                      <a:pPr algn="ctr"/>
                      <a:r>
                        <a:rPr lang="en-US" dirty="0" smtClean="0">
                          <a:solidFill>
                            <a:schemeClr val="tx1"/>
                          </a:solidFill>
                        </a:rPr>
                        <a:t>Nancy</a:t>
                      </a:r>
                      <a:endParaRPr lang="en-US" dirty="0">
                        <a:solidFill>
                          <a:schemeClr val="tx1"/>
                        </a:solidFill>
                      </a:endParaRPr>
                    </a:p>
                  </a:txBody>
                  <a:tcPr>
                    <a:solidFill>
                      <a:srgbClr val="CCFF66"/>
                    </a:solidFill>
                  </a:tcPr>
                </a:tc>
                <a:tc>
                  <a:txBody>
                    <a:bodyPr/>
                    <a:lstStyle/>
                    <a:p>
                      <a:pPr algn="ctr"/>
                      <a:r>
                        <a:rPr lang="en-US" dirty="0" smtClean="0">
                          <a:solidFill>
                            <a:schemeClr val="tx1"/>
                          </a:solidFill>
                        </a:rPr>
                        <a:t>Oliver</a:t>
                      </a:r>
                      <a:endParaRPr lang="en-US" dirty="0">
                        <a:solidFill>
                          <a:schemeClr val="tx1"/>
                        </a:solidFill>
                      </a:endParaRPr>
                    </a:p>
                  </a:txBody>
                  <a:tcPr>
                    <a:solidFill>
                      <a:srgbClr val="CCFF66"/>
                    </a:solidFill>
                  </a:tcPr>
                </a:tc>
              </a:tr>
              <a:tr h="370840">
                <a:tc>
                  <a:txBody>
                    <a:bodyPr/>
                    <a:lstStyle/>
                    <a:p>
                      <a:pPr algn="ctr"/>
                      <a:r>
                        <a:rPr lang="en-US" b="1" dirty="0" smtClean="0">
                          <a:solidFill>
                            <a:schemeClr val="bg1"/>
                          </a:solidFill>
                        </a:rPr>
                        <a:t>Adam</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pPr algn="ctr"/>
                      <a:r>
                        <a:rPr lang="en-US" b="1" dirty="0" smtClean="0">
                          <a:solidFill>
                            <a:schemeClr val="bg1"/>
                          </a:solidFill>
                        </a:rPr>
                        <a:t>Brian</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b="1" dirty="0" smtClean="0">
                          <a:solidFill>
                            <a:schemeClr val="bg1"/>
                          </a:solidFill>
                        </a:rPr>
                        <a:t>Chris</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graphicFrame>
        <p:nvGraphicFramePr>
          <p:cNvPr id="17" name="Content Placeholder 5"/>
          <p:cNvGraphicFramePr>
            <a:graphicFrameLocks/>
          </p:cNvGraphicFramePr>
          <p:nvPr/>
        </p:nvGraphicFramePr>
        <p:xfrm>
          <a:off x="5181600" y="5069840"/>
          <a:ext cx="3505200" cy="1483360"/>
        </p:xfrm>
        <a:graphic>
          <a:graphicData uri="http://schemas.openxmlformats.org/drawingml/2006/table">
            <a:tbl>
              <a:tblPr firstRow="1" bandRow="1">
                <a:tableStyleId>{5C22544A-7EE6-4342-B048-85BDC9FD1C3A}</a:tableStyleId>
              </a:tblPr>
              <a:tblGrid>
                <a:gridCol w="870857"/>
                <a:gridCol w="870857"/>
                <a:gridCol w="870857"/>
                <a:gridCol w="892629"/>
              </a:tblGrid>
              <a:tr h="370840">
                <a:tc>
                  <a:txBody>
                    <a:bodyPr/>
                    <a:lstStyle/>
                    <a:p>
                      <a:endParaRPr lang="en-US" dirty="0"/>
                    </a:p>
                  </a:txBody>
                  <a:tcPr>
                    <a:solidFill>
                      <a:schemeClr val="bg1"/>
                    </a:solidFill>
                  </a:tcPr>
                </a:tc>
                <a:tc>
                  <a:txBody>
                    <a:bodyPr/>
                    <a:lstStyle/>
                    <a:p>
                      <a:pPr algn="ctr"/>
                      <a:r>
                        <a:rPr lang="en-US" dirty="0" smtClean="0">
                          <a:solidFill>
                            <a:schemeClr val="tx1"/>
                          </a:solidFill>
                        </a:rPr>
                        <a:t>Dana</a:t>
                      </a:r>
                      <a:endParaRPr lang="en-US" dirty="0">
                        <a:solidFill>
                          <a:schemeClr val="tx1"/>
                        </a:solidFill>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Ella</a:t>
                      </a:r>
                      <a:endParaRPr kumimoji="0" lang="en-US" b="1" kern="1200" dirty="0">
                        <a:solidFill>
                          <a:schemeClr val="tx1"/>
                        </a:solidFill>
                        <a:latin typeface="+mn-lt"/>
                        <a:ea typeface="+mn-ea"/>
                        <a:cs typeface="+mn-cs"/>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Fanny</a:t>
                      </a:r>
                      <a:endParaRPr kumimoji="0" lang="en-US" b="1" kern="1200" dirty="0">
                        <a:solidFill>
                          <a:schemeClr val="tx1"/>
                        </a:solidFill>
                        <a:latin typeface="+mn-lt"/>
                        <a:ea typeface="+mn-ea"/>
                        <a:cs typeface="+mn-cs"/>
                      </a:endParaRPr>
                    </a:p>
                  </a:txBody>
                  <a:tcPr>
                    <a:solidFill>
                      <a:srgbClr val="FF9966"/>
                    </a:solidFill>
                  </a:tcPr>
                </a:tc>
              </a:tr>
              <a:tr h="370840">
                <a:tc>
                  <a:txBody>
                    <a:bodyPr/>
                    <a:lstStyle/>
                    <a:p>
                      <a:pPr algn="ctr"/>
                      <a:r>
                        <a:rPr lang="en-US" b="1" dirty="0" smtClean="0">
                          <a:solidFill>
                            <a:schemeClr val="tx1"/>
                          </a:solidFill>
                        </a:rPr>
                        <a:t>Matt</a:t>
                      </a:r>
                      <a:endParaRPr lang="en-US" b="1" dirty="0">
                        <a:solidFill>
                          <a:schemeClr val="tx1"/>
                        </a:solidFill>
                      </a:endParaRPr>
                    </a:p>
                  </a:txBody>
                  <a:tcPr>
                    <a:solidFill>
                      <a:srgbClr val="CCFF66"/>
                    </a:solidFill>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pPr algn="ctr"/>
                      <a:r>
                        <a:rPr lang="en-US" b="1" dirty="0" smtClean="0">
                          <a:solidFill>
                            <a:schemeClr val="tx1"/>
                          </a:solidFill>
                        </a:rPr>
                        <a:t>Nancy</a:t>
                      </a:r>
                      <a:endParaRPr lang="en-US" b="1" dirty="0">
                        <a:solidFill>
                          <a:schemeClr val="tx1"/>
                        </a:solidFill>
                      </a:endParaRPr>
                    </a:p>
                  </a:txBody>
                  <a:tcPr>
                    <a:solidFill>
                      <a:srgbClr val="CCFF66"/>
                    </a:solidFill>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b="1" dirty="0" smtClean="0">
                          <a:solidFill>
                            <a:schemeClr val="tx1"/>
                          </a:solidFill>
                        </a:rPr>
                        <a:t>Oliver</a:t>
                      </a:r>
                      <a:endParaRPr lang="en-US" b="1" dirty="0">
                        <a:solidFill>
                          <a:schemeClr val="tx1"/>
                        </a:solidFill>
                      </a:endParaRPr>
                    </a:p>
                  </a:txBody>
                  <a:tcPr>
                    <a:solidFill>
                      <a:srgbClr val="CCFF66"/>
                    </a:solidFill>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10" name="TextBox 9"/>
          <p:cNvSpPr txBox="1"/>
          <p:nvPr/>
        </p:nvSpPr>
        <p:spPr>
          <a:xfrm>
            <a:off x="8077200" y="2936557"/>
            <a:ext cx="364202" cy="492443"/>
          </a:xfrm>
          <a:prstGeom prst="rect">
            <a:avLst/>
          </a:prstGeom>
          <a:noFill/>
        </p:spPr>
        <p:txBody>
          <a:bodyPr wrap="none" rtlCol="0">
            <a:spAutoFit/>
          </a:bodyPr>
          <a:lstStyle/>
          <a:p>
            <a:r>
              <a:rPr lang="en-US" sz="2600" dirty="0" smtClean="0"/>
              <a:t>0</a:t>
            </a:r>
            <a:endParaRPr lang="en-US" sz="2600" dirty="0"/>
          </a:p>
        </p:txBody>
      </p:sp>
      <p:sp>
        <p:nvSpPr>
          <p:cNvPr id="11" name="TextBox 10"/>
          <p:cNvSpPr txBox="1"/>
          <p:nvPr/>
        </p:nvSpPr>
        <p:spPr>
          <a:xfrm>
            <a:off x="7179598" y="3850957"/>
            <a:ext cx="364202" cy="492443"/>
          </a:xfrm>
          <a:prstGeom prst="rect">
            <a:avLst/>
          </a:prstGeom>
          <a:noFill/>
        </p:spPr>
        <p:txBody>
          <a:bodyPr wrap="none" rtlCol="0">
            <a:spAutoFit/>
          </a:bodyPr>
          <a:lstStyle/>
          <a:p>
            <a:r>
              <a:rPr lang="en-US" sz="2600" dirty="0" smtClean="0"/>
              <a:t>0</a:t>
            </a:r>
            <a:endParaRPr lang="en-US" sz="2600" dirty="0"/>
          </a:p>
        </p:txBody>
      </p:sp>
      <p:sp>
        <p:nvSpPr>
          <p:cNvPr id="12" name="TextBox 11"/>
          <p:cNvSpPr txBox="1"/>
          <p:nvPr/>
        </p:nvSpPr>
        <p:spPr>
          <a:xfrm>
            <a:off x="7179598" y="2555557"/>
            <a:ext cx="364202" cy="492443"/>
          </a:xfrm>
          <a:prstGeom prst="rect">
            <a:avLst/>
          </a:prstGeom>
          <a:noFill/>
        </p:spPr>
        <p:txBody>
          <a:bodyPr wrap="none" rtlCol="0">
            <a:spAutoFit/>
          </a:bodyPr>
          <a:lstStyle/>
          <a:p>
            <a:r>
              <a:rPr lang="en-US" sz="2600" dirty="0" smtClean="0"/>
              <a:t>0</a:t>
            </a:r>
            <a:endParaRPr lang="en-US" sz="2600" dirty="0"/>
          </a:p>
        </p:txBody>
      </p:sp>
      <p:sp>
        <p:nvSpPr>
          <p:cNvPr id="13" name="TextBox 12"/>
          <p:cNvSpPr txBox="1"/>
          <p:nvPr/>
        </p:nvSpPr>
        <p:spPr>
          <a:xfrm>
            <a:off x="7179598" y="6109252"/>
            <a:ext cx="364202" cy="492443"/>
          </a:xfrm>
          <a:prstGeom prst="rect">
            <a:avLst/>
          </a:prstGeom>
          <a:noFill/>
        </p:spPr>
        <p:txBody>
          <a:bodyPr wrap="none" rtlCol="0">
            <a:spAutoFit/>
          </a:bodyPr>
          <a:lstStyle/>
          <a:p>
            <a:r>
              <a:rPr lang="en-US" sz="2600" dirty="0" smtClean="0"/>
              <a:t>0</a:t>
            </a:r>
            <a:endParaRPr lang="en-US" sz="2600" dirty="0"/>
          </a:p>
        </p:txBody>
      </p:sp>
      <p:sp>
        <p:nvSpPr>
          <p:cNvPr id="14" name="TextBox 13"/>
          <p:cNvSpPr txBox="1"/>
          <p:nvPr/>
        </p:nvSpPr>
        <p:spPr>
          <a:xfrm>
            <a:off x="762000" y="5436513"/>
            <a:ext cx="2743956" cy="430887"/>
          </a:xfrm>
          <a:prstGeom prst="rect">
            <a:avLst/>
          </a:prstGeom>
          <a:noFill/>
        </p:spPr>
        <p:txBody>
          <a:bodyPr wrap="none" rtlCol="0">
            <a:spAutoFit/>
          </a:bodyPr>
          <a:lstStyle/>
          <a:p>
            <a:r>
              <a:rPr lang="en-US" sz="2200" dirty="0" smtClean="0"/>
              <a:t>Oliver’s dad is Adam.</a:t>
            </a:r>
            <a:endParaRPr lang="en-US" sz="2200" dirty="0"/>
          </a:p>
        </p:txBody>
      </p:sp>
      <p:sp>
        <p:nvSpPr>
          <p:cNvPr id="18" name="TextBox 17"/>
          <p:cNvSpPr txBox="1"/>
          <p:nvPr/>
        </p:nvSpPr>
        <p:spPr>
          <a:xfrm>
            <a:off x="8142834" y="3836504"/>
            <a:ext cx="288862" cy="492443"/>
          </a:xfrm>
          <a:prstGeom prst="rect">
            <a:avLst/>
          </a:prstGeom>
          <a:noFill/>
        </p:spPr>
        <p:txBody>
          <a:bodyPr wrap="none" rtlCol="0">
            <a:spAutoFit/>
          </a:bodyPr>
          <a:lstStyle/>
          <a:p>
            <a:r>
              <a:rPr lang="en-US" sz="2600" dirty="0" smtClean="0"/>
              <a:t>1</a:t>
            </a:r>
            <a:endParaRPr lang="en-US" sz="2600" dirty="0"/>
          </a:p>
        </p:txBody>
      </p:sp>
      <p:sp>
        <p:nvSpPr>
          <p:cNvPr id="19" name="TextBox 18"/>
          <p:cNvSpPr txBox="1"/>
          <p:nvPr/>
        </p:nvSpPr>
        <p:spPr>
          <a:xfrm>
            <a:off x="6328146" y="3850957"/>
            <a:ext cx="364202" cy="492443"/>
          </a:xfrm>
          <a:prstGeom prst="rect">
            <a:avLst/>
          </a:prstGeom>
          <a:noFill/>
        </p:spPr>
        <p:txBody>
          <a:bodyPr wrap="none" rtlCol="0">
            <a:spAutoFit/>
          </a:bodyPr>
          <a:lstStyle/>
          <a:p>
            <a:r>
              <a:rPr lang="en-US" sz="2600" dirty="0" smtClean="0"/>
              <a:t>0</a:t>
            </a:r>
            <a:endParaRPr lang="en-US" sz="2600" dirty="0"/>
          </a:p>
        </p:txBody>
      </p:sp>
      <p:sp>
        <p:nvSpPr>
          <p:cNvPr id="20" name="TextBox 19"/>
          <p:cNvSpPr txBox="1"/>
          <p:nvPr/>
        </p:nvSpPr>
        <p:spPr>
          <a:xfrm>
            <a:off x="8093998" y="4191000"/>
            <a:ext cx="364202" cy="492443"/>
          </a:xfrm>
          <a:prstGeom prst="rect">
            <a:avLst/>
          </a:prstGeom>
          <a:noFill/>
        </p:spPr>
        <p:txBody>
          <a:bodyPr wrap="none" rtlCol="0">
            <a:spAutoFit/>
          </a:bodyPr>
          <a:lstStyle/>
          <a:p>
            <a:r>
              <a:rPr lang="en-US" sz="2600" dirty="0" smtClean="0"/>
              <a:t>0</a:t>
            </a:r>
            <a:endParaRPr lang="en-US" sz="2600" dirty="0"/>
          </a:p>
        </p:txBody>
      </p:sp>
      <p:sp>
        <p:nvSpPr>
          <p:cNvPr id="21" name="TextBox 20"/>
          <p:cNvSpPr txBox="1"/>
          <p:nvPr/>
        </p:nvSpPr>
        <p:spPr>
          <a:xfrm>
            <a:off x="8093998" y="4599705"/>
            <a:ext cx="364202" cy="492443"/>
          </a:xfrm>
          <a:prstGeom prst="rect">
            <a:avLst/>
          </a:prstGeom>
          <a:noFill/>
        </p:spPr>
        <p:txBody>
          <a:bodyPr wrap="none" rtlCol="0">
            <a:spAutoFit/>
          </a:bodyPr>
          <a:lstStyle/>
          <a:p>
            <a:r>
              <a:rPr lang="en-US" sz="2600" dirty="0" smtClean="0"/>
              <a:t>0</a:t>
            </a:r>
            <a:endParaRPr lang="en-US" sz="2600" dirty="0"/>
          </a:p>
        </p:txBody>
      </p:sp>
      <p:sp>
        <p:nvSpPr>
          <p:cNvPr id="22" name="TextBox 21"/>
          <p:cNvSpPr txBox="1"/>
          <p:nvPr/>
        </p:nvSpPr>
        <p:spPr>
          <a:xfrm>
            <a:off x="8090452" y="5351765"/>
            <a:ext cx="364202" cy="492443"/>
          </a:xfrm>
          <a:prstGeom prst="rect">
            <a:avLst/>
          </a:prstGeom>
          <a:noFill/>
        </p:spPr>
        <p:txBody>
          <a:bodyPr wrap="none" rtlCol="0">
            <a:spAutoFit/>
          </a:bodyPr>
          <a:lstStyle/>
          <a:p>
            <a:r>
              <a:rPr lang="en-US" sz="2600" dirty="0" smtClean="0"/>
              <a:t>0</a:t>
            </a:r>
            <a:endParaRPr lang="en-US" sz="2600" dirty="0"/>
          </a:p>
        </p:txBody>
      </p:sp>
      <p:sp>
        <p:nvSpPr>
          <p:cNvPr id="23" name="TextBox 22"/>
          <p:cNvSpPr txBox="1"/>
          <p:nvPr/>
        </p:nvSpPr>
        <p:spPr>
          <a:xfrm>
            <a:off x="7179598" y="4598504"/>
            <a:ext cx="364202" cy="492443"/>
          </a:xfrm>
          <a:prstGeom prst="rect">
            <a:avLst/>
          </a:prstGeom>
          <a:noFill/>
        </p:spPr>
        <p:txBody>
          <a:bodyPr wrap="none" rtlCol="0">
            <a:spAutoFit/>
          </a:bodyPr>
          <a:lstStyle/>
          <a:p>
            <a:r>
              <a:rPr lang="en-US" sz="2600" dirty="0" smtClean="0"/>
              <a:t>0</a:t>
            </a:r>
            <a:endParaRPr lang="en-US" sz="2600" dirty="0"/>
          </a:p>
        </p:txBody>
      </p:sp>
      <p:sp>
        <p:nvSpPr>
          <p:cNvPr id="24" name="TextBox 23"/>
          <p:cNvSpPr txBox="1"/>
          <p:nvPr/>
        </p:nvSpPr>
        <p:spPr>
          <a:xfrm>
            <a:off x="7225748" y="4191000"/>
            <a:ext cx="288862" cy="492443"/>
          </a:xfrm>
          <a:prstGeom prst="rect">
            <a:avLst/>
          </a:prstGeom>
          <a:noFill/>
        </p:spPr>
        <p:txBody>
          <a:bodyPr wrap="none" rtlCol="0">
            <a:spAutoFit/>
          </a:bodyPr>
          <a:lstStyle/>
          <a:p>
            <a:r>
              <a:rPr lang="en-US" sz="2600" dirty="0" smtClean="0"/>
              <a:t>1</a:t>
            </a:r>
            <a:endParaRPr lang="en-US" sz="2600" dirty="0"/>
          </a:p>
        </p:txBody>
      </p:sp>
      <p:sp>
        <p:nvSpPr>
          <p:cNvPr id="25" name="TextBox 24"/>
          <p:cNvSpPr txBox="1"/>
          <p:nvPr/>
        </p:nvSpPr>
        <p:spPr>
          <a:xfrm>
            <a:off x="6353790" y="4585252"/>
            <a:ext cx="288862" cy="492443"/>
          </a:xfrm>
          <a:prstGeom prst="rect">
            <a:avLst/>
          </a:prstGeom>
          <a:noFill/>
        </p:spPr>
        <p:txBody>
          <a:bodyPr wrap="none" rtlCol="0">
            <a:spAutoFit/>
          </a:bodyPr>
          <a:lstStyle/>
          <a:p>
            <a:r>
              <a:rPr lang="en-US" sz="2600" dirty="0" smtClean="0"/>
              <a:t>1</a:t>
            </a:r>
            <a:endParaRPr lang="en-US" sz="2600" dirty="0"/>
          </a:p>
        </p:txBody>
      </p:sp>
      <p:sp>
        <p:nvSpPr>
          <p:cNvPr id="26" name="TextBox 25"/>
          <p:cNvSpPr txBox="1"/>
          <p:nvPr/>
        </p:nvSpPr>
        <p:spPr>
          <a:xfrm>
            <a:off x="6324600" y="4177748"/>
            <a:ext cx="364202" cy="492443"/>
          </a:xfrm>
          <a:prstGeom prst="rect">
            <a:avLst/>
          </a:prstGeom>
          <a:noFill/>
        </p:spPr>
        <p:txBody>
          <a:bodyPr wrap="none" rtlCol="0">
            <a:spAutoFit/>
          </a:bodyPr>
          <a:lstStyle/>
          <a:p>
            <a:r>
              <a:rPr lang="en-US" sz="2600" dirty="0" smtClean="0"/>
              <a:t>0</a:t>
            </a:r>
            <a:endParaRPr lang="en-US" sz="2600" dirty="0"/>
          </a:p>
        </p:txBody>
      </p:sp>
      <p:sp>
        <p:nvSpPr>
          <p:cNvPr id="27" name="TextBox 26"/>
          <p:cNvSpPr txBox="1"/>
          <p:nvPr/>
        </p:nvSpPr>
        <p:spPr>
          <a:xfrm>
            <a:off x="7179598" y="5715000"/>
            <a:ext cx="364202" cy="492443"/>
          </a:xfrm>
          <a:prstGeom prst="rect">
            <a:avLst/>
          </a:prstGeom>
          <a:noFill/>
        </p:spPr>
        <p:txBody>
          <a:bodyPr wrap="none" rtlCol="0">
            <a:spAutoFit/>
          </a:bodyPr>
          <a:lstStyle/>
          <a:p>
            <a:r>
              <a:rPr lang="en-US" sz="2600" dirty="0" smtClean="0"/>
              <a:t>0</a:t>
            </a:r>
            <a:endParaRPr lang="en-US" sz="2600" dirty="0"/>
          </a:p>
        </p:txBody>
      </p:sp>
      <p:sp>
        <p:nvSpPr>
          <p:cNvPr id="28" name="TextBox 27"/>
          <p:cNvSpPr txBox="1"/>
          <p:nvPr/>
        </p:nvSpPr>
        <p:spPr>
          <a:xfrm>
            <a:off x="7225748" y="5334000"/>
            <a:ext cx="288862" cy="492443"/>
          </a:xfrm>
          <a:prstGeom prst="rect">
            <a:avLst/>
          </a:prstGeom>
          <a:noFill/>
        </p:spPr>
        <p:txBody>
          <a:bodyPr wrap="none" rtlCol="0">
            <a:spAutoFit/>
          </a:bodyPr>
          <a:lstStyle/>
          <a:p>
            <a:r>
              <a:rPr lang="en-US" sz="2600" dirty="0" smtClean="0"/>
              <a:t>1</a:t>
            </a:r>
            <a:endParaRPr lang="en-US" sz="2600" dirty="0"/>
          </a:p>
        </p:txBody>
      </p:sp>
      <p:sp>
        <p:nvSpPr>
          <p:cNvPr id="29" name="TextBox 28"/>
          <p:cNvSpPr txBox="1"/>
          <p:nvPr/>
        </p:nvSpPr>
        <p:spPr>
          <a:xfrm>
            <a:off x="6324600" y="5334000"/>
            <a:ext cx="364202" cy="492443"/>
          </a:xfrm>
          <a:prstGeom prst="rect">
            <a:avLst/>
          </a:prstGeom>
          <a:noFill/>
        </p:spPr>
        <p:txBody>
          <a:bodyPr wrap="none" rtlCol="0">
            <a:spAutoFit/>
          </a:bodyPr>
          <a:lstStyle/>
          <a:p>
            <a:r>
              <a:rPr lang="en-US" sz="2600" dirty="0" smtClean="0"/>
              <a:t>0</a:t>
            </a:r>
            <a:endParaRPr lang="en-US" sz="2600" dirty="0"/>
          </a:p>
        </p:txBody>
      </p:sp>
      <p:sp>
        <p:nvSpPr>
          <p:cNvPr id="30" name="TextBox 29"/>
          <p:cNvSpPr txBox="1"/>
          <p:nvPr/>
        </p:nvSpPr>
        <p:spPr>
          <a:xfrm>
            <a:off x="7225748" y="2923305"/>
            <a:ext cx="288862" cy="492443"/>
          </a:xfrm>
          <a:prstGeom prst="rect">
            <a:avLst/>
          </a:prstGeom>
          <a:noFill/>
        </p:spPr>
        <p:txBody>
          <a:bodyPr wrap="none" rtlCol="0">
            <a:spAutoFit/>
          </a:bodyPr>
          <a:lstStyle/>
          <a:p>
            <a:r>
              <a:rPr lang="en-US" sz="2600" dirty="0" smtClean="0"/>
              <a:t>1</a:t>
            </a:r>
            <a:endParaRPr lang="en-US" sz="2600" dirty="0"/>
          </a:p>
        </p:txBody>
      </p:sp>
      <p:sp>
        <p:nvSpPr>
          <p:cNvPr id="31" name="TextBox 30"/>
          <p:cNvSpPr txBox="1"/>
          <p:nvPr/>
        </p:nvSpPr>
        <p:spPr>
          <a:xfrm>
            <a:off x="6341398" y="2908852"/>
            <a:ext cx="364202" cy="492443"/>
          </a:xfrm>
          <a:prstGeom prst="rect">
            <a:avLst/>
          </a:prstGeom>
          <a:noFill/>
        </p:spPr>
        <p:txBody>
          <a:bodyPr wrap="none" rtlCol="0">
            <a:spAutoFit/>
          </a:bodyPr>
          <a:lstStyle/>
          <a:p>
            <a:r>
              <a:rPr lang="en-US" sz="2600" dirty="0" smtClean="0"/>
              <a:t>0</a:t>
            </a:r>
            <a:endParaRPr lang="en-US" sz="2600" dirty="0"/>
          </a:p>
        </p:txBody>
      </p:sp>
      <p:sp>
        <p:nvSpPr>
          <p:cNvPr id="32" name="TextBox 31"/>
          <p:cNvSpPr txBox="1"/>
          <p:nvPr/>
        </p:nvSpPr>
        <p:spPr>
          <a:xfrm>
            <a:off x="7179598" y="2196548"/>
            <a:ext cx="364202" cy="492443"/>
          </a:xfrm>
          <a:prstGeom prst="rect">
            <a:avLst/>
          </a:prstGeom>
          <a:noFill/>
        </p:spPr>
        <p:txBody>
          <a:bodyPr wrap="none" rtlCol="0">
            <a:spAutoFit/>
          </a:bodyPr>
          <a:lstStyle/>
          <a:p>
            <a:r>
              <a:rPr lang="en-US" sz="2600" dirty="0" smtClean="0"/>
              <a:t>0</a:t>
            </a:r>
            <a:endParaRPr lang="en-US" sz="26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linds(horizontal)">
                                      <p:cBhvr>
                                        <p:cTn id="17" dur="500"/>
                                        <p:tgtEl>
                                          <p:spTgt spid="19"/>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linds(horizontal)">
                                      <p:cBhvr>
                                        <p:cTn id="20" dur="500"/>
                                        <p:tgtEl>
                                          <p:spTgt spid="11"/>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blinds(horizontal)">
                                      <p:cBhvr>
                                        <p:cTn id="23" dur="500"/>
                                        <p:tgtEl>
                                          <p:spTgt spid="20"/>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blinds(horizontal)">
                                      <p:cBhvr>
                                        <p:cTn id="26" dur="5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blinds(horizontal)">
                                      <p:cBhvr>
                                        <p:cTn id="31" dur="500"/>
                                        <p:tgtEl>
                                          <p:spTgt spid="24"/>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blinds(horizontal)">
                                      <p:cBhvr>
                                        <p:cTn id="36" dur="500"/>
                                        <p:tgtEl>
                                          <p:spTgt spid="26"/>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blinds(horizontal)">
                                      <p:cBhvr>
                                        <p:cTn id="41" dur="500"/>
                                        <p:tgtEl>
                                          <p:spTgt spid="25"/>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blinds(horizontal)">
                                      <p:cBhvr>
                                        <p:cTn id="46" dur="500"/>
                                        <p:tgtEl>
                                          <p:spTgt spid="27"/>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blinds(horizontal)">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blinds(horizontal)">
                                      <p:cBhvr>
                                        <p:cTn id="56" dur="500"/>
                                        <p:tgtEl>
                                          <p:spTgt spid="29"/>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blinds(horizontal)">
                                      <p:cBhvr>
                                        <p:cTn id="59" dur="500"/>
                                        <p:tgtEl>
                                          <p:spTgt spid="22"/>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blinds(horizontal)">
                                      <p:cBhvr>
                                        <p:cTn id="64" dur="500"/>
                                        <p:tgtEl>
                                          <p:spTgt spid="30"/>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31"/>
                                        </p:tgtEl>
                                        <p:attrNameLst>
                                          <p:attrName>style.visibility</p:attrName>
                                        </p:attrNameLst>
                                      </p:cBhvr>
                                      <p:to>
                                        <p:strVal val="visible"/>
                                      </p:to>
                                    </p:set>
                                    <p:animEffect transition="in" filter="blinds(horizontal)">
                                      <p:cBhvr>
                                        <p:cTn id="69" dur="500"/>
                                        <p:tgtEl>
                                          <p:spTgt spid="31"/>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32"/>
                                        </p:tgtEl>
                                        <p:attrNameLst>
                                          <p:attrName>style.visibility</p:attrName>
                                        </p:attrNameLst>
                                      </p:cBhvr>
                                      <p:to>
                                        <p:strVal val="visible"/>
                                      </p:to>
                                    </p:set>
                                    <p:animEffect transition="in" filter="blinds(horizontal)">
                                      <p:cBhvr>
                                        <p:cTn id="7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8" grpId="0"/>
      <p:bldP spid="19" grpId="0"/>
      <p:bldP spid="20" grpId="0"/>
      <p:bldP spid="21" grpId="0"/>
      <p:bldP spid="22" grpId="0"/>
      <p:bldP spid="24" grpId="0"/>
      <p:bldP spid="25" grpId="0"/>
      <p:bldP spid="26" grpId="0"/>
      <p:bldP spid="27" grpId="0"/>
      <p:bldP spid="28" grpId="0"/>
      <p:bldP spid="29" grpId="0"/>
      <p:bldP spid="30" grpId="0"/>
      <p:bldP spid="31" grpId="0"/>
      <p:bldP spid="3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my family?</a:t>
            </a:r>
            <a:endParaRPr lang="en-US" dirty="0"/>
          </a:p>
        </p:txBody>
      </p:sp>
      <p:sp>
        <p:nvSpPr>
          <p:cNvPr id="3" name="Content Placeholder 2"/>
          <p:cNvSpPr>
            <a:spLocks noGrp="1"/>
          </p:cNvSpPr>
          <p:nvPr>
            <p:ph idx="1"/>
          </p:nvPr>
        </p:nvSpPr>
        <p:spPr>
          <a:xfrm>
            <a:off x="457200" y="1935480"/>
            <a:ext cx="4724400" cy="4389120"/>
          </a:xfrm>
        </p:spPr>
        <p:txBody>
          <a:bodyPr>
            <a:normAutofit/>
          </a:bodyPr>
          <a:lstStyle/>
          <a:p>
            <a:r>
              <a:rPr lang="en-US" sz="2200" dirty="0" smtClean="0"/>
              <a:t>Chris is not Fanny’s husband, nor </a:t>
            </a:r>
            <a:r>
              <a:rPr lang="en-US" sz="2200" dirty="0" err="1" smtClean="0"/>
              <a:t>Nacy’s</a:t>
            </a:r>
            <a:r>
              <a:rPr lang="en-US" sz="2200" dirty="0" smtClean="0"/>
              <a:t> dad.</a:t>
            </a:r>
          </a:p>
          <a:p>
            <a:r>
              <a:rPr lang="en-US" sz="2200" dirty="0" smtClean="0"/>
              <a:t>Ella is not Brian’s wife, nor Oliver’s mom.</a:t>
            </a:r>
          </a:p>
          <a:p>
            <a:r>
              <a:rPr lang="en-US" sz="2200" dirty="0" smtClean="0"/>
              <a:t>Fanny is Matt’s mom if Oliver’s dad is Brian or Chris.</a:t>
            </a:r>
          </a:p>
          <a:p>
            <a:r>
              <a:rPr lang="en-US" sz="2200" dirty="0" smtClean="0"/>
              <a:t>If Fanny is Brian’s wife, Dana is not Oliver’s mom.</a:t>
            </a:r>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Matching Problem</a:t>
            </a:r>
          </a:p>
        </p:txBody>
      </p:sp>
      <p:graphicFrame>
        <p:nvGraphicFramePr>
          <p:cNvPr id="15" name="Content Placeholder 5"/>
          <p:cNvGraphicFramePr>
            <a:graphicFrameLocks/>
          </p:cNvGraphicFramePr>
          <p:nvPr/>
        </p:nvGraphicFramePr>
        <p:xfrm>
          <a:off x="5181600" y="1899603"/>
          <a:ext cx="3505200" cy="1483360"/>
        </p:xfrm>
        <a:graphic>
          <a:graphicData uri="http://schemas.openxmlformats.org/drawingml/2006/table">
            <a:tbl>
              <a:tblPr firstRow="1" bandRow="1">
                <a:tableStyleId>{5C22544A-7EE6-4342-B048-85BDC9FD1C3A}</a:tableStyleId>
              </a:tblPr>
              <a:tblGrid>
                <a:gridCol w="870857"/>
                <a:gridCol w="870857"/>
                <a:gridCol w="870857"/>
                <a:gridCol w="892629"/>
              </a:tblGrid>
              <a:tr h="370840">
                <a:tc>
                  <a:txBody>
                    <a:bodyPr/>
                    <a:lstStyle/>
                    <a:p>
                      <a:endParaRPr lang="en-US" dirty="0"/>
                    </a:p>
                  </a:txBody>
                  <a:tcPr>
                    <a:solidFill>
                      <a:schemeClr val="bg1"/>
                    </a:solidFill>
                  </a:tcPr>
                </a:tc>
                <a:tc>
                  <a:txBody>
                    <a:bodyPr/>
                    <a:lstStyle/>
                    <a:p>
                      <a:pPr algn="ctr"/>
                      <a:r>
                        <a:rPr lang="en-US" dirty="0" smtClean="0">
                          <a:solidFill>
                            <a:schemeClr val="tx1"/>
                          </a:solidFill>
                        </a:rPr>
                        <a:t>Dana</a:t>
                      </a:r>
                      <a:endParaRPr lang="en-US" dirty="0">
                        <a:solidFill>
                          <a:schemeClr val="tx1"/>
                        </a:solidFill>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Ella</a:t>
                      </a:r>
                      <a:endParaRPr kumimoji="0" lang="en-US" b="1" kern="1200" dirty="0">
                        <a:solidFill>
                          <a:schemeClr val="tx1"/>
                        </a:solidFill>
                        <a:latin typeface="+mn-lt"/>
                        <a:ea typeface="+mn-ea"/>
                        <a:cs typeface="+mn-cs"/>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Fanny</a:t>
                      </a:r>
                      <a:endParaRPr kumimoji="0" lang="en-US" b="1" kern="1200" dirty="0">
                        <a:solidFill>
                          <a:schemeClr val="tx1"/>
                        </a:solidFill>
                        <a:latin typeface="+mn-lt"/>
                        <a:ea typeface="+mn-ea"/>
                        <a:cs typeface="+mn-cs"/>
                      </a:endParaRPr>
                    </a:p>
                  </a:txBody>
                  <a:tcPr>
                    <a:solidFill>
                      <a:srgbClr val="FF9966"/>
                    </a:solidFill>
                  </a:tcPr>
                </a:tc>
              </a:tr>
              <a:tr h="370840">
                <a:tc>
                  <a:txBody>
                    <a:bodyPr/>
                    <a:lstStyle/>
                    <a:p>
                      <a:pPr algn="ctr"/>
                      <a:r>
                        <a:rPr lang="en-US" b="1" dirty="0" smtClean="0">
                          <a:solidFill>
                            <a:schemeClr val="bg1"/>
                          </a:solidFill>
                        </a:rPr>
                        <a:t>Adam</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pPr algn="ctr"/>
                      <a:r>
                        <a:rPr lang="en-US" b="1" dirty="0" smtClean="0">
                          <a:solidFill>
                            <a:schemeClr val="bg1"/>
                          </a:solidFill>
                        </a:rPr>
                        <a:t>Brian</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b="1" dirty="0" smtClean="0">
                          <a:solidFill>
                            <a:schemeClr val="bg1"/>
                          </a:solidFill>
                        </a:rPr>
                        <a:t>Chris</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graphicFrame>
        <p:nvGraphicFramePr>
          <p:cNvPr id="16" name="Content Placeholder 5"/>
          <p:cNvGraphicFramePr>
            <a:graphicFrameLocks/>
          </p:cNvGraphicFramePr>
          <p:nvPr/>
        </p:nvGraphicFramePr>
        <p:xfrm>
          <a:off x="5181600" y="3545840"/>
          <a:ext cx="3505200" cy="1483360"/>
        </p:xfrm>
        <a:graphic>
          <a:graphicData uri="http://schemas.openxmlformats.org/drawingml/2006/table">
            <a:tbl>
              <a:tblPr firstRow="1" bandRow="1">
                <a:tableStyleId>{5C22544A-7EE6-4342-B048-85BDC9FD1C3A}</a:tableStyleId>
              </a:tblPr>
              <a:tblGrid>
                <a:gridCol w="870857"/>
                <a:gridCol w="870857"/>
                <a:gridCol w="870857"/>
                <a:gridCol w="892629"/>
              </a:tblGrid>
              <a:tr h="370840">
                <a:tc>
                  <a:txBody>
                    <a:bodyPr/>
                    <a:lstStyle/>
                    <a:p>
                      <a:endParaRPr lang="en-US" dirty="0"/>
                    </a:p>
                  </a:txBody>
                  <a:tcPr>
                    <a:solidFill>
                      <a:schemeClr val="bg1"/>
                    </a:solidFill>
                  </a:tcPr>
                </a:tc>
                <a:tc>
                  <a:txBody>
                    <a:bodyPr/>
                    <a:lstStyle/>
                    <a:p>
                      <a:pPr algn="ctr"/>
                      <a:r>
                        <a:rPr lang="en-US" dirty="0" smtClean="0">
                          <a:solidFill>
                            <a:schemeClr val="tx1"/>
                          </a:solidFill>
                        </a:rPr>
                        <a:t>Matt</a:t>
                      </a:r>
                      <a:endParaRPr lang="en-US" dirty="0">
                        <a:solidFill>
                          <a:schemeClr val="tx1"/>
                        </a:solidFill>
                      </a:endParaRPr>
                    </a:p>
                  </a:txBody>
                  <a:tcPr>
                    <a:solidFill>
                      <a:srgbClr val="CCFF66"/>
                    </a:solidFill>
                  </a:tcPr>
                </a:tc>
                <a:tc>
                  <a:txBody>
                    <a:bodyPr/>
                    <a:lstStyle/>
                    <a:p>
                      <a:pPr algn="ctr"/>
                      <a:r>
                        <a:rPr lang="en-US" dirty="0" smtClean="0">
                          <a:solidFill>
                            <a:schemeClr val="tx1"/>
                          </a:solidFill>
                        </a:rPr>
                        <a:t>Nancy</a:t>
                      </a:r>
                      <a:endParaRPr lang="en-US" dirty="0">
                        <a:solidFill>
                          <a:schemeClr val="tx1"/>
                        </a:solidFill>
                      </a:endParaRPr>
                    </a:p>
                  </a:txBody>
                  <a:tcPr>
                    <a:solidFill>
                      <a:srgbClr val="CCFF66"/>
                    </a:solidFill>
                  </a:tcPr>
                </a:tc>
                <a:tc>
                  <a:txBody>
                    <a:bodyPr/>
                    <a:lstStyle/>
                    <a:p>
                      <a:pPr algn="ctr"/>
                      <a:r>
                        <a:rPr lang="en-US" dirty="0" smtClean="0">
                          <a:solidFill>
                            <a:schemeClr val="tx1"/>
                          </a:solidFill>
                        </a:rPr>
                        <a:t>Oliver</a:t>
                      </a:r>
                      <a:endParaRPr lang="en-US" dirty="0">
                        <a:solidFill>
                          <a:schemeClr val="tx1"/>
                        </a:solidFill>
                      </a:endParaRPr>
                    </a:p>
                  </a:txBody>
                  <a:tcPr>
                    <a:solidFill>
                      <a:srgbClr val="CCFF66"/>
                    </a:solidFill>
                  </a:tcPr>
                </a:tc>
              </a:tr>
              <a:tr h="370840">
                <a:tc>
                  <a:txBody>
                    <a:bodyPr/>
                    <a:lstStyle/>
                    <a:p>
                      <a:pPr algn="ctr"/>
                      <a:r>
                        <a:rPr lang="en-US" b="1" dirty="0" smtClean="0">
                          <a:solidFill>
                            <a:schemeClr val="bg1"/>
                          </a:solidFill>
                        </a:rPr>
                        <a:t>Adam</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pPr algn="ctr"/>
                      <a:r>
                        <a:rPr lang="en-US" b="1" dirty="0" smtClean="0">
                          <a:solidFill>
                            <a:schemeClr val="bg1"/>
                          </a:solidFill>
                        </a:rPr>
                        <a:t>Brian</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b="1" dirty="0" smtClean="0">
                          <a:solidFill>
                            <a:schemeClr val="bg1"/>
                          </a:solidFill>
                        </a:rPr>
                        <a:t>Chris</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graphicFrame>
        <p:nvGraphicFramePr>
          <p:cNvPr id="17" name="Content Placeholder 5"/>
          <p:cNvGraphicFramePr>
            <a:graphicFrameLocks/>
          </p:cNvGraphicFramePr>
          <p:nvPr/>
        </p:nvGraphicFramePr>
        <p:xfrm>
          <a:off x="5181600" y="5069840"/>
          <a:ext cx="3505200" cy="1483360"/>
        </p:xfrm>
        <a:graphic>
          <a:graphicData uri="http://schemas.openxmlformats.org/drawingml/2006/table">
            <a:tbl>
              <a:tblPr firstRow="1" bandRow="1">
                <a:tableStyleId>{5C22544A-7EE6-4342-B048-85BDC9FD1C3A}</a:tableStyleId>
              </a:tblPr>
              <a:tblGrid>
                <a:gridCol w="870857"/>
                <a:gridCol w="870857"/>
                <a:gridCol w="870857"/>
                <a:gridCol w="892629"/>
              </a:tblGrid>
              <a:tr h="370840">
                <a:tc>
                  <a:txBody>
                    <a:bodyPr/>
                    <a:lstStyle/>
                    <a:p>
                      <a:endParaRPr lang="en-US" dirty="0"/>
                    </a:p>
                  </a:txBody>
                  <a:tcPr>
                    <a:solidFill>
                      <a:schemeClr val="bg1"/>
                    </a:solidFill>
                  </a:tcPr>
                </a:tc>
                <a:tc>
                  <a:txBody>
                    <a:bodyPr/>
                    <a:lstStyle/>
                    <a:p>
                      <a:pPr algn="ctr"/>
                      <a:r>
                        <a:rPr lang="en-US" dirty="0" smtClean="0">
                          <a:solidFill>
                            <a:schemeClr val="tx1"/>
                          </a:solidFill>
                        </a:rPr>
                        <a:t>Dana</a:t>
                      </a:r>
                      <a:endParaRPr lang="en-US" dirty="0">
                        <a:solidFill>
                          <a:schemeClr val="tx1"/>
                        </a:solidFill>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Ella</a:t>
                      </a:r>
                      <a:endParaRPr kumimoji="0" lang="en-US" b="1" kern="1200" dirty="0">
                        <a:solidFill>
                          <a:schemeClr val="tx1"/>
                        </a:solidFill>
                        <a:latin typeface="+mn-lt"/>
                        <a:ea typeface="+mn-ea"/>
                        <a:cs typeface="+mn-cs"/>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Fanny</a:t>
                      </a:r>
                      <a:endParaRPr kumimoji="0" lang="en-US" b="1" kern="1200" dirty="0">
                        <a:solidFill>
                          <a:schemeClr val="tx1"/>
                        </a:solidFill>
                        <a:latin typeface="+mn-lt"/>
                        <a:ea typeface="+mn-ea"/>
                        <a:cs typeface="+mn-cs"/>
                      </a:endParaRPr>
                    </a:p>
                  </a:txBody>
                  <a:tcPr>
                    <a:solidFill>
                      <a:srgbClr val="FF9966"/>
                    </a:solidFill>
                  </a:tcPr>
                </a:tc>
              </a:tr>
              <a:tr h="370840">
                <a:tc>
                  <a:txBody>
                    <a:bodyPr/>
                    <a:lstStyle/>
                    <a:p>
                      <a:pPr algn="ctr"/>
                      <a:r>
                        <a:rPr lang="en-US" b="1" dirty="0" smtClean="0">
                          <a:solidFill>
                            <a:schemeClr val="tx1"/>
                          </a:solidFill>
                        </a:rPr>
                        <a:t>Matt</a:t>
                      </a:r>
                      <a:endParaRPr lang="en-US" b="1" dirty="0">
                        <a:solidFill>
                          <a:schemeClr val="tx1"/>
                        </a:solidFill>
                      </a:endParaRPr>
                    </a:p>
                  </a:txBody>
                  <a:tcPr>
                    <a:solidFill>
                      <a:srgbClr val="CCFF66"/>
                    </a:solidFill>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pPr algn="ctr"/>
                      <a:r>
                        <a:rPr lang="en-US" b="1" dirty="0" smtClean="0">
                          <a:solidFill>
                            <a:schemeClr val="tx1"/>
                          </a:solidFill>
                        </a:rPr>
                        <a:t>Nancy</a:t>
                      </a:r>
                      <a:endParaRPr lang="en-US" b="1" dirty="0">
                        <a:solidFill>
                          <a:schemeClr val="tx1"/>
                        </a:solidFill>
                      </a:endParaRPr>
                    </a:p>
                  </a:txBody>
                  <a:tcPr>
                    <a:solidFill>
                      <a:srgbClr val="CCFF66"/>
                    </a:solidFill>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b="1" dirty="0" smtClean="0">
                          <a:solidFill>
                            <a:schemeClr val="tx1"/>
                          </a:solidFill>
                        </a:rPr>
                        <a:t>Oliver</a:t>
                      </a:r>
                      <a:endParaRPr lang="en-US" b="1" dirty="0">
                        <a:solidFill>
                          <a:schemeClr val="tx1"/>
                        </a:solidFill>
                      </a:endParaRPr>
                    </a:p>
                  </a:txBody>
                  <a:tcPr>
                    <a:solidFill>
                      <a:srgbClr val="CCFF66"/>
                    </a:solidFill>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10" name="TextBox 9"/>
          <p:cNvSpPr txBox="1"/>
          <p:nvPr/>
        </p:nvSpPr>
        <p:spPr>
          <a:xfrm>
            <a:off x="8077200" y="2936557"/>
            <a:ext cx="364202" cy="492443"/>
          </a:xfrm>
          <a:prstGeom prst="rect">
            <a:avLst/>
          </a:prstGeom>
          <a:noFill/>
        </p:spPr>
        <p:txBody>
          <a:bodyPr wrap="none" rtlCol="0">
            <a:spAutoFit/>
          </a:bodyPr>
          <a:lstStyle/>
          <a:p>
            <a:r>
              <a:rPr lang="en-US" sz="2600" dirty="0" smtClean="0"/>
              <a:t>0</a:t>
            </a:r>
            <a:endParaRPr lang="en-US" sz="2600" dirty="0"/>
          </a:p>
        </p:txBody>
      </p:sp>
      <p:sp>
        <p:nvSpPr>
          <p:cNvPr id="11" name="TextBox 10"/>
          <p:cNvSpPr txBox="1"/>
          <p:nvPr/>
        </p:nvSpPr>
        <p:spPr>
          <a:xfrm>
            <a:off x="7179598" y="3850957"/>
            <a:ext cx="364202" cy="492443"/>
          </a:xfrm>
          <a:prstGeom prst="rect">
            <a:avLst/>
          </a:prstGeom>
          <a:noFill/>
        </p:spPr>
        <p:txBody>
          <a:bodyPr wrap="none" rtlCol="0">
            <a:spAutoFit/>
          </a:bodyPr>
          <a:lstStyle/>
          <a:p>
            <a:r>
              <a:rPr lang="en-US" sz="2600" dirty="0" smtClean="0"/>
              <a:t>0</a:t>
            </a:r>
            <a:endParaRPr lang="en-US" sz="2600" dirty="0"/>
          </a:p>
        </p:txBody>
      </p:sp>
      <p:sp>
        <p:nvSpPr>
          <p:cNvPr id="12" name="TextBox 11"/>
          <p:cNvSpPr txBox="1"/>
          <p:nvPr/>
        </p:nvSpPr>
        <p:spPr>
          <a:xfrm>
            <a:off x="7179598" y="2555557"/>
            <a:ext cx="364202" cy="492443"/>
          </a:xfrm>
          <a:prstGeom prst="rect">
            <a:avLst/>
          </a:prstGeom>
          <a:noFill/>
        </p:spPr>
        <p:txBody>
          <a:bodyPr wrap="none" rtlCol="0">
            <a:spAutoFit/>
          </a:bodyPr>
          <a:lstStyle/>
          <a:p>
            <a:r>
              <a:rPr lang="en-US" sz="2600" dirty="0" smtClean="0"/>
              <a:t>0</a:t>
            </a:r>
            <a:endParaRPr lang="en-US" sz="2600" dirty="0"/>
          </a:p>
        </p:txBody>
      </p:sp>
      <p:sp>
        <p:nvSpPr>
          <p:cNvPr id="13" name="TextBox 12"/>
          <p:cNvSpPr txBox="1"/>
          <p:nvPr/>
        </p:nvSpPr>
        <p:spPr>
          <a:xfrm>
            <a:off x="7179598" y="6109252"/>
            <a:ext cx="364202" cy="492443"/>
          </a:xfrm>
          <a:prstGeom prst="rect">
            <a:avLst/>
          </a:prstGeom>
          <a:noFill/>
        </p:spPr>
        <p:txBody>
          <a:bodyPr wrap="none" rtlCol="0">
            <a:spAutoFit/>
          </a:bodyPr>
          <a:lstStyle/>
          <a:p>
            <a:r>
              <a:rPr lang="en-US" sz="2600" dirty="0" smtClean="0"/>
              <a:t>0</a:t>
            </a:r>
            <a:endParaRPr lang="en-US" sz="2600" dirty="0"/>
          </a:p>
        </p:txBody>
      </p:sp>
      <p:sp>
        <p:nvSpPr>
          <p:cNvPr id="14" name="TextBox 13"/>
          <p:cNvSpPr txBox="1"/>
          <p:nvPr/>
        </p:nvSpPr>
        <p:spPr>
          <a:xfrm>
            <a:off x="762000" y="4903113"/>
            <a:ext cx="2743956" cy="430887"/>
          </a:xfrm>
          <a:prstGeom prst="rect">
            <a:avLst/>
          </a:prstGeom>
          <a:noFill/>
        </p:spPr>
        <p:txBody>
          <a:bodyPr wrap="none" rtlCol="0">
            <a:spAutoFit/>
          </a:bodyPr>
          <a:lstStyle/>
          <a:p>
            <a:r>
              <a:rPr lang="en-US" sz="2200" dirty="0" smtClean="0"/>
              <a:t>Oliver’s dad is Adam.</a:t>
            </a:r>
            <a:endParaRPr lang="en-US" sz="2200" dirty="0"/>
          </a:p>
        </p:txBody>
      </p:sp>
      <p:sp>
        <p:nvSpPr>
          <p:cNvPr id="18" name="TextBox 17"/>
          <p:cNvSpPr txBox="1"/>
          <p:nvPr/>
        </p:nvSpPr>
        <p:spPr>
          <a:xfrm>
            <a:off x="8142834" y="3836504"/>
            <a:ext cx="288862" cy="492443"/>
          </a:xfrm>
          <a:prstGeom prst="rect">
            <a:avLst/>
          </a:prstGeom>
          <a:noFill/>
        </p:spPr>
        <p:txBody>
          <a:bodyPr wrap="none" rtlCol="0">
            <a:spAutoFit/>
          </a:bodyPr>
          <a:lstStyle/>
          <a:p>
            <a:r>
              <a:rPr lang="en-US" sz="2600" dirty="0" smtClean="0"/>
              <a:t>1</a:t>
            </a:r>
            <a:endParaRPr lang="en-US" sz="2600" dirty="0"/>
          </a:p>
        </p:txBody>
      </p:sp>
      <p:sp>
        <p:nvSpPr>
          <p:cNvPr id="19" name="TextBox 18"/>
          <p:cNvSpPr txBox="1"/>
          <p:nvPr/>
        </p:nvSpPr>
        <p:spPr>
          <a:xfrm>
            <a:off x="6328146" y="3850957"/>
            <a:ext cx="364202" cy="492443"/>
          </a:xfrm>
          <a:prstGeom prst="rect">
            <a:avLst/>
          </a:prstGeom>
          <a:noFill/>
        </p:spPr>
        <p:txBody>
          <a:bodyPr wrap="none" rtlCol="0">
            <a:spAutoFit/>
          </a:bodyPr>
          <a:lstStyle/>
          <a:p>
            <a:r>
              <a:rPr lang="en-US" sz="2600" dirty="0" smtClean="0"/>
              <a:t>0</a:t>
            </a:r>
            <a:endParaRPr lang="en-US" sz="2600" dirty="0"/>
          </a:p>
        </p:txBody>
      </p:sp>
      <p:sp>
        <p:nvSpPr>
          <p:cNvPr id="20" name="TextBox 19"/>
          <p:cNvSpPr txBox="1"/>
          <p:nvPr/>
        </p:nvSpPr>
        <p:spPr>
          <a:xfrm>
            <a:off x="8093998" y="4191000"/>
            <a:ext cx="364202" cy="492443"/>
          </a:xfrm>
          <a:prstGeom prst="rect">
            <a:avLst/>
          </a:prstGeom>
          <a:noFill/>
        </p:spPr>
        <p:txBody>
          <a:bodyPr wrap="none" rtlCol="0">
            <a:spAutoFit/>
          </a:bodyPr>
          <a:lstStyle/>
          <a:p>
            <a:r>
              <a:rPr lang="en-US" sz="2600" dirty="0" smtClean="0"/>
              <a:t>0</a:t>
            </a:r>
            <a:endParaRPr lang="en-US" sz="2600" dirty="0"/>
          </a:p>
        </p:txBody>
      </p:sp>
      <p:sp>
        <p:nvSpPr>
          <p:cNvPr id="21" name="TextBox 20"/>
          <p:cNvSpPr txBox="1"/>
          <p:nvPr/>
        </p:nvSpPr>
        <p:spPr>
          <a:xfrm>
            <a:off x="8093998" y="4599705"/>
            <a:ext cx="364202" cy="492443"/>
          </a:xfrm>
          <a:prstGeom prst="rect">
            <a:avLst/>
          </a:prstGeom>
          <a:noFill/>
        </p:spPr>
        <p:txBody>
          <a:bodyPr wrap="none" rtlCol="0">
            <a:spAutoFit/>
          </a:bodyPr>
          <a:lstStyle/>
          <a:p>
            <a:r>
              <a:rPr lang="en-US" sz="2600" dirty="0" smtClean="0"/>
              <a:t>0</a:t>
            </a:r>
            <a:endParaRPr lang="en-US" sz="2600" dirty="0"/>
          </a:p>
        </p:txBody>
      </p:sp>
      <p:sp>
        <p:nvSpPr>
          <p:cNvPr id="22" name="TextBox 21"/>
          <p:cNvSpPr txBox="1"/>
          <p:nvPr/>
        </p:nvSpPr>
        <p:spPr>
          <a:xfrm>
            <a:off x="8090452" y="5351765"/>
            <a:ext cx="364202" cy="492443"/>
          </a:xfrm>
          <a:prstGeom prst="rect">
            <a:avLst/>
          </a:prstGeom>
          <a:noFill/>
        </p:spPr>
        <p:txBody>
          <a:bodyPr wrap="none" rtlCol="0">
            <a:spAutoFit/>
          </a:bodyPr>
          <a:lstStyle/>
          <a:p>
            <a:r>
              <a:rPr lang="en-US" sz="2600" dirty="0" smtClean="0"/>
              <a:t>0</a:t>
            </a:r>
            <a:endParaRPr lang="en-US" sz="2600" dirty="0"/>
          </a:p>
        </p:txBody>
      </p:sp>
      <p:sp>
        <p:nvSpPr>
          <p:cNvPr id="23" name="TextBox 22"/>
          <p:cNvSpPr txBox="1"/>
          <p:nvPr/>
        </p:nvSpPr>
        <p:spPr>
          <a:xfrm>
            <a:off x="7179598" y="4598504"/>
            <a:ext cx="364202" cy="492443"/>
          </a:xfrm>
          <a:prstGeom prst="rect">
            <a:avLst/>
          </a:prstGeom>
          <a:noFill/>
        </p:spPr>
        <p:txBody>
          <a:bodyPr wrap="none" rtlCol="0">
            <a:spAutoFit/>
          </a:bodyPr>
          <a:lstStyle/>
          <a:p>
            <a:r>
              <a:rPr lang="en-US" sz="2600" dirty="0" smtClean="0"/>
              <a:t>0</a:t>
            </a:r>
            <a:endParaRPr lang="en-US" sz="2600" dirty="0"/>
          </a:p>
        </p:txBody>
      </p:sp>
      <p:sp>
        <p:nvSpPr>
          <p:cNvPr id="24" name="TextBox 23"/>
          <p:cNvSpPr txBox="1"/>
          <p:nvPr/>
        </p:nvSpPr>
        <p:spPr>
          <a:xfrm>
            <a:off x="7225748" y="4191000"/>
            <a:ext cx="288862" cy="492443"/>
          </a:xfrm>
          <a:prstGeom prst="rect">
            <a:avLst/>
          </a:prstGeom>
          <a:noFill/>
        </p:spPr>
        <p:txBody>
          <a:bodyPr wrap="none" rtlCol="0">
            <a:spAutoFit/>
          </a:bodyPr>
          <a:lstStyle/>
          <a:p>
            <a:r>
              <a:rPr lang="en-US" sz="2600" dirty="0" smtClean="0"/>
              <a:t>1</a:t>
            </a:r>
            <a:endParaRPr lang="en-US" sz="2600" dirty="0"/>
          </a:p>
        </p:txBody>
      </p:sp>
      <p:sp>
        <p:nvSpPr>
          <p:cNvPr id="25" name="TextBox 24"/>
          <p:cNvSpPr txBox="1"/>
          <p:nvPr/>
        </p:nvSpPr>
        <p:spPr>
          <a:xfrm>
            <a:off x="6353790" y="4585252"/>
            <a:ext cx="288862" cy="492443"/>
          </a:xfrm>
          <a:prstGeom prst="rect">
            <a:avLst/>
          </a:prstGeom>
          <a:noFill/>
        </p:spPr>
        <p:txBody>
          <a:bodyPr wrap="none" rtlCol="0">
            <a:spAutoFit/>
          </a:bodyPr>
          <a:lstStyle/>
          <a:p>
            <a:r>
              <a:rPr lang="en-US" sz="2600" dirty="0" smtClean="0"/>
              <a:t>1</a:t>
            </a:r>
            <a:endParaRPr lang="en-US" sz="2600" dirty="0"/>
          </a:p>
        </p:txBody>
      </p:sp>
      <p:sp>
        <p:nvSpPr>
          <p:cNvPr id="26" name="TextBox 25"/>
          <p:cNvSpPr txBox="1"/>
          <p:nvPr/>
        </p:nvSpPr>
        <p:spPr>
          <a:xfrm>
            <a:off x="6324600" y="4177748"/>
            <a:ext cx="364202" cy="492443"/>
          </a:xfrm>
          <a:prstGeom prst="rect">
            <a:avLst/>
          </a:prstGeom>
          <a:noFill/>
        </p:spPr>
        <p:txBody>
          <a:bodyPr wrap="none" rtlCol="0">
            <a:spAutoFit/>
          </a:bodyPr>
          <a:lstStyle/>
          <a:p>
            <a:r>
              <a:rPr lang="en-US" sz="2600" dirty="0" smtClean="0"/>
              <a:t>0</a:t>
            </a:r>
            <a:endParaRPr lang="en-US" sz="2600" dirty="0"/>
          </a:p>
        </p:txBody>
      </p:sp>
      <p:sp>
        <p:nvSpPr>
          <p:cNvPr id="27" name="TextBox 26"/>
          <p:cNvSpPr txBox="1"/>
          <p:nvPr/>
        </p:nvSpPr>
        <p:spPr>
          <a:xfrm>
            <a:off x="7179598" y="5715000"/>
            <a:ext cx="364202" cy="492443"/>
          </a:xfrm>
          <a:prstGeom prst="rect">
            <a:avLst/>
          </a:prstGeom>
          <a:noFill/>
        </p:spPr>
        <p:txBody>
          <a:bodyPr wrap="none" rtlCol="0">
            <a:spAutoFit/>
          </a:bodyPr>
          <a:lstStyle/>
          <a:p>
            <a:r>
              <a:rPr lang="en-US" sz="2600" dirty="0" smtClean="0"/>
              <a:t>0</a:t>
            </a:r>
            <a:endParaRPr lang="en-US" sz="2600" dirty="0"/>
          </a:p>
        </p:txBody>
      </p:sp>
      <p:sp>
        <p:nvSpPr>
          <p:cNvPr id="28" name="TextBox 27"/>
          <p:cNvSpPr txBox="1"/>
          <p:nvPr/>
        </p:nvSpPr>
        <p:spPr>
          <a:xfrm>
            <a:off x="7225748" y="5334000"/>
            <a:ext cx="288862" cy="492443"/>
          </a:xfrm>
          <a:prstGeom prst="rect">
            <a:avLst/>
          </a:prstGeom>
          <a:noFill/>
        </p:spPr>
        <p:txBody>
          <a:bodyPr wrap="none" rtlCol="0">
            <a:spAutoFit/>
          </a:bodyPr>
          <a:lstStyle/>
          <a:p>
            <a:r>
              <a:rPr lang="en-US" sz="2600" dirty="0" smtClean="0"/>
              <a:t>1</a:t>
            </a:r>
            <a:endParaRPr lang="en-US" sz="2600" dirty="0"/>
          </a:p>
        </p:txBody>
      </p:sp>
      <p:sp>
        <p:nvSpPr>
          <p:cNvPr id="29" name="TextBox 28"/>
          <p:cNvSpPr txBox="1"/>
          <p:nvPr/>
        </p:nvSpPr>
        <p:spPr>
          <a:xfrm>
            <a:off x="6324600" y="5334000"/>
            <a:ext cx="364202" cy="492443"/>
          </a:xfrm>
          <a:prstGeom prst="rect">
            <a:avLst/>
          </a:prstGeom>
          <a:noFill/>
        </p:spPr>
        <p:txBody>
          <a:bodyPr wrap="none" rtlCol="0">
            <a:spAutoFit/>
          </a:bodyPr>
          <a:lstStyle/>
          <a:p>
            <a:r>
              <a:rPr lang="en-US" sz="2600" dirty="0" smtClean="0"/>
              <a:t>0</a:t>
            </a:r>
            <a:endParaRPr lang="en-US" sz="2600" dirty="0"/>
          </a:p>
        </p:txBody>
      </p:sp>
      <p:sp>
        <p:nvSpPr>
          <p:cNvPr id="30" name="TextBox 29"/>
          <p:cNvSpPr txBox="1"/>
          <p:nvPr/>
        </p:nvSpPr>
        <p:spPr>
          <a:xfrm>
            <a:off x="7225748" y="2923305"/>
            <a:ext cx="288862" cy="492443"/>
          </a:xfrm>
          <a:prstGeom prst="rect">
            <a:avLst/>
          </a:prstGeom>
          <a:noFill/>
        </p:spPr>
        <p:txBody>
          <a:bodyPr wrap="none" rtlCol="0">
            <a:spAutoFit/>
          </a:bodyPr>
          <a:lstStyle/>
          <a:p>
            <a:r>
              <a:rPr lang="en-US" sz="2600" dirty="0" smtClean="0"/>
              <a:t>1</a:t>
            </a:r>
            <a:endParaRPr lang="en-US" sz="2600" dirty="0"/>
          </a:p>
        </p:txBody>
      </p:sp>
      <p:sp>
        <p:nvSpPr>
          <p:cNvPr id="31" name="TextBox 30"/>
          <p:cNvSpPr txBox="1"/>
          <p:nvPr/>
        </p:nvSpPr>
        <p:spPr>
          <a:xfrm>
            <a:off x="6341398" y="2908852"/>
            <a:ext cx="364202" cy="492443"/>
          </a:xfrm>
          <a:prstGeom prst="rect">
            <a:avLst/>
          </a:prstGeom>
          <a:noFill/>
        </p:spPr>
        <p:txBody>
          <a:bodyPr wrap="none" rtlCol="0">
            <a:spAutoFit/>
          </a:bodyPr>
          <a:lstStyle/>
          <a:p>
            <a:r>
              <a:rPr lang="en-US" sz="2600" dirty="0" smtClean="0"/>
              <a:t>0</a:t>
            </a:r>
            <a:endParaRPr lang="en-US" sz="2600" dirty="0"/>
          </a:p>
        </p:txBody>
      </p:sp>
      <p:sp>
        <p:nvSpPr>
          <p:cNvPr id="32" name="TextBox 31"/>
          <p:cNvSpPr txBox="1"/>
          <p:nvPr/>
        </p:nvSpPr>
        <p:spPr>
          <a:xfrm>
            <a:off x="7179598" y="2196548"/>
            <a:ext cx="364202" cy="492443"/>
          </a:xfrm>
          <a:prstGeom prst="rect">
            <a:avLst/>
          </a:prstGeom>
          <a:noFill/>
        </p:spPr>
        <p:txBody>
          <a:bodyPr wrap="none" rtlCol="0">
            <a:spAutoFit/>
          </a:bodyPr>
          <a:lstStyle/>
          <a:p>
            <a:r>
              <a:rPr lang="en-US" sz="2600" dirty="0" smtClean="0"/>
              <a:t>0</a:t>
            </a:r>
            <a:endParaRPr lang="en-US" sz="2600" dirty="0"/>
          </a:p>
        </p:txBody>
      </p:sp>
      <p:sp>
        <p:nvSpPr>
          <p:cNvPr id="33" name="TextBox 32"/>
          <p:cNvSpPr txBox="1"/>
          <p:nvPr/>
        </p:nvSpPr>
        <p:spPr>
          <a:xfrm>
            <a:off x="775252" y="5410200"/>
            <a:ext cx="3679405" cy="430887"/>
          </a:xfrm>
          <a:prstGeom prst="rect">
            <a:avLst/>
          </a:prstGeom>
          <a:noFill/>
        </p:spPr>
        <p:txBody>
          <a:bodyPr wrap="none" rtlCol="0">
            <a:spAutoFit/>
          </a:bodyPr>
          <a:lstStyle/>
          <a:p>
            <a:r>
              <a:rPr lang="en-US" sz="2200" dirty="0" smtClean="0">
                <a:solidFill>
                  <a:srgbClr val="FF0000"/>
                </a:solidFill>
              </a:rPr>
              <a:t>Assume Dana is Adam’s wife.</a:t>
            </a:r>
            <a:endParaRPr lang="en-US" sz="2200" dirty="0">
              <a:solidFill>
                <a:srgbClr val="FF0000"/>
              </a:solidFill>
            </a:endParaRPr>
          </a:p>
        </p:txBody>
      </p:sp>
      <p:sp>
        <p:nvSpPr>
          <p:cNvPr id="34" name="TextBox 33"/>
          <p:cNvSpPr txBox="1"/>
          <p:nvPr/>
        </p:nvSpPr>
        <p:spPr>
          <a:xfrm>
            <a:off x="6380294" y="2174557"/>
            <a:ext cx="288862" cy="492443"/>
          </a:xfrm>
          <a:prstGeom prst="rect">
            <a:avLst/>
          </a:prstGeom>
          <a:noFill/>
        </p:spPr>
        <p:txBody>
          <a:bodyPr wrap="none" rtlCol="0">
            <a:spAutoFit/>
          </a:bodyPr>
          <a:lstStyle/>
          <a:p>
            <a:r>
              <a:rPr lang="en-US" sz="2600" dirty="0" smtClean="0">
                <a:solidFill>
                  <a:srgbClr val="FF0000"/>
                </a:solidFill>
              </a:rPr>
              <a:t>1</a:t>
            </a:r>
            <a:endParaRPr lang="en-US" sz="2600" dirty="0">
              <a:solidFill>
                <a:srgbClr val="FF0000"/>
              </a:solidFill>
            </a:endParaRPr>
          </a:p>
        </p:txBody>
      </p:sp>
      <p:sp>
        <p:nvSpPr>
          <p:cNvPr id="35" name="TextBox 34"/>
          <p:cNvSpPr txBox="1"/>
          <p:nvPr/>
        </p:nvSpPr>
        <p:spPr>
          <a:xfrm>
            <a:off x="8077200" y="2199860"/>
            <a:ext cx="364202" cy="492443"/>
          </a:xfrm>
          <a:prstGeom prst="rect">
            <a:avLst/>
          </a:prstGeom>
          <a:noFill/>
        </p:spPr>
        <p:txBody>
          <a:bodyPr wrap="none" rtlCol="0">
            <a:spAutoFit/>
          </a:bodyPr>
          <a:lstStyle/>
          <a:p>
            <a:r>
              <a:rPr lang="en-US" sz="2600" dirty="0" smtClean="0"/>
              <a:t>0</a:t>
            </a:r>
            <a:endParaRPr lang="en-US" sz="2600" dirty="0"/>
          </a:p>
        </p:txBody>
      </p:sp>
      <p:sp>
        <p:nvSpPr>
          <p:cNvPr id="36" name="TextBox 35"/>
          <p:cNvSpPr txBox="1"/>
          <p:nvPr/>
        </p:nvSpPr>
        <p:spPr>
          <a:xfrm>
            <a:off x="6324600" y="2555557"/>
            <a:ext cx="364202" cy="492443"/>
          </a:xfrm>
          <a:prstGeom prst="rect">
            <a:avLst/>
          </a:prstGeom>
          <a:noFill/>
        </p:spPr>
        <p:txBody>
          <a:bodyPr wrap="none" rtlCol="0">
            <a:spAutoFit/>
          </a:bodyPr>
          <a:lstStyle/>
          <a:p>
            <a:r>
              <a:rPr lang="en-US" sz="2600" dirty="0" smtClean="0"/>
              <a:t>0</a:t>
            </a:r>
            <a:endParaRPr lang="en-US" sz="2600" dirty="0"/>
          </a:p>
        </p:txBody>
      </p:sp>
      <p:sp>
        <p:nvSpPr>
          <p:cNvPr id="37" name="TextBox 36"/>
          <p:cNvSpPr txBox="1"/>
          <p:nvPr/>
        </p:nvSpPr>
        <p:spPr>
          <a:xfrm>
            <a:off x="8093138" y="2555557"/>
            <a:ext cx="288862" cy="492443"/>
          </a:xfrm>
          <a:prstGeom prst="rect">
            <a:avLst/>
          </a:prstGeom>
          <a:noFill/>
        </p:spPr>
        <p:txBody>
          <a:bodyPr wrap="none" rtlCol="0">
            <a:spAutoFit/>
          </a:bodyPr>
          <a:lstStyle/>
          <a:p>
            <a:r>
              <a:rPr lang="en-US" sz="2600" dirty="0" smtClean="0"/>
              <a:t>1</a:t>
            </a:r>
            <a:endParaRPr lang="en-US" sz="2600" dirty="0"/>
          </a:p>
        </p:txBody>
      </p:sp>
      <p:sp>
        <p:nvSpPr>
          <p:cNvPr id="38" name="TextBox 37"/>
          <p:cNvSpPr txBox="1"/>
          <p:nvPr/>
        </p:nvSpPr>
        <p:spPr>
          <a:xfrm>
            <a:off x="6364356" y="6096000"/>
            <a:ext cx="288862" cy="492443"/>
          </a:xfrm>
          <a:prstGeom prst="rect">
            <a:avLst/>
          </a:prstGeom>
          <a:noFill/>
        </p:spPr>
        <p:txBody>
          <a:bodyPr wrap="none" rtlCol="0">
            <a:spAutoFit/>
          </a:bodyPr>
          <a:lstStyle/>
          <a:p>
            <a:r>
              <a:rPr lang="en-US" sz="2600" dirty="0" smtClean="0"/>
              <a:t>1</a:t>
            </a:r>
            <a:endParaRPr lang="en-US" sz="2600" dirty="0"/>
          </a:p>
        </p:txBody>
      </p:sp>
      <p:sp>
        <p:nvSpPr>
          <p:cNvPr id="39" name="TextBox 38"/>
          <p:cNvSpPr txBox="1"/>
          <p:nvPr/>
        </p:nvSpPr>
        <p:spPr>
          <a:xfrm>
            <a:off x="8140148" y="5715000"/>
            <a:ext cx="288862" cy="492443"/>
          </a:xfrm>
          <a:prstGeom prst="rect">
            <a:avLst/>
          </a:prstGeom>
          <a:noFill/>
        </p:spPr>
        <p:txBody>
          <a:bodyPr wrap="none" rtlCol="0">
            <a:spAutoFit/>
          </a:bodyPr>
          <a:lstStyle/>
          <a:p>
            <a:r>
              <a:rPr lang="en-US" sz="2600" dirty="0" smtClean="0"/>
              <a:t>1</a:t>
            </a:r>
            <a:endParaRPr lang="en-US" sz="2600" dirty="0"/>
          </a:p>
        </p:txBody>
      </p:sp>
      <p:sp>
        <p:nvSpPr>
          <p:cNvPr id="40" name="TextBox 39"/>
          <p:cNvSpPr txBox="1"/>
          <p:nvPr/>
        </p:nvSpPr>
        <p:spPr>
          <a:xfrm>
            <a:off x="8093998" y="6096000"/>
            <a:ext cx="364202" cy="492443"/>
          </a:xfrm>
          <a:prstGeom prst="rect">
            <a:avLst/>
          </a:prstGeom>
          <a:noFill/>
        </p:spPr>
        <p:txBody>
          <a:bodyPr wrap="none" rtlCol="0">
            <a:spAutoFit/>
          </a:bodyPr>
          <a:lstStyle/>
          <a:p>
            <a:r>
              <a:rPr lang="en-US" sz="2600" dirty="0" smtClean="0"/>
              <a:t>0</a:t>
            </a:r>
            <a:endParaRPr lang="en-US" sz="2600" dirty="0"/>
          </a:p>
        </p:txBody>
      </p:sp>
      <p:sp>
        <p:nvSpPr>
          <p:cNvPr id="41" name="TextBox 40"/>
          <p:cNvSpPr txBox="1"/>
          <p:nvPr/>
        </p:nvSpPr>
        <p:spPr>
          <a:xfrm>
            <a:off x="6324600" y="5715000"/>
            <a:ext cx="364202" cy="492443"/>
          </a:xfrm>
          <a:prstGeom prst="rect">
            <a:avLst/>
          </a:prstGeom>
          <a:noFill/>
        </p:spPr>
        <p:txBody>
          <a:bodyPr wrap="none" rtlCol="0">
            <a:spAutoFit/>
          </a:bodyPr>
          <a:lstStyle/>
          <a:p>
            <a:r>
              <a:rPr lang="en-US" sz="2600" dirty="0" smtClean="0"/>
              <a:t>0</a:t>
            </a:r>
            <a:endParaRPr lang="en-US" sz="2600" dirty="0"/>
          </a:p>
        </p:txBody>
      </p:sp>
      <p:cxnSp>
        <p:nvCxnSpPr>
          <p:cNvPr id="42" name="Straight Connector 41"/>
          <p:cNvCxnSpPr/>
          <p:nvPr/>
        </p:nvCxnSpPr>
        <p:spPr>
          <a:xfrm>
            <a:off x="762001" y="5383695"/>
            <a:ext cx="3581400" cy="609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0800000" flipV="1">
            <a:off x="762001" y="5307495"/>
            <a:ext cx="3581400" cy="762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linds(horizontal)">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4">
                                            <p:txEl>
                                              <p:pRg st="0" end="0"/>
                                            </p:txEl>
                                          </p:spTgt>
                                        </p:tgtEl>
                                        <p:attrNameLst>
                                          <p:attrName>style.visibility</p:attrName>
                                        </p:attrNameLst>
                                      </p:cBhvr>
                                      <p:to>
                                        <p:strVal val="visible"/>
                                      </p:to>
                                    </p:set>
                                    <p:animEffect transition="in" filter="blinds(horizontal)">
                                      <p:cBhvr>
                                        <p:cTn id="12" dur="500"/>
                                        <p:tgtEl>
                                          <p:spTgt spid="3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blinds(horizontal)">
                                      <p:cBhvr>
                                        <p:cTn id="17" dur="500"/>
                                        <p:tgtEl>
                                          <p:spTgt spid="35"/>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blinds(horizontal)">
                                      <p:cBhvr>
                                        <p:cTn id="20" dur="500"/>
                                        <p:tgtEl>
                                          <p:spTgt spid="36"/>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blinds(horizontal)">
                                      <p:cBhvr>
                                        <p:cTn id="25" dur="500"/>
                                        <p:tgtEl>
                                          <p:spTgt spid="37"/>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blinds(horizontal)">
                                      <p:cBhvr>
                                        <p:cTn id="30" dur="500"/>
                                        <p:tgtEl>
                                          <p:spTgt spid="38"/>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animEffect transition="in" filter="blinds(horizontal)">
                                      <p:cBhvr>
                                        <p:cTn id="35" dur="500"/>
                                        <p:tgtEl>
                                          <p:spTgt spid="40"/>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41"/>
                                        </p:tgtEl>
                                        <p:attrNameLst>
                                          <p:attrName>style.visibility</p:attrName>
                                        </p:attrNameLst>
                                      </p:cBhvr>
                                      <p:to>
                                        <p:strVal val="visible"/>
                                      </p:to>
                                    </p:set>
                                    <p:animEffect transition="in" filter="blinds(horizontal)">
                                      <p:cBhvr>
                                        <p:cTn id="38" dur="500"/>
                                        <p:tgtEl>
                                          <p:spTgt spid="41"/>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blinds(horizontal)">
                                      <p:cBhvr>
                                        <p:cTn id="43" dur="500"/>
                                        <p:tgtEl>
                                          <p:spTgt spid="39"/>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mph" presetSubtype="1" nodeType="clickEffect">
                                  <p:stCondLst>
                                    <p:cond delay="0"/>
                                  </p:stCondLst>
                                  <p:childTnLst>
                                    <p:set>
                                      <p:cBhvr override="childStyle">
                                        <p:cTn id="47" dur="indefinite"/>
                                        <p:tgtEl>
                                          <p:spTgt spid="3">
                                            <p:txEl>
                                              <p:pRg st="3" end="3"/>
                                            </p:txEl>
                                          </p:spTgt>
                                        </p:tgtEl>
                                        <p:attrNameLst>
                                          <p:attrName>style.fontStyle</p:attrName>
                                        </p:attrNameLst>
                                      </p:cBhvr>
                                      <p:to>
                                        <p:strVal val="normal"/>
                                      </p:to>
                                    </p:set>
                                    <p:set>
                                      <p:cBhvr override="childStyle">
                                        <p:cTn id="48" dur="indefinite"/>
                                        <p:tgtEl>
                                          <p:spTgt spid="3">
                                            <p:txEl>
                                              <p:pRg st="3" end="3"/>
                                            </p:txEl>
                                          </p:spTgt>
                                        </p:tgtEl>
                                        <p:attrNameLst>
                                          <p:attrName>style.fontWeight</p:attrName>
                                        </p:attrNameLst>
                                      </p:cBhvr>
                                      <p:to>
                                        <p:strVal val="bold"/>
                                      </p:to>
                                    </p:set>
                                    <p:set>
                                      <p:cBhvr override="childStyle">
                                        <p:cTn id="49" dur="indefinite"/>
                                        <p:tgtEl>
                                          <p:spTgt spid="3">
                                            <p:txEl>
                                              <p:pRg st="3" end="3"/>
                                            </p:txEl>
                                          </p:spTgt>
                                        </p:tgtEl>
                                        <p:attrNameLst>
                                          <p:attrName>style.textDecorationUnderline</p:attrName>
                                        </p:attrNameLst>
                                      </p:cBhvr>
                                      <p:to>
                                        <p:strVal val="false"/>
                                      </p:to>
                                    </p:set>
                                  </p:childTnLst>
                                </p:cTn>
                              </p:par>
                            </p:childTnLst>
                          </p:cTn>
                        </p:par>
                      </p:childTnLst>
                    </p:cTn>
                  </p:par>
                  <p:par>
                    <p:cTn id="50" fill="hold">
                      <p:stCondLst>
                        <p:cond delay="indefinite"/>
                      </p:stCondLst>
                      <p:childTnLst>
                        <p:par>
                          <p:cTn id="51" fill="hold">
                            <p:stCondLst>
                              <p:cond delay="0"/>
                            </p:stCondLst>
                            <p:childTnLst>
                              <p:par>
                                <p:cTn id="52" presetID="3" presetClass="emph" presetSubtype="2" fill="hold" nodeType="clickEffect">
                                  <p:stCondLst>
                                    <p:cond delay="0"/>
                                  </p:stCondLst>
                                  <p:childTnLst>
                                    <p:animClr clrSpc="rgb">
                                      <p:cBhvr override="childStyle">
                                        <p:cTn id="53" dur="2000" fill="hold"/>
                                        <p:tgtEl>
                                          <p:spTgt spid="3">
                                            <p:txEl>
                                              <p:pRg st="3" end="3"/>
                                            </p:txEl>
                                          </p:spTgt>
                                        </p:tgtEl>
                                        <p:attrNameLst>
                                          <p:attrName>style.color</p:attrName>
                                        </p:attrNameLst>
                                      </p:cBhvr>
                                      <p:to>
                                        <a:srgbClr val="DDDDDD"/>
                                      </p:to>
                                    </p:animClr>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42"/>
                                        </p:tgtEl>
                                        <p:attrNameLst>
                                          <p:attrName>style.visibility</p:attrName>
                                        </p:attrNameLst>
                                      </p:cBhvr>
                                      <p:to>
                                        <p:strVal val="visible"/>
                                      </p:to>
                                    </p:set>
                                    <p:animEffect transition="in" filter="wipe(left)">
                                      <p:cBhvr>
                                        <p:cTn id="58" dur="500"/>
                                        <p:tgtEl>
                                          <p:spTgt spid="42"/>
                                        </p:tgtEl>
                                      </p:cBhvr>
                                    </p:animEffect>
                                  </p:childTnLst>
                                </p:cTn>
                              </p:par>
                            </p:childTnLst>
                          </p:cTn>
                        </p:par>
                        <p:par>
                          <p:cTn id="59" fill="hold">
                            <p:stCondLst>
                              <p:cond delay="500"/>
                            </p:stCondLst>
                            <p:childTnLst>
                              <p:par>
                                <p:cTn id="60" presetID="22" presetClass="entr" presetSubtype="2" fill="hold" nodeType="after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wipe(right)">
                                      <p:cBhvr>
                                        <p:cTn id="6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5" grpId="0"/>
      <p:bldP spid="36" grpId="0"/>
      <p:bldP spid="37" grpId="0"/>
      <p:bldP spid="38" grpId="0"/>
      <p:bldP spid="39" grpId="0"/>
      <p:bldP spid="40" grpId="0"/>
      <p:bldP spid="4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Introduction</a:t>
            </a:r>
            <a:endParaRPr lang="en-US" dirty="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my family?</a:t>
            </a:r>
            <a:endParaRPr lang="en-US" dirty="0"/>
          </a:p>
        </p:txBody>
      </p:sp>
      <p:sp>
        <p:nvSpPr>
          <p:cNvPr id="3" name="Content Placeholder 2"/>
          <p:cNvSpPr>
            <a:spLocks noGrp="1"/>
          </p:cNvSpPr>
          <p:nvPr>
            <p:ph idx="1"/>
          </p:nvPr>
        </p:nvSpPr>
        <p:spPr>
          <a:xfrm>
            <a:off x="457200" y="1935480"/>
            <a:ext cx="4724400" cy="4389120"/>
          </a:xfrm>
        </p:spPr>
        <p:txBody>
          <a:bodyPr>
            <a:normAutofit/>
          </a:bodyPr>
          <a:lstStyle/>
          <a:p>
            <a:r>
              <a:rPr lang="en-US" sz="2200" dirty="0" smtClean="0"/>
              <a:t>Chris is not Fanny’s husband, nor </a:t>
            </a:r>
            <a:r>
              <a:rPr lang="en-US" sz="2200" dirty="0" err="1" smtClean="0"/>
              <a:t>Nacy’s</a:t>
            </a:r>
            <a:r>
              <a:rPr lang="en-US" sz="2200" dirty="0" smtClean="0"/>
              <a:t> dad.</a:t>
            </a:r>
          </a:p>
          <a:p>
            <a:r>
              <a:rPr lang="en-US" sz="2200" dirty="0" smtClean="0"/>
              <a:t>Ella is not Brian’s wife, nor Oliver’s mom.</a:t>
            </a:r>
          </a:p>
          <a:p>
            <a:r>
              <a:rPr lang="en-US" sz="2200" dirty="0" smtClean="0"/>
              <a:t>Fanny is Matt’s mom if Oliver’s dad is Brian or Chris.</a:t>
            </a:r>
          </a:p>
          <a:p>
            <a:r>
              <a:rPr lang="en-US" sz="2200" dirty="0" smtClean="0"/>
              <a:t>If Fanny is Brian’s wife, Dana is not Oliver’s mom.</a:t>
            </a:r>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Matching Problem</a:t>
            </a:r>
          </a:p>
        </p:txBody>
      </p:sp>
      <p:graphicFrame>
        <p:nvGraphicFramePr>
          <p:cNvPr id="15" name="Content Placeholder 5"/>
          <p:cNvGraphicFramePr>
            <a:graphicFrameLocks/>
          </p:cNvGraphicFramePr>
          <p:nvPr/>
        </p:nvGraphicFramePr>
        <p:xfrm>
          <a:off x="5181600" y="1899603"/>
          <a:ext cx="3505200" cy="1483360"/>
        </p:xfrm>
        <a:graphic>
          <a:graphicData uri="http://schemas.openxmlformats.org/drawingml/2006/table">
            <a:tbl>
              <a:tblPr firstRow="1" bandRow="1">
                <a:tableStyleId>{5C22544A-7EE6-4342-B048-85BDC9FD1C3A}</a:tableStyleId>
              </a:tblPr>
              <a:tblGrid>
                <a:gridCol w="870857"/>
                <a:gridCol w="870857"/>
                <a:gridCol w="870857"/>
                <a:gridCol w="892629"/>
              </a:tblGrid>
              <a:tr h="370840">
                <a:tc>
                  <a:txBody>
                    <a:bodyPr/>
                    <a:lstStyle/>
                    <a:p>
                      <a:endParaRPr lang="en-US" dirty="0"/>
                    </a:p>
                  </a:txBody>
                  <a:tcPr>
                    <a:solidFill>
                      <a:schemeClr val="bg1"/>
                    </a:solidFill>
                  </a:tcPr>
                </a:tc>
                <a:tc>
                  <a:txBody>
                    <a:bodyPr/>
                    <a:lstStyle/>
                    <a:p>
                      <a:pPr algn="ctr"/>
                      <a:r>
                        <a:rPr lang="en-US" dirty="0" smtClean="0">
                          <a:solidFill>
                            <a:schemeClr val="tx1"/>
                          </a:solidFill>
                        </a:rPr>
                        <a:t>Dana</a:t>
                      </a:r>
                      <a:endParaRPr lang="en-US" dirty="0">
                        <a:solidFill>
                          <a:schemeClr val="tx1"/>
                        </a:solidFill>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Ella</a:t>
                      </a:r>
                      <a:endParaRPr kumimoji="0" lang="en-US" b="1" kern="1200" dirty="0">
                        <a:solidFill>
                          <a:schemeClr val="tx1"/>
                        </a:solidFill>
                        <a:latin typeface="+mn-lt"/>
                        <a:ea typeface="+mn-ea"/>
                        <a:cs typeface="+mn-cs"/>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Fanny</a:t>
                      </a:r>
                      <a:endParaRPr kumimoji="0" lang="en-US" b="1" kern="1200" dirty="0">
                        <a:solidFill>
                          <a:schemeClr val="tx1"/>
                        </a:solidFill>
                        <a:latin typeface="+mn-lt"/>
                        <a:ea typeface="+mn-ea"/>
                        <a:cs typeface="+mn-cs"/>
                      </a:endParaRPr>
                    </a:p>
                  </a:txBody>
                  <a:tcPr>
                    <a:solidFill>
                      <a:srgbClr val="FF9966"/>
                    </a:solidFill>
                  </a:tcPr>
                </a:tc>
              </a:tr>
              <a:tr h="370840">
                <a:tc>
                  <a:txBody>
                    <a:bodyPr/>
                    <a:lstStyle/>
                    <a:p>
                      <a:pPr algn="ctr"/>
                      <a:r>
                        <a:rPr lang="en-US" b="1" dirty="0" smtClean="0">
                          <a:solidFill>
                            <a:schemeClr val="bg1"/>
                          </a:solidFill>
                        </a:rPr>
                        <a:t>Adam</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pPr algn="ctr"/>
                      <a:r>
                        <a:rPr lang="en-US" b="1" dirty="0" smtClean="0">
                          <a:solidFill>
                            <a:schemeClr val="bg1"/>
                          </a:solidFill>
                        </a:rPr>
                        <a:t>Brian</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b="1" dirty="0" smtClean="0">
                          <a:solidFill>
                            <a:schemeClr val="bg1"/>
                          </a:solidFill>
                        </a:rPr>
                        <a:t>Chris</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graphicFrame>
        <p:nvGraphicFramePr>
          <p:cNvPr id="16" name="Content Placeholder 5"/>
          <p:cNvGraphicFramePr>
            <a:graphicFrameLocks/>
          </p:cNvGraphicFramePr>
          <p:nvPr/>
        </p:nvGraphicFramePr>
        <p:xfrm>
          <a:off x="5181600" y="3545840"/>
          <a:ext cx="3505200" cy="1483360"/>
        </p:xfrm>
        <a:graphic>
          <a:graphicData uri="http://schemas.openxmlformats.org/drawingml/2006/table">
            <a:tbl>
              <a:tblPr firstRow="1" bandRow="1">
                <a:tableStyleId>{5C22544A-7EE6-4342-B048-85BDC9FD1C3A}</a:tableStyleId>
              </a:tblPr>
              <a:tblGrid>
                <a:gridCol w="870857"/>
                <a:gridCol w="870857"/>
                <a:gridCol w="870857"/>
                <a:gridCol w="892629"/>
              </a:tblGrid>
              <a:tr h="370840">
                <a:tc>
                  <a:txBody>
                    <a:bodyPr/>
                    <a:lstStyle/>
                    <a:p>
                      <a:endParaRPr lang="en-US" dirty="0"/>
                    </a:p>
                  </a:txBody>
                  <a:tcPr>
                    <a:solidFill>
                      <a:schemeClr val="bg1"/>
                    </a:solidFill>
                  </a:tcPr>
                </a:tc>
                <a:tc>
                  <a:txBody>
                    <a:bodyPr/>
                    <a:lstStyle/>
                    <a:p>
                      <a:pPr algn="ctr"/>
                      <a:r>
                        <a:rPr lang="en-US" dirty="0" smtClean="0">
                          <a:solidFill>
                            <a:schemeClr val="tx1"/>
                          </a:solidFill>
                        </a:rPr>
                        <a:t>Matt</a:t>
                      </a:r>
                      <a:endParaRPr lang="en-US" dirty="0">
                        <a:solidFill>
                          <a:schemeClr val="tx1"/>
                        </a:solidFill>
                      </a:endParaRPr>
                    </a:p>
                  </a:txBody>
                  <a:tcPr>
                    <a:solidFill>
                      <a:srgbClr val="CCFF66"/>
                    </a:solidFill>
                  </a:tcPr>
                </a:tc>
                <a:tc>
                  <a:txBody>
                    <a:bodyPr/>
                    <a:lstStyle/>
                    <a:p>
                      <a:pPr algn="ctr"/>
                      <a:r>
                        <a:rPr lang="en-US" dirty="0" smtClean="0">
                          <a:solidFill>
                            <a:schemeClr val="tx1"/>
                          </a:solidFill>
                        </a:rPr>
                        <a:t>Nancy</a:t>
                      </a:r>
                      <a:endParaRPr lang="en-US" dirty="0">
                        <a:solidFill>
                          <a:schemeClr val="tx1"/>
                        </a:solidFill>
                      </a:endParaRPr>
                    </a:p>
                  </a:txBody>
                  <a:tcPr>
                    <a:solidFill>
                      <a:srgbClr val="CCFF66"/>
                    </a:solidFill>
                  </a:tcPr>
                </a:tc>
                <a:tc>
                  <a:txBody>
                    <a:bodyPr/>
                    <a:lstStyle/>
                    <a:p>
                      <a:pPr algn="ctr"/>
                      <a:r>
                        <a:rPr lang="en-US" dirty="0" smtClean="0">
                          <a:solidFill>
                            <a:schemeClr val="tx1"/>
                          </a:solidFill>
                        </a:rPr>
                        <a:t>Oliver</a:t>
                      </a:r>
                      <a:endParaRPr lang="en-US" dirty="0">
                        <a:solidFill>
                          <a:schemeClr val="tx1"/>
                        </a:solidFill>
                      </a:endParaRPr>
                    </a:p>
                  </a:txBody>
                  <a:tcPr>
                    <a:solidFill>
                      <a:srgbClr val="CCFF66"/>
                    </a:solidFill>
                  </a:tcPr>
                </a:tc>
              </a:tr>
              <a:tr h="370840">
                <a:tc>
                  <a:txBody>
                    <a:bodyPr/>
                    <a:lstStyle/>
                    <a:p>
                      <a:pPr algn="ctr"/>
                      <a:r>
                        <a:rPr lang="en-US" b="1" dirty="0" smtClean="0">
                          <a:solidFill>
                            <a:schemeClr val="bg1"/>
                          </a:solidFill>
                        </a:rPr>
                        <a:t>Adam</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pPr algn="ctr"/>
                      <a:r>
                        <a:rPr lang="en-US" b="1" dirty="0" smtClean="0">
                          <a:solidFill>
                            <a:schemeClr val="bg1"/>
                          </a:solidFill>
                        </a:rPr>
                        <a:t>Brian</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b="1" dirty="0" smtClean="0">
                          <a:solidFill>
                            <a:schemeClr val="bg1"/>
                          </a:solidFill>
                        </a:rPr>
                        <a:t>Chris</a:t>
                      </a:r>
                      <a:endParaRPr lang="en-US" b="1" dirty="0">
                        <a:solidFill>
                          <a:schemeClr val="bg1"/>
                        </a:solidFill>
                      </a:endParaRPr>
                    </a:p>
                  </a:txBody>
                  <a:tcPr>
                    <a:solidFill>
                      <a:schemeClr val="accent1">
                        <a:lumMod val="75000"/>
                      </a:schemeClr>
                    </a:solidFill>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graphicFrame>
        <p:nvGraphicFramePr>
          <p:cNvPr id="17" name="Content Placeholder 5"/>
          <p:cNvGraphicFramePr>
            <a:graphicFrameLocks/>
          </p:cNvGraphicFramePr>
          <p:nvPr/>
        </p:nvGraphicFramePr>
        <p:xfrm>
          <a:off x="5181600" y="5069840"/>
          <a:ext cx="3505200" cy="1483360"/>
        </p:xfrm>
        <a:graphic>
          <a:graphicData uri="http://schemas.openxmlformats.org/drawingml/2006/table">
            <a:tbl>
              <a:tblPr firstRow="1" bandRow="1">
                <a:tableStyleId>{5C22544A-7EE6-4342-B048-85BDC9FD1C3A}</a:tableStyleId>
              </a:tblPr>
              <a:tblGrid>
                <a:gridCol w="870857"/>
                <a:gridCol w="870857"/>
                <a:gridCol w="870857"/>
                <a:gridCol w="892629"/>
              </a:tblGrid>
              <a:tr h="370840">
                <a:tc>
                  <a:txBody>
                    <a:bodyPr/>
                    <a:lstStyle/>
                    <a:p>
                      <a:endParaRPr lang="en-US" dirty="0"/>
                    </a:p>
                  </a:txBody>
                  <a:tcPr>
                    <a:solidFill>
                      <a:schemeClr val="bg1"/>
                    </a:solidFill>
                  </a:tcPr>
                </a:tc>
                <a:tc>
                  <a:txBody>
                    <a:bodyPr/>
                    <a:lstStyle/>
                    <a:p>
                      <a:pPr algn="ctr"/>
                      <a:r>
                        <a:rPr lang="en-US" dirty="0" smtClean="0">
                          <a:solidFill>
                            <a:schemeClr val="tx1"/>
                          </a:solidFill>
                        </a:rPr>
                        <a:t>Dana</a:t>
                      </a:r>
                      <a:endParaRPr lang="en-US" dirty="0">
                        <a:solidFill>
                          <a:schemeClr val="tx1"/>
                        </a:solidFill>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Ella</a:t>
                      </a:r>
                      <a:endParaRPr kumimoji="0" lang="en-US" b="1" kern="1200" dirty="0">
                        <a:solidFill>
                          <a:schemeClr val="tx1"/>
                        </a:solidFill>
                        <a:latin typeface="+mn-lt"/>
                        <a:ea typeface="+mn-ea"/>
                        <a:cs typeface="+mn-cs"/>
                      </a:endParaRPr>
                    </a:p>
                  </a:txBody>
                  <a:tcPr>
                    <a:solidFill>
                      <a:srgbClr val="FF9966"/>
                    </a:solidFill>
                  </a:tcPr>
                </a:tc>
                <a:tc>
                  <a:txBody>
                    <a:bodyPr/>
                    <a:lstStyle/>
                    <a:p>
                      <a:pPr algn="ctr"/>
                      <a:r>
                        <a:rPr kumimoji="0" lang="en-US" b="1" kern="1200" dirty="0" smtClean="0">
                          <a:solidFill>
                            <a:schemeClr val="tx1"/>
                          </a:solidFill>
                          <a:latin typeface="+mn-lt"/>
                          <a:ea typeface="+mn-ea"/>
                          <a:cs typeface="+mn-cs"/>
                        </a:rPr>
                        <a:t>Fanny</a:t>
                      </a:r>
                      <a:endParaRPr kumimoji="0" lang="en-US" b="1" kern="1200" dirty="0">
                        <a:solidFill>
                          <a:schemeClr val="tx1"/>
                        </a:solidFill>
                        <a:latin typeface="+mn-lt"/>
                        <a:ea typeface="+mn-ea"/>
                        <a:cs typeface="+mn-cs"/>
                      </a:endParaRPr>
                    </a:p>
                  </a:txBody>
                  <a:tcPr>
                    <a:solidFill>
                      <a:srgbClr val="FF9966"/>
                    </a:solidFill>
                  </a:tcPr>
                </a:tc>
              </a:tr>
              <a:tr h="370840">
                <a:tc>
                  <a:txBody>
                    <a:bodyPr/>
                    <a:lstStyle/>
                    <a:p>
                      <a:pPr algn="ctr"/>
                      <a:r>
                        <a:rPr lang="en-US" b="1" dirty="0" smtClean="0">
                          <a:solidFill>
                            <a:schemeClr val="tx1"/>
                          </a:solidFill>
                        </a:rPr>
                        <a:t>Matt</a:t>
                      </a:r>
                      <a:endParaRPr lang="en-US" b="1" dirty="0">
                        <a:solidFill>
                          <a:schemeClr val="tx1"/>
                        </a:solidFill>
                      </a:endParaRPr>
                    </a:p>
                  </a:txBody>
                  <a:tcPr>
                    <a:solidFill>
                      <a:srgbClr val="CCFF66"/>
                    </a:solidFill>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pPr algn="ctr"/>
                      <a:r>
                        <a:rPr lang="en-US" b="1" dirty="0" smtClean="0">
                          <a:solidFill>
                            <a:schemeClr val="tx1"/>
                          </a:solidFill>
                        </a:rPr>
                        <a:t>Nancy</a:t>
                      </a:r>
                      <a:endParaRPr lang="en-US" b="1" dirty="0">
                        <a:solidFill>
                          <a:schemeClr val="tx1"/>
                        </a:solidFill>
                      </a:endParaRPr>
                    </a:p>
                  </a:txBody>
                  <a:tcPr>
                    <a:solidFill>
                      <a:srgbClr val="CCFF66"/>
                    </a:solidFill>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b="1" dirty="0" smtClean="0">
                          <a:solidFill>
                            <a:schemeClr val="tx1"/>
                          </a:solidFill>
                        </a:rPr>
                        <a:t>Oliver</a:t>
                      </a:r>
                      <a:endParaRPr lang="en-US" b="1" dirty="0">
                        <a:solidFill>
                          <a:schemeClr val="tx1"/>
                        </a:solidFill>
                      </a:endParaRPr>
                    </a:p>
                  </a:txBody>
                  <a:tcPr>
                    <a:solidFill>
                      <a:srgbClr val="CCFF66"/>
                    </a:solidFill>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10" name="TextBox 9"/>
          <p:cNvSpPr txBox="1"/>
          <p:nvPr/>
        </p:nvSpPr>
        <p:spPr>
          <a:xfrm>
            <a:off x="8077200" y="2936557"/>
            <a:ext cx="364202" cy="492443"/>
          </a:xfrm>
          <a:prstGeom prst="rect">
            <a:avLst/>
          </a:prstGeom>
          <a:noFill/>
        </p:spPr>
        <p:txBody>
          <a:bodyPr wrap="none" rtlCol="0">
            <a:spAutoFit/>
          </a:bodyPr>
          <a:lstStyle/>
          <a:p>
            <a:r>
              <a:rPr lang="en-US" sz="2600" dirty="0" smtClean="0"/>
              <a:t>0</a:t>
            </a:r>
            <a:endParaRPr lang="en-US" sz="2600" dirty="0"/>
          </a:p>
        </p:txBody>
      </p:sp>
      <p:sp>
        <p:nvSpPr>
          <p:cNvPr id="11" name="TextBox 10"/>
          <p:cNvSpPr txBox="1"/>
          <p:nvPr/>
        </p:nvSpPr>
        <p:spPr>
          <a:xfrm>
            <a:off x="7179598" y="3850957"/>
            <a:ext cx="364202" cy="492443"/>
          </a:xfrm>
          <a:prstGeom prst="rect">
            <a:avLst/>
          </a:prstGeom>
          <a:noFill/>
        </p:spPr>
        <p:txBody>
          <a:bodyPr wrap="none" rtlCol="0">
            <a:spAutoFit/>
          </a:bodyPr>
          <a:lstStyle/>
          <a:p>
            <a:r>
              <a:rPr lang="en-US" sz="2600" dirty="0" smtClean="0"/>
              <a:t>0</a:t>
            </a:r>
            <a:endParaRPr lang="en-US" sz="2600" dirty="0"/>
          </a:p>
        </p:txBody>
      </p:sp>
      <p:sp>
        <p:nvSpPr>
          <p:cNvPr id="12" name="TextBox 11"/>
          <p:cNvSpPr txBox="1"/>
          <p:nvPr/>
        </p:nvSpPr>
        <p:spPr>
          <a:xfrm>
            <a:off x="7179598" y="2555557"/>
            <a:ext cx="364202" cy="492443"/>
          </a:xfrm>
          <a:prstGeom prst="rect">
            <a:avLst/>
          </a:prstGeom>
          <a:noFill/>
        </p:spPr>
        <p:txBody>
          <a:bodyPr wrap="none" rtlCol="0">
            <a:spAutoFit/>
          </a:bodyPr>
          <a:lstStyle/>
          <a:p>
            <a:r>
              <a:rPr lang="en-US" sz="2600" dirty="0" smtClean="0"/>
              <a:t>0</a:t>
            </a:r>
            <a:endParaRPr lang="en-US" sz="2600" dirty="0"/>
          </a:p>
        </p:txBody>
      </p:sp>
      <p:sp>
        <p:nvSpPr>
          <p:cNvPr id="13" name="TextBox 12"/>
          <p:cNvSpPr txBox="1"/>
          <p:nvPr/>
        </p:nvSpPr>
        <p:spPr>
          <a:xfrm>
            <a:off x="7179598" y="6109252"/>
            <a:ext cx="364202" cy="492443"/>
          </a:xfrm>
          <a:prstGeom prst="rect">
            <a:avLst/>
          </a:prstGeom>
          <a:noFill/>
        </p:spPr>
        <p:txBody>
          <a:bodyPr wrap="none" rtlCol="0">
            <a:spAutoFit/>
          </a:bodyPr>
          <a:lstStyle/>
          <a:p>
            <a:r>
              <a:rPr lang="en-US" sz="2600" dirty="0" smtClean="0"/>
              <a:t>0</a:t>
            </a:r>
            <a:endParaRPr lang="en-US" sz="2600" dirty="0"/>
          </a:p>
        </p:txBody>
      </p:sp>
      <p:sp>
        <p:nvSpPr>
          <p:cNvPr id="14" name="TextBox 13"/>
          <p:cNvSpPr txBox="1"/>
          <p:nvPr/>
        </p:nvSpPr>
        <p:spPr>
          <a:xfrm>
            <a:off x="725556" y="4903113"/>
            <a:ext cx="2743956" cy="430887"/>
          </a:xfrm>
          <a:prstGeom prst="rect">
            <a:avLst/>
          </a:prstGeom>
          <a:noFill/>
        </p:spPr>
        <p:txBody>
          <a:bodyPr wrap="none" rtlCol="0">
            <a:spAutoFit/>
          </a:bodyPr>
          <a:lstStyle/>
          <a:p>
            <a:r>
              <a:rPr lang="en-US" sz="2200" dirty="0" smtClean="0"/>
              <a:t>Oliver’s dad is Adam.</a:t>
            </a:r>
            <a:endParaRPr lang="en-US" sz="2200" dirty="0"/>
          </a:p>
        </p:txBody>
      </p:sp>
      <p:sp>
        <p:nvSpPr>
          <p:cNvPr id="18" name="TextBox 17"/>
          <p:cNvSpPr txBox="1"/>
          <p:nvPr/>
        </p:nvSpPr>
        <p:spPr>
          <a:xfrm>
            <a:off x="8142834" y="3836504"/>
            <a:ext cx="288862" cy="492443"/>
          </a:xfrm>
          <a:prstGeom prst="rect">
            <a:avLst/>
          </a:prstGeom>
          <a:noFill/>
        </p:spPr>
        <p:txBody>
          <a:bodyPr wrap="none" rtlCol="0">
            <a:spAutoFit/>
          </a:bodyPr>
          <a:lstStyle/>
          <a:p>
            <a:r>
              <a:rPr lang="en-US" sz="2600" dirty="0" smtClean="0"/>
              <a:t>1</a:t>
            </a:r>
            <a:endParaRPr lang="en-US" sz="2600" dirty="0"/>
          </a:p>
        </p:txBody>
      </p:sp>
      <p:sp>
        <p:nvSpPr>
          <p:cNvPr id="19" name="TextBox 18"/>
          <p:cNvSpPr txBox="1"/>
          <p:nvPr/>
        </p:nvSpPr>
        <p:spPr>
          <a:xfrm>
            <a:off x="6328146" y="3850957"/>
            <a:ext cx="364202" cy="492443"/>
          </a:xfrm>
          <a:prstGeom prst="rect">
            <a:avLst/>
          </a:prstGeom>
          <a:noFill/>
        </p:spPr>
        <p:txBody>
          <a:bodyPr wrap="none" rtlCol="0">
            <a:spAutoFit/>
          </a:bodyPr>
          <a:lstStyle/>
          <a:p>
            <a:r>
              <a:rPr lang="en-US" sz="2600" dirty="0" smtClean="0"/>
              <a:t>0</a:t>
            </a:r>
            <a:endParaRPr lang="en-US" sz="2600" dirty="0"/>
          </a:p>
        </p:txBody>
      </p:sp>
      <p:sp>
        <p:nvSpPr>
          <p:cNvPr id="20" name="TextBox 19"/>
          <p:cNvSpPr txBox="1"/>
          <p:nvPr/>
        </p:nvSpPr>
        <p:spPr>
          <a:xfrm>
            <a:off x="8093998" y="4191000"/>
            <a:ext cx="364202" cy="492443"/>
          </a:xfrm>
          <a:prstGeom prst="rect">
            <a:avLst/>
          </a:prstGeom>
          <a:noFill/>
        </p:spPr>
        <p:txBody>
          <a:bodyPr wrap="none" rtlCol="0">
            <a:spAutoFit/>
          </a:bodyPr>
          <a:lstStyle/>
          <a:p>
            <a:r>
              <a:rPr lang="en-US" sz="2600" dirty="0" smtClean="0"/>
              <a:t>0</a:t>
            </a:r>
            <a:endParaRPr lang="en-US" sz="2600" dirty="0"/>
          </a:p>
        </p:txBody>
      </p:sp>
      <p:sp>
        <p:nvSpPr>
          <p:cNvPr id="21" name="TextBox 20"/>
          <p:cNvSpPr txBox="1"/>
          <p:nvPr/>
        </p:nvSpPr>
        <p:spPr>
          <a:xfrm>
            <a:off x="8093998" y="4599705"/>
            <a:ext cx="364202" cy="492443"/>
          </a:xfrm>
          <a:prstGeom prst="rect">
            <a:avLst/>
          </a:prstGeom>
          <a:noFill/>
        </p:spPr>
        <p:txBody>
          <a:bodyPr wrap="none" rtlCol="0">
            <a:spAutoFit/>
          </a:bodyPr>
          <a:lstStyle/>
          <a:p>
            <a:r>
              <a:rPr lang="en-US" sz="2600" dirty="0" smtClean="0"/>
              <a:t>0</a:t>
            </a:r>
            <a:endParaRPr lang="en-US" sz="2600" dirty="0"/>
          </a:p>
        </p:txBody>
      </p:sp>
      <p:sp>
        <p:nvSpPr>
          <p:cNvPr id="22" name="TextBox 21"/>
          <p:cNvSpPr txBox="1"/>
          <p:nvPr/>
        </p:nvSpPr>
        <p:spPr>
          <a:xfrm>
            <a:off x="8090452" y="5351765"/>
            <a:ext cx="364202" cy="492443"/>
          </a:xfrm>
          <a:prstGeom prst="rect">
            <a:avLst/>
          </a:prstGeom>
          <a:noFill/>
        </p:spPr>
        <p:txBody>
          <a:bodyPr wrap="none" rtlCol="0">
            <a:spAutoFit/>
          </a:bodyPr>
          <a:lstStyle/>
          <a:p>
            <a:r>
              <a:rPr lang="en-US" sz="2600" dirty="0" smtClean="0"/>
              <a:t>0</a:t>
            </a:r>
            <a:endParaRPr lang="en-US" sz="2600" dirty="0"/>
          </a:p>
        </p:txBody>
      </p:sp>
      <p:sp>
        <p:nvSpPr>
          <p:cNvPr id="23" name="TextBox 22"/>
          <p:cNvSpPr txBox="1"/>
          <p:nvPr/>
        </p:nvSpPr>
        <p:spPr>
          <a:xfrm>
            <a:off x="7179598" y="4598504"/>
            <a:ext cx="364202" cy="492443"/>
          </a:xfrm>
          <a:prstGeom prst="rect">
            <a:avLst/>
          </a:prstGeom>
          <a:noFill/>
        </p:spPr>
        <p:txBody>
          <a:bodyPr wrap="none" rtlCol="0">
            <a:spAutoFit/>
          </a:bodyPr>
          <a:lstStyle/>
          <a:p>
            <a:r>
              <a:rPr lang="en-US" sz="2600" dirty="0" smtClean="0"/>
              <a:t>0</a:t>
            </a:r>
            <a:endParaRPr lang="en-US" sz="2600" dirty="0"/>
          </a:p>
        </p:txBody>
      </p:sp>
      <p:sp>
        <p:nvSpPr>
          <p:cNvPr id="24" name="TextBox 23"/>
          <p:cNvSpPr txBox="1"/>
          <p:nvPr/>
        </p:nvSpPr>
        <p:spPr>
          <a:xfrm>
            <a:off x="7225748" y="4191000"/>
            <a:ext cx="288862" cy="492443"/>
          </a:xfrm>
          <a:prstGeom prst="rect">
            <a:avLst/>
          </a:prstGeom>
          <a:noFill/>
        </p:spPr>
        <p:txBody>
          <a:bodyPr wrap="none" rtlCol="0">
            <a:spAutoFit/>
          </a:bodyPr>
          <a:lstStyle/>
          <a:p>
            <a:r>
              <a:rPr lang="en-US" sz="2600" dirty="0" smtClean="0"/>
              <a:t>1</a:t>
            </a:r>
            <a:endParaRPr lang="en-US" sz="2600" dirty="0"/>
          </a:p>
        </p:txBody>
      </p:sp>
      <p:sp>
        <p:nvSpPr>
          <p:cNvPr id="25" name="TextBox 24"/>
          <p:cNvSpPr txBox="1"/>
          <p:nvPr/>
        </p:nvSpPr>
        <p:spPr>
          <a:xfrm>
            <a:off x="6353790" y="4585252"/>
            <a:ext cx="288862" cy="492443"/>
          </a:xfrm>
          <a:prstGeom prst="rect">
            <a:avLst/>
          </a:prstGeom>
          <a:noFill/>
        </p:spPr>
        <p:txBody>
          <a:bodyPr wrap="none" rtlCol="0">
            <a:spAutoFit/>
          </a:bodyPr>
          <a:lstStyle/>
          <a:p>
            <a:r>
              <a:rPr lang="en-US" sz="2600" dirty="0" smtClean="0"/>
              <a:t>1</a:t>
            </a:r>
            <a:endParaRPr lang="en-US" sz="2600" dirty="0"/>
          </a:p>
        </p:txBody>
      </p:sp>
      <p:sp>
        <p:nvSpPr>
          <p:cNvPr id="26" name="TextBox 25"/>
          <p:cNvSpPr txBox="1"/>
          <p:nvPr/>
        </p:nvSpPr>
        <p:spPr>
          <a:xfrm>
            <a:off x="6324600" y="4177748"/>
            <a:ext cx="364202" cy="492443"/>
          </a:xfrm>
          <a:prstGeom prst="rect">
            <a:avLst/>
          </a:prstGeom>
          <a:noFill/>
        </p:spPr>
        <p:txBody>
          <a:bodyPr wrap="none" rtlCol="0">
            <a:spAutoFit/>
          </a:bodyPr>
          <a:lstStyle/>
          <a:p>
            <a:r>
              <a:rPr lang="en-US" sz="2600" dirty="0" smtClean="0"/>
              <a:t>0</a:t>
            </a:r>
            <a:endParaRPr lang="en-US" sz="2600" dirty="0"/>
          </a:p>
        </p:txBody>
      </p:sp>
      <p:sp>
        <p:nvSpPr>
          <p:cNvPr id="27" name="TextBox 26"/>
          <p:cNvSpPr txBox="1"/>
          <p:nvPr/>
        </p:nvSpPr>
        <p:spPr>
          <a:xfrm>
            <a:off x="7179598" y="5715000"/>
            <a:ext cx="364202" cy="492443"/>
          </a:xfrm>
          <a:prstGeom prst="rect">
            <a:avLst/>
          </a:prstGeom>
          <a:noFill/>
        </p:spPr>
        <p:txBody>
          <a:bodyPr wrap="none" rtlCol="0">
            <a:spAutoFit/>
          </a:bodyPr>
          <a:lstStyle/>
          <a:p>
            <a:r>
              <a:rPr lang="en-US" sz="2600" dirty="0" smtClean="0"/>
              <a:t>0</a:t>
            </a:r>
            <a:endParaRPr lang="en-US" sz="2600" dirty="0"/>
          </a:p>
        </p:txBody>
      </p:sp>
      <p:sp>
        <p:nvSpPr>
          <p:cNvPr id="28" name="TextBox 27"/>
          <p:cNvSpPr txBox="1"/>
          <p:nvPr/>
        </p:nvSpPr>
        <p:spPr>
          <a:xfrm>
            <a:off x="7225748" y="5334000"/>
            <a:ext cx="288862" cy="492443"/>
          </a:xfrm>
          <a:prstGeom prst="rect">
            <a:avLst/>
          </a:prstGeom>
          <a:noFill/>
        </p:spPr>
        <p:txBody>
          <a:bodyPr wrap="none" rtlCol="0">
            <a:spAutoFit/>
          </a:bodyPr>
          <a:lstStyle/>
          <a:p>
            <a:r>
              <a:rPr lang="en-US" sz="2600" dirty="0" smtClean="0"/>
              <a:t>1</a:t>
            </a:r>
            <a:endParaRPr lang="en-US" sz="2600" dirty="0"/>
          </a:p>
        </p:txBody>
      </p:sp>
      <p:sp>
        <p:nvSpPr>
          <p:cNvPr id="29" name="TextBox 28"/>
          <p:cNvSpPr txBox="1"/>
          <p:nvPr/>
        </p:nvSpPr>
        <p:spPr>
          <a:xfrm>
            <a:off x="6324600" y="5334000"/>
            <a:ext cx="364202" cy="492443"/>
          </a:xfrm>
          <a:prstGeom prst="rect">
            <a:avLst/>
          </a:prstGeom>
          <a:noFill/>
        </p:spPr>
        <p:txBody>
          <a:bodyPr wrap="none" rtlCol="0">
            <a:spAutoFit/>
          </a:bodyPr>
          <a:lstStyle/>
          <a:p>
            <a:r>
              <a:rPr lang="en-US" sz="2600" dirty="0" smtClean="0"/>
              <a:t>0</a:t>
            </a:r>
            <a:endParaRPr lang="en-US" sz="2600" dirty="0"/>
          </a:p>
        </p:txBody>
      </p:sp>
      <p:sp>
        <p:nvSpPr>
          <p:cNvPr id="30" name="TextBox 29"/>
          <p:cNvSpPr txBox="1"/>
          <p:nvPr/>
        </p:nvSpPr>
        <p:spPr>
          <a:xfrm>
            <a:off x="7225748" y="2923305"/>
            <a:ext cx="288862" cy="492443"/>
          </a:xfrm>
          <a:prstGeom prst="rect">
            <a:avLst/>
          </a:prstGeom>
          <a:noFill/>
        </p:spPr>
        <p:txBody>
          <a:bodyPr wrap="none" rtlCol="0">
            <a:spAutoFit/>
          </a:bodyPr>
          <a:lstStyle/>
          <a:p>
            <a:r>
              <a:rPr lang="en-US" sz="2600" dirty="0" smtClean="0"/>
              <a:t>1</a:t>
            </a:r>
            <a:endParaRPr lang="en-US" sz="2600" dirty="0"/>
          </a:p>
        </p:txBody>
      </p:sp>
      <p:sp>
        <p:nvSpPr>
          <p:cNvPr id="31" name="TextBox 30"/>
          <p:cNvSpPr txBox="1"/>
          <p:nvPr/>
        </p:nvSpPr>
        <p:spPr>
          <a:xfrm>
            <a:off x="6341398" y="2908852"/>
            <a:ext cx="364202" cy="492443"/>
          </a:xfrm>
          <a:prstGeom prst="rect">
            <a:avLst/>
          </a:prstGeom>
          <a:noFill/>
        </p:spPr>
        <p:txBody>
          <a:bodyPr wrap="none" rtlCol="0">
            <a:spAutoFit/>
          </a:bodyPr>
          <a:lstStyle/>
          <a:p>
            <a:r>
              <a:rPr lang="en-US" sz="2600" dirty="0" smtClean="0"/>
              <a:t>0</a:t>
            </a:r>
            <a:endParaRPr lang="en-US" sz="2600" dirty="0"/>
          </a:p>
        </p:txBody>
      </p:sp>
      <p:sp>
        <p:nvSpPr>
          <p:cNvPr id="32" name="TextBox 31"/>
          <p:cNvSpPr txBox="1"/>
          <p:nvPr/>
        </p:nvSpPr>
        <p:spPr>
          <a:xfrm>
            <a:off x="7179598" y="2196548"/>
            <a:ext cx="364202" cy="492443"/>
          </a:xfrm>
          <a:prstGeom prst="rect">
            <a:avLst/>
          </a:prstGeom>
          <a:noFill/>
        </p:spPr>
        <p:txBody>
          <a:bodyPr wrap="none" rtlCol="0">
            <a:spAutoFit/>
          </a:bodyPr>
          <a:lstStyle/>
          <a:p>
            <a:r>
              <a:rPr lang="en-US" sz="2600" dirty="0" smtClean="0"/>
              <a:t>0</a:t>
            </a:r>
            <a:endParaRPr lang="en-US" sz="2600" dirty="0"/>
          </a:p>
        </p:txBody>
      </p:sp>
      <p:sp>
        <p:nvSpPr>
          <p:cNvPr id="33" name="TextBox 32"/>
          <p:cNvSpPr txBox="1"/>
          <p:nvPr/>
        </p:nvSpPr>
        <p:spPr>
          <a:xfrm>
            <a:off x="734740" y="5334000"/>
            <a:ext cx="2752164" cy="430887"/>
          </a:xfrm>
          <a:prstGeom prst="rect">
            <a:avLst/>
          </a:prstGeom>
          <a:noFill/>
        </p:spPr>
        <p:txBody>
          <a:bodyPr wrap="none" rtlCol="0">
            <a:spAutoFit/>
          </a:bodyPr>
          <a:lstStyle/>
          <a:p>
            <a:r>
              <a:rPr lang="en-US" sz="2200" dirty="0" smtClean="0"/>
              <a:t>Fanny is Adam’s wife.</a:t>
            </a:r>
            <a:endParaRPr lang="en-US" sz="2200" dirty="0"/>
          </a:p>
        </p:txBody>
      </p:sp>
      <p:sp>
        <p:nvSpPr>
          <p:cNvPr id="34" name="TextBox 33"/>
          <p:cNvSpPr txBox="1"/>
          <p:nvPr/>
        </p:nvSpPr>
        <p:spPr>
          <a:xfrm>
            <a:off x="8093138" y="2174557"/>
            <a:ext cx="288862" cy="492443"/>
          </a:xfrm>
          <a:prstGeom prst="rect">
            <a:avLst/>
          </a:prstGeom>
          <a:noFill/>
        </p:spPr>
        <p:txBody>
          <a:bodyPr wrap="none" rtlCol="0">
            <a:spAutoFit/>
          </a:bodyPr>
          <a:lstStyle/>
          <a:p>
            <a:r>
              <a:rPr lang="en-US" sz="2600" dirty="0" smtClean="0"/>
              <a:t>1</a:t>
            </a:r>
            <a:endParaRPr lang="en-US" sz="2600" dirty="0"/>
          </a:p>
        </p:txBody>
      </p:sp>
      <p:sp>
        <p:nvSpPr>
          <p:cNvPr id="35" name="TextBox 34"/>
          <p:cNvSpPr txBox="1"/>
          <p:nvPr/>
        </p:nvSpPr>
        <p:spPr>
          <a:xfrm>
            <a:off x="6390234" y="2541104"/>
            <a:ext cx="288862" cy="492443"/>
          </a:xfrm>
          <a:prstGeom prst="rect">
            <a:avLst/>
          </a:prstGeom>
          <a:noFill/>
        </p:spPr>
        <p:txBody>
          <a:bodyPr wrap="none" rtlCol="0">
            <a:spAutoFit/>
          </a:bodyPr>
          <a:lstStyle/>
          <a:p>
            <a:r>
              <a:rPr lang="en-US" sz="2600" dirty="0" smtClean="0"/>
              <a:t>1</a:t>
            </a:r>
            <a:endParaRPr lang="en-US" sz="2600" dirty="0"/>
          </a:p>
        </p:txBody>
      </p:sp>
      <p:sp>
        <p:nvSpPr>
          <p:cNvPr id="36" name="TextBox 35"/>
          <p:cNvSpPr txBox="1"/>
          <p:nvPr/>
        </p:nvSpPr>
        <p:spPr>
          <a:xfrm>
            <a:off x="6376982" y="5701748"/>
            <a:ext cx="288862" cy="492443"/>
          </a:xfrm>
          <a:prstGeom prst="rect">
            <a:avLst/>
          </a:prstGeom>
          <a:noFill/>
        </p:spPr>
        <p:txBody>
          <a:bodyPr wrap="none" rtlCol="0">
            <a:spAutoFit/>
          </a:bodyPr>
          <a:lstStyle/>
          <a:p>
            <a:r>
              <a:rPr lang="en-US" sz="2600" dirty="0" smtClean="0"/>
              <a:t>1</a:t>
            </a:r>
            <a:endParaRPr lang="en-US" sz="2600" dirty="0"/>
          </a:p>
        </p:txBody>
      </p:sp>
      <p:sp>
        <p:nvSpPr>
          <p:cNvPr id="37" name="TextBox 36"/>
          <p:cNvSpPr txBox="1"/>
          <p:nvPr/>
        </p:nvSpPr>
        <p:spPr>
          <a:xfrm>
            <a:off x="8119642" y="6096000"/>
            <a:ext cx="288862" cy="492443"/>
          </a:xfrm>
          <a:prstGeom prst="rect">
            <a:avLst/>
          </a:prstGeom>
          <a:noFill/>
        </p:spPr>
        <p:txBody>
          <a:bodyPr wrap="none" rtlCol="0">
            <a:spAutoFit/>
          </a:bodyPr>
          <a:lstStyle/>
          <a:p>
            <a:r>
              <a:rPr lang="en-US" sz="2600" dirty="0" smtClean="0"/>
              <a:t>1</a:t>
            </a:r>
            <a:endParaRPr lang="en-US" sz="2600" dirty="0"/>
          </a:p>
        </p:txBody>
      </p:sp>
      <p:sp>
        <p:nvSpPr>
          <p:cNvPr id="38" name="TextBox 37"/>
          <p:cNvSpPr txBox="1"/>
          <p:nvPr/>
        </p:nvSpPr>
        <p:spPr>
          <a:xfrm>
            <a:off x="442924" y="6096000"/>
            <a:ext cx="4051878" cy="492443"/>
          </a:xfrm>
          <a:prstGeom prst="rect">
            <a:avLst/>
          </a:prstGeom>
          <a:noFill/>
        </p:spPr>
        <p:txBody>
          <a:bodyPr wrap="none" rtlCol="0">
            <a:spAutoFit/>
          </a:bodyPr>
          <a:lstStyle/>
          <a:p>
            <a:r>
              <a:rPr lang="en-US" sz="2600" b="1" dirty="0" smtClean="0"/>
              <a:t>Answer</a:t>
            </a:r>
            <a:r>
              <a:rPr lang="en-US" sz="2600" dirty="0" smtClean="0"/>
              <a:t>: Yes! See the table.</a:t>
            </a:r>
            <a:endParaRPr lang="en-US" sz="26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linds(horizontal)">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blinds(horizontal)">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blinds(horizontal)">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blinds(horizontal)">
                                      <p:cBhvr>
                                        <p:cTn id="22" dur="500"/>
                                        <p:tgtEl>
                                          <p:spTgt spid="3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blinds(horizontal)">
                                      <p:cBhvr>
                                        <p:cTn id="27" dur="500"/>
                                        <p:tgtEl>
                                          <p:spTgt spid="3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blinds(horizontal)">
                                      <p:cBhvr>
                                        <p:cTn id="3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6" grpId="0"/>
      <p:bldP spid="37" grpId="0"/>
      <p:bldP spid="3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Boolean Logic</a:t>
            </a:r>
            <a:endParaRPr lang="en-US" dirty="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ransition spd="med">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Boolean Logic</a:t>
            </a:r>
            <a:endParaRPr lang="en-US" dirty="0"/>
          </a:p>
        </p:txBody>
      </p:sp>
      <p:sp>
        <p:nvSpPr>
          <p:cNvPr id="3" name="Content Placeholder 2"/>
          <p:cNvSpPr>
            <a:spLocks noGrp="1"/>
          </p:cNvSpPr>
          <p:nvPr>
            <p:ph idx="1"/>
          </p:nvPr>
        </p:nvSpPr>
        <p:spPr/>
        <p:txBody>
          <a:bodyPr/>
          <a:lstStyle/>
          <a:p>
            <a:r>
              <a:rPr lang="en-US" dirty="0" smtClean="0"/>
              <a:t> A form of algebra in which all values are reduced to either TRUE or FALSE.</a:t>
            </a:r>
          </a:p>
          <a:p>
            <a:endParaRPr lang="en-US" sz="800" dirty="0" smtClean="0"/>
          </a:p>
          <a:p>
            <a:r>
              <a:rPr lang="en-US" dirty="0" smtClean="0"/>
              <a:t>Especially important for computer science because it fits nicely with the binary numbering system (0 or 1).</a:t>
            </a:r>
          </a:p>
          <a:p>
            <a:endParaRPr lang="en-US" sz="800" dirty="0" smtClean="0"/>
          </a:p>
          <a:p>
            <a:r>
              <a:rPr lang="en-US" dirty="0" smtClean="0"/>
              <a:t>Powerful tool for reasoning.</a:t>
            </a:r>
            <a:endParaRPr lang="en-US" dirty="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Boolean Logic</a:t>
            </a:r>
          </a:p>
        </p:txBody>
      </p:sp>
    </p:spTree>
  </p:cSld>
  <p:clrMapOvr>
    <a:masterClrMapping/>
  </p:clrMapOvr>
  <p:transition spd="med">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Boolean Logic?</a:t>
            </a:r>
            <a:endParaRPr lang="en-US" dirty="0"/>
          </a:p>
        </p:txBody>
      </p:sp>
      <p:sp>
        <p:nvSpPr>
          <p:cNvPr id="3" name="Content Placeholder 2"/>
          <p:cNvSpPr>
            <a:spLocks noGrp="1"/>
          </p:cNvSpPr>
          <p:nvPr>
            <p:ph idx="1"/>
          </p:nvPr>
        </p:nvSpPr>
        <p:spPr/>
        <p:txBody>
          <a:bodyPr/>
          <a:lstStyle/>
          <a:p>
            <a:r>
              <a:rPr lang="en-US" dirty="0" smtClean="0"/>
              <a:t>Operand: TRUE (</a:t>
            </a:r>
            <a:r>
              <a:rPr lang="en-US" dirty="0" smtClean="0">
                <a:latin typeface="Times New Roman" pitchFamily="18" charset="0"/>
                <a:cs typeface="Times New Roman" pitchFamily="18" charset="0"/>
              </a:rPr>
              <a:t>1</a:t>
            </a:r>
            <a:r>
              <a:rPr lang="en-US" dirty="0" smtClean="0"/>
              <a:t>), FALSE (</a:t>
            </a:r>
            <a:r>
              <a:rPr lang="en-US" dirty="0" smtClean="0">
                <a:latin typeface="Times New Roman" pitchFamily="18" charset="0"/>
                <a:cs typeface="Times New Roman" pitchFamily="18" charset="0"/>
              </a:rPr>
              <a:t>0</a:t>
            </a:r>
            <a:r>
              <a:rPr lang="en-US" dirty="0" smtClean="0"/>
              <a:t>).</a:t>
            </a:r>
          </a:p>
          <a:p>
            <a:endParaRPr lang="en-US" sz="800" dirty="0" smtClean="0"/>
          </a:p>
          <a:p>
            <a:r>
              <a:rPr lang="en-US" dirty="0" smtClean="0"/>
              <a:t>Operator: AND(</a:t>
            </a:r>
            <a:r>
              <a:rPr lang="en-US" dirty="0" smtClean="0">
                <a:sym typeface="Symbol"/>
              </a:rPr>
              <a:t></a:t>
            </a:r>
            <a:r>
              <a:rPr lang="en-US" dirty="0" smtClean="0"/>
              <a:t>), OR(+), NOT(</a:t>
            </a:r>
            <a:r>
              <a:rPr lang="en-US" dirty="0" smtClean="0">
                <a:sym typeface="Symbol"/>
              </a:rPr>
              <a:t>).</a:t>
            </a:r>
          </a:p>
          <a:p>
            <a:endParaRPr lang="en-US" sz="800" dirty="0" smtClean="0">
              <a:sym typeface="Symbol"/>
            </a:endParaRPr>
          </a:p>
          <a:p>
            <a:pPr lvl="1"/>
            <a:r>
              <a:rPr lang="en-US" dirty="0" smtClean="0">
                <a:latin typeface="Times New Roman" pitchFamily="18" charset="0"/>
                <a:cs typeface="Times New Roman" pitchFamily="18" charset="0"/>
                <a:sym typeface="Symbol"/>
              </a:rPr>
              <a:t>0+0 = 0; 0+1 = 1; 1+0 = 1; 1+1 = 1;</a:t>
            </a:r>
          </a:p>
          <a:p>
            <a:pPr lvl="1"/>
            <a:r>
              <a:rPr lang="en-US" dirty="0" smtClean="0">
                <a:latin typeface="Times New Roman" pitchFamily="18" charset="0"/>
                <a:cs typeface="Times New Roman" pitchFamily="18" charset="0"/>
                <a:sym typeface="Symbol"/>
              </a:rPr>
              <a:t>0  0 = 0; 0 1 = 0; 1 0 = 0; 1 1 = 1;</a:t>
            </a:r>
          </a:p>
          <a:p>
            <a:pPr lvl="1"/>
            <a:r>
              <a:rPr lang="en-US" dirty="0" smtClean="0">
                <a:latin typeface="Times New Roman" pitchFamily="18" charset="0"/>
                <a:cs typeface="Times New Roman" pitchFamily="18" charset="0"/>
                <a:sym typeface="Symbol"/>
              </a:rPr>
              <a:t>0 = 1; 1 = 0.</a:t>
            </a:r>
          </a:p>
          <a:p>
            <a:endParaRPr lang="en-US" dirty="0" smtClean="0"/>
          </a:p>
          <a:p>
            <a:endParaRPr lang="en-US" dirty="0" smtClean="0">
              <a:sym typeface="Symbol"/>
            </a:endParaRPr>
          </a:p>
          <a:p>
            <a:pPr lvl="1"/>
            <a:endParaRPr lang="en-US" dirty="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Boolean Logic</a:t>
            </a:r>
          </a:p>
        </p:txBody>
      </p:sp>
    </p:spTree>
  </p:cSld>
  <p:clrMapOvr>
    <a:masterClrMapping/>
  </p:clrMapOvr>
  <p:transition spd="med">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a:t>
            </a:r>
            <a:endParaRPr lang="en-US" dirty="0"/>
          </a:p>
        </p:txBody>
      </p:sp>
      <p:sp>
        <p:nvSpPr>
          <p:cNvPr id="3" name="Content Placeholder 2"/>
          <p:cNvSpPr>
            <a:spLocks noGrp="1"/>
          </p:cNvSpPr>
          <p:nvPr>
            <p:ph idx="1"/>
          </p:nvPr>
        </p:nvSpPr>
        <p:spPr/>
        <p:txBody>
          <a:bodyPr>
            <a:normAutofit lnSpcReduction="10000"/>
          </a:bodyPr>
          <a:lstStyle/>
          <a:p>
            <a:r>
              <a:rPr lang="en-US" sz="2200" dirty="0" smtClean="0"/>
              <a:t>Commutative:</a:t>
            </a:r>
          </a:p>
          <a:p>
            <a:pPr lvl="1"/>
            <a:r>
              <a:rPr lang="en-US" sz="2000" i="1" dirty="0" smtClean="0"/>
              <a:t>x + y = y + x;</a:t>
            </a:r>
          </a:p>
          <a:p>
            <a:pPr lvl="1"/>
            <a:r>
              <a:rPr lang="en-US" sz="2000" i="1" dirty="0" err="1" smtClean="0"/>
              <a:t>xy</a:t>
            </a:r>
            <a:r>
              <a:rPr lang="en-US" sz="2000" i="1" dirty="0" smtClean="0"/>
              <a:t> = </a:t>
            </a:r>
            <a:r>
              <a:rPr lang="en-US" sz="2000" i="1" dirty="0" err="1" smtClean="0"/>
              <a:t>yx</a:t>
            </a:r>
            <a:r>
              <a:rPr lang="en-US" sz="2000" i="1" dirty="0" smtClean="0"/>
              <a:t>;</a:t>
            </a:r>
          </a:p>
          <a:p>
            <a:r>
              <a:rPr lang="en-US" sz="2200" dirty="0" smtClean="0"/>
              <a:t>Associative</a:t>
            </a:r>
            <a:r>
              <a:rPr lang="en-US" sz="2000" dirty="0" smtClean="0"/>
              <a:t>:</a:t>
            </a:r>
          </a:p>
          <a:p>
            <a:pPr lvl="1"/>
            <a:r>
              <a:rPr lang="en-US" sz="2000" i="1" dirty="0" smtClean="0"/>
              <a:t>x + (y + z) = (x + y) + z;</a:t>
            </a:r>
          </a:p>
          <a:p>
            <a:pPr lvl="1"/>
            <a:r>
              <a:rPr lang="en-US" sz="2000" i="1" dirty="0" smtClean="0"/>
              <a:t>x(</a:t>
            </a:r>
            <a:r>
              <a:rPr lang="en-US" sz="2000" i="1" dirty="0" err="1" smtClean="0"/>
              <a:t>yz</a:t>
            </a:r>
            <a:r>
              <a:rPr lang="en-US" sz="2000" i="1" dirty="0" smtClean="0"/>
              <a:t>) = (</a:t>
            </a:r>
            <a:r>
              <a:rPr lang="en-US" sz="2000" i="1" dirty="0" err="1" smtClean="0"/>
              <a:t>xy</a:t>
            </a:r>
            <a:r>
              <a:rPr lang="en-US" sz="2000" i="1" dirty="0" smtClean="0"/>
              <a:t>)z;</a:t>
            </a:r>
          </a:p>
          <a:p>
            <a:r>
              <a:rPr lang="en-US" sz="2200" dirty="0" smtClean="0"/>
              <a:t>Distributive</a:t>
            </a:r>
            <a:r>
              <a:rPr lang="en-US" sz="2000" dirty="0" smtClean="0"/>
              <a:t>.</a:t>
            </a:r>
          </a:p>
          <a:p>
            <a:pPr lvl="1"/>
            <a:r>
              <a:rPr lang="en-US" sz="2000" i="1" dirty="0" smtClean="0">
                <a:sym typeface="Symbol"/>
              </a:rPr>
              <a:t>x(y + z) = </a:t>
            </a:r>
            <a:r>
              <a:rPr lang="en-US" sz="2000" i="1" dirty="0" err="1" smtClean="0">
                <a:sym typeface="Symbol"/>
              </a:rPr>
              <a:t>xy</a:t>
            </a:r>
            <a:r>
              <a:rPr lang="en-US" sz="2000" i="1" dirty="0" smtClean="0">
                <a:sym typeface="Symbol"/>
              </a:rPr>
              <a:t> + </a:t>
            </a:r>
            <a:r>
              <a:rPr lang="en-US" sz="2000" i="1" dirty="0" err="1" smtClean="0">
                <a:sym typeface="Symbol"/>
              </a:rPr>
              <a:t>xz</a:t>
            </a:r>
            <a:r>
              <a:rPr lang="en-US" sz="2000" i="1" dirty="0" smtClean="0">
                <a:sym typeface="Symbol"/>
              </a:rPr>
              <a:t>;</a:t>
            </a:r>
          </a:p>
          <a:p>
            <a:pPr lvl="1"/>
            <a:r>
              <a:rPr lang="en-US" sz="2000" i="1" dirty="0" smtClean="0">
                <a:sym typeface="Symbol"/>
              </a:rPr>
              <a:t>(x + y)z = </a:t>
            </a:r>
            <a:r>
              <a:rPr lang="en-US" sz="2000" i="1" dirty="0" err="1" smtClean="0">
                <a:sym typeface="Symbol"/>
              </a:rPr>
              <a:t>xz</a:t>
            </a:r>
            <a:r>
              <a:rPr lang="en-US" sz="2000" i="1" dirty="0" smtClean="0">
                <a:sym typeface="Symbol"/>
              </a:rPr>
              <a:t> + </a:t>
            </a:r>
            <a:r>
              <a:rPr lang="en-US" sz="2000" i="1" dirty="0" err="1" smtClean="0">
                <a:sym typeface="Symbol"/>
              </a:rPr>
              <a:t>yz</a:t>
            </a:r>
            <a:r>
              <a:rPr lang="en-US" sz="2000" i="1" dirty="0" smtClean="0">
                <a:sym typeface="Symbol"/>
              </a:rPr>
              <a:t>;</a:t>
            </a:r>
          </a:p>
          <a:p>
            <a:r>
              <a:rPr lang="en-US" sz="2200" dirty="0" smtClean="0"/>
              <a:t>De Morgan's laws:</a:t>
            </a:r>
          </a:p>
          <a:p>
            <a:pPr lvl="1"/>
            <a:r>
              <a:rPr lang="en-US" dirty="0" smtClean="0">
                <a:sym typeface="Symbol"/>
              </a:rPr>
              <a:t> </a:t>
            </a:r>
          </a:p>
          <a:p>
            <a:pPr lvl="1"/>
            <a:r>
              <a:rPr lang="en-US" dirty="0" smtClean="0">
                <a:sym typeface="Symbol"/>
              </a:rPr>
              <a:t> </a:t>
            </a:r>
          </a:p>
          <a:p>
            <a:pPr lvl="1"/>
            <a:endParaRPr lang="en-US" dirty="0" smtClean="0">
              <a:sym typeface="Symbol"/>
            </a:endParaRPr>
          </a:p>
          <a:p>
            <a:pPr lvl="1"/>
            <a:endParaRPr lang="en-US" dirty="0" smtClean="0">
              <a:sym typeface="Symbol"/>
            </a:endParaRPr>
          </a:p>
          <a:p>
            <a:pPr lvl="1"/>
            <a:endParaRPr lang="en-US" dirty="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Boolean Logic</a:t>
            </a:r>
          </a:p>
        </p:txBody>
      </p:sp>
      <p:graphicFrame>
        <p:nvGraphicFramePr>
          <p:cNvPr id="7" name="Object 6"/>
          <p:cNvGraphicFramePr>
            <a:graphicFrameLocks noChangeAspect="1"/>
          </p:cNvGraphicFramePr>
          <p:nvPr/>
        </p:nvGraphicFramePr>
        <p:xfrm>
          <a:off x="1143000" y="5410200"/>
          <a:ext cx="1676400" cy="457200"/>
        </p:xfrm>
        <a:graphic>
          <a:graphicData uri="http://schemas.openxmlformats.org/presentationml/2006/ole">
            <p:oleObj spid="_x0000_s3074" name="Equation" r:id="rId3" imgW="736560" imgH="241200" progId="">
              <p:embed/>
            </p:oleObj>
          </a:graphicData>
        </a:graphic>
      </p:graphicFrame>
      <p:graphicFrame>
        <p:nvGraphicFramePr>
          <p:cNvPr id="8" name="Object 7"/>
          <p:cNvGraphicFramePr>
            <a:graphicFrameLocks noChangeAspect="1"/>
          </p:cNvGraphicFramePr>
          <p:nvPr/>
        </p:nvGraphicFramePr>
        <p:xfrm>
          <a:off x="1142999" y="5867400"/>
          <a:ext cx="1600201" cy="524204"/>
        </p:xfrm>
        <a:graphic>
          <a:graphicData uri="http://schemas.openxmlformats.org/presentationml/2006/ole">
            <p:oleObj spid="_x0000_s3075" name="Equation" r:id="rId4" imgW="736560" imgH="241200" progId="">
              <p:embed/>
            </p:oleObj>
          </a:graphicData>
        </a:graphic>
      </p:graphicFrame>
    </p:spTree>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Who is the youngest of them all?</a:t>
            </a:r>
            <a:endParaRPr lang="en-US" sz="4800" dirty="0"/>
          </a:p>
        </p:txBody>
      </p:sp>
      <p:sp>
        <p:nvSpPr>
          <p:cNvPr id="3" name="Content Placeholder 2"/>
          <p:cNvSpPr>
            <a:spLocks noGrp="1"/>
          </p:cNvSpPr>
          <p:nvPr>
            <p:ph idx="1"/>
          </p:nvPr>
        </p:nvSpPr>
        <p:spPr>
          <a:xfrm>
            <a:off x="457200" y="1935480"/>
            <a:ext cx="6019800" cy="4389120"/>
          </a:xfrm>
        </p:spPr>
        <p:txBody>
          <a:bodyPr/>
          <a:lstStyle/>
          <a:p>
            <a:r>
              <a:rPr lang="en-US" dirty="0" smtClean="0"/>
              <a:t>Three kids are talking about their ages.</a:t>
            </a:r>
          </a:p>
          <a:p>
            <a:pPr lvl="1"/>
            <a:r>
              <a:rPr lang="en-US" dirty="0" smtClean="0"/>
              <a:t>Adam: “If Chris is not the youngest, then I am.”</a:t>
            </a:r>
          </a:p>
          <a:p>
            <a:pPr lvl="1"/>
            <a:r>
              <a:rPr lang="en-US" dirty="0" smtClean="0"/>
              <a:t>Brian: “If I am not the youngest, then Adam is the oldest.”</a:t>
            </a:r>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Boolean Logic</a:t>
            </a:r>
          </a:p>
        </p:txBody>
      </p:sp>
      <p:pic>
        <p:nvPicPr>
          <p:cNvPr id="4098" name="Picture 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6477000" y="2029345"/>
            <a:ext cx="2362200" cy="2695055"/>
          </a:xfrm>
          <a:prstGeom prst="rect">
            <a:avLst/>
          </a:prstGeom>
          <a:noFill/>
          <a:ln w="9525">
            <a:noFill/>
            <a:miter lim="800000"/>
            <a:headEnd/>
            <a:tailEnd/>
          </a:ln>
        </p:spPr>
      </p:pic>
      <p:pic>
        <p:nvPicPr>
          <p:cNvPr id="8" name="Picture 3"/>
          <p:cNvPicPr>
            <a:picLocks noChangeAspect="1" noChangeArrowheads="1"/>
          </p:cNvPicPr>
          <p:nvPr/>
        </p:nvPicPr>
        <p:blipFill>
          <a:blip r:embed="rId3" cstate="print"/>
          <a:srcRect/>
          <a:stretch>
            <a:fillRect/>
          </a:stretch>
        </p:blipFill>
        <p:spPr bwMode="auto">
          <a:xfrm>
            <a:off x="381000" y="5334000"/>
            <a:ext cx="1357313" cy="1447800"/>
          </a:xfrm>
          <a:prstGeom prst="rect">
            <a:avLst/>
          </a:prstGeom>
          <a:noFill/>
          <a:ln w="9525">
            <a:noFill/>
            <a:miter lim="800000"/>
            <a:headEnd/>
            <a:tailEnd/>
          </a:ln>
        </p:spPr>
      </p:pic>
      <p:sp>
        <p:nvSpPr>
          <p:cNvPr id="9" name="TextBox 8"/>
          <p:cNvSpPr txBox="1"/>
          <p:nvPr/>
        </p:nvSpPr>
        <p:spPr>
          <a:xfrm>
            <a:off x="1981200" y="5355848"/>
            <a:ext cx="4806316" cy="492443"/>
          </a:xfrm>
          <a:prstGeom prst="rect">
            <a:avLst/>
          </a:prstGeom>
          <a:noFill/>
        </p:spPr>
        <p:txBody>
          <a:bodyPr wrap="none" rtlCol="0">
            <a:spAutoFit/>
          </a:bodyPr>
          <a:lstStyle/>
          <a:p>
            <a:r>
              <a:rPr lang="en-US" sz="2600" i="1" dirty="0" smtClean="0">
                <a:solidFill>
                  <a:srgbClr val="FF0000"/>
                </a:solidFill>
              </a:rPr>
              <a:t>Who is the youngest of them all?</a:t>
            </a:r>
            <a:endParaRPr lang="en-US" sz="26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Who is the youngest of them all?</a:t>
            </a:r>
            <a:endParaRPr lang="en-US" sz="4800" dirty="0"/>
          </a:p>
        </p:txBody>
      </p:sp>
      <p:sp>
        <p:nvSpPr>
          <p:cNvPr id="3" name="Content Placeholder 2"/>
          <p:cNvSpPr>
            <a:spLocks noGrp="1"/>
          </p:cNvSpPr>
          <p:nvPr>
            <p:ph idx="1"/>
          </p:nvPr>
        </p:nvSpPr>
        <p:spPr>
          <a:xfrm>
            <a:off x="457200" y="1935480"/>
            <a:ext cx="8153400" cy="4389120"/>
          </a:xfrm>
        </p:spPr>
        <p:txBody>
          <a:bodyPr/>
          <a:lstStyle/>
          <a:p>
            <a:r>
              <a:rPr lang="en-US" i="1" dirty="0" smtClean="0"/>
              <a:t>A, B, C </a:t>
            </a:r>
            <a:r>
              <a:rPr lang="en-US" dirty="0" smtClean="0"/>
              <a:t>stand for Adam, Brian and Chris respectively.</a:t>
            </a:r>
          </a:p>
          <a:p>
            <a:endParaRPr lang="en-US" sz="800" dirty="0" smtClean="0"/>
          </a:p>
          <a:p>
            <a:r>
              <a:rPr lang="en-US" i="1" dirty="0" smtClean="0"/>
              <a:t>X</a:t>
            </a:r>
            <a:r>
              <a:rPr lang="en-US" i="1" baseline="-25000" dirty="0" smtClean="0"/>
              <a:t>o</a:t>
            </a:r>
            <a:r>
              <a:rPr lang="en-US" dirty="0" smtClean="0"/>
              <a:t> means </a:t>
            </a:r>
            <a:r>
              <a:rPr lang="en-US" i="1" dirty="0" smtClean="0"/>
              <a:t>X</a:t>
            </a:r>
            <a:r>
              <a:rPr lang="en-US" dirty="0" smtClean="0"/>
              <a:t> is the oldest; </a:t>
            </a:r>
            <a:r>
              <a:rPr lang="en-US" i="1" dirty="0" err="1" smtClean="0"/>
              <a:t>X</a:t>
            </a:r>
            <a:r>
              <a:rPr lang="en-US" i="1" baseline="-25000" dirty="0" err="1" smtClean="0"/>
              <a:t>y</a:t>
            </a:r>
            <a:r>
              <a:rPr lang="en-US" dirty="0" smtClean="0"/>
              <a:t> means </a:t>
            </a:r>
            <a:r>
              <a:rPr lang="en-US" i="1" dirty="0" smtClean="0"/>
              <a:t>X</a:t>
            </a:r>
            <a:r>
              <a:rPr lang="en-US" dirty="0" smtClean="0"/>
              <a:t> is the youngest.</a:t>
            </a:r>
          </a:p>
          <a:p>
            <a:endParaRPr lang="en-US" sz="800" dirty="0" smtClean="0"/>
          </a:p>
          <a:p>
            <a:pPr marL="274320" lvl="1" indent="-274320">
              <a:buClr>
                <a:schemeClr val="accent3"/>
              </a:buClr>
              <a:buSzPct val="95000"/>
            </a:pPr>
            <a:r>
              <a:rPr lang="en-US" dirty="0" smtClean="0"/>
              <a:t>“If Chris is not the youngest, then Adam is.” </a:t>
            </a:r>
          </a:p>
          <a:p>
            <a:pPr marL="274320" lvl="1" indent="-274320">
              <a:buClr>
                <a:schemeClr val="accent3"/>
              </a:buClr>
              <a:buSzPct val="95000"/>
              <a:buNone/>
            </a:pPr>
            <a:r>
              <a:rPr lang="en-US" dirty="0" smtClean="0">
                <a:sym typeface="Wingdings" pitchFamily="2" charset="2"/>
              </a:rPr>
              <a:t>		 </a:t>
            </a:r>
            <a:r>
              <a:rPr lang="en-US" i="1" dirty="0" smtClean="0">
                <a:latin typeface="Times New Roman" pitchFamily="18" charset="0"/>
                <a:cs typeface="Times New Roman" pitchFamily="18" charset="0"/>
                <a:sym typeface="Wingdings" pitchFamily="2" charset="2"/>
              </a:rPr>
              <a:t>C</a:t>
            </a:r>
            <a:r>
              <a:rPr lang="en-US" i="1" baseline="-25000" dirty="0" smtClean="0">
                <a:latin typeface="Times New Roman" pitchFamily="18" charset="0"/>
                <a:cs typeface="Times New Roman" pitchFamily="18" charset="0"/>
                <a:sym typeface="Wingdings" pitchFamily="2" charset="2"/>
              </a:rPr>
              <a:t>y</a:t>
            </a:r>
            <a:r>
              <a:rPr lang="en-US" i="1" dirty="0" smtClean="0">
                <a:latin typeface="Times New Roman" pitchFamily="18" charset="0"/>
                <a:cs typeface="Times New Roman" pitchFamily="18" charset="0"/>
                <a:sym typeface="Wingdings" pitchFamily="2" charset="2"/>
              </a:rPr>
              <a:t> + A</a:t>
            </a:r>
            <a:r>
              <a:rPr lang="en-US" i="1" baseline="-25000" dirty="0" smtClean="0">
                <a:latin typeface="Times New Roman" pitchFamily="18" charset="0"/>
                <a:cs typeface="Times New Roman" pitchFamily="18" charset="0"/>
                <a:sym typeface="Wingdings" pitchFamily="2" charset="2"/>
              </a:rPr>
              <a:t>y</a:t>
            </a:r>
            <a:r>
              <a:rPr lang="en-US" i="1" dirty="0" smtClean="0">
                <a:latin typeface="Times New Roman" pitchFamily="18" charset="0"/>
                <a:cs typeface="Times New Roman" pitchFamily="18" charset="0"/>
                <a:sym typeface="Wingdings" pitchFamily="2" charset="2"/>
              </a:rPr>
              <a:t> = </a:t>
            </a:r>
            <a:r>
              <a:rPr lang="en-US" dirty="0" smtClean="0">
                <a:latin typeface="Times New Roman" pitchFamily="18" charset="0"/>
                <a:cs typeface="Times New Roman" pitchFamily="18" charset="0"/>
                <a:sym typeface="Wingdings" pitchFamily="2" charset="2"/>
              </a:rPr>
              <a:t>1</a:t>
            </a:r>
          </a:p>
          <a:p>
            <a:pPr marL="274320" lvl="1" indent="-274320">
              <a:buClr>
                <a:schemeClr val="accent3"/>
              </a:buClr>
              <a:buSzPct val="95000"/>
              <a:buNone/>
            </a:pPr>
            <a:endParaRPr lang="en-US" sz="800" dirty="0" smtClean="0">
              <a:latin typeface="Times New Roman" pitchFamily="18" charset="0"/>
              <a:cs typeface="Times New Roman" pitchFamily="18" charset="0"/>
            </a:endParaRPr>
          </a:p>
          <a:p>
            <a:pPr marL="274320" lvl="1" indent="-274320">
              <a:buClr>
                <a:schemeClr val="accent3"/>
              </a:buClr>
              <a:buSzPct val="95000"/>
            </a:pPr>
            <a:r>
              <a:rPr lang="en-US" dirty="0" smtClean="0"/>
              <a:t>“If Brian is not the youngest, then Adam is the oldest.”</a:t>
            </a:r>
          </a:p>
          <a:p>
            <a:pPr marL="274320" lvl="1" indent="-274320">
              <a:buClr>
                <a:schemeClr val="accent3"/>
              </a:buClr>
              <a:buSzPct val="95000"/>
              <a:buNone/>
            </a:pPr>
            <a:r>
              <a:rPr lang="en-US" dirty="0" smtClean="0">
                <a:sym typeface="Wingdings" pitchFamily="2" charset="2"/>
              </a:rPr>
              <a:t>		 </a:t>
            </a:r>
            <a:r>
              <a:rPr lang="en-US" i="1" dirty="0" smtClean="0">
                <a:latin typeface="Times New Roman" pitchFamily="18" charset="0"/>
                <a:cs typeface="Times New Roman" pitchFamily="18" charset="0"/>
                <a:sym typeface="Wingdings" pitchFamily="2" charset="2"/>
              </a:rPr>
              <a:t>B</a:t>
            </a:r>
            <a:r>
              <a:rPr lang="en-US" i="1" baseline="-25000" dirty="0" smtClean="0">
                <a:latin typeface="Times New Roman" pitchFamily="18" charset="0"/>
                <a:cs typeface="Times New Roman" pitchFamily="18" charset="0"/>
                <a:sym typeface="Wingdings" pitchFamily="2" charset="2"/>
              </a:rPr>
              <a:t>y</a:t>
            </a:r>
            <a:r>
              <a:rPr lang="en-US" i="1" dirty="0" smtClean="0">
                <a:latin typeface="Times New Roman" pitchFamily="18" charset="0"/>
                <a:cs typeface="Times New Roman" pitchFamily="18" charset="0"/>
                <a:sym typeface="Wingdings" pitchFamily="2" charset="2"/>
              </a:rPr>
              <a:t> + </a:t>
            </a:r>
            <a:r>
              <a:rPr lang="en-US" i="1" dirty="0" err="1" smtClean="0">
                <a:latin typeface="Times New Roman" pitchFamily="18" charset="0"/>
                <a:cs typeface="Times New Roman" pitchFamily="18" charset="0"/>
                <a:sym typeface="Wingdings" pitchFamily="2" charset="2"/>
              </a:rPr>
              <a:t>A</a:t>
            </a:r>
            <a:r>
              <a:rPr lang="en-US" i="1" baseline="-25000" dirty="0" err="1" smtClean="0">
                <a:latin typeface="Times New Roman" pitchFamily="18" charset="0"/>
                <a:cs typeface="Times New Roman" pitchFamily="18" charset="0"/>
                <a:sym typeface="Wingdings" pitchFamily="2" charset="2"/>
              </a:rPr>
              <a:t>o</a:t>
            </a:r>
            <a:r>
              <a:rPr lang="en-US" i="1" dirty="0" smtClean="0">
                <a:latin typeface="Times New Roman" pitchFamily="18" charset="0"/>
                <a:cs typeface="Times New Roman" pitchFamily="18" charset="0"/>
                <a:sym typeface="Wingdings" pitchFamily="2" charset="2"/>
              </a:rPr>
              <a:t> </a:t>
            </a:r>
            <a:r>
              <a:rPr lang="en-US" dirty="0" smtClean="0">
                <a:latin typeface="Times New Roman" pitchFamily="18" charset="0"/>
                <a:cs typeface="Times New Roman" pitchFamily="18" charset="0"/>
                <a:sym typeface="Wingdings" pitchFamily="2" charset="2"/>
              </a:rPr>
              <a:t>= 1</a:t>
            </a:r>
            <a:endParaRPr lang="en-US"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Boolean Logic</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left)">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Who is the youngest of them all?</a:t>
            </a:r>
            <a:endParaRPr lang="en-US" sz="4800" dirty="0"/>
          </a:p>
        </p:txBody>
      </p:sp>
      <p:sp>
        <p:nvSpPr>
          <p:cNvPr id="3" name="Content Placeholder 2"/>
          <p:cNvSpPr>
            <a:spLocks noGrp="1"/>
          </p:cNvSpPr>
          <p:nvPr>
            <p:ph idx="1"/>
          </p:nvPr>
        </p:nvSpPr>
        <p:spPr>
          <a:xfrm>
            <a:off x="457200" y="1935480"/>
            <a:ext cx="8153400" cy="4389120"/>
          </a:xfrm>
        </p:spPr>
        <p:txBody>
          <a:bodyPr/>
          <a:lstStyle/>
          <a:p>
            <a:endParaRPr lang="en-US" sz="800" dirty="0" smtClean="0"/>
          </a:p>
          <a:p>
            <a:pPr marL="274320" lvl="1" indent="-274320">
              <a:buClr>
                <a:schemeClr val="accent3"/>
              </a:buClr>
              <a:buSzPct val="95000"/>
            </a:pPr>
            <a:r>
              <a:rPr lang="en-US" dirty="0" smtClean="0">
                <a:latin typeface="Times New Roman" pitchFamily="18" charset="0"/>
                <a:cs typeface="Times New Roman" pitchFamily="18" charset="0"/>
                <a:sym typeface="Wingdings" pitchFamily="2" charset="2"/>
              </a:rPr>
              <a:t>(</a:t>
            </a:r>
            <a:r>
              <a:rPr lang="en-US" i="1" dirty="0" smtClean="0">
                <a:latin typeface="Times New Roman" pitchFamily="18" charset="0"/>
                <a:cs typeface="Times New Roman" pitchFamily="18" charset="0"/>
                <a:sym typeface="Wingdings" pitchFamily="2" charset="2"/>
              </a:rPr>
              <a:t>C</a:t>
            </a:r>
            <a:r>
              <a:rPr lang="en-US" i="1" baseline="-25000" dirty="0" smtClean="0">
                <a:latin typeface="Times New Roman" pitchFamily="18" charset="0"/>
                <a:cs typeface="Times New Roman" pitchFamily="18" charset="0"/>
                <a:sym typeface="Wingdings" pitchFamily="2" charset="2"/>
              </a:rPr>
              <a:t>y</a:t>
            </a:r>
            <a:r>
              <a:rPr lang="en-US" i="1" dirty="0" smtClean="0">
                <a:latin typeface="Times New Roman" pitchFamily="18" charset="0"/>
                <a:cs typeface="Times New Roman" pitchFamily="18" charset="0"/>
                <a:sym typeface="Wingdings" pitchFamily="2" charset="2"/>
              </a:rPr>
              <a:t> + A</a:t>
            </a:r>
            <a:r>
              <a:rPr lang="en-US" i="1" baseline="-25000" dirty="0" smtClean="0">
                <a:latin typeface="Times New Roman" pitchFamily="18" charset="0"/>
                <a:cs typeface="Times New Roman" pitchFamily="18" charset="0"/>
                <a:sym typeface="Wingdings" pitchFamily="2" charset="2"/>
              </a:rPr>
              <a:t>y</a:t>
            </a:r>
            <a:r>
              <a:rPr lang="en-US" i="1" dirty="0" smtClean="0">
                <a:latin typeface="Times New Roman" pitchFamily="18" charset="0"/>
                <a:cs typeface="Times New Roman" pitchFamily="18" charset="0"/>
                <a:sym typeface="Wingdings" pitchFamily="2" charset="2"/>
              </a:rPr>
              <a:t> </a:t>
            </a:r>
            <a:r>
              <a:rPr lang="en-US" dirty="0" smtClean="0">
                <a:latin typeface="Times New Roman" pitchFamily="18" charset="0"/>
                <a:cs typeface="Times New Roman" pitchFamily="18" charset="0"/>
                <a:sym typeface="Wingdings" pitchFamily="2" charset="2"/>
              </a:rPr>
              <a:t>)(</a:t>
            </a:r>
            <a:r>
              <a:rPr lang="en-US" i="1" dirty="0" smtClean="0">
                <a:latin typeface="Times New Roman" pitchFamily="18" charset="0"/>
                <a:cs typeface="Times New Roman" pitchFamily="18" charset="0"/>
                <a:sym typeface="Wingdings" pitchFamily="2" charset="2"/>
              </a:rPr>
              <a:t>B</a:t>
            </a:r>
            <a:r>
              <a:rPr lang="en-US" i="1" baseline="-25000" dirty="0" smtClean="0">
                <a:latin typeface="Times New Roman" pitchFamily="18" charset="0"/>
                <a:cs typeface="Times New Roman" pitchFamily="18" charset="0"/>
                <a:sym typeface="Wingdings" pitchFamily="2" charset="2"/>
              </a:rPr>
              <a:t>y</a:t>
            </a:r>
            <a:r>
              <a:rPr lang="en-US" i="1" dirty="0" smtClean="0">
                <a:latin typeface="Times New Roman" pitchFamily="18" charset="0"/>
                <a:cs typeface="Times New Roman" pitchFamily="18" charset="0"/>
                <a:sym typeface="Wingdings" pitchFamily="2" charset="2"/>
              </a:rPr>
              <a:t> + </a:t>
            </a:r>
            <a:r>
              <a:rPr lang="en-US" i="1" dirty="0" err="1" smtClean="0">
                <a:latin typeface="Times New Roman" pitchFamily="18" charset="0"/>
                <a:cs typeface="Times New Roman" pitchFamily="18" charset="0"/>
                <a:sym typeface="Wingdings" pitchFamily="2" charset="2"/>
              </a:rPr>
              <a:t>A</a:t>
            </a:r>
            <a:r>
              <a:rPr lang="en-US" i="1" baseline="-25000" dirty="0" err="1" smtClean="0">
                <a:latin typeface="Times New Roman" pitchFamily="18" charset="0"/>
                <a:cs typeface="Times New Roman" pitchFamily="18" charset="0"/>
                <a:sym typeface="Wingdings" pitchFamily="2" charset="2"/>
              </a:rPr>
              <a:t>o</a:t>
            </a:r>
            <a:r>
              <a:rPr lang="en-US" dirty="0" smtClean="0">
                <a:latin typeface="Times New Roman" pitchFamily="18" charset="0"/>
                <a:cs typeface="Times New Roman" pitchFamily="18" charset="0"/>
                <a:sym typeface="Wingdings" pitchFamily="2" charset="2"/>
              </a:rPr>
              <a:t>) = 1</a:t>
            </a:r>
          </a:p>
          <a:p>
            <a:pPr marL="274320" lvl="1" indent="-274320">
              <a:buClr>
                <a:schemeClr val="accent3"/>
              </a:buClr>
              <a:buSzPct val="95000"/>
            </a:pPr>
            <a:endParaRPr lang="en-US" sz="800" dirty="0" smtClean="0">
              <a:latin typeface="Times New Roman" pitchFamily="18" charset="0"/>
              <a:cs typeface="Times New Roman" pitchFamily="18" charset="0"/>
              <a:sym typeface="Wingdings" pitchFamily="2" charset="2"/>
            </a:endParaRPr>
          </a:p>
          <a:p>
            <a:pPr marL="274320" lvl="1" indent="-274320">
              <a:buClr>
                <a:schemeClr val="accent3"/>
              </a:buClr>
              <a:buSzPct val="95000"/>
              <a:buNone/>
            </a:pPr>
            <a:r>
              <a:rPr lang="en-US" i="1" dirty="0" smtClean="0">
                <a:latin typeface="Times New Roman" pitchFamily="18" charset="0"/>
                <a:cs typeface="Times New Roman" pitchFamily="18" charset="0"/>
                <a:sym typeface="Wingdings" pitchFamily="2" charset="2"/>
              </a:rPr>
              <a:t>		</a:t>
            </a:r>
            <a:r>
              <a:rPr lang="en-US" dirty="0" smtClean="0">
                <a:latin typeface="Times New Roman" pitchFamily="18" charset="0"/>
                <a:cs typeface="Times New Roman" pitchFamily="18" charset="0"/>
                <a:sym typeface="Wingdings" pitchFamily="2" charset="2"/>
              </a:rPr>
              <a:t></a:t>
            </a:r>
            <a:r>
              <a:rPr lang="en-US" i="1" dirty="0" smtClean="0">
                <a:latin typeface="Times New Roman" pitchFamily="18" charset="0"/>
                <a:cs typeface="Times New Roman" pitchFamily="18" charset="0"/>
                <a:sym typeface="Wingdings" pitchFamily="2" charset="2"/>
              </a:rPr>
              <a:t>	C</a:t>
            </a:r>
            <a:r>
              <a:rPr lang="en-US" i="1" baseline="-25000" dirty="0" smtClean="0">
                <a:latin typeface="Times New Roman" pitchFamily="18" charset="0"/>
                <a:cs typeface="Times New Roman" pitchFamily="18" charset="0"/>
                <a:sym typeface="Wingdings" pitchFamily="2" charset="2"/>
              </a:rPr>
              <a:t>y</a:t>
            </a:r>
            <a:r>
              <a:rPr lang="en-US" i="1" dirty="0" smtClean="0">
                <a:latin typeface="Times New Roman" pitchFamily="18" charset="0"/>
                <a:cs typeface="Times New Roman" pitchFamily="18" charset="0"/>
                <a:sym typeface="Wingdings" pitchFamily="2" charset="2"/>
              </a:rPr>
              <a:t> B</a:t>
            </a:r>
            <a:r>
              <a:rPr lang="en-US" i="1" baseline="-25000" dirty="0" smtClean="0">
                <a:latin typeface="Times New Roman" pitchFamily="18" charset="0"/>
                <a:cs typeface="Times New Roman" pitchFamily="18" charset="0"/>
                <a:sym typeface="Wingdings" pitchFamily="2" charset="2"/>
              </a:rPr>
              <a:t>y</a:t>
            </a:r>
            <a:r>
              <a:rPr lang="en-US" i="1" dirty="0" smtClean="0">
                <a:latin typeface="Times New Roman" pitchFamily="18" charset="0"/>
                <a:cs typeface="Times New Roman" pitchFamily="18" charset="0"/>
                <a:sym typeface="Wingdings" pitchFamily="2" charset="2"/>
              </a:rPr>
              <a:t> + C</a:t>
            </a:r>
            <a:r>
              <a:rPr lang="en-US" i="1" baseline="-25000" dirty="0" smtClean="0">
                <a:latin typeface="Times New Roman" pitchFamily="18" charset="0"/>
                <a:cs typeface="Times New Roman" pitchFamily="18" charset="0"/>
                <a:sym typeface="Wingdings" pitchFamily="2" charset="2"/>
              </a:rPr>
              <a:t>y </a:t>
            </a:r>
            <a:r>
              <a:rPr lang="en-US" i="1" dirty="0" err="1" smtClean="0">
                <a:latin typeface="Times New Roman" pitchFamily="18" charset="0"/>
                <a:cs typeface="Times New Roman" pitchFamily="18" charset="0"/>
                <a:sym typeface="Wingdings" pitchFamily="2" charset="2"/>
              </a:rPr>
              <a:t>A</a:t>
            </a:r>
            <a:r>
              <a:rPr lang="en-US" i="1" baseline="-25000" dirty="0" err="1" smtClean="0">
                <a:latin typeface="Times New Roman" pitchFamily="18" charset="0"/>
                <a:cs typeface="Times New Roman" pitchFamily="18" charset="0"/>
                <a:sym typeface="Wingdings" pitchFamily="2" charset="2"/>
              </a:rPr>
              <a:t>o</a:t>
            </a:r>
            <a:r>
              <a:rPr lang="en-US" i="1" baseline="-25000" dirty="0" smtClean="0">
                <a:latin typeface="Times New Roman" pitchFamily="18" charset="0"/>
                <a:cs typeface="Times New Roman" pitchFamily="18" charset="0"/>
                <a:sym typeface="Wingdings" pitchFamily="2" charset="2"/>
              </a:rPr>
              <a:t> </a:t>
            </a:r>
            <a:r>
              <a:rPr lang="en-US" i="1" dirty="0" smtClean="0">
                <a:latin typeface="Times New Roman" pitchFamily="18" charset="0"/>
                <a:cs typeface="Times New Roman" pitchFamily="18" charset="0"/>
                <a:sym typeface="Wingdings" pitchFamily="2" charset="2"/>
              </a:rPr>
              <a:t>+ A</a:t>
            </a:r>
            <a:r>
              <a:rPr lang="en-US" i="1" baseline="-25000" dirty="0" smtClean="0">
                <a:latin typeface="Times New Roman" pitchFamily="18" charset="0"/>
                <a:cs typeface="Times New Roman" pitchFamily="18" charset="0"/>
                <a:sym typeface="Wingdings" pitchFamily="2" charset="2"/>
              </a:rPr>
              <a:t>y</a:t>
            </a:r>
            <a:r>
              <a:rPr lang="en-US" i="1" dirty="0" smtClean="0">
                <a:latin typeface="Times New Roman" pitchFamily="18" charset="0"/>
                <a:cs typeface="Times New Roman" pitchFamily="18" charset="0"/>
                <a:sym typeface="Wingdings" pitchFamily="2" charset="2"/>
              </a:rPr>
              <a:t> B</a:t>
            </a:r>
            <a:r>
              <a:rPr lang="en-US" i="1" baseline="-25000" dirty="0" smtClean="0">
                <a:latin typeface="Times New Roman" pitchFamily="18" charset="0"/>
                <a:cs typeface="Times New Roman" pitchFamily="18" charset="0"/>
                <a:sym typeface="Wingdings" pitchFamily="2" charset="2"/>
              </a:rPr>
              <a:t>y</a:t>
            </a:r>
            <a:r>
              <a:rPr lang="en-US" i="1" dirty="0" smtClean="0">
                <a:latin typeface="Times New Roman" pitchFamily="18" charset="0"/>
                <a:cs typeface="Times New Roman" pitchFamily="18" charset="0"/>
                <a:sym typeface="Wingdings" pitchFamily="2" charset="2"/>
              </a:rPr>
              <a:t> + A</a:t>
            </a:r>
            <a:r>
              <a:rPr lang="en-US" i="1" baseline="-25000" dirty="0" smtClean="0">
                <a:latin typeface="Times New Roman" pitchFamily="18" charset="0"/>
                <a:cs typeface="Times New Roman" pitchFamily="18" charset="0"/>
                <a:sym typeface="Wingdings" pitchFamily="2" charset="2"/>
              </a:rPr>
              <a:t>y</a:t>
            </a:r>
            <a:r>
              <a:rPr lang="en-US" i="1" dirty="0" smtClean="0">
                <a:latin typeface="Times New Roman" pitchFamily="18" charset="0"/>
                <a:cs typeface="Times New Roman" pitchFamily="18" charset="0"/>
                <a:sym typeface="Wingdings" pitchFamily="2" charset="2"/>
              </a:rPr>
              <a:t> </a:t>
            </a:r>
            <a:r>
              <a:rPr lang="en-US" i="1" dirty="0" err="1" smtClean="0">
                <a:latin typeface="Times New Roman" pitchFamily="18" charset="0"/>
                <a:cs typeface="Times New Roman" pitchFamily="18" charset="0"/>
                <a:sym typeface="Wingdings" pitchFamily="2" charset="2"/>
              </a:rPr>
              <a:t>A</a:t>
            </a:r>
            <a:r>
              <a:rPr lang="en-US" i="1" baseline="-25000" dirty="0" err="1" smtClean="0">
                <a:latin typeface="Times New Roman" pitchFamily="18" charset="0"/>
                <a:cs typeface="Times New Roman" pitchFamily="18" charset="0"/>
                <a:sym typeface="Wingdings" pitchFamily="2" charset="2"/>
              </a:rPr>
              <a:t>o</a:t>
            </a:r>
            <a:r>
              <a:rPr lang="en-US" i="1" dirty="0" smtClean="0">
                <a:latin typeface="Times New Roman" pitchFamily="18" charset="0"/>
                <a:cs typeface="Times New Roman" pitchFamily="18" charset="0"/>
                <a:sym typeface="Wingdings" pitchFamily="2" charset="2"/>
              </a:rPr>
              <a:t> = </a:t>
            </a:r>
            <a:r>
              <a:rPr lang="en-US" dirty="0" smtClean="0">
                <a:latin typeface="Times New Roman" pitchFamily="18" charset="0"/>
                <a:cs typeface="Times New Roman" pitchFamily="18" charset="0"/>
                <a:sym typeface="Wingdings" pitchFamily="2" charset="2"/>
              </a:rPr>
              <a:t>1</a:t>
            </a:r>
          </a:p>
          <a:p>
            <a:pPr marL="274320" lvl="1" indent="-274320">
              <a:buClr>
                <a:schemeClr val="accent3"/>
              </a:buClr>
              <a:buSzPct val="95000"/>
            </a:pPr>
            <a:endParaRPr lang="en-US" sz="800" baseline="30000" dirty="0" smtClean="0">
              <a:latin typeface="Times New Roman" pitchFamily="18" charset="0"/>
              <a:cs typeface="Times New Roman" pitchFamily="18" charset="0"/>
              <a:sym typeface="Wingdings" pitchFamily="2" charset="2"/>
            </a:endParaRPr>
          </a:p>
          <a:p>
            <a:pPr marL="274320" lvl="1" indent="-274320">
              <a:buClr>
                <a:schemeClr val="accent3"/>
              </a:buClr>
              <a:buSzPct val="95000"/>
            </a:pPr>
            <a:r>
              <a:rPr lang="en-US" dirty="0" smtClean="0">
                <a:latin typeface="Times New Roman" pitchFamily="18" charset="0"/>
                <a:cs typeface="Times New Roman" pitchFamily="18" charset="0"/>
                <a:sym typeface="Wingdings" pitchFamily="2" charset="2"/>
              </a:rPr>
              <a:t>Since </a:t>
            </a:r>
            <a:r>
              <a:rPr lang="en-US" i="1" dirty="0" smtClean="0">
                <a:latin typeface="Times New Roman" pitchFamily="18" charset="0"/>
                <a:cs typeface="Times New Roman" pitchFamily="18" charset="0"/>
                <a:sym typeface="Wingdings" pitchFamily="2" charset="2"/>
              </a:rPr>
              <a:t>C</a:t>
            </a:r>
            <a:r>
              <a:rPr lang="en-US" i="1" baseline="-25000" dirty="0" smtClean="0">
                <a:latin typeface="Times New Roman" pitchFamily="18" charset="0"/>
                <a:cs typeface="Times New Roman" pitchFamily="18" charset="0"/>
                <a:sym typeface="Wingdings" pitchFamily="2" charset="2"/>
              </a:rPr>
              <a:t>y</a:t>
            </a:r>
            <a:r>
              <a:rPr lang="en-US" i="1" dirty="0" smtClean="0">
                <a:latin typeface="Times New Roman" pitchFamily="18" charset="0"/>
                <a:cs typeface="Times New Roman" pitchFamily="18" charset="0"/>
                <a:sym typeface="Wingdings" pitchFamily="2" charset="2"/>
              </a:rPr>
              <a:t> B</a:t>
            </a:r>
            <a:r>
              <a:rPr lang="en-US" i="1" baseline="-25000" dirty="0" smtClean="0">
                <a:latin typeface="Times New Roman" pitchFamily="18" charset="0"/>
                <a:cs typeface="Times New Roman" pitchFamily="18" charset="0"/>
                <a:sym typeface="Wingdings" pitchFamily="2" charset="2"/>
              </a:rPr>
              <a:t>y</a:t>
            </a:r>
            <a:r>
              <a:rPr lang="en-US" i="1" dirty="0" smtClean="0">
                <a:latin typeface="Times New Roman" pitchFamily="18" charset="0"/>
                <a:cs typeface="Times New Roman" pitchFamily="18" charset="0"/>
                <a:sym typeface="Wingdings" pitchFamily="2" charset="2"/>
              </a:rPr>
              <a:t> = A</a:t>
            </a:r>
            <a:r>
              <a:rPr lang="en-US" i="1" baseline="-25000" dirty="0" smtClean="0">
                <a:latin typeface="Times New Roman" pitchFamily="18" charset="0"/>
                <a:cs typeface="Times New Roman" pitchFamily="18" charset="0"/>
                <a:sym typeface="Wingdings" pitchFamily="2" charset="2"/>
              </a:rPr>
              <a:t>y</a:t>
            </a:r>
            <a:r>
              <a:rPr lang="en-US" i="1" dirty="0" smtClean="0">
                <a:latin typeface="Times New Roman" pitchFamily="18" charset="0"/>
                <a:cs typeface="Times New Roman" pitchFamily="18" charset="0"/>
                <a:sym typeface="Wingdings" pitchFamily="2" charset="2"/>
              </a:rPr>
              <a:t> B</a:t>
            </a:r>
            <a:r>
              <a:rPr lang="en-US" i="1" baseline="-25000" dirty="0" smtClean="0">
                <a:latin typeface="Times New Roman" pitchFamily="18" charset="0"/>
                <a:cs typeface="Times New Roman" pitchFamily="18" charset="0"/>
                <a:sym typeface="Wingdings" pitchFamily="2" charset="2"/>
              </a:rPr>
              <a:t>y</a:t>
            </a:r>
            <a:r>
              <a:rPr lang="en-US" i="1" dirty="0" smtClean="0">
                <a:latin typeface="Times New Roman" pitchFamily="18" charset="0"/>
                <a:cs typeface="Times New Roman" pitchFamily="18" charset="0"/>
                <a:sym typeface="Wingdings" pitchFamily="2" charset="2"/>
              </a:rPr>
              <a:t> = A</a:t>
            </a:r>
            <a:r>
              <a:rPr lang="en-US" i="1" baseline="-25000" dirty="0" smtClean="0">
                <a:latin typeface="Times New Roman" pitchFamily="18" charset="0"/>
                <a:cs typeface="Times New Roman" pitchFamily="18" charset="0"/>
                <a:sym typeface="Wingdings" pitchFamily="2" charset="2"/>
              </a:rPr>
              <a:t>y</a:t>
            </a:r>
            <a:r>
              <a:rPr lang="en-US" i="1" dirty="0" smtClean="0">
                <a:latin typeface="Times New Roman" pitchFamily="18" charset="0"/>
                <a:cs typeface="Times New Roman" pitchFamily="18" charset="0"/>
                <a:sym typeface="Wingdings" pitchFamily="2" charset="2"/>
              </a:rPr>
              <a:t> </a:t>
            </a:r>
            <a:r>
              <a:rPr lang="en-US" i="1" dirty="0" err="1" smtClean="0">
                <a:latin typeface="Times New Roman" pitchFamily="18" charset="0"/>
                <a:cs typeface="Times New Roman" pitchFamily="18" charset="0"/>
                <a:sym typeface="Wingdings" pitchFamily="2" charset="2"/>
              </a:rPr>
              <a:t>A</a:t>
            </a:r>
            <a:r>
              <a:rPr lang="en-US" i="1" baseline="-25000" dirty="0" err="1" smtClean="0">
                <a:latin typeface="Times New Roman" pitchFamily="18" charset="0"/>
                <a:cs typeface="Times New Roman" pitchFamily="18" charset="0"/>
                <a:sym typeface="Wingdings" pitchFamily="2" charset="2"/>
              </a:rPr>
              <a:t>o</a:t>
            </a:r>
            <a:r>
              <a:rPr lang="en-US" i="1" dirty="0" smtClean="0">
                <a:latin typeface="Times New Roman" pitchFamily="18" charset="0"/>
                <a:cs typeface="Times New Roman" pitchFamily="18" charset="0"/>
                <a:sym typeface="Wingdings" pitchFamily="2" charset="2"/>
              </a:rPr>
              <a:t> = </a:t>
            </a:r>
            <a:r>
              <a:rPr lang="en-US" dirty="0" smtClean="0">
                <a:latin typeface="Times New Roman" pitchFamily="18" charset="0"/>
                <a:cs typeface="Times New Roman" pitchFamily="18" charset="0"/>
                <a:sym typeface="Wingdings" pitchFamily="2" charset="2"/>
              </a:rPr>
              <a:t>0, </a:t>
            </a:r>
            <a:r>
              <a:rPr lang="en-US" i="1" dirty="0" smtClean="0">
                <a:latin typeface="Times New Roman" pitchFamily="18" charset="0"/>
                <a:cs typeface="Times New Roman" pitchFamily="18" charset="0"/>
                <a:sym typeface="Wingdings" pitchFamily="2" charset="2"/>
              </a:rPr>
              <a:t>C</a:t>
            </a:r>
            <a:r>
              <a:rPr lang="en-US" i="1" baseline="-25000" dirty="0" smtClean="0">
                <a:latin typeface="Times New Roman" pitchFamily="18" charset="0"/>
                <a:cs typeface="Times New Roman" pitchFamily="18" charset="0"/>
                <a:sym typeface="Wingdings" pitchFamily="2" charset="2"/>
              </a:rPr>
              <a:t>y </a:t>
            </a:r>
            <a:r>
              <a:rPr lang="en-US" i="1" dirty="0" err="1" smtClean="0">
                <a:latin typeface="Times New Roman" pitchFamily="18" charset="0"/>
                <a:cs typeface="Times New Roman" pitchFamily="18" charset="0"/>
                <a:sym typeface="Wingdings" pitchFamily="2" charset="2"/>
              </a:rPr>
              <a:t>A</a:t>
            </a:r>
            <a:r>
              <a:rPr lang="en-US" i="1" baseline="-25000" dirty="0" err="1" smtClean="0">
                <a:latin typeface="Times New Roman" pitchFamily="18" charset="0"/>
                <a:cs typeface="Times New Roman" pitchFamily="18" charset="0"/>
                <a:sym typeface="Wingdings" pitchFamily="2" charset="2"/>
              </a:rPr>
              <a:t>o</a:t>
            </a:r>
            <a:r>
              <a:rPr lang="en-US" i="1" baseline="-25000" dirty="0" smtClean="0">
                <a:latin typeface="Times New Roman" pitchFamily="18" charset="0"/>
                <a:cs typeface="Times New Roman" pitchFamily="18" charset="0"/>
                <a:sym typeface="Wingdings" pitchFamily="2" charset="2"/>
              </a:rPr>
              <a:t> </a:t>
            </a:r>
            <a:r>
              <a:rPr lang="en-US" dirty="0" smtClean="0">
                <a:latin typeface="Times New Roman" pitchFamily="18" charset="0"/>
                <a:cs typeface="Times New Roman" pitchFamily="18" charset="0"/>
                <a:sym typeface="Wingdings" pitchFamily="2" charset="2"/>
              </a:rPr>
              <a:t>= 1.</a:t>
            </a:r>
          </a:p>
          <a:p>
            <a:pPr marL="274320" lvl="1" indent="-274320">
              <a:buClr>
                <a:schemeClr val="accent3"/>
              </a:buClr>
              <a:buSzPct val="95000"/>
            </a:pPr>
            <a:endParaRPr lang="en-US" dirty="0" smtClean="0">
              <a:latin typeface="Times New Roman" pitchFamily="18" charset="0"/>
              <a:cs typeface="Times New Roman" pitchFamily="18" charset="0"/>
              <a:sym typeface="Wingdings" pitchFamily="2" charset="2"/>
            </a:endParaRPr>
          </a:p>
          <a:p>
            <a:pPr marL="274320" lvl="1" indent="-274320">
              <a:buClr>
                <a:schemeClr val="accent3"/>
              </a:buClr>
              <a:buSzPct val="95000"/>
            </a:pPr>
            <a:endParaRPr lang="en-US" dirty="0" smtClean="0">
              <a:latin typeface="Times New Roman" pitchFamily="18" charset="0"/>
              <a:cs typeface="Times New Roman" pitchFamily="18" charset="0"/>
              <a:sym typeface="Wingdings" pitchFamily="2" charset="2"/>
            </a:endParaRPr>
          </a:p>
          <a:p>
            <a:pPr marL="274320" lvl="1" indent="-274320">
              <a:buClr>
                <a:schemeClr val="accent3"/>
              </a:buClr>
              <a:buSzPct val="95000"/>
            </a:pPr>
            <a:endParaRPr lang="en-US" sz="800" dirty="0" smtClean="0">
              <a:latin typeface="Times New Roman" pitchFamily="18" charset="0"/>
              <a:cs typeface="Times New Roman" pitchFamily="18" charset="0"/>
              <a:sym typeface="Wingdings" pitchFamily="2" charset="2"/>
            </a:endParaRPr>
          </a:p>
          <a:p>
            <a:pPr marL="274320" lvl="1" indent="-274320">
              <a:buClr>
                <a:schemeClr val="accent3"/>
              </a:buClr>
              <a:buSzPct val="95000"/>
            </a:pPr>
            <a:endParaRPr lang="en-US" baseline="-25000" dirty="0" smtClean="0">
              <a:latin typeface="Times New Roman" pitchFamily="18" charset="0"/>
              <a:cs typeface="Times New Roman" pitchFamily="18" charset="0"/>
              <a:sym typeface="Wingdings" pitchFamily="2" charset="2"/>
            </a:endParaRPr>
          </a:p>
          <a:p>
            <a:pPr marL="274320" lvl="1" indent="-274320">
              <a:buClr>
                <a:schemeClr val="accent3"/>
              </a:buClr>
              <a:buSzPct val="95000"/>
            </a:pPr>
            <a:endParaRPr lang="en-US" baseline="-25000" dirty="0" smtClean="0">
              <a:latin typeface="Times New Roman" pitchFamily="18" charset="0"/>
              <a:cs typeface="Times New Roman" pitchFamily="18" charset="0"/>
              <a:sym typeface="Wingdings" pitchFamily="2" charset="2"/>
            </a:endParaRPr>
          </a:p>
          <a:p>
            <a:pPr marL="274320" lvl="1" indent="-274320">
              <a:buClr>
                <a:schemeClr val="accent3"/>
              </a:buClr>
              <a:buSzPct val="95000"/>
            </a:pPr>
            <a:endParaRPr lang="en-US" baseline="-25000" dirty="0" smtClean="0">
              <a:latin typeface="Times New Roman" pitchFamily="18" charset="0"/>
              <a:cs typeface="Times New Roman" pitchFamily="18" charset="0"/>
              <a:sym typeface="Wingdings" pitchFamily="2" charset="2"/>
            </a:endParaRPr>
          </a:p>
          <a:p>
            <a:pPr marL="274320" lvl="1" indent="-274320">
              <a:buClr>
                <a:schemeClr val="accent3"/>
              </a:buClr>
              <a:buSzPct val="95000"/>
            </a:pPr>
            <a:endParaRPr lang="en-US" dirty="0" smtClean="0">
              <a:latin typeface="Times New Roman" pitchFamily="18" charset="0"/>
              <a:cs typeface="Times New Roman" pitchFamily="18" charset="0"/>
              <a:sym typeface="Wingdings" pitchFamily="2" charset="2"/>
            </a:endParaRPr>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Boolean Logic</a:t>
            </a:r>
          </a:p>
        </p:txBody>
      </p:sp>
      <p:sp>
        <p:nvSpPr>
          <p:cNvPr id="8" name="TextBox 7"/>
          <p:cNvSpPr txBox="1"/>
          <p:nvPr/>
        </p:nvSpPr>
        <p:spPr>
          <a:xfrm>
            <a:off x="442924" y="6096000"/>
            <a:ext cx="7386381" cy="492443"/>
          </a:xfrm>
          <a:prstGeom prst="rect">
            <a:avLst/>
          </a:prstGeom>
          <a:noFill/>
        </p:spPr>
        <p:txBody>
          <a:bodyPr wrap="none" rtlCol="0">
            <a:spAutoFit/>
          </a:bodyPr>
          <a:lstStyle/>
          <a:p>
            <a:r>
              <a:rPr lang="en-US" sz="2600" b="1" dirty="0" smtClean="0"/>
              <a:t>Answer</a:t>
            </a:r>
            <a:r>
              <a:rPr lang="en-US" sz="2600" dirty="0" smtClean="0"/>
              <a:t>: Chris is the youngest; Adam is the oldest.</a:t>
            </a:r>
            <a:endParaRPr lang="en-US" sz="26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will be hired?</a:t>
            </a:r>
            <a:endParaRPr lang="en-US" dirty="0"/>
          </a:p>
        </p:txBody>
      </p:sp>
      <p:sp>
        <p:nvSpPr>
          <p:cNvPr id="3" name="Content Placeholder 2"/>
          <p:cNvSpPr>
            <a:spLocks noGrp="1"/>
          </p:cNvSpPr>
          <p:nvPr>
            <p:ph idx="1"/>
          </p:nvPr>
        </p:nvSpPr>
        <p:spPr>
          <a:xfrm>
            <a:off x="457200" y="1935480"/>
            <a:ext cx="5715000" cy="4389120"/>
          </a:xfrm>
        </p:spPr>
        <p:txBody>
          <a:bodyPr>
            <a:normAutofit/>
          </a:bodyPr>
          <a:lstStyle/>
          <a:p>
            <a:r>
              <a:rPr lang="en-US" dirty="0" smtClean="0"/>
              <a:t>After interviewing 3 candidates, the manager told HR: </a:t>
            </a:r>
          </a:p>
          <a:p>
            <a:pPr>
              <a:buNone/>
            </a:pPr>
            <a:r>
              <a:rPr lang="en-US" dirty="0" smtClean="0"/>
              <a:t>	“We need more than one person this time. If we hire Adam or Brian and don’t hire Chris, then we want Adam, and we will hire Chris if we hire Brian. Otherwise, we will do the opposite.”</a:t>
            </a:r>
          </a:p>
          <a:p>
            <a:endParaRPr lang="en-US" dirty="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Boolean Logic</a:t>
            </a:r>
          </a:p>
        </p:txBody>
      </p:sp>
      <p:pic>
        <p:nvPicPr>
          <p:cNvPr id="5122" name="Picture 2" descr="http://robertfinkelstein.files.wordpress.com/2009/08/interview-tips1.jpg"/>
          <p:cNvPicPr>
            <a:picLocks noChangeAspect="1" noChangeArrowheads="1"/>
          </p:cNvPicPr>
          <p:nvPr/>
        </p:nvPicPr>
        <p:blipFill>
          <a:blip r:embed="rId2" cstate="print"/>
          <a:srcRect/>
          <a:stretch>
            <a:fillRect/>
          </a:stretch>
        </p:blipFill>
        <p:spPr bwMode="auto">
          <a:xfrm>
            <a:off x="6172200" y="2133600"/>
            <a:ext cx="2514600" cy="3168000"/>
          </a:xfrm>
          <a:prstGeom prst="rect">
            <a:avLst/>
          </a:prstGeom>
          <a:noFill/>
        </p:spPr>
      </p:pic>
      <p:pic>
        <p:nvPicPr>
          <p:cNvPr id="8" name="Picture 3"/>
          <p:cNvPicPr>
            <a:picLocks noChangeAspect="1" noChangeArrowheads="1"/>
          </p:cNvPicPr>
          <p:nvPr/>
        </p:nvPicPr>
        <p:blipFill>
          <a:blip r:embed="rId3" cstate="print"/>
          <a:srcRect/>
          <a:stretch>
            <a:fillRect/>
          </a:stretch>
        </p:blipFill>
        <p:spPr bwMode="auto">
          <a:xfrm>
            <a:off x="381000" y="5334000"/>
            <a:ext cx="1357313" cy="1447800"/>
          </a:xfrm>
          <a:prstGeom prst="rect">
            <a:avLst/>
          </a:prstGeom>
          <a:noFill/>
          <a:ln w="9525">
            <a:noFill/>
            <a:miter lim="800000"/>
            <a:headEnd/>
            <a:tailEnd/>
          </a:ln>
        </p:spPr>
      </p:pic>
      <p:sp>
        <p:nvSpPr>
          <p:cNvPr id="9" name="TextBox 8"/>
          <p:cNvSpPr txBox="1"/>
          <p:nvPr/>
        </p:nvSpPr>
        <p:spPr>
          <a:xfrm>
            <a:off x="1981200" y="5355848"/>
            <a:ext cx="4972002" cy="892552"/>
          </a:xfrm>
          <a:prstGeom prst="rect">
            <a:avLst/>
          </a:prstGeom>
          <a:noFill/>
        </p:spPr>
        <p:txBody>
          <a:bodyPr wrap="none" rtlCol="0">
            <a:spAutoFit/>
          </a:bodyPr>
          <a:lstStyle/>
          <a:p>
            <a:r>
              <a:rPr lang="en-US" sz="2600" i="1" dirty="0" smtClean="0">
                <a:solidFill>
                  <a:srgbClr val="FF0000"/>
                </a:solidFill>
              </a:rPr>
              <a:t>Can you help HR to figure out </a:t>
            </a:r>
          </a:p>
          <a:p>
            <a:r>
              <a:rPr lang="en-US" sz="2600" i="1" dirty="0" smtClean="0">
                <a:solidFill>
                  <a:srgbClr val="FF0000"/>
                </a:solidFill>
              </a:rPr>
              <a:t>whom the manager wants to hire?</a:t>
            </a:r>
            <a:endParaRPr lang="en-US" sz="26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will be hired?</a:t>
            </a:r>
            <a:endParaRPr lang="en-US" dirty="0"/>
          </a:p>
        </p:txBody>
      </p:sp>
      <p:sp>
        <p:nvSpPr>
          <p:cNvPr id="3" name="Content Placeholder 2"/>
          <p:cNvSpPr>
            <a:spLocks noGrp="1"/>
          </p:cNvSpPr>
          <p:nvPr>
            <p:ph idx="1"/>
          </p:nvPr>
        </p:nvSpPr>
        <p:spPr>
          <a:xfrm>
            <a:off x="457200" y="1935480"/>
            <a:ext cx="8229600" cy="4389120"/>
          </a:xfrm>
        </p:spPr>
        <p:txBody>
          <a:bodyPr>
            <a:normAutofit/>
          </a:bodyPr>
          <a:lstStyle/>
          <a:p>
            <a:r>
              <a:rPr lang="en-US" sz="2400" dirty="0" smtClean="0"/>
              <a:t>“</a:t>
            </a:r>
            <a:r>
              <a:rPr lang="en-US" sz="2200" dirty="0" smtClean="0"/>
              <a:t>We need more than one person this time. </a:t>
            </a:r>
          </a:p>
          <a:p>
            <a:pPr>
              <a:buNone/>
            </a:pPr>
            <a:r>
              <a:rPr lang="en-US" sz="2200" dirty="0" smtClean="0"/>
              <a:t>	If we hire Adam or Brian and don’t hire Chris, </a:t>
            </a:r>
          </a:p>
          <a:p>
            <a:pPr>
              <a:buNone/>
            </a:pPr>
            <a:r>
              <a:rPr lang="en-US" sz="2200" dirty="0" smtClean="0"/>
              <a:t>	then we want Adam, and we will hire Chris if we hire Brian. </a:t>
            </a:r>
          </a:p>
          <a:p>
            <a:pPr>
              <a:buNone/>
            </a:pPr>
            <a:r>
              <a:rPr lang="en-US" sz="2200" dirty="0" smtClean="0"/>
              <a:t>	Otherwise, we will do the opposite.”</a:t>
            </a:r>
          </a:p>
          <a:p>
            <a:endParaRPr lang="en-US" dirty="0" smtClean="0"/>
          </a:p>
          <a:p>
            <a:r>
              <a:rPr lang="en-US" sz="2400" i="1" dirty="0" smtClean="0">
                <a:latin typeface="Times New Roman" pitchFamily="18" charset="0"/>
                <a:cs typeface="Times New Roman" pitchFamily="18" charset="0"/>
              </a:rPr>
              <a:t>A</a:t>
            </a:r>
            <a:r>
              <a:rPr lang="en-US" sz="2400" dirty="0" smtClean="0"/>
              <a:t> = hire Adam, </a:t>
            </a:r>
            <a:r>
              <a:rPr lang="en-US" sz="2400" i="1" dirty="0" smtClean="0">
                <a:latin typeface="Times New Roman" pitchFamily="18" charset="0"/>
                <a:cs typeface="Times New Roman" pitchFamily="18" charset="0"/>
              </a:rPr>
              <a:t>B</a:t>
            </a:r>
            <a:r>
              <a:rPr lang="en-US" sz="2400" dirty="0" smtClean="0"/>
              <a:t> = hire Brian, </a:t>
            </a:r>
            <a:r>
              <a:rPr lang="en-US" sz="2400" i="1" dirty="0" smtClean="0">
                <a:latin typeface="Times New Roman" pitchFamily="18" charset="0"/>
                <a:cs typeface="Times New Roman" pitchFamily="18" charset="0"/>
              </a:rPr>
              <a:t>C</a:t>
            </a:r>
            <a:r>
              <a:rPr lang="en-US" sz="2400" dirty="0" smtClean="0"/>
              <a:t> = hire Chris.</a:t>
            </a:r>
          </a:p>
          <a:p>
            <a:endParaRPr lang="en-US" dirty="0" smtClean="0"/>
          </a:p>
          <a:p>
            <a:endParaRPr lang="en-US" dirty="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Boolean Logic</a:t>
            </a:r>
          </a:p>
        </p:txBody>
      </p:sp>
      <p:graphicFrame>
        <p:nvGraphicFramePr>
          <p:cNvPr id="10" name="Object 9"/>
          <p:cNvGraphicFramePr>
            <a:graphicFrameLocks noChangeAspect="1"/>
          </p:cNvGraphicFramePr>
          <p:nvPr/>
        </p:nvGraphicFramePr>
        <p:xfrm>
          <a:off x="838200" y="4800600"/>
          <a:ext cx="1487905" cy="533400"/>
        </p:xfrm>
        <a:graphic>
          <a:graphicData uri="http://schemas.openxmlformats.org/presentationml/2006/ole">
            <p:oleObj spid="_x0000_s52226" name="Equation" r:id="rId3" imgW="672840" imgH="241200" progId="">
              <p:embed/>
            </p:oleObj>
          </a:graphicData>
        </a:graphic>
      </p:graphicFrame>
      <p:graphicFrame>
        <p:nvGraphicFramePr>
          <p:cNvPr id="11" name="Object 10"/>
          <p:cNvGraphicFramePr>
            <a:graphicFrameLocks noChangeAspect="1"/>
          </p:cNvGraphicFramePr>
          <p:nvPr/>
        </p:nvGraphicFramePr>
        <p:xfrm>
          <a:off x="2333625" y="4800600"/>
          <a:ext cx="1544638" cy="533400"/>
        </p:xfrm>
        <a:graphic>
          <a:graphicData uri="http://schemas.openxmlformats.org/presentationml/2006/ole">
            <p:oleObj spid="_x0000_s52227" name="Equation" r:id="rId4" imgW="698400" imgH="241200" progId="">
              <p:embed/>
            </p:oleObj>
          </a:graphicData>
        </a:graphic>
      </p:graphicFrame>
      <p:graphicFrame>
        <p:nvGraphicFramePr>
          <p:cNvPr id="52228" name="Object 4"/>
          <p:cNvGraphicFramePr>
            <a:graphicFrameLocks noChangeAspect="1"/>
          </p:cNvGraphicFramePr>
          <p:nvPr/>
        </p:nvGraphicFramePr>
        <p:xfrm>
          <a:off x="4283075" y="4745521"/>
          <a:ext cx="1487487" cy="590550"/>
        </p:xfrm>
        <a:graphic>
          <a:graphicData uri="http://schemas.openxmlformats.org/presentationml/2006/ole">
            <p:oleObj spid="_x0000_s52228" name="Equation" r:id="rId5" imgW="672840" imgH="266400" progId="">
              <p:embed/>
            </p:oleObj>
          </a:graphicData>
        </a:graphic>
      </p:graphicFrame>
      <p:graphicFrame>
        <p:nvGraphicFramePr>
          <p:cNvPr id="52229" name="Object 5"/>
          <p:cNvGraphicFramePr>
            <a:graphicFrameLocks noChangeAspect="1"/>
          </p:cNvGraphicFramePr>
          <p:nvPr/>
        </p:nvGraphicFramePr>
        <p:xfrm>
          <a:off x="5770562" y="4743450"/>
          <a:ext cx="1544638" cy="590550"/>
        </p:xfrm>
        <a:graphic>
          <a:graphicData uri="http://schemas.openxmlformats.org/presentationml/2006/ole">
            <p:oleObj spid="_x0000_s52229" name="Equation" r:id="rId6" imgW="698400" imgH="266400" progId="">
              <p:embed/>
            </p:oleObj>
          </a:graphicData>
        </a:graphic>
      </p:graphicFrame>
      <p:graphicFrame>
        <p:nvGraphicFramePr>
          <p:cNvPr id="52230" name="Object 6"/>
          <p:cNvGraphicFramePr>
            <a:graphicFrameLocks noChangeAspect="1"/>
          </p:cNvGraphicFramePr>
          <p:nvPr/>
        </p:nvGraphicFramePr>
        <p:xfrm>
          <a:off x="3925956" y="4936573"/>
          <a:ext cx="309562" cy="307975"/>
        </p:xfrm>
        <a:graphic>
          <a:graphicData uri="http://schemas.openxmlformats.org/presentationml/2006/ole">
            <p:oleObj spid="_x0000_s52230" name="Equation" r:id="rId7" imgW="139680" imgH="139680" progId="">
              <p:embed/>
            </p:oleObj>
          </a:graphicData>
        </a:graphic>
      </p:graphicFrame>
      <p:graphicFrame>
        <p:nvGraphicFramePr>
          <p:cNvPr id="52231" name="Object 7"/>
          <p:cNvGraphicFramePr>
            <a:graphicFrameLocks noChangeAspect="1"/>
          </p:cNvGraphicFramePr>
          <p:nvPr/>
        </p:nvGraphicFramePr>
        <p:xfrm>
          <a:off x="7446963" y="4884738"/>
          <a:ext cx="477837" cy="365125"/>
        </p:xfrm>
        <a:graphic>
          <a:graphicData uri="http://schemas.openxmlformats.org/presentationml/2006/ole">
            <p:oleObj spid="_x0000_s52231" name="Equation" r:id="rId8" imgW="215640" imgH="164880" progId="">
              <p:embed/>
            </p:oleObj>
          </a:graphicData>
        </a:graphic>
      </p:graphicFrame>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mph" presetSubtype="1" nodeType="clickEffect">
                                  <p:stCondLst>
                                    <p:cond delay="0"/>
                                  </p:stCondLst>
                                  <p:childTnLst>
                                    <p:set>
                                      <p:cBhvr override="childStyle">
                                        <p:cTn id="11" dur="indefinite"/>
                                        <p:tgtEl>
                                          <p:spTgt spid="3">
                                            <p:txEl>
                                              <p:pRg st="1" end="1"/>
                                            </p:txEl>
                                          </p:spTgt>
                                        </p:tgtEl>
                                        <p:attrNameLst>
                                          <p:attrName>style.fontStyle</p:attrName>
                                        </p:attrNameLst>
                                      </p:cBhvr>
                                      <p:to>
                                        <p:strVal val="normal"/>
                                      </p:to>
                                    </p:set>
                                    <p:set>
                                      <p:cBhvr override="childStyle">
                                        <p:cTn id="12" dur="indefinite"/>
                                        <p:tgtEl>
                                          <p:spTgt spid="3">
                                            <p:txEl>
                                              <p:pRg st="1" end="1"/>
                                            </p:txEl>
                                          </p:spTgt>
                                        </p:tgtEl>
                                        <p:attrNameLst>
                                          <p:attrName>style.fontWeight</p:attrName>
                                        </p:attrNameLst>
                                      </p:cBhvr>
                                      <p:to>
                                        <p:strVal val="bold"/>
                                      </p:to>
                                    </p:set>
                                    <p:set>
                                      <p:cBhvr override="childStyle">
                                        <p:cTn id="13" dur="indefinite"/>
                                        <p:tgtEl>
                                          <p:spTgt spid="3">
                                            <p:txEl>
                                              <p:pRg st="1" end="1"/>
                                            </p:txEl>
                                          </p:spTgt>
                                        </p:tgtEl>
                                        <p:attrNameLst>
                                          <p:attrName>style.textDecorationUnderline</p:attrName>
                                        </p:attrNameLst>
                                      </p:cBhvr>
                                      <p:to>
                                        <p:strVal val="false"/>
                                      </p:to>
                                    </p:se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mph" presetSubtype="1" nodeType="clickEffect">
                                  <p:stCondLst>
                                    <p:cond delay="0"/>
                                  </p:stCondLst>
                                  <p:childTnLst>
                                    <p:set>
                                      <p:cBhvr override="childStyle">
                                        <p:cTn id="22" dur="indefinite"/>
                                        <p:tgtEl>
                                          <p:spTgt spid="3">
                                            <p:txEl>
                                              <p:pRg st="2" end="2"/>
                                            </p:txEl>
                                          </p:spTgt>
                                        </p:tgtEl>
                                        <p:attrNameLst>
                                          <p:attrName>style.fontStyle</p:attrName>
                                        </p:attrNameLst>
                                      </p:cBhvr>
                                      <p:to>
                                        <p:strVal val="normal"/>
                                      </p:to>
                                    </p:set>
                                    <p:set>
                                      <p:cBhvr override="childStyle">
                                        <p:cTn id="23" dur="indefinite"/>
                                        <p:tgtEl>
                                          <p:spTgt spid="3">
                                            <p:txEl>
                                              <p:pRg st="2" end="2"/>
                                            </p:txEl>
                                          </p:spTgt>
                                        </p:tgtEl>
                                        <p:attrNameLst>
                                          <p:attrName>style.fontWeight</p:attrName>
                                        </p:attrNameLst>
                                      </p:cBhvr>
                                      <p:to>
                                        <p:strVal val="bold"/>
                                      </p:to>
                                    </p:set>
                                    <p:set>
                                      <p:cBhvr override="childStyle">
                                        <p:cTn id="24" dur="indefinite"/>
                                        <p:tgtEl>
                                          <p:spTgt spid="3">
                                            <p:txEl>
                                              <p:pRg st="2" end="2"/>
                                            </p:txEl>
                                          </p:spTgt>
                                        </p:tgtEl>
                                        <p:attrNameLst>
                                          <p:attrName>style.textDecorationUnderline</p:attrName>
                                        </p:attrNameLst>
                                      </p:cBhvr>
                                      <p:to>
                                        <p:strVal val="false"/>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linds(horizontal)">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mph" presetSubtype="1" nodeType="clickEffect">
                                  <p:stCondLst>
                                    <p:cond delay="0"/>
                                  </p:stCondLst>
                                  <p:childTnLst>
                                    <p:set>
                                      <p:cBhvr override="childStyle">
                                        <p:cTn id="33" dur="indefinite"/>
                                        <p:tgtEl>
                                          <p:spTgt spid="3">
                                            <p:txEl>
                                              <p:pRg st="3" end="3"/>
                                            </p:txEl>
                                          </p:spTgt>
                                        </p:tgtEl>
                                        <p:attrNameLst>
                                          <p:attrName>style.fontStyle</p:attrName>
                                        </p:attrNameLst>
                                      </p:cBhvr>
                                      <p:to>
                                        <p:strVal val="normal"/>
                                      </p:to>
                                    </p:set>
                                    <p:set>
                                      <p:cBhvr override="childStyle">
                                        <p:cTn id="34" dur="indefinite"/>
                                        <p:tgtEl>
                                          <p:spTgt spid="3">
                                            <p:txEl>
                                              <p:pRg st="3" end="3"/>
                                            </p:txEl>
                                          </p:spTgt>
                                        </p:tgtEl>
                                        <p:attrNameLst>
                                          <p:attrName>style.fontWeight</p:attrName>
                                        </p:attrNameLst>
                                      </p:cBhvr>
                                      <p:to>
                                        <p:strVal val="bold"/>
                                      </p:to>
                                    </p:set>
                                    <p:set>
                                      <p:cBhvr override="childStyle">
                                        <p:cTn id="35" dur="indefinite"/>
                                        <p:tgtEl>
                                          <p:spTgt spid="3">
                                            <p:txEl>
                                              <p:pRg st="3" end="3"/>
                                            </p:txEl>
                                          </p:spTgt>
                                        </p:tgtEl>
                                        <p:attrNameLst>
                                          <p:attrName>style.textDecorationUnderline</p:attrName>
                                        </p:attrNameLst>
                                      </p:cBhvr>
                                      <p:to>
                                        <p:strVal val="false"/>
                                      </p:to>
                                    </p:se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52228"/>
                                        </p:tgtEl>
                                        <p:attrNameLst>
                                          <p:attrName>style.visibility</p:attrName>
                                        </p:attrNameLst>
                                      </p:cBhvr>
                                      <p:to>
                                        <p:strVal val="visible"/>
                                      </p:to>
                                    </p:set>
                                    <p:animEffect transition="in" filter="blinds(horizontal)">
                                      <p:cBhvr>
                                        <p:cTn id="40" dur="500"/>
                                        <p:tgtEl>
                                          <p:spTgt spid="52228"/>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52229"/>
                                        </p:tgtEl>
                                        <p:attrNameLst>
                                          <p:attrName>style.visibility</p:attrName>
                                        </p:attrNameLst>
                                      </p:cBhvr>
                                      <p:to>
                                        <p:strVal val="visible"/>
                                      </p:to>
                                    </p:set>
                                    <p:animEffect transition="in" filter="blinds(horizontal)">
                                      <p:cBhvr>
                                        <p:cTn id="45" dur="500"/>
                                        <p:tgtEl>
                                          <p:spTgt spid="52229"/>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52230"/>
                                        </p:tgtEl>
                                        <p:attrNameLst>
                                          <p:attrName>style.visibility</p:attrName>
                                        </p:attrNameLst>
                                      </p:cBhvr>
                                      <p:to>
                                        <p:strVal val="visible"/>
                                      </p:to>
                                    </p:set>
                                    <p:animEffect transition="in" filter="blinds(horizontal)">
                                      <p:cBhvr>
                                        <p:cTn id="50" dur="500"/>
                                        <p:tgtEl>
                                          <p:spTgt spid="52230"/>
                                        </p:tgtEl>
                                      </p:cBhvr>
                                    </p:animEffect>
                                  </p:childTnLst>
                                </p:cTn>
                              </p:par>
                            </p:childTnLst>
                          </p:cTn>
                        </p:par>
                        <p:par>
                          <p:cTn id="51" fill="hold">
                            <p:stCondLst>
                              <p:cond delay="500"/>
                            </p:stCondLst>
                            <p:childTnLst>
                              <p:par>
                                <p:cTn id="52" presetID="3" presetClass="entr" presetSubtype="10" fill="hold" nodeType="afterEffect">
                                  <p:stCondLst>
                                    <p:cond delay="0"/>
                                  </p:stCondLst>
                                  <p:childTnLst>
                                    <p:set>
                                      <p:cBhvr>
                                        <p:cTn id="53" dur="1" fill="hold">
                                          <p:stCondLst>
                                            <p:cond delay="0"/>
                                          </p:stCondLst>
                                        </p:cTn>
                                        <p:tgtEl>
                                          <p:spTgt spid="52231"/>
                                        </p:tgtEl>
                                        <p:attrNameLst>
                                          <p:attrName>style.visibility</p:attrName>
                                        </p:attrNameLst>
                                      </p:cBhvr>
                                      <p:to>
                                        <p:strVal val="visible"/>
                                      </p:to>
                                    </p:set>
                                    <p:animEffect transition="in" filter="blinds(horizontal)">
                                      <p:cBhvr>
                                        <p:cTn id="54" dur="500"/>
                                        <p:tgtEl>
                                          <p:spTgt spid="52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Ball? Blue Ball?</a:t>
            </a:r>
            <a:endParaRPr lang="en-US" dirty="0"/>
          </a:p>
        </p:txBody>
      </p:sp>
      <p:sp>
        <p:nvSpPr>
          <p:cNvPr id="4" name="TextBox 3"/>
          <p:cNvSpPr txBox="1"/>
          <p:nvPr/>
        </p:nvSpPr>
        <p:spPr>
          <a:xfrm>
            <a:off x="345140" y="304800"/>
            <a:ext cx="2029658" cy="492443"/>
          </a:xfrm>
          <a:prstGeom prst="rect">
            <a:avLst/>
          </a:prstGeom>
          <a:noFill/>
        </p:spPr>
        <p:txBody>
          <a:bodyPr wrap="none" rtlCol="0">
            <a:spAutoFit/>
          </a:bodyPr>
          <a:lstStyle/>
          <a:p>
            <a:r>
              <a:rPr lang="en-US" sz="2600" dirty="0" smtClean="0"/>
              <a:t>Introduction</a:t>
            </a:r>
            <a:endParaRPr lang="en-US" sz="2600" dirty="0"/>
          </a:p>
        </p:txBody>
      </p:sp>
      <p:pic>
        <p:nvPicPr>
          <p:cNvPr id="20" name="Picture 3"/>
          <p:cNvPicPr>
            <a:picLocks noChangeAspect="1" noChangeArrowheads="1"/>
          </p:cNvPicPr>
          <p:nvPr/>
        </p:nvPicPr>
        <p:blipFill>
          <a:blip r:embed="rId2" cstate="print"/>
          <a:srcRect/>
          <a:stretch>
            <a:fillRect/>
          </a:stretch>
        </p:blipFill>
        <p:spPr bwMode="auto">
          <a:xfrm>
            <a:off x="381000" y="5181600"/>
            <a:ext cx="1357313" cy="1447800"/>
          </a:xfrm>
          <a:prstGeom prst="rect">
            <a:avLst/>
          </a:prstGeom>
          <a:noFill/>
          <a:ln w="9525">
            <a:noFill/>
            <a:miter lim="800000"/>
            <a:headEnd/>
            <a:tailEnd/>
          </a:ln>
        </p:spPr>
      </p:pic>
      <p:sp>
        <p:nvSpPr>
          <p:cNvPr id="21" name="TextBox 20"/>
          <p:cNvSpPr txBox="1"/>
          <p:nvPr/>
        </p:nvSpPr>
        <p:spPr>
          <a:xfrm>
            <a:off x="1858608" y="5181600"/>
            <a:ext cx="7285392" cy="892552"/>
          </a:xfrm>
          <a:prstGeom prst="rect">
            <a:avLst/>
          </a:prstGeom>
          <a:noFill/>
        </p:spPr>
        <p:txBody>
          <a:bodyPr wrap="square" rtlCol="0">
            <a:spAutoFit/>
          </a:bodyPr>
          <a:lstStyle/>
          <a:p>
            <a:r>
              <a:rPr lang="en-US" sz="2600" i="1" dirty="0" smtClean="0">
                <a:solidFill>
                  <a:srgbClr val="FF0000"/>
                </a:solidFill>
              </a:rPr>
              <a:t>Can you tell what colors the balls are in each bag </a:t>
            </a:r>
          </a:p>
          <a:p>
            <a:r>
              <a:rPr lang="en-US" sz="2600" i="1" dirty="0" smtClean="0">
                <a:solidFill>
                  <a:srgbClr val="FF0000"/>
                </a:solidFill>
              </a:rPr>
              <a:t>by taking out only one ball?</a:t>
            </a:r>
            <a:endParaRPr lang="en-US" sz="2600" i="1" dirty="0">
              <a:solidFill>
                <a:srgbClr val="FF0000"/>
              </a:solidFill>
            </a:endParaRPr>
          </a:p>
        </p:txBody>
      </p:sp>
      <p:sp>
        <p:nvSpPr>
          <p:cNvPr id="23" name="Rectangle 22"/>
          <p:cNvSpPr/>
          <p:nvPr/>
        </p:nvSpPr>
        <p:spPr>
          <a:xfrm>
            <a:off x="6400800" y="2133600"/>
            <a:ext cx="1828800" cy="2133600"/>
          </a:xfrm>
          <a:prstGeom prst="rect">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smtClean="0">
              <a:solidFill>
                <a:schemeClr val="tx1"/>
              </a:solidFill>
            </a:endParaRPr>
          </a:p>
          <a:p>
            <a:endParaRPr lang="en-US" b="1" dirty="0" smtClean="0">
              <a:solidFill>
                <a:schemeClr val="tx1"/>
              </a:solidFill>
            </a:endParaRPr>
          </a:p>
          <a:p>
            <a:pPr algn="ctr"/>
            <a:r>
              <a:rPr lang="en-US" b="1" dirty="0" smtClean="0">
                <a:solidFill>
                  <a:schemeClr val="tx1"/>
                </a:solidFill>
              </a:rPr>
              <a:t>The  labels  on the bags are all wrong!</a:t>
            </a:r>
            <a:endParaRPr lang="en-US" b="1" dirty="0">
              <a:solidFill>
                <a:schemeClr val="tx1"/>
              </a:solidFill>
            </a:endParaRPr>
          </a:p>
        </p:txBody>
      </p:sp>
      <p:pic>
        <p:nvPicPr>
          <p:cNvPr id="2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90600" y="2057400"/>
            <a:ext cx="1565251" cy="2307030"/>
          </a:xfrm>
          <a:prstGeom prst="rect">
            <a:avLst/>
          </a:prstGeom>
          <a:noFill/>
          <a:ln w="9525">
            <a:noFill/>
            <a:miter lim="800000"/>
            <a:headEnd/>
            <a:tailEnd/>
          </a:ln>
        </p:spPr>
      </p:pic>
      <p:sp>
        <p:nvSpPr>
          <p:cNvPr id="25" name="Oval 24"/>
          <p:cNvSpPr/>
          <p:nvPr/>
        </p:nvSpPr>
        <p:spPr>
          <a:xfrm>
            <a:off x="1295400" y="31242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905000" y="3124200"/>
            <a:ext cx="228600" cy="2286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667000" y="2057400"/>
            <a:ext cx="1565251" cy="2307030"/>
          </a:xfrm>
          <a:prstGeom prst="rect">
            <a:avLst/>
          </a:prstGeom>
          <a:noFill/>
          <a:ln w="9525">
            <a:noFill/>
            <a:miter lim="800000"/>
            <a:headEnd/>
            <a:tailEnd/>
          </a:ln>
        </p:spPr>
      </p:pic>
      <p:sp>
        <p:nvSpPr>
          <p:cNvPr id="28" name="Oval 27"/>
          <p:cNvSpPr/>
          <p:nvPr/>
        </p:nvSpPr>
        <p:spPr>
          <a:xfrm>
            <a:off x="2971800" y="31242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581400" y="31242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419600" y="2057400"/>
            <a:ext cx="1565251" cy="2307030"/>
          </a:xfrm>
          <a:prstGeom prst="rect">
            <a:avLst/>
          </a:prstGeom>
          <a:noFill/>
          <a:ln w="9525">
            <a:noFill/>
            <a:miter lim="800000"/>
            <a:headEnd/>
            <a:tailEnd/>
          </a:ln>
        </p:spPr>
      </p:pic>
      <p:sp>
        <p:nvSpPr>
          <p:cNvPr id="31" name="Oval 30"/>
          <p:cNvSpPr/>
          <p:nvPr/>
        </p:nvSpPr>
        <p:spPr>
          <a:xfrm>
            <a:off x="4724400" y="3124200"/>
            <a:ext cx="228600" cy="2286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334000" y="3124200"/>
            <a:ext cx="228600" cy="2286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781800" y="2133600"/>
            <a:ext cx="1036721" cy="838200"/>
          </a:xfrm>
          <a:prstGeom prst="rect">
            <a:avLst/>
          </a:prstGeom>
          <a:noFill/>
          <a:ln w="9525">
            <a:noFill/>
            <a:miter lim="800000"/>
            <a:headEnd/>
            <a:tailEnd/>
          </a:ln>
        </p:spPr>
      </p:pic>
      <p:sp>
        <p:nvSpPr>
          <p:cNvPr id="19" name="Date Placeholder 18"/>
          <p:cNvSpPr>
            <a:spLocks noGrp="1"/>
          </p:cNvSpPr>
          <p:nvPr>
            <p:ph type="dt" sz="half" idx="10"/>
          </p:nvPr>
        </p:nvSpPr>
        <p:spPr/>
        <p:txBody>
          <a:bodyPr/>
          <a:lstStyle/>
          <a:p>
            <a:fld id="{1F650DE2-4E96-4598-BB03-4FBB5C17A1AF}" type="datetime1">
              <a:rPr lang="en-US" smtClean="0"/>
              <a:pPr/>
              <a:t>9/8/2017</a:t>
            </a:fld>
            <a:endParaRPr lang="en-US"/>
          </a:p>
        </p:txBody>
      </p:sp>
      <p:sp>
        <p:nvSpPr>
          <p:cNvPr id="22" name="Slide Number Placeholder 21"/>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par>
                                <p:cTn id="8" presetID="3" presetClass="entr" presetSubtype="10" fill="hold" nodeType="withEffect">
                                  <p:stCondLst>
                                    <p:cond delay="0"/>
                                  </p:stCondLst>
                                  <p:childTnLst>
                                    <p:set>
                                      <p:cBhvr>
                                        <p:cTn id="9" dur="1" fill="hold">
                                          <p:stCondLst>
                                            <p:cond delay="0"/>
                                          </p:stCondLst>
                                        </p:cTn>
                                        <p:tgtEl>
                                          <p:spTgt spid="21">
                                            <p:txEl>
                                              <p:pRg st="0" end="0"/>
                                            </p:txEl>
                                          </p:spTgt>
                                        </p:tgtEl>
                                        <p:attrNameLst>
                                          <p:attrName>style.visibility</p:attrName>
                                        </p:attrNameLst>
                                      </p:cBhvr>
                                      <p:to>
                                        <p:strVal val="visible"/>
                                      </p:to>
                                    </p:set>
                                    <p:animEffect transition="in" filter="blinds(horizontal)">
                                      <p:cBhvr>
                                        <p:cTn id="10" dur="500"/>
                                        <p:tgtEl>
                                          <p:spTgt spid="21">
                                            <p:txEl>
                                              <p:pRg st="0" end="0"/>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1">
                                            <p:txEl>
                                              <p:pRg st="1" end="1"/>
                                            </p:txEl>
                                          </p:spTgt>
                                        </p:tgtEl>
                                        <p:attrNameLst>
                                          <p:attrName>style.visibility</p:attrName>
                                        </p:attrNameLst>
                                      </p:cBhvr>
                                      <p:to>
                                        <p:strVal val="visible"/>
                                      </p:to>
                                    </p:set>
                                    <p:animEffect transition="in" filter="blinds(horizontal)">
                                      <p:cBhvr>
                                        <p:cTn id="13"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will be hired?</a:t>
            </a:r>
            <a:endParaRPr lang="en-US" dirty="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Boolean Logic</a:t>
            </a:r>
          </a:p>
        </p:txBody>
      </p:sp>
      <p:graphicFrame>
        <p:nvGraphicFramePr>
          <p:cNvPr id="10" name="Object 9"/>
          <p:cNvGraphicFramePr>
            <a:graphicFrameLocks noChangeAspect="1"/>
          </p:cNvGraphicFramePr>
          <p:nvPr/>
        </p:nvGraphicFramePr>
        <p:xfrm>
          <a:off x="858838" y="2266950"/>
          <a:ext cx="1487905" cy="533400"/>
        </p:xfrm>
        <a:graphic>
          <a:graphicData uri="http://schemas.openxmlformats.org/presentationml/2006/ole">
            <p:oleObj spid="_x0000_s53250" name="Equation" r:id="rId3" imgW="672840" imgH="241200" progId="">
              <p:embed/>
            </p:oleObj>
          </a:graphicData>
        </a:graphic>
      </p:graphicFrame>
      <p:graphicFrame>
        <p:nvGraphicFramePr>
          <p:cNvPr id="11" name="Object 10"/>
          <p:cNvGraphicFramePr>
            <a:graphicFrameLocks noChangeAspect="1"/>
          </p:cNvGraphicFramePr>
          <p:nvPr/>
        </p:nvGraphicFramePr>
        <p:xfrm>
          <a:off x="2354263" y="2266950"/>
          <a:ext cx="1544638" cy="533400"/>
        </p:xfrm>
        <a:graphic>
          <a:graphicData uri="http://schemas.openxmlformats.org/presentationml/2006/ole">
            <p:oleObj spid="_x0000_s53251" name="Equation" r:id="rId4" imgW="698400" imgH="241200" progId="">
              <p:embed/>
            </p:oleObj>
          </a:graphicData>
        </a:graphic>
      </p:graphicFrame>
      <p:graphicFrame>
        <p:nvGraphicFramePr>
          <p:cNvPr id="52228" name="Object 4"/>
          <p:cNvGraphicFramePr>
            <a:graphicFrameLocks noChangeAspect="1"/>
          </p:cNvGraphicFramePr>
          <p:nvPr/>
        </p:nvGraphicFramePr>
        <p:xfrm>
          <a:off x="4303713" y="2211871"/>
          <a:ext cx="1487487" cy="590550"/>
        </p:xfrm>
        <a:graphic>
          <a:graphicData uri="http://schemas.openxmlformats.org/presentationml/2006/ole">
            <p:oleObj spid="_x0000_s53252" name="Equation" r:id="rId5" imgW="672840" imgH="266400" progId="">
              <p:embed/>
            </p:oleObj>
          </a:graphicData>
        </a:graphic>
      </p:graphicFrame>
      <p:graphicFrame>
        <p:nvGraphicFramePr>
          <p:cNvPr id="52229" name="Object 5"/>
          <p:cNvGraphicFramePr>
            <a:graphicFrameLocks noChangeAspect="1"/>
          </p:cNvGraphicFramePr>
          <p:nvPr/>
        </p:nvGraphicFramePr>
        <p:xfrm>
          <a:off x="5791200" y="2209800"/>
          <a:ext cx="1544638" cy="590550"/>
        </p:xfrm>
        <a:graphic>
          <a:graphicData uri="http://schemas.openxmlformats.org/presentationml/2006/ole">
            <p:oleObj spid="_x0000_s53253" name="Equation" r:id="rId6" imgW="698400" imgH="266400" progId="">
              <p:embed/>
            </p:oleObj>
          </a:graphicData>
        </a:graphic>
      </p:graphicFrame>
      <p:graphicFrame>
        <p:nvGraphicFramePr>
          <p:cNvPr id="52230" name="Object 6"/>
          <p:cNvGraphicFramePr>
            <a:graphicFrameLocks noChangeAspect="1"/>
          </p:cNvGraphicFramePr>
          <p:nvPr/>
        </p:nvGraphicFramePr>
        <p:xfrm>
          <a:off x="3946594" y="2402923"/>
          <a:ext cx="309562" cy="307975"/>
        </p:xfrm>
        <a:graphic>
          <a:graphicData uri="http://schemas.openxmlformats.org/presentationml/2006/ole">
            <p:oleObj spid="_x0000_s53254" name="Equation" r:id="rId7" imgW="139680" imgH="139680" progId="">
              <p:embed/>
            </p:oleObj>
          </a:graphicData>
        </a:graphic>
      </p:graphicFrame>
      <p:graphicFrame>
        <p:nvGraphicFramePr>
          <p:cNvPr id="52231" name="Object 7"/>
          <p:cNvGraphicFramePr>
            <a:graphicFrameLocks noChangeAspect="1"/>
          </p:cNvGraphicFramePr>
          <p:nvPr/>
        </p:nvGraphicFramePr>
        <p:xfrm>
          <a:off x="7467601" y="2351088"/>
          <a:ext cx="477837" cy="365125"/>
        </p:xfrm>
        <a:graphic>
          <a:graphicData uri="http://schemas.openxmlformats.org/presentationml/2006/ole">
            <p:oleObj spid="_x0000_s53255" name="Equation" r:id="rId8" imgW="215640" imgH="164880" progId="">
              <p:embed/>
            </p:oleObj>
          </a:graphicData>
        </a:graphic>
      </p:graphicFrame>
      <p:graphicFrame>
        <p:nvGraphicFramePr>
          <p:cNvPr id="13" name="Object 12"/>
          <p:cNvGraphicFramePr>
            <a:graphicFrameLocks noChangeAspect="1"/>
          </p:cNvGraphicFramePr>
          <p:nvPr/>
        </p:nvGraphicFramePr>
        <p:xfrm>
          <a:off x="1371600" y="2971800"/>
          <a:ext cx="6232358" cy="533400"/>
        </p:xfrm>
        <a:graphic>
          <a:graphicData uri="http://schemas.openxmlformats.org/presentationml/2006/ole">
            <p:oleObj spid="_x0000_s53256" name="Equation" r:id="rId9" imgW="2819160" imgH="241200" progId="">
              <p:embed/>
            </p:oleObj>
          </a:graphicData>
        </a:graphic>
      </p:graphicFrame>
      <p:graphicFrame>
        <p:nvGraphicFramePr>
          <p:cNvPr id="53257" name="Object 9"/>
          <p:cNvGraphicFramePr>
            <a:graphicFrameLocks noChangeAspect="1"/>
          </p:cNvGraphicFramePr>
          <p:nvPr/>
        </p:nvGraphicFramePr>
        <p:xfrm>
          <a:off x="2887662" y="3607904"/>
          <a:ext cx="2751138" cy="477838"/>
        </p:xfrm>
        <a:graphic>
          <a:graphicData uri="http://schemas.openxmlformats.org/presentationml/2006/ole">
            <p:oleObj spid="_x0000_s53257" name="Equation" r:id="rId10" imgW="1244520" imgH="215640" progId="">
              <p:embed/>
            </p:oleObj>
          </a:graphicData>
        </a:graphic>
      </p:graphicFrame>
      <p:sp>
        <p:nvSpPr>
          <p:cNvPr id="16" name="Rectangle 15"/>
          <p:cNvSpPr/>
          <p:nvPr/>
        </p:nvSpPr>
        <p:spPr>
          <a:xfrm>
            <a:off x="838200" y="4419600"/>
            <a:ext cx="5958426" cy="461665"/>
          </a:xfrm>
          <a:prstGeom prst="rect">
            <a:avLst/>
          </a:prstGeom>
        </p:spPr>
        <p:txBody>
          <a:bodyPr wrap="none">
            <a:spAutoFit/>
          </a:bodyPr>
          <a:lstStyle/>
          <a:p>
            <a:r>
              <a:rPr lang="en-US" sz="2400" dirty="0" smtClean="0"/>
              <a:t>“We need more than one person this time. ”</a:t>
            </a:r>
            <a:endParaRPr lang="en-US" sz="800" dirty="0" smtClean="0">
              <a:sym typeface="Wingdings" pitchFamily="2" charset="2"/>
            </a:endParaRPr>
          </a:p>
        </p:txBody>
      </p:sp>
      <p:graphicFrame>
        <p:nvGraphicFramePr>
          <p:cNvPr id="53258" name="Object 10"/>
          <p:cNvGraphicFramePr>
            <a:graphicFrameLocks noChangeAspect="1"/>
          </p:cNvGraphicFramePr>
          <p:nvPr/>
        </p:nvGraphicFramePr>
        <p:xfrm>
          <a:off x="2314575" y="4856163"/>
          <a:ext cx="2105025" cy="477837"/>
        </p:xfrm>
        <a:graphic>
          <a:graphicData uri="http://schemas.openxmlformats.org/presentationml/2006/ole">
            <p:oleObj spid="_x0000_s53258" name="Equation" r:id="rId11" imgW="952200" imgH="215640" progId="">
              <p:embed/>
            </p:oleObj>
          </a:graphicData>
        </a:graphic>
      </p:graphicFrame>
      <p:graphicFrame>
        <p:nvGraphicFramePr>
          <p:cNvPr id="53259" name="Object 11"/>
          <p:cNvGraphicFramePr>
            <a:graphicFrameLocks noChangeAspect="1"/>
          </p:cNvGraphicFramePr>
          <p:nvPr/>
        </p:nvGraphicFramePr>
        <p:xfrm>
          <a:off x="5037137" y="4856163"/>
          <a:ext cx="982663" cy="477837"/>
        </p:xfrm>
        <a:graphic>
          <a:graphicData uri="http://schemas.openxmlformats.org/presentationml/2006/ole">
            <p:oleObj spid="_x0000_s53259" name="Equation" r:id="rId12" imgW="444240" imgH="215640" progId="">
              <p:embed/>
            </p:oleObj>
          </a:graphicData>
        </a:graphic>
      </p:graphicFrame>
      <p:sp>
        <p:nvSpPr>
          <p:cNvPr id="19" name="TextBox 18"/>
          <p:cNvSpPr txBox="1"/>
          <p:nvPr/>
        </p:nvSpPr>
        <p:spPr>
          <a:xfrm>
            <a:off x="442924" y="6096000"/>
            <a:ext cx="7712432" cy="492443"/>
          </a:xfrm>
          <a:prstGeom prst="rect">
            <a:avLst/>
          </a:prstGeom>
          <a:noFill/>
        </p:spPr>
        <p:txBody>
          <a:bodyPr wrap="none" rtlCol="0">
            <a:spAutoFit/>
          </a:bodyPr>
          <a:lstStyle/>
          <a:p>
            <a:r>
              <a:rPr lang="en-US" sz="2600" b="1" dirty="0" smtClean="0"/>
              <a:t>Answer</a:t>
            </a:r>
            <a:r>
              <a:rPr lang="en-US" sz="2600" dirty="0" smtClean="0"/>
              <a:t>: The manager wants to hire Brian and Chris.</a:t>
            </a:r>
            <a:endParaRPr lang="en-US" sz="2600" dirty="0"/>
          </a:p>
        </p:txBody>
      </p:sp>
      <p:sp>
        <p:nvSpPr>
          <p:cNvPr id="20" name="Rectangle 19"/>
          <p:cNvSpPr/>
          <p:nvPr/>
        </p:nvSpPr>
        <p:spPr>
          <a:xfrm>
            <a:off x="4953000" y="4876800"/>
            <a:ext cx="11430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828800" y="4964668"/>
            <a:ext cx="457200" cy="369332"/>
          </a:xfrm>
          <a:prstGeom prst="rect">
            <a:avLst/>
          </a:prstGeom>
        </p:spPr>
        <p:txBody>
          <a:bodyPr wrap="square">
            <a:spAutoFit/>
          </a:bodyPr>
          <a:lstStyle/>
          <a:p>
            <a:r>
              <a:rPr lang="en-US" dirty="0" smtClean="0">
                <a:sym typeface="Wingdings" pitchFamily="2" charset="2"/>
              </a:rPr>
              <a:t></a:t>
            </a:r>
            <a:endParaRPr lang="en-US" dirty="0" smtClean="0"/>
          </a:p>
        </p:txBody>
      </p:sp>
      <p:sp>
        <p:nvSpPr>
          <p:cNvPr id="23" name="Rectangle 22"/>
          <p:cNvSpPr/>
          <p:nvPr/>
        </p:nvSpPr>
        <p:spPr>
          <a:xfrm>
            <a:off x="4495800" y="4966252"/>
            <a:ext cx="457200" cy="369332"/>
          </a:xfrm>
          <a:prstGeom prst="rect">
            <a:avLst/>
          </a:prstGeom>
        </p:spPr>
        <p:txBody>
          <a:bodyPr wrap="square">
            <a:spAutoFit/>
          </a:bodyPr>
          <a:lstStyle/>
          <a:p>
            <a:r>
              <a:rPr lang="en-US" dirty="0" smtClean="0">
                <a:sym typeface="Wingdings" pitchFamily="2" charset="2"/>
              </a:rPr>
              <a:t></a:t>
            </a:r>
            <a:endParaRPr lang="en-US" dirty="0" smtClean="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3257"/>
                                        </p:tgtEl>
                                        <p:attrNameLst>
                                          <p:attrName>style.visibility</p:attrName>
                                        </p:attrNameLst>
                                      </p:cBhvr>
                                      <p:to>
                                        <p:strVal val="visible"/>
                                      </p:to>
                                    </p:set>
                                    <p:animEffect transition="in" filter="blinds(horizontal)">
                                      <p:cBhvr>
                                        <p:cTn id="12" dur="500"/>
                                        <p:tgtEl>
                                          <p:spTgt spid="5325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linds(horizontal)">
                                      <p:cBhvr>
                                        <p:cTn id="22" dur="500"/>
                                        <p:tgtEl>
                                          <p:spTgt spid="22"/>
                                        </p:tgtEl>
                                      </p:cBhvr>
                                    </p:animEffect>
                                  </p:childTnLst>
                                </p:cTn>
                              </p:par>
                            </p:childTnLst>
                          </p:cTn>
                        </p:par>
                        <p:par>
                          <p:cTn id="23" fill="hold">
                            <p:stCondLst>
                              <p:cond delay="500"/>
                            </p:stCondLst>
                            <p:childTnLst>
                              <p:par>
                                <p:cTn id="24" presetID="3" presetClass="entr" presetSubtype="10" fill="hold" nodeType="afterEffect">
                                  <p:stCondLst>
                                    <p:cond delay="0"/>
                                  </p:stCondLst>
                                  <p:childTnLst>
                                    <p:set>
                                      <p:cBhvr>
                                        <p:cTn id="25" dur="1" fill="hold">
                                          <p:stCondLst>
                                            <p:cond delay="0"/>
                                          </p:stCondLst>
                                        </p:cTn>
                                        <p:tgtEl>
                                          <p:spTgt spid="53258"/>
                                        </p:tgtEl>
                                        <p:attrNameLst>
                                          <p:attrName>style.visibility</p:attrName>
                                        </p:attrNameLst>
                                      </p:cBhvr>
                                      <p:to>
                                        <p:strVal val="visible"/>
                                      </p:to>
                                    </p:set>
                                    <p:animEffect transition="in" filter="blinds(horizontal)">
                                      <p:cBhvr>
                                        <p:cTn id="26" dur="500"/>
                                        <p:tgtEl>
                                          <p:spTgt spid="53258"/>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blinds(horizontal)">
                                      <p:cBhvr>
                                        <p:cTn id="31" dur="500"/>
                                        <p:tgtEl>
                                          <p:spTgt spid="23"/>
                                        </p:tgtEl>
                                      </p:cBhvr>
                                    </p:animEffect>
                                  </p:childTnLst>
                                </p:cTn>
                              </p:par>
                            </p:childTnLst>
                          </p:cTn>
                        </p:par>
                        <p:par>
                          <p:cTn id="32" fill="hold">
                            <p:stCondLst>
                              <p:cond delay="500"/>
                            </p:stCondLst>
                            <p:childTnLst>
                              <p:par>
                                <p:cTn id="33" presetID="3" presetClass="entr" presetSubtype="10" fill="hold" nodeType="afterEffect">
                                  <p:stCondLst>
                                    <p:cond delay="0"/>
                                  </p:stCondLst>
                                  <p:childTnLst>
                                    <p:set>
                                      <p:cBhvr>
                                        <p:cTn id="34" dur="1" fill="hold">
                                          <p:stCondLst>
                                            <p:cond delay="0"/>
                                          </p:stCondLst>
                                        </p:cTn>
                                        <p:tgtEl>
                                          <p:spTgt spid="53259"/>
                                        </p:tgtEl>
                                        <p:attrNameLst>
                                          <p:attrName>style.visibility</p:attrName>
                                        </p:attrNameLst>
                                      </p:cBhvr>
                                      <p:to>
                                        <p:strVal val="visible"/>
                                      </p:to>
                                    </p:set>
                                    <p:animEffect transition="in" filter="blinds(horizontal)">
                                      <p:cBhvr>
                                        <p:cTn id="35" dur="500"/>
                                        <p:tgtEl>
                                          <p:spTgt spid="53259"/>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1"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blinds(horizontal)">
                                      <p:cBhvr>
                                        <p:cTn id="40" dur="500"/>
                                        <p:tgtEl>
                                          <p:spTgt spid="20"/>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blinds(horizontal)">
                                      <p:cBhvr>
                                        <p:cTn id="4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20" grpId="1" animBg="1"/>
      <p:bldP spid="22" grpId="0"/>
      <p:bldP spid="2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McDonald’s Addicts</a:t>
            </a:r>
            <a:endParaRPr lang="en-US" dirty="0"/>
          </a:p>
        </p:txBody>
      </p:sp>
      <p:sp>
        <p:nvSpPr>
          <p:cNvPr id="3" name="Content Placeholder 2"/>
          <p:cNvSpPr>
            <a:spLocks noGrp="1"/>
          </p:cNvSpPr>
          <p:nvPr>
            <p:ph idx="1"/>
          </p:nvPr>
        </p:nvSpPr>
        <p:spPr>
          <a:xfrm>
            <a:off x="457200" y="1935480"/>
            <a:ext cx="8229600" cy="1341120"/>
          </a:xfrm>
        </p:spPr>
        <p:txBody>
          <a:bodyPr/>
          <a:lstStyle/>
          <a:p>
            <a:r>
              <a:rPr lang="en-US" dirty="0" smtClean="0"/>
              <a:t>Adam, Brian and Chris go to McDonald’s for lunch every day. They eat only beef burgers or chicken sandwiches.</a:t>
            </a:r>
            <a:endParaRPr lang="en-US" dirty="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Boolean Logic</a:t>
            </a:r>
          </a:p>
        </p:txBody>
      </p:sp>
      <p:pic>
        <p:nvPicPr>
          <p:cNvPr id="54276" name="Picture 4"/>
          <p:cNvPicPr>
            <a:picLocks noChangeAspect="1" noChangeArrowheads="1"/>
          </p:cNvPicPr>
          <p:nvPr/>
        </p:nvPicPr>
        <p:blipFill>
          <a:blip r:embed="rId2" cstate="print">
            <a:clrChange>
              <a:clrFrom>
                <a:srgbClr val="F7F7F7"/>
              </a:clrFrom>
              <a:clrTo>
                <a:srgbClr val="F7F7F7">
                  <a:alpha val="0"/>
                </a:srgbClr>
              </a:clrTo>
            </a:clrChange>
          </a:blip>
          <a:srcRect/>
          <a:stretch>
            <a:fillRect/>
          </a:stretch>
        </p:blipFill>
        <p:spPr bwMode="auto">
          <a:xfrm>
            <a:off x="5410200" y="3886200"/>
            <a:ext cx="3124200" cy="2082800"/>
          </a:xfrm>
          <a:prstGeom prst="rect">
            <a:avLst/>
          </a:prstGeom>
          <a:noFill/>
          <a:ln w="9525">
            <a:noFill/>
            <a:miter lim="800000"/>
            <a:headEnd/>
            <a:tailEnd/>
          </a:ln>
        </p:spPr>
      </p:pic>
      <p:pic>
        <p:nvPicPr>
          <p:cNvPr id="54277" name="Picture 5"/>
          <p:cNvPicPr>
            <a:picLocks noChangeAspect="1" noChangeArrowheads="1"/>
          </p:cNvPicPr>
          <p:nvPr/>
        </p:nvPicPr>
        <p:blipFill>
          <a:blip r:embed="rId3" cstate="print">
            <a:clrChange>
              <a:clrFrom>
                <a:srgbClr val="F7F8F8"/>
              </a:clrFrom>
              <a:clrTo>
                <a:srgbClr val="F7F8F8">
                  <a:alpha val="0"/>
                </a:srgbClr>
              </a:clrTo>
            </a:clrChange>
          </a:blip>
          <a:srcRect/>
          <a:stretch>
            <a:fillRect/>
          </a:stretch>
        </p:blipFill>
        <p:spPr bwMode="auto">
          <a:xfrm>
            <a:off x="1295400" y="3886200"/>
            <a:ext cx="3048000" cy="2195366"/>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McDonald’s Addicts</a:t>
            </a:r>
            <a:endParaRPr lang="en-US" dirty="0"/>
          </a:p>
        </p:txBody>
      </p:sp>
      <p:sp>
        <p:nvSpPr>
          <p:cNvPr id="3" name="Content Placeholder 2"/>
          <p:cNvSpPr>
            <a:spLocks noGrp="1"/>
          </p:cNvSpPr>
          <p:nvPr>
            <p:ph idx="1"/>
          </p:nvPr>
        </p:nvSpPr>
        <p:spPr>
          <a:xfrm>
            <a:off x="457200" y="1935480"/>
            <a:ext cx="8229600" cy="4465320"/>
          </a:xfrm>
        </p:spPr>
        <p:txBody>
          <a:bodyPr/>
          <a:lstStyle/>
          <a:p>
            <a:pPr marL="514350" indent="-514350">
              <a:buFont typeface="+mj-lt"/>
              <a:buAutoNum type="arabicParenR"/>
            </a:pPr>
            <a:r>
              <a:rPr lang="en-US" dirty="0" smtClean="0"/>
              <a:t>If Adam buys beef burgers, Brian will definitely buy chicken sandwiches.</a:t>
            </a:r>
          </a:p>
          <a:p>
            <a:pPr marL="514350" indent="-514350">
              <a:buFont typeface="+mj-lt"/>
              <a:buAutoNum type="arabicParenR"/>
            </a:pPr>
            <a:r>
              <a:rPr lang="en-US" dirty="0" smtClean="0"/>
              <a:t>Either Adam or Chris will have beef burgers.</a:t>
            </a:r>
          </a:p>
          <a:p>
            <a:pPr marL="514350" indent="-514350">
              <a:buFont typeface="+mj-lt"/>
              <a:buAutoNum type="arabicParenR"/>
            </a:pPr>
            <a:r>
              <a:rPr lang="en-US" dirty="0" smtClean="0"/>
              <a:t>Neither Brian nor Chris eats chicken sandwiches.</a:t>
            </a:r>
          </a:p>
          <a:p>
            <a:pPr marL="514350" indent="-514350">
              <a:buFont typeface="+mj-lt"/>
              <a:buAutoNum type="arabicParenR"/>
            </a:pPr>
            <a:endParaRPr lang="en-US" dirty="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Boolean Logic</a:t>
            </a:r>
          </a:p>
        </p:txBody>
      </p:sp>
      <p:pic>
        <p:nvPicPr>
          <p:cNvPr id="9" name="Picture 3"/>
          <p:cNvPicPr>
            <a:picLocks noChangeAspect="1" noChangeArrowheads="1"/>
          </p:cNvPicPr>
          <p:nvPr/>
        </p:nvPicPr>
        <p:blipFill>
          <a:blip r:embed="rId2" cstate="print"/>
          <a:srcRect/>
          <a:stretch>
            <a:fillRect/>
          </a:stretch>
        </p:blipFill>
        <p:spPr bwMode="auto">
          <a:xfrm>
            <a:off x="381000" y="5334000"/>
            <a:ext cx="1357313" cy="1447800"/>
          </a:xfrm>
          <a:prstGeom prst="rect">
            <a:avLst/>
          </a:prstGeom>
          <a:noFill/>
          <a:ln w="9525">
            <a:noFill/>
            <a:miter lim="800000"/>
            <a:headEnd/>
            <a:tailEnd/>
          </a:ln>
        </p:spPr>
      </p:pic>
      <p:sp>
        <p:nvSpPr>
          <p:cNvPr id="10" name="TextBox 9"/>
          <p:cNvSpPr txBox="1"/>
          <p:nvPr/>
        </p:nvSpPr>
        <p:spPr>
          <a:xfrm>
            <a:off x="1981200" y="5355848"/>
            <a:ext cx="5490990" cy="892552"/>
          </a:xfrm>
          <a:prstGeom prst="rect">
            <a:avLst/>
          </a:prstGeom>
          <a:noFill/>
        </p:spPr>
        <p:txBody>
          <a:bodyPr wrap="none" rtlCol="0">
            <a:spAutoFit/>
          </a:bodyPr>
          <a:lstStyle/>
          <a:p>
            <a:r>
              <a:rPr lang="en-US" sz="2600" i="1" dirty="0" smtClean="0">
                <a:solidFill>
                  <a:srgbClr val="FF0000"/>
                </a:solidFill>
              </a:rPr>
              <a:t>Who had a beef burger yesterday and </a:t>
            </a:r>
          </a:p>
          <a:p>
            <a:r>
              <a:rPr lang="en-US" sz="2600" i="1" dirty="0" smtClean="0">
                <a:solidFill>
                  <a:srgbClr val="FF0000"/>
                </a:solidFill>
              </a:rPr>
              <a:t>a chicken sandwich today?</a:t>
            </a:r>
            <a:endParaRPr lang="en-US" sz="26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McDonald’s Addicts</a:t>
            </a:r>
            <a:endParaRPr lang="en-US" dirty="0"/>
          </a:p>
        </p:txBody>
      </p:sp>
      <p:sp>
        <p:nvSpPr>
          <p:cNvPr id="3" name="Content Placeholder 2"/>
          <p:cNvSpPr>
            <a:spLocks noGrp="1"/>
          </p:cNvSpPr>
          <p:nvPr>
            <p:ph idx="1"/>
          </p:nvPr>
        </p:nvSpPr>
        <p:spPr>
          <a:xfrm>
            <a:off x="457200" y="1935480"/>
            <a:ext cx="8229600" cy="4465320"/>
          </a:xfrm>
        </p:spPr>
        <p:txBody>
          <a:bodyPr>
            <a:normAutofit/>
          </a:bodyPr>
          <a:lstStyle/>
          <a:p>
            <a:r>
              <a:rPr lang="en-US" sz="2000" i="1" dirty="0" smtClean="0"/>
              <a:t>A, B, C </a:t>
            </a:r>
            <a:r>
              <a:rPr lang="en-US" sz="2000" dirty="0" smtClean="0"/>
              <a:t>stand for Adam, Brian and Chris respectively.</a:t>
            </a:r>
          </a:p>
          <a:p>
            <a:r>
              <a:rPr lang="en-US" sz="2000" i="1" dirty="0" err="1" smtClean="0"/>
              <a:t>X</a:t>
            </a:r>
            <a:r>
              <a:rPr lang="en-US" sz="2000" i="1" baseline="-25000" dirty="0" err="1" smtClean="0"/>
              <a:t>b</a:t>
            </a:r>
            <a:r>
              <a:rPr lang="en-US" sz="2000" dirty="0" smtClean="0"/>
              <a:t> means </a:t>
            </a:r>
            <a:r>
              <a:rPr lang="en-US" sz="2000" i="1" dirty="0" smtClean="0"/>
              <a:t>X</a:t>
            </a:r>
            <a:r>
              <a:rPr lang="en-US" sz="2000" dirty="0" smtClean="0"/>
              <a:t> had beef; </a:t>
            </a:r>
            <a:r>
              <a:rPr lang="en-US" sz="2000" i="1" dirty="0" err="1" smtClean="0"/>
              <a:t>X</a:t>
            </a:r>
            <a:r>
              <a:rPr lang="en-US" sz="2000" i="1" baseline="-25000" dirty="0" err="1" smtClean="0"/>
              <a:t>c</a:t>
            </a:r>
            <a:r>
              <a:rPr lang="en-US" sz="2000" dirty="0" smtClean="0"/>
              <a:t> means </a:t>
            </a:r>
            <a:r>
              <a:rPr lang="en-US" sz="2000" i="1" dirty="0" smtClean="0"/>
              <a:t>X</a:t>
            </a:r>
            <a:r>
              <a:rPr lang="en-US" sz="2000" dirty="0" smtClean="0"/>
              <a:t> had chicken.</a:t>
            </a:r>
          </a:p>
          <a:p>
            <a:pPr marL="514350" indent="-514350">
              <a:buNone/>
            </a:pPr>
            <a:endParaRPr lang="en-US" sz="2000" dirty="0" smtClean="0"/>
          </a:p>
          <a:p>
            <a:pPr marL="514350" indent="-514350">
              <a:buFont typeface="+mj-lt"/>
              <a:buAutoNum type="arabicParenR"/>
            </a:pPr>
            <a:r>
              <a:rPr lang="en-US" sz="2000" dirty="0" smtClean="0"/>
              <a:t>If Adam buys beef burgers, Brian will definitely buy chicken sandwiches.</a:t>
            </a:r>
          </a:p>
          <a:p>
            <a:pPr marL="514350" indent="-514350">
              <a:buFont typeface="+mj-lt"/>
              <a:buAutoNum type="arabicParenR"/>
            </a:pPr>
            <a:endParaRPr lang="en-US" sz="2000" dirty="0" smtClean="0"/>
          </a:p>
          <a:p>
            <a:pPr marL="514350" indent="-514350">
              <a:buFont typeface="+mj-lt"/>
              <a:buAutoNum type="arabicParenR"/>
            </a:pPr>
            <a:r>
              <a:rPr lang="en-US" sz="2000" dirty="0" smtClean="0"/>
              <a:t>Either Adam or Chris will have beef burgers.</a:t>
            </a:r>
          </a:p>
          <a:p>
            <a:pPr marL="514350" indent="-514350">
              <a:buFont typeface="+mj-lt"/>
              <a:buAutoNum type="arabicParenR"/>
            </a:pPr>
            <a:endParaRPr lang="en-US" sz="2000" dirty="0" smtClean="0"/>
          </a:p>
          <a:p>
            <a:pPr marL="514350" indent="-514350">
              <a:buFont typeface="+mj-lt"/>
              <a:buAutoNum type="arabicParenR"/>
            </a:pPr>
            <a:r>
              <a:rPr lang="en-US" sz="2000" dirty="0" smtClean="0"/>
              <a:t>Neither Brian nor Chris eats chicken sandwiches.</a:t>
            </a:r>
          </a:p>
          <a:p>
            <a:pPr marL="514350" indent="-514350">
              <a:buFont typeface="+mj-lt"/>
              <a:buAutoNum type="arabicParenR"/>
            </a:pPr>
            <a:endParaRPr lang="en-US" sz="2000" dirty="0" smtClean="0"/>
          </a:p>
          <a:p>
            <a:pPr marL="514350" indent="-514350">
              <a:buFont typeface="+mj-lt"/>
              <a:buAutoNum type="arabicParenR"/>
            </a:pPr>
            <a:r>
              <a:rPr lang="en-US" sz="2000" dirty="0" smtClean="0"/>
              <a:t>They eat only beef burgers or chicken sandwiches.</a:t>
            </a:r>
          </a:p>
          <a:p>
            <a:pPr marL="514350" indent="-514350">
              <a:buFont typeface="+mj-lt"/>
              <a:buAutoNum type="arabicParenR"/>
            </a:pPr>
            <a:endParaRPr lang="en-US" sz="2000" dirty="0" smtClean="0"/>
          </a:p>
          <a:p>
            <a:pPr marL="514350" indent="-514350">
              <a:buFont typeface="+mj-lt"/>
              <a:buAutoNum type="arabicParenR"/>
            </a:pPr>
            <a:endParaRPr lang="en-US" sz="2000" dirty="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Boolean Logic</a:t>
            </a:r>
          </a:p>
        </p:txBody>
      </p:sp>
      <p:graphicFrame>
        <p:nvGraphicFramePr>
          <p:cNvPr id="55298" name="Object 2"/>
          <p:cNvGraphicFramePr>
            <a:graphicFrameLocks noChangeAspect="1"/>
          </p:cNvGraphicFramePr>
          <p:nvPr/>
        </p:nvGraphicFramePr>
        <p:xfrm>
          <a:off x="2205038" y="3657600"/>
          <a:ext cx="1571625" cy="561975"/>
        </p:xfrm>
        <a:graphic>
          <a:graphicData uri="http://schemas.openxmlformats.org/presentationml/2006/ole">
            <p:oleObj spid="_x0000_s55298" name="Equation" r:id="rId3" imgW="711000" imgH="253800" progId="">
              <p:embed/>
            </p:oleObj>
          </a:graphicData>
        </a:graphic>
      </p:graphicFrame>
      <p:graphicFrame>
        <p:nvGraphicFramePr>
          <p:cNvPr id="55299" name="Object 3"/>
          <p:cNvGraphicFramePr>
            <a:graphicFrameLocks noChangeAspect="1"/>
          </p:cNvGraphicFramePr>
          <p:nvPr/>
        </p:nvGraphicFramePr>
        <p:xfrm>
          <a:off x="2146852" y="4391025"/>
          <a:ext cx="2330450" cy="561975"/>
        </p:xfrm>
        <a:graphic>
          <a:graphicData uri="http://schemas.openxmlformats.org/presentationml/2006/ole">
            <p:oleObj spid="_x0000_s55299" name="Equation" r:id="rId4" imgW="1054080" imgH="253800" progId="">
              <p:embed/>
            </p:oleObj>
          </a:graphicData>
        </a:graphic>
      </p:graphicFrame>
      <p:graphicFrame>
        <p:nvGraphicFramePr>
          <p:cNvPr id="55300" name="Object 4"/>
          <p:cNvGraphicFramePr>
            <a:graphicFrameLocks noChangeAspect="1"/>
          </p:cNvGraphicFramePr>
          <p:nvPr/>
        </p:nvGraphicFramePr>
        <p:xfrm>
          <a:off x="2133600" y="5105400"/>
          <a:ext cx="1516062" cy="561975"/>
        </p:xfrm>
        <a:graphic>
          <a:graphicData uri="http://schemas.openxmlformats.org/presentationml/2006/ole">
            <p:oleObj spid="_x0000_s55300" name="Equation" r:id="rId5" imgW="685800" imgH="253800" progId="">
              <p:embed/>
            </p:oleObj>
          </a:graphicData>
        </a:graphic>
      </p:graphicFrame>
      <p:graphicFrame>
        <p:nvGraphicFramePr>
          <p:cNvPr id="55301" name="Object 5"/>
          <p:cNvGraphicFramePr>
            <a:graphicFrameLocks noChangeAspect="1"/>
          </p:cNvGraphicFramePr>
          <p:nvPr/>
        </p:nvGraphicFramePr>
        <p:xfrm>
          <a:off x="2133600" y="5915025"/>
          <a:ext cx="1208087" cy="561975"/>
        </p:xfrm>
        <a:graphic>
          <a:graphicData uri="http://schemas.openxmlformats.org/presentationml/2006/ole">
            <p:oleObj spid="_x0000_s55301" name="Equation" r:id="rId6" imgW="545760" imgH="253800" progId="">
              <p:embed/>
            </p:oleObj>
          </a:graphicData>
        </a:graphic>
      </p:graphicFrame>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5298"/>
                                        </p:tgtEl>
                                        <p:attrNameLst>
                                          <p:attrName>style.visibility</p:attrName>
                                        </p:attrNameLst>
                                      </p:cBhvr>
                                      <p:to>
                                        <p:strVal val="visible"/>
                                      </p:to>
                                    </p:set>
                                    <p:animEffect transition="in" filter="blinds(horizontal)">
                                      <p:cBhvr>
                                        <p:cTn id="22" dur="500"/>
                                        <p:tgtEl>
                                          <p:spTgt spid="5529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5299"/>
                                        </p:tgtEl>
                                        <p:attrNameLst>
                                          <p:attrName>style.visibility</p:attrName>
                                        </p:attrNameLst>
                                      </p:cBhvr>
                                      <p:to>
                                        <p:strVal val="visible"/>
                                      </p:to>
                                    </p:set>
                                    <p:animEffect transition="in" filter="blinds(horizontal)">
                                      <p:cBhvr>
                                        <p:cTn id="32" dur="500"/>
                                        <p:tgtEl>
                                          <p:spTgt spid="5529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5300"/>
                                        </p:tgtEl>
                                        <p:attrNameLst>
                                          <p:attrName>style.visibility</p:attrName>
                                        </p:attrNameLst>
                                      </p:cBhvr>
                                      <p:to>
                                        <p:strVal val="visible"/>
                                      </p:to>
                                    </p:set>
                                    <p:animEffect transition="in" filter="blinds(horizontal)">
                                      <p:cBhvr>
                                        <p:cTn id="42" dur="500"/>
                                        <p:tgtEl>
                                          <p:spTgt spid="5530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linds(horizontal)">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5301"/>
                                        </p:tgtEl>
                                        <p:attrNameLst>
                                          <p:attrName>style.visibility</p:attrName>
                                        </p:attrNameLst>
                                      </p:cBhvr>
                                      <p:to>
                                        <p:strVal val="visible"/>
                                      </p:to>
                                    </p:set>
                                    <p:animEffect transition="in" filter="blinds(horizontal)">
                                      <p:cBhvr>
                                        <p:cTn id="52" dur="500"/>
                                        <p:tgtEl>
                                          <p:spTgt spid="55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McDonald’s Addicts</a:t>
            </a:r>
            <a:endParaRPr lang="en-US" dirty="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
        <p:nvSpPr>
          <p:cNvPr id="6" name="Rectangle 5"/>
          <p:cNvSpPr/>
          <p:nvPr/>
        </p:nvSpPr>
        <p:spPr>
          <a:xfrm>
            <a:off x="381000" y="304800"/>
            <a:ext cx="3048000" cy="492443"/>
          </a:xfrm>
          <a:prstGeom prst="rect">
            <a:avLst/>
          </a:prstGeom>
        </p:spPr>
        <p:txBody>
          <a:bodyPr wrap="square">
            <a:spAutoFit/>
          </a:bodyPr>
          <a:lstStyle/>
          <a:p>
            <a:r>
              <a:rPr lang="en-US" sz="2600" dirty="0" smtClean="0"/>
              <a:t>Boolean Logic</a:t>
            </a:r>
          </a:p>
        </p:txBody>
      </p:sp>
      <p:graphicFrame>
        <p:nvGraphicFramePr>
          <p:cNvPr id="55298" name="Object 2"/>
          <p:cNvGraphicFramePr>
            <a:graphicFrameLocks noChangeAspect="1"/>
          </p:cNvGraphicFramePr>
          <p:nvPr/>
        </p:nvGraphicFramePr>
        <p:xfrm>
          <a:off x="1600200" y="2133600"/>
          <a:ext cx="5021262" cy="561975"/>
        </p:xfrm>
        <a:graphic>
          <a:graphicData uri="http://schemas.openxmlformats.org/presentationml/2006/ole">
            <p:oleObj spid="_x0000_s56322" name="Equation" r:id="rId3" imgW="2273040" imgH="253800" progId="">
              <p:embed/>
            </p:oleObj>
          </a:graphicData>
        </a:graphic>
      </p:graphicFrame>
      <p:graphicFrame>
        <p:nvGraphicFramePr>
          <p:cNvPr id="56325" name="Object 5"/>
          <p:cNvGraphicFramePr>
            <a:graphicFrameLocks noChangeAspect="1"/>
          </p:cNvGraphicFramePr>
          <p:nvPr/>
        </p:nvGraphicFramePr>
        <p:xfrm>
          <a:off x="1705527" y="2695575"/>
          <a:ext cx="4937125" cy="504825"/>
        </p:xfrm>
        <a:graphic>
          <a:graphicData uri="http://schemas.openxmlformats.org/presentationml/2006/ole">
            <p:oleObj spid="_x0000_s56325" name="Equation" r:id="rId4" imgW="2234880" imgH="228600" progId="">
              <p:embed/>
            </p:oleObj>
          </a:graphicData>
        </a:graphic>
      </p:graphicFrame>
      <p:graphicFrame>
        <p:nvGraphicFramePr>
          <p:cNvPr id="56326" name="Object 6"/>
          <p:cNvGraphicFramePr>
            <a:graphicFrameLocks noChangeAspect="1"/>
          </p:cNvGraphicFramePr>
          <p:nvPr/>
        </p:nvGraphicFramePr>
        <p:xfrm>
          <a:off x="1192696" y="3228975"/>
          <a:ext cx="5441950" cy="504825"/>
        </p:xfrm>
        <a:graphic>
          <a:graphicData uri="http://schemas.openxmlformats.org/presentationml/2006/ole">
            <p:oleObj spid="_x0000_s56326" name="Equation" r:id="rId5" imgW="2463480" imgH="228600" progId="">
              <p:embed/>
            </p:oleObj>
          </a:graphicData>
        </a:graphic>
      </p:graphicFrame>
      <p:graphicFrame>
        <p:nvGraphicFramePr>
          <p:cNvPr id="56327" name="Object 7"/>
          <p:cNvGraphicFramePr>
            <a:graphicFrameLocks noChangeAspect="1"/>
          </p:cNvGraphicFramePr>
          <p:nvPr/>
        </p:nvGraphicFramePr>
        <p:xfrm>
          <a:off x="2646363" y="3762375"/>
          <a:ext cx="3983037" cy="504825"/>
        </p:xfrm>
        <a:graphic>
          <a:graphicData uri="http://schemas.openxmlformats.org/presentationml/2006/ole">
            <p:oleObj spid="_x0000_s56327" name="Equation" r:id="rId6" imgW="1803240" imgH="228600" progId="">
              <p:embed/>
            </p:oleObj>
          </a:graphicData>
        </a:graphic>
      </p:graphicFrame>
      <p:graphicFrame>
        <p:nvGraphicFramePr>
          <p:cNvPr id="56328" name="Object 8"/>
          <p:cNvGraphicFramePr>
            <a:graphicFrameLocks noChangeAspect="1"/>
          </p:cNvGraphicFramePr>
          <p:nvPr/>
        </p:nvGraphicFramePr>
        <p:xfrm>
          <a:off x="5338763" y="4267200"/>
          <a:ext cx="1290637" cy="504825"/>
        </p:xfrm>
        <a:graphic>
          <a:graphicData uri="http://schemas.openxmlformats.org/presentationml/2006/ole">
            <p:oleObj spid="_x0000_s56328" name="Equation" r:id="rId7" imgW="583920" imgH="228600" progId="">
              <p:embed/>
            </p:oleObj>
          </a:graphicData>
        </a:graphic>
      </p:graphicFrame>
      <p:sp>
        <p:nvSpPr>
          <p:cNvPr id="14" name="Content Placeholder 2"/>
          <p:cNvSpPr>
            <a:spLocks noGrp="1"/>
          </p:cNvSpPr>
          <p:nvPr>
            <p:ph idx="1"/>
          </p:nvPr>
        </p:nvSpPr>
        <p:spPr>
          <a:xfrm>
            <a:off x="457200" y="1935480"/>
            <a:ext cx="8686800" cy="4465320"/>
          </a:xfrm>
        </p:spPr>
        <p:txBody>
          <a:bodyPr>
            <a:normAutofit/>
          </a:bodyPr>
          <a:lstStyle/>
          <a:p>
            <a:pPr marL="514350" indent="-514350"/>
            <a:endParaRPr lang="en-US" sz="2200" dirty="0" smtClean="0"/>
          </a:p>
          <a:p>
            <a:pPr marL="514350" indent="-514350"/>
            <a:endParaRPr lang="en-US" sz="2200" dirty="0" smtClean="0"/>
          </a:p>
          <a:p>
            <a:pPr marL="514350" indent="-514350"/>
            <a:endParaRPr lang="en-US" sz="2200" dirty="0" smtClean="0"/>
          </a:p>
          <a:p>
            <a:pPr marL="514350" indent="-514350"/>
            <a:endParaRPr lang="en-US" sz="2200" dirty="0" smtClean="0"/>
          </a:p>
          <a:p>
            <a:pPr marL="514350" indent="-514350"/>
            <a:endParaRPr lang="en-US" sz="2200" dirty="0" smtClean="0"/>
          </a:p>
          <a:p>
            <a:pPr marL="514350" indent="-514350"/>
            <a:endParaRPr lang="en-US" sz="2200" dirty="0" smtClean="0"/>
          </a:p>
          <a:p>
            <a:pPr marL="514350" indent="-514350"/>
            <a:endParaRPr lang="en-US" sz="2200" dirty="0" smtClean="0"/>
          </a:p>
          <a:p>
            <a:pPr marL="514350" indent="-514350"/>
            <a:r>
              <a:rPr lang="en-US" sz="2200" dirty="0" smtClean="0"/>
              <a:t>Adam only eats chicken sandwich, and Chris only eats beef burger.</a:t>
            </a:r>
          </a:p>
          <a:p>
            <a:pPr marL="514350" indent="-514350">
              <a:buFont typeface="+mj-lt"/>
              <a:buAutoNum type="arabicParenR"/>
            </a:pPr>
            <a:endParaRPr lang="en-US" sz="2200" dirty="0" smtClean="0"/>
          </a:p>
          <a:p>
            <a:pPr marL="514350" indent="-514350">
              <a:buFont typeface="+mj-lt"/>
              <a:buAutoNum type="arabicParenR"/>
            </a:pPr>
            <a:endParaRPr lang="en-US" sz="2200" dirty="0"/>
          </a:p>
        </p:txBody>
      </p:sp>
      <p:sp>
        <p:nvSpPr>
          <p:cNvPr id="15" name="TextBox 14"/>
          <p:cNvSpPr txBox="1"/>
          <p:nvPr/>
        </p:nvSpPr>
        <p:spPr>
          <a:xfrm>
            <a:off x="442924" y="5562600"/>
            <a:ext cx="6744732" cy="892552"/>
          </a:xfrm>
          <a:prstGeom prst="rect">
            <a:avLst/>
          </a:prstGeom>
          <a:noFill/>
        </p:spPr>
        <p:txBody>
          <a:bodyPr wrap="none" rtlCol="0">
            <a:spAutoFit/>
          </a:bodyPr>
          <a:lstStyle/>
          <a:p>
            <a:r>
              <a:rPr lang="en-US" sz="2600" b="1" dirty="0" smtClean="0"/>
              <a:t>Answer</a:t>
            </a:r>
            <a:r>
              <a:rPr lang="en-US" sz="2600" dirty="0" smtClean="0"/>
              <a:t>: Brian had beef burger yesterday and </a:t>
            </a:r>
          </a:p>
          <a:p>
            <a:r>
              <a:rPr lang="en-US" sz="2600" dirty="0" smtClean="0"/>
              <a:t>	     chicken sandwiches today.</a:t>
            </a:r>
            <a:endParaRPr lang="en-US" sz="26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blinds(horizontal)">
                                      <p:cBhvr>
                                        <p:cTn id="7" dur="500"/>
                                        <p:tgtEl>
                                          <p:spTgt spid="5529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6325"/>
                                        </p:tgtEl>
                                        <p:attrNameLst>
                                          <p:attrName>style.visibility</p:attrName>
                                        </p:attrNameLst>
                                      </p:cBhvr>
                                      <p:to>
                                        <p:strVal val="visible"/>
                                      </p:to>
                                    </p:set>
                                    <p:animEffect transition="in" filter="blinds(horizontal)">
                                      <p:cBhvr>
                                        <p:cTn id="12" dur="500"/>
                                        <p:tgtEl>
                                          <p:spTgt spid="5632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6326"/>
                                        </p:tgtEl>
                                        <p:attrNameLst>
                                          <p:attrName>style.visibility</p:attrName>
                                        </p:attrNameLst>
                                      </p:cBhvr>
                                      <p:to>
                                        <p:strVal val="visible"/>
                                      </p:to>
                                    </p:set>
                                    <p:animEffect transition="in" filter="blinds(horizontal)">
                                      <p:cBhvr>
                                        <p:cTn id="17" dur="500"/>
                                        <p:tgtEl>
                                          <p:spTgt spid="5632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6327"/>
                                        </p:tgtEl>
                                        <p:attrNameLst>
                                          <p:attrName>style.visibility</p:attrName>
                                        </p:attrNameLst>
                                      </p:cBhvr>
                                      <p:to>
                                        <p:strVal val="visible"/>
                                      </p:to>
                                    </p:set>
                                    <p:animEffect transition="in" filter="blinds(horizontal)">
                                      <p:cBhvr>
                                        <p:cTn id="22" dur="500"/>
                                        <p:tgtEl>
                                          <p:spTgt spid="5632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6328"/>
                                        </p:tgtEl>
                                        <p:attrNameLst>
                                          <p:attrName>style.visibility</p:attrName>
                                        </p:attrNameLst>
                                      </p:cBhvr>
                                      <p:to>
                                        <p:strVal val="visible"/>
                                      </p:to>
                                    </p:set>
                                    <p:animEffect transition="in" filter="blinds(horizontal)">
                                      <p:cBhvr>
                                        <p:cTn id="27" dur="500"/>
                                        <p:tgtEl>
                                          <p:spTgt spid="5632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4">
                                            <p:txEl>
                                              <p:pRg st="7" end="7"/>
                                            </p:txEl>
                                          </p:spTgt>
                                        </p:tgtEl>
                                        <p:attrNameLst>
                                          <p:attrName>style.visibility</p:attrName>
                                        </p:attrNameLst>
                                      </p:cBhvr>
                                      <p:to>
                                        <p:strVal val="visible"/>
                                      </p:to>
                                    </p:set>
                                    <p:animEffect transition="in" filter="blinds(horizontal)">
                                      <p:cBhvr>
                                        <p:cTn id="32" dur="500"/>
                                        <p:tgtEl>
                                          <p:spTgt spid="1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linds(horizontal)">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have we learned?</a:t>
            </a:r>
            <a:endParaRPr lang="en-US" dirty="0"/>
          </a:p>
        </p:txBody>
      </p:sp>
      <p:sp>
        <p:nvSpPr>
          <p:cNvPr id="3" name="Content Placeholder 2"/>
          <p:cNvSpPr>
            <a:spLocks noGrp="1"/>
          </p:cNvSpPr>
          <p:nvPr>
            <p:ph idx="1"/>
          </p:nvPr>
        </p:nvSpPr>
        <p:spPr/>
        <p:txBody>
          <a:bodyPr/>
          <a:lstStyle/>
          <a:p>
            <a:r>
              <a:rPr lang="en-US" dirty="0" smtClean="0"/>
              <a:t>Discrete Math is a powerful tool to solve logic puzzles.</a:t>
            </a:r>
          </a:p>
          <a:p>
            <a:pPr lvl="1"/>
            <a:r>
              <a:rPr lang="en-US" dirty="0" smtClean="0"/>
              <a:t>Matching</a:t>
            </a:r>
          </a:p>
          <a:p>
            <a:pPr lvl="1"/>
            <a:r>
              <a:rPr lang="en-US" dirty="0" smtClean="0"/>
              <a:t>Perfect Matching</a:t>
            </a:r>
          </a:p>
          <a:p>
            <a:pPr lvl="1"/>
            <a:r>
              <a:rPr lang="en-US" dirty="0" smtClean="0"/>
              <a:t>3-Matching</a:t>
            </a:r>
          </a:p>
          <a:p>
            <a:pPr lvl="1"/>
            <a:r>
              <a:rPr lang="en-US" dirty="0" smtClean="0"/>
              <a:t>Boolean Logic</a:t>
            </a:r>
          </a:p>
          <a:p>
            <a:endParaRPr lang="en-US" sz="800" dirty="0" smtClean="0"/>
          </a:p>
          <a:p>
            <a:r>
              <a:rPr lang="en-US" dirty="0" smtClean="0"/>
              <a:t>Discrete Math is fundamental to computer science.</a:t>
            </a:r>
          </a:p>
          <a:p>
            <a:endParaRPr lang="en-US" sz="800" dirty="0" smtClean="0"/>
          </a:p>
          <a:p>
            <a:r>
              <a:rPr lang="en-US" dirty="0" smtClean="0"/>
              <a:t>Discrete Math can also be fun!</a:t>
            </a:r>
            <a:endParaRPr lang="en-US" dirty="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ransition spd="med">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have we learned?</a:t>
            </a:r>
            <a:endParaRPr lang="en-US" dirty="0"/>
          </a:p>
        </p:txBody>
      </p:sp>
      <p:sp>
        <p:nvSpPr>
          <p:cNvPr id="3" name="Content Placeholder 2"/>
          <p:cNvSpPr>
            <a:spLocks noGrp="1"/>
          </p:cNvSpPr>
          <p:nvPr>
            <p:ph idx="1"/>
          </p:nvPr>
        </p:nvSpPr>
        <p:spPr/>
        <p:txBody>
          <a:bodyPr/>
          <a:lstStyle/>
          <a:p>
            <a:r>
              <a:rPr lang="en-US" dirty="0" smtClean="0"/>
              <a:t>Discrete Math is a powerful tool to solve logic puzzles.</a:t>
            </a:r>
          </a:p>
          <a:p>
            <a:pPr lvl="1"/>
            <a:r>
              <a:rPr lang="en-US" dirty="0" smtClean="0"/>
              <a:t>Matching                 </a:t>
            </a:r>
            <a:r>
              <a:rPr lang="en-US" dirty="0" smtClean="0">
                <a:solidFill>
                  <a:srgbClr val="00B050"/>
                </a:solidFill>
              </a:rPr>
              <a:t>Polynomial-time solvable!</a:t>
            </a:r>
          </a:p>
          <a:p>
            <a:pPr lvl="1"/>
            <a:r>
              <a:rPr lang="en-US" dirty="0" smtClean="0"/>
              <a:t>Perfect Matching    </a:t>
            </a:r>
            <a:r>
              <a:rPr lang="en-US" dirty="0" smtClean="0">
                <a:solidFill>
                  <a:srgbClr val="00B050"/>
                </a:solidFill>
              </a:rPr>
              <a:t>Polynomial-time solvable!</a:t>
            </a:r>
          </a:p>
          <a:p>
            <a:pPr lvl="1"/>
            <a:r>
              <a:rPr lang="en-US" dirty="0" smtClean="0"/>
              <a:t>3-Matching                                   </a:t>
            </a:r>
            <a:r>
              <a:rPr lang="en-US" dirty="0" smtClean="0">
                <a:solidFill>
                  <a:srgbClr val="FF0000"/>
                </a:solidFill>
              </a:rPr>
              <a:t>NP-complete!</a:t>
            </a:r>
          </a:p>
          <a:p>
            <a:pPr lvl="1"/>
            <a:r>
              <a:rPr lang="en-US" dirty="0" err="1" smtClean="0"/>
              <a:t>Satisfiability</a:t>
            </a:r>
            <a:r>
              <a:rPr lang="en-US" dirty="0" smtClean="0"/>
              <a:t> (Boolean Logic)     </a:t>
            </a:r>
            <a:r>
              <a:rPr lang="en-US" dirty="0" smtClean="0">
                <a:solidFill>
                  <a:srgbClr val="FF0000"/>
                </a:solidFill>
              </a:rPr>
              <a:t>NP-complete!</a:t>
            </a:r>
          </a:p>
          <a:p>
            <a:endParaRPr lang="en-US" sz="800" dirty="0" smtClean="0"/>
          </a:p>
          <a:p>
            <a:r>
              <a:rPr lang="en-US" dirty="0" smtClean="0"/>
              <a:t>Computational Complexity is in the  foundation of computer science.</a:t>
            </a:r>
          </a:p>
          <a:p>
            <a:endParaRPr lang="en-US" sz="800" dirty="0" smtClean="0"/>
          </a:p>
          <a:p>
            <a:r>
              <a:rPr lang="en-US" dirty="0" smtClean="0"/>
              <a:t>Computational Complexity is can also be fun!</a:t>
            </a:r>
            <a:endParaRPr lang="en-US" dirty="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6400800" y="2133600"/>
            <a:ext cx="1828800" cy="2133600"/>
          </a:xfrm>
          <a:prstGeom prst="rect">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smtClean="0">
              <a:solidFill>
                <a:schemeClr val="tx1"/>
              </a:solidFill>
            </a:endParaRPr>
          </a:p>
          <a:p>
            <a:endParaRPr lang="en-US" b="1" dirty="0" smtClean="0">
              <a:solidFill>
                <a:schemeClr val="tx1"/>
              </a:solidFill>
            </a:endParaRPr>
          </a:p>
          <a:p>
            <a:pPr algn="ctr"/>
            <a:r>
              <a:rPr lang="en-US" b="1" dirty="0" smtClean="0">
                <a:solidFill>
                  <a:schemeClr val="tx1"/>
                </a:solidFill>
              </a:rPr>
              <a:t>The  labels  on the bags are all wrong!</a:t>
            </a:r>
            <a:endParaRPr lang="en-US" b="1" dirty="0">
              <a:solidFill>
                <a:schemeClr val="tx1"/>
              </a:solidFill>
            </a:endParaRPr>
          </a:p>
        </p:txBody>
      </p:sp>
      <p:sp>
        <p:nvSpPr>
          <p:cNvPr id="2" name="Title 1"/>
          <p:cNvSpPr>
            <a:spLocks noGrp="1"/>
          </p:cNvSpPr>
          <p:nvPr>
            <p:ph type="title"/>
          </p:nvPr>
        </p:nvSpPr>
        <p:spPr/>
        <p:txBody>
          <a:bodyPr/>
          <a:lstStyle/>
          <a:p>
            <a:r>
              <a:rPr lang="en-US" dirty="0" smtClean="0"/>
              <a:t>Red Ball? Blue Ball?</a:t>
            </a:r>
            <a:endParaRPr lang="en-US" dirty="0"/>
          </a:p>
        </p:txBody>
      </p:sp>
      <p:sp>
        <p:nvSpPr>
          <p:cNvPr id="4" name="TextBox 3"/>
          <p:cNvSpPr txBox="1"/>
          <p:nvPr/>
        </p:nvSpPr>
        <p:spPr>
          <a:xfrm>
            <a:off x="345140" y="304800"/>
            <a:ext cx="2029658" cy="492443"/>
          </a:xfrm>
          <a:prstGeom prst="rect">
            <a:avLst/>
          </a:prstGeom>
          <a:noFill/>
        </p:spPr>
        <p:txBody>
          <a:bodyPr wrap="none" rtlCol="0">
            <a:spAutoFit/>
          </a:bodyPr>
          <a:lstStyle/>
          <a:p>
            <a:r>
              <a:rPr lang="en-US" sz="2600" dirty="0" smtClean="0"/>
              <a:t>Introduction</a:t>
            </a:r>
            <a:endParaRPr lang="en-US" sz="2600" dirty="0"/>
          </a:p>
        </p:txBody>
      </p:sp>
      <p:pic>
        <p:nvPicPr>
          <p:cNvPr id="3074" name="Picture 2"/>
          <p:cNvPicPr>
            <a:picLocks noGrp="1" noChangeAspect="1" noChangeArrowheads="1"/>
          </p:cNvPicPr>
          <p:nvPr>
            <p:ph idx="1"/>
          </p:nvPr>
        </p:nvPicPr>
        <p:blipFill>
          <a:blip r:embed="rId2" cstate="print">
            <a:clrChange>
              <a:clrFrom>
                <a:srgbClr val="FFFFFF"/>
              </a:clrFrom>
              <a:clrTo>
                <a:srgbClr val="FFFFFF">
                  <a:alpha val="0"/>
                </a:srgbClr>
              </a:clrTo>
            </a:clrChange>
          </a:blip>
          <a:srcRect/>
          <a:stretch>
            <a:fillRect/>
          </a:stretch>
        </p:blipFill>
        <p:spPr bwMode="auto">
          <a:xfrm>
            <a:off x="990600" y="2057400"/>
            <a:ext cx="1565251" cy="2307030"/>
          </a:xfrm>
          <a:prstGeom prst="rect">
            <a:avLst/>
          </a:prstGeom>
          <a:noFill/>
          <a:ln w="9525">
            <a:noFill/>
            <a:miter lim="800000"/>
            <a:headEnd/>
            <a:tailEnd/>
          </a:ln>
        </p:spPr>
      </p:pic>
      <p:sp>
        <p:nvSpPr>
          <p:cNvPr id="8" name="Oval 7"/>
          <p:cNvSpPr/>
          <p:nvPr/>
        </p:nvSpPr>
        <p:spPr>
          <a:xfrm>
            <a:off x="1295400" y="31242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905000" y="3124200"/>
            <a:ext cx="228600" cy="2286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667000" y="2057400"/>
            <a:ext cx="1565251" cy="2307030"/>
          </a:xfrm>
          <a:prstGeom prst="rect">
            <a:avLst/>
          </a:prstGeom>
          <a:noFill/>
          <a:ln w="9525">
            <a:noFill/>
            <a:miter lim="800000"/>
            <a:headEnd/>
            <a:tailEnd/>
          </a:ln>
        </p:spPr>
      </p:pic>
      <p:sp>
        <p:nvSpPr>
          <p:cNvPr id="12" name="Oval 11"/>
          <p:cNvSpPr/>
          <p:nvPr/>
        </p:nvSpPr>
        <p:spPr>
          <a:xfrm>
            <a:off x="2971800" y="31242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581400" y="31242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419600" y="2057400"/>
            <a:ext cx="1565251" cy="2307030"/>
          </a:xfrm>
          <a:prstGeom prst="rect">
            <a:avLst/>
          </a:prstGeom>
          <a:noFill/>
          <a:ln w="9525">
            <a:noFill/>
            <a:miter lim="800000"/>
            <a:headEnd/>
            <a:tailEnd/>
          </a:ln>
        </p:spPr>
      </p:pic>
      <p:sp>
        <p:nvSpPr>
          <p:cNvPr id="15" name="Oval 14"/>
          <p:cNvSpPr/>
          <p:nvPr/>
        </p:nvSpPr>
        <p:spPr>
          <a:xfrm>
            <a:off x="4724400" y="3124200"/>
            <a:ext cx="228600" cy="2286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334000" y="3124200"/>
            <a:ext cx="228600" cy="2286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781800" y="2133600"/>
            <a:ext cx="1036721" cy="838200"/>
          </a:xfrm>
          <a:prstGeom prst="rect">
            <a:avLst/>
          </a:prstGeom>
          <a:noFill/>
          <a:ln w="9525">
            <a:noFill/>
            <a:miter lim="800000"/>
            <a:headEnd/>
            <a:tailEnd/>
          </a:ln>
        </p:spPr>
      </p:pic>
      <p:pic>
        <p:nvPicPr>
          <p:cNvPr id="4102" name="Picture 6"/>
          <p:cNvPicPr>
            <a:picLocks noChangeAspect="1" noChangeArrowheads="1"/>
          </p:cNvPicPr>
          <p:nvPr/>
        </p:nvPicPr>
        <p:blipFill>
          <a:blip r:embed="rId4" cstate="print">
            <a:clrChange>
              <a:clrFrom>
                <a:srgbClr val="FCFCFC"/>
              </a:clrFrom>
              <a:clrTo>
                <a:srgbClr val="FCFCFC">
                  <a:alpha val="0"/>
                </a:srgbClr>
              </a:clrTo>
            </a:clrChange>
          </a:blip>
          <a:srcRect/>
          <a:stretch>
            <a:fillRect/>
          </a:stretch>
        </p:blipFill>
        <p:spPr bwMode="auto">
          <a:xfrm>
            <a:off x="3048000" y="4428565"/>
            <a:ext cx="396240" cy="370840"/>
          </a:xfrm>
          <a:prstGeom prst="rect">
            <a:avLst/>
          </a:prstGeom>
          <a:noFill/>
          <a:ln w="9525">
            <a:noFill/>
            <a:miter lim="800000"/>
            <a:headEnd/>
            <a:tailEnd/>
          </a:ln>
        </p:spPr>
      </p:pic>
      <p:pic>
        <p:nvPicPr>
          <p:cNvPr id="4103" name="Picture 7"/>
          <p:cNvPicPr>
            <a:picLocks noChangeAspect="1" noChangeArrowheads="1"/>
          </p:cNvPicPr>
          <p:nvPr/>
        </p:nvPicPr>
        <p:blipFill>
          <a:blip r:embed="rId5" cstate="print">
            <a:clrChange>
              <a:clrFrom>
                <a:srgbClr val="FEFBFF"/>
              </a:clrFrom>
              <a:clrTo>
                <a:srgbClr val="FEFBFF">
                  <a:alpha val="0"/>
                </a:srgbClr>
              </a:clrTo>
            </a:clrChange>
          </a:blip>
          <a:srcRect/>
          <a:stretch>
            <a:fillRect/>
          </a:stretch>
        </p:blipFill>
        <p:spPr bwMode="auto">
          <a:xfrm>
            <a:off x="4885765" y="4410635"/>
            <a:ext cx="355600" cy="381000"/>
          </a:xfrm>
          <a:prstGeom prst="rect">
            <a:avLst/>
          </a:prstGeom>
          <a:noFill/>
          <a:ln w="9525">
            <a:noFill/>
            <a:miter lim="800000"/>
            <a:headEnd/>
            <a:tailEnd/>
          </a:ln>
        </p:spPr>
      </p:pic>
      <p:pic>
        <p:nvPicPr>
          <p:cNvPr id="26" name="Picture 6"/>
          <p:cNvPicPr>
            <a:picLocks noChangeAspect="1" noChangeArrowheads="1"/>
          </p:cNvPicPr>
          <p:nvPr/>
        </p:nvPicPr>
        <p:blipFill>
          <a:blip r:embed="rId4" cstate="print">
            <a:clrChange>
              <a:clrFrom>
                <a:srgbClr val="FCFCFC"/>
              </a:clrFrom>
              <a:clrTo>
                <a:srgbClr val="FCFCFC">
                  <a:alpha val="0"/>
                </a:srgbClr>
              </a:clrTo>
            </a:clrChange>
          </a:blip>
          <a:srcRect/>
          <a:stretch>
            <a:fillRect/>
          </a:stretch>
        </p:blipFill>
        <p:spPr bwMode="auto">
          <a:xfrm>
            <a:off x="1889760" y="4428565"/>
            <a:ext cx="396240" cy="370840"/>
          </a:xfrm>
          <a:prstGeom prst="rect">
            <a:avLst/>
          </a:prstGeom>
          <a:noFill/>
          <a:ln w="9525">
            <a:noFill/>
            <a:miter lim="800000"/>
            <a:headEnd/>
            <a:tailEnd/>
          </a:ln>
        </p:spPr>
      </p:pic>
      <p:pic>
        <p:nvPicPr>
          <p:cNvPr id="27" name="Picture 6"/>
          <p:cNvPicPr>
            <a:picLocks noChangeAspect="1" noChangeArrowheads="1"/>
          </p:cNvPicPr>
          <p:nvPr/>
        </p:nvPicPr>
        <p:blipFill>
          <a:blip r:embed="rId4" cstate="print">
            <a:clrChange>
              <a:clrFrom>
                <a:srgbClr val="FCFCFC"/>
              </a:clrFrom>
              <a:clrTo>
                <a:srgbClr val="FCFCFC">
                  <a:alpha val="0"/>
                </a:srgbClr>
              </a:clrTo>
            </a:clrChange>
          </a:blip>
          <a:srcRect/>
          <a:stretch>
            <a:fillRect/>
          </a:stretch>
        </p:blipFill>
        <p:spPr bwMode="auto">
          <a:xfrm>
            <a:off x="2270760" y="4428565"/>
            <a:ext cx="396240" cy="370840"/>
          </a:xfrm>
          <a:prstGeom prst="rect">
            <a:avLst/>
          </a:prstGeom>
          <a:noFill/>
          <a:ln w="9525">
            <a:noFill/>
            <a:miter lim="800000"/>
            <a:headEnd/>
            <a:tailEnd/>
          </a:ln>
        </p:spPr>
      </p:pic>
      <p:pic>
        <p:nvPicPr>
          <p:cNvPr id="28" name="Picture 7"/>
          <p:cNvPicPr>
            <a:picLocks noChangeAspect="1" noChangeArrowheads="1"/>
          </p:cNvPicPr>
          <p:nvPr/>
        </p:nvPicPr>
        <p:blipFill>
          <a:blip r:embed="rId5" cstate="print">
            <a:clrChange>
              <a:clrFrom>
                <a:srgbClr val="FEFBFF"/>
              </a:clrFrom>
              <a:clrTo>
                <a:srgbClr val="FEFBFF">
                  <a:alpha val="0"/>
                </a:srgbClr>
              </a:clrTo>
            </a:clrChange>
          </a:blip>
          <a:srcRect/>
          <a:stretch>
            <a:fillRect/>
          </a:stretch>
        </p:blipFill>
        <p:spPr bwMode="auto">
          <a:xfrm>
            <a:off x="924560" y="4419600"/>
            <a:ext cx="355600" cy="381000"/>
          </a:xfrm>
          <a:prstGeom prst="rect">
            <a:avLst/>
          </a:prstGeom>
          <a:noFill/>
          <a:ln w="9525">
            <a:noFill/>
            <a:miter lim="800000"/>
            <a:headEnd/>
            <a:tailEnd/>
          </a:ln>
        </p:spPr>
      </p:pic>
      <p:pic>
        <p:nvPicPr>
          <p:cNvPr id="29" name="Picture 7"/>
          <p:cNvPicPr>
            <a:picLocks noChangeAspect="1" noChangeArrowheads="1"/>
          </p:cNvPicPr>
          <p:nvPr/>
        </p:nvPicPr>
        <p:blipFill>
          <a:blip r:embed="rId5" cstate="print">
            <a:clrChange>
              <a:clrFrom>
                <a:srgbClr val="FEFBFF"/>
              </a:clrFrom>
              <a:clrTo>
                <a:srgbClr val="FEFBFF">
                  <a:alpha val="0"/>
                </a:srgbClr>
              </a:clrTo>
            </a:clrChange>
          </a:blip>
          <a:srcRect/>
          <a:stretch>
            <a:fillRect/>
          </a:stretch>
        </p:blipFill>
        <p:spPr bwMode="auto">
          <a:xfrm>
            <a:off x="1305560" y="4419600"/>
            <a:ext cx="355600" cy="381000"/>
          </a:xfrm>
          <a:prstGeom prst="rect">
            <a:avLst/>
          </a:prstGeom>
          <a:noFill/>
          <a:ln w="9525">
            <a:noFill/>
            <a:miter lim="800000"/>
            <a:headEnd/>
            <a:tailEnd/>
          </a:ln>
        </p:spPr>
      </p:pic>
      <p:sp>
        <p:nvSpPr>
          <p:cNvPr id="30" name="TextBox 29"/>
          <p:cNvSpPr txBox="1"/>
          <p:nvPr/>
        </p:nvSpPr>
        <p:spPr>
          <a:xfrm>
            <a:off x="1584960" y="4322802"/>
            <a:ext cx="340158" cy="553998"/>
          </a:xfrm>
          <a:prstGeom prst="rect">
            <a:avLst/>
          </a:prstGeom>
          <a:noFill/>
        </p:spPr>
        <p:txBody>
          <a:bodyPr wrap="none" rtlCol="0">
            <a:spAutoFit/>
          </a:bodyPr>
          <a:lstStyle/>
          <a:p>
            <a:r>
              <a:rPr lang="en-US" sz="3000" b="1" dirty="0" smtClean="0"/>
              <a:t>/</a:t>
            </a:r>
            <a:endParaRPr lang="en-US" sz="3000" b="1" dirty="0"/>
          </a:p>
        </p:txBody>
      </p:sp>
      <p:sp>
        <p:nvSpPr>
          <p:cNvPr id="31" name="Oval Callout 30"/>
          <p:cNvSpPr/>
          <p:nvPr/>
        </p:nvSpPr>
        <p:spPr>
          <a:xfrm>
            <a:off x="6858000" y="1371600"/>
            <a:ext cx="2286000" cy="612648"/>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6978855" y="1484376"/>
            <a:ext cx="2165145" cy="369332"/>
          </a:xfrm>
          <a:prstGeom prst="rect">
            <a:avLst/>
          </a:prstGeom>
          <a:noFill/>
        </p:spPr>
        <p:txBody>
          <a:bodyPr wrap="none" rtlCol="0">
            <a:spAutoFit/>
          </a:bodyPr>
          <a:lstStyle/>
          <a:p>
            <a:r>
              <a:rPr lang="en-US" dirty="0" smtClean="0"/>
              <a:t>What can we know?</a:t>
            </a:r>
            <a:endParaRPr lang="en-US" dirty="0"/>
          </a:p>
        </p:txBody>
      </p:sp>
      <p:pic>
        <p:nvPicPr>
          <p:cNvPr id="33" name="Picture 7"/>
          <p:cNvPicPr>
            <a:picLocks noChangeAspect="1" noChangeArrowheads="1"/>
          </p:cNvPicPr>
          <p:nvPr/>
        </p:nvPicPr>
        <p:blipFill>
          <a:blip r:embed="rId5" cstate="print">
            <a:clrChange>
              <a:clrFrom>
                <a:srgbClr val="FEFBFF"/>
              </a:clrFrom>
              <a:clrTo>
                <a:srgbClr val="FEFBFF">
                  <a:alpha val="0"/>
                </a:srgbClr>
              </a:clrTo>
            </a:clrChange>
          </a:blip>
          <a:srcRect/>
          <a:stretch>
            <a:fillRect/>
          </a:stretch>
        </p:blipFill>
        <p:spPr bwMode="auto">
          <a:xfrm>
            <a:off x="1397000" y="5105400"/>
            <a:ext cx="355600" cy="381000"/>
          </a:xfrm>
          <a:prstGeom prst="rect">
            <a:avLst/>
          </a:prstGeom>
          <a:noFill/>
          <a:ln w="9525">
            <a:noFill/>
            <a:miter lim="800000"/>
            <a:headEnd/>
            <a:tailEnd/>
          </a:ln>
        </p:spPr>
      </p:pic>
      <p:pic>
        <p:nvPicPr>
          <p:cNvPr id="34" name="Picture 7"/>
          <p:cNvPicPr>
            <a:picLocks noChangeAspect="1" noChangeArrowheads="1"/>
          </p:cNvPicPr>
          <p:nvPr/>
        </p:nvPicPr>
        <p:blipFill>
          <a:blip r:embed="rId5" cstate="print">
            <a:clrChange>
              <a:clrFrom>
                <a:srgbClr val="FEFBFF"/>
              </a:clrFrom>
              <a:clrTo>
                <a:srgbClr val="FEFBFF">
                  <a:alpha val="0"/>
                </a:srgbClr>
              </a:clrTo>
            </a:clrChange>
          </a:blip>
          <a:srcRect/>
          <a:stretch>
            <a:fillRect/>
          </a:stretch>
        </p:blipFill>
        <p:spPr bwMode="auto">
          <a:xfrm>
            <a:off x="1778000" y="5105400"/>
            <a:ext cx="355600" cy="381000"/>
          </a:xfrm>
          <a:prstGeom prst="rect">
            <a:avLst/>
          </a:prstGeom>
          <a:noFill/>
          <a:ln w="9525">
            <a:noFill/>
            <a:miter lim="800000"/>
            <a:headEnd/>
            <a:tailEnd/>
          </a:ln>
        </p:spPr>
      </p:pic>
      <p:pic>
        <p:nvPicPr>
          <p:cNvPr id="35" name="Picture 6"/>
          <p:cNvPicPr>
            <a:picLocks noChangeAspect="1" noChangeArrowheads="1"/>
          </p:cNvPicPr>
          <p:nvPr/>
        </p:nvPicPr>
        <p:blipFill>
          <a:blip r:embed="rId4" cstate="print">
            <a:clrChange>
              <a:clrFrom>
                <a:srgbClr val="FCFCFC"/>
              </a:clrFrom>
              <a:clrTo>
                <a:srgbClr val="FCFCFC">
                  <a:alpha val="0"/>
                </a:srgbClr>
              </a:clrTo>
            </a:clrChange>
          </a:blip>
          <a:srcRect/>
          <a:stretch>
            <a:fillRect/>
          </a:stretch>
        </p:blipFill>
        <p:spPr bwMode="auto">
          <a:xfrm>
            <a:off x="3051048" y="5115560"/>
            <a:ext cx="396240" cy="370840"/>
          </a:xfrm>
          <a:prstGeom prst="rect">
            <a:avLst/>
          </a:prstGeom>
          <a:noFill/>
          <a:ln w="9525">
            <a:noFill/>
            <a:miter lim="800000"/>
            <a:headEnd/>
            <a:tailEnd/>
          </a:ln>
        </p:spPr>
      </p:pic>
      <p:pic>
        <p:nvPicPr>
          <p:cNvPr id="36" name="Picture 6"/>
          <p:cNvPicPr>
            <a:picLocks noChangeAspect="1" noChangeArrowheads="1"/>
          </p:cNvPicPr>
          <p:nvPr/>
        </p:nvPicPr>
        <p:blipFill>
          <a:blip r:embed="rId4" cstate="print">
            <a:clrChange>
              <a:clrFrom>
                <a:srgbClr val="FCFCFC"/>
              </a:clrFrom>
              <a:clrTo>
                <a:srgbClr val="FCFCFC">
                  <a:alpha val="0"/>
                </a:srgbClr>
              </a:clrTo>
            </a:clrChange>
          </a:blip>
          <a:srcRect/>
          <a:stretch>
            <a:fillRect/>
          </a:stretch>
        </p:blipFill>
        <p:spPr bwMode="auto">
          <a:xfrm>
            <a:off x="3432048" y="5115560"/>
            <a:ext cx="396240" cy="370840"/>
          </a:xfrm>
          <a:prstGeom prst="rect">
            <a:avLst/>
          </a:prstGeom>
          <a:noFill/>
          <a:ln w="9525">
            <a:noFill/>
            <a:miter lim="800000"/>
            <a:headEnd/>
            <a:tailEnd/>
          </a:ln>
        </p:spPr>
      </p:pic>
      <p:pic>
        <p:nvPicPr>
          <p:cNvPr id="37" name="Picture 7"/>
          <p:cNvPicPr>
            <a:picLocks noChangeAspect="1" noChangeArrowheads="1"/>
          </p:cNvPicPr>
          <p:nvPr/>
        </p:nvPicPr>
        <p:blipFill>
          <a:blip r:embed="rId5" cstate="print">
            <a:clrChange>
              <a:clrFrom>
                <a:srgbClr val="FEFBFF"/>
              </a:clrFrom>
              <a:clrTo>
                <a:srgbClr val="FEFBFF">
                  <a:alpha val="0"/>
                </a:srgbClr>
              </a:clrTo>
            </a:clrChange>
          </a:blip>
          <a:srcRect/>
          <a:stretch>
            <a:fillRect/>
          </a:stretch>
        </p:blipFill>
        <p:spPr bwMode="auto">
          <a:xfrm>
            <a:off x="4876800" y="5105400"/>
            <a:ext cx="355600" cy="381000"/>
          </a:xfrm>
          <a:prstGeom prst="rect">
            <a:avLst/>
          </a:prstGeom>
          <a:noFill/>
          <a:ln w="9525">
            <a:noFill/>
            <a:miter lim="800000"/>
            <a:headEnd/>
            <a:tailEnd/>
          </a:ln>
        </p:spPr>
      </p:pic>
      <p:pic>
        <p:nvPicPr>
          <p:cNvPr id="38" name="Picture 6"/>
          <p:cNvPicPr>
            <a:picLocks noChangeAspect="1" noChangeArrowheads="1"/>
          </p:cNvPicPr>
          <p:nvPr/>
        </p:nvPicPr>
        <p:blipFill>
          <a:blip r:embed="rId4" cstate="print">
            <a:clrChange>
              <a:clrFrom>
                <a:srgbClr val="FCFCFC"/>
              </a:clrFrom>
              <a:clrTo>
                <a:srgbClr val="FCFCFC">
                  <a:alpha val="0"/>
                </a:srgbClr>
              </a:clrTo>
            </a:clrChange>
          </a:blip>
          <a:srcRect/>
          <a:stretch>
            <a:fillRect/>
          </a:stretch>
        </p:blipFill>
        <p:spPr bwMode="auto">
          <a:xfrm>
            <a:off x="5242560" y="5115560"/>
            <a:ext cx="396240" cy="370840"/>
          </a:xfrm>
          <a:prstGeom prst="rect">
            <a:avLst/>
          </a:prstGeom>
          <a:noFill/>
          <a:ln w="9525">
            <a:noFill/>
            <a:miter lim="800000"/>
            <a:headEnd/>
            <a:tailEnd/>
          </a:ln>
        </p:spPr>
      </p:pic>
      <p:sp>
        <p:nvSpPr>
          <p:cNvPr id="39" name="TextBox 38"/>
          <p:cNvSpPr txBox="1"/>
          <p:nvPr/>
        </p:nvSpPr>
        <p:spPr>
          <a:xfrm>
            <a:off x="98509" y="5029200"/>
            <a:ext cx="1120691" cy="492443"/>
          </a:xfrm>
          <a:prstGeom prst="rect">
            <a:avLst/>
          </a:prstGeom>
          <a:noFill/>
        </p:spPr>
        <p:txBody>
          <a:bodyPr wrap="none" rtlCol="0">
            <a:spAutoFit/>
          </a:bodyPr>
          <a:lstStyle/>
          <a:p>
            <a:r>
              <a:rPr lang="en-US" sz="2600" dirty="0" smtClean="0"/>
              <a:t>Case 1:</a:t>
            </a:r>
            <a:endParaRPr lang="en-US" sz="2600" dirty="0"/>
          </a:p>
        </p:txBody>
      </p:sp>
      <p:pic>
        <p:nvPicPr>
          <p:cNvPr id="40" name="Picture 6"/>
          <p:cNvPicPr>
            <a:picLocks noChangeAspect="1" noChangeArrowheads="1"/>
          </p:cNvPicPr>
          <p:nvPr/>
        </p:nvPicPr>
        <p:blipFill>
          <a:blip r:embed="rId4" cstate="print">
            <a:clrChange>
              <a:clrFrom>
                <a:srgbClr val="FCFCFC"/>
              </a:clrFrom>
              <a:clrTo>
                <a:srgbClr val="FCFCFC">
                  <a:alpha val="0"/>
                </a:srgbClr>
              </a:clrTo>
            </a:clrChange>
          </a:blip>
          <a:srcRect/>
          <a:stretch>
            <a:fillRect/>
          </a:stretch>
        </p:blipFill>
        <p:spPr bwMode="auto">
          <a:xfrm>
            <a:off x="1371600" y="5648960"/>
            <a:ext cx="396240" cy="370840"/>
          </a:xfrm>
          <a:prstGeom prst="rect">
            <a:avLst/>
          </a:prstGeom>
          <a:noFill/>
          <a:ln w="9525">
            <a:noFill/>
            <a:miter lim="800000"/>
            <a:headEnd/>
            <a:tailEnd/>
          </a:ln>
        </p:spPr>
      </p:pic>
      <p:pic>
        <p:nvPicPr>
          <p:cNvPr id="41" name="Picture 6"/>
          <p:cNvPicPr>
            <a:picLocks noChangeAspect="1" noChangeArrowheads="1"/>
          </p:cNvPicPr>
          <p:nvPr/>
        </p:nvPicPr>
        <p:blipFill>
          <a:blip r:embed="rId4" cstate="print">
            <a:clrChange>
              <a:clrFrom>
                <a:srgbClr val="FCFCFC"/>
              </a:clrFrom>
              <a:clrTo>
                <a:srgbClr val="FCFCFC">
                  <a:alpha val="0"/>
                </a:srgbClr>
              </a:clrTo>
            </a:clrChange>
          </a:blip>
          <a:srcRect/>
          <a:stretch>
            <a:fillRect/>
          </a:stretch>
        </p:blipFill>
        <p:spPr bwMode="auto">
          <a:xfrm>
            <a:off x="1752600" y="5648960"/>
            <a:ext cx="396240" cy="370840"/>
          </a:xfrm>
          <a:prstGeom prst="rect">
            <a:avLst/>
          </a:prstGeom>
          <a:noFill/>
          <a:ln w="9525">
            <a:noFill/>
            <a:miter lim="800000"/>
            <a:headEnd/>
            <a:tailEnd/>
          </a:ln>
        </p:spPr>
      </p:pic>
      <p:pic>
        <p:nvPicPr>
          <p:cNvPr id="42" name="Picture 7"/>
          <p:cNvPicPr>
            <a:picLocks noChangeAspect="1" noChangeArrowheads="1"/>
          </p:cNvPicPr>
          <p:nvPr/>
        </p:nvPicPr>
        <p:blipFill>
          <a:blip r:embed="rId5" cstate="print">
            <a:clrChange>
              <a:clrFrom>
                <a:srgbClr val="FEFBFF"/>
              </a:clrFrom>
              <a:clrTo>
                <a:srgbClr val="FEFBFF">
                  <a:alpha val="0"/>
                </a:srgbClr>
              </a:clrTo>
            </a:clrChange>
          </a:blip>
          <a:srcRect/>
          <a:stretch>
            <a:fillRect/>
          </a:stretch>
        </p:blipFill>
        <p:spPr bwMode="auto">
          <a:xfrm>
            <a:off x="4874768" y="5638800"/>
            <a:ext cx="355600" cy="381000"/>
          </a:xfrm>
          <a:prstGeom prst="rect">
            <a:avLst/>
          </a:prstGeom>
          <a:noFill/>
          <a:ln w="9525">
            <a:noFill/>
            <a:miter lim="800000"/>
            <a:headEnd/>
            <a:tailEnd/>
          </a:ln>
        </p:spPr>
      </p:pic>
      <p:pic>
        <p:nvPicPr>
          <p:cNvPr id="43" name="Picture 7"/>
          <p:cNvPicPr>
            <a:picLocks noChangeAspect="1" noChangeArrowheads="1"/>
          </p:cNvPicPr>
          <p:nvPr/>
        </p:nvPicPr>
        <p:blipFill>
          <a:blip r:embed="rId5" cstate="print">
            <a:clrChange>
              <a:clrFrom>
                <a:srgbClr val="FEFBFF"/>
              </a:clrFrom>
              <a:clrTo>
                <a:srgbClr val="FEFBFF">
                  <a:alpha val="0"/>
                </a:srgbClr>
              </a:clrTo>
            </a:clrChange>
          </a:blip>
          <a:srcRect/>
          <a:stretch>
            <a:fillRect/>
          </a:stretch>
        </p:blipFill>
        <p:spPr bwMode="auto">
          <a:xfrm>
            <a:off x="5255768" y="5638800"/>
            <a:ext cx="355600" cy="381000"/>
          </a:xfrm>
          <a:prstGeom prst="rect">
            <a:avLst/>
          </a:prstGeom>
          <a:noFill/>
          <a:ln w="9525">
            <a:noFill/>
            <a:miter lim="800000"/>
            <a:headEnd/>
            <a:tailEnd/>
          </a:ln>
        </p:spPr>
      </p:pic>
      <p:pic>
        <p:nvPicPr>
          <p:cNvPr id="44" name="Picture 7"/>
          <p:cNvPicPr>
            <a:picLocks noChangeAspect="1" noChangeArrowheads="1"/>
          </p:cNvPicPr>
          <p:nvPr/>
        </p:nvPicPr>
        <p:blipFill>
          <a:blip r:embed="rId5" cstate="print">
            <a:clrChange>
              <a:clrFrom>
                <a:srgbClr val="FEFBFF"/>
              </a:clrFrom>
              <a:clrTo>
                <a:srgbClr val="FEFBFF">
                  <a:alpha val="0"/>
                </a:srgbClr>
              </a:clrTo>
            </a:clrChange>
          </a:blip>
          <a:srcRect/>
          <a:stretch>
            <a:fillRect/>
          </a:stretch>
        </p:blipFill>
        <p:spPr bwMode="auto">
          <a:xfrm>
            <a:off x="3075432" y="5638800"/>
            <a:ext cx="355600" cy="381000"/>
          </a:xfrm>
          <a:prstGeom prst="rect">
            <a:avLst/>
          </a:prstGeom>
          <a:noFill/>
          <a:ln w="9525">
            <a:noFill/>
            <a:miter lim="800000"/>
            <a:headEnd/>
            <a:tailEnd/>
          </a:ln>
        </p:spPr>
      </p:pic>
      <p:pic>
        <p:nvPicPr>
          <p:cNvPr id="45" name="Picture 6"/>
          <p:cNvPicPr>
            <a:picLocks noChangeAspect="1" noChangeArrowheads="1"/>
          </p:cNvPicPr>
          <p:nvPr/>
        </p:nvPicPr>
        <p:blipFill>
          <a:blip r:embed="rId4" cstate="print">
            <a:clrChange>
              <a:clrFrom>
                <a:srgbClr val="FCFCFC"/>
              </a:clrFrom>
              <a:clrTo>
                <a:srgbClr val="FCFCFC">
                  <a:alpha val="0"/>
                </a:srgbClr>
              </a:clrTo>
            </a:clrChange>
          </a:blip>
          <a:srcRect/>
          <a:stretch>
            <a:fillRect/>
          </a:stretch>
        </p:blipFill>
        <p:spPr bwMode="auto">
          <a:xfrm>
            <a:off x="3441192" y="5648960"/>
            <a:ext cx="396240" cy="370840"/>
          </a:xfrm>
          <a:prstGeom prst="rect">
            <a:avLst/>
          </a:prstGeom>
          <a:noFill/>
          <a:ln w="9525">
            <a:noFill/>
            <a:miter lim="800000"/>
            <a:headEnd/>
            <a:tailEnd/>
          </a:ln>
        </p:spPr>
      </p:pic>
      <p:sp>
        <p:nvSpPr>
          <p:cNvPr id="46" name="TextBox 45"/>
          <p:cNvSpPr txBox="1"/>
          <p:nvPr/>
        </p:nvSpPr>
        <p:spPr>
          <a:xfrm>
            <a:off x="103632" y="5527357"/>
            <a:ext cx="1178400" cy="492443"/>
          </a:xfrm>
          <a:prstGeom prst="rect">
            <a:avLst/>
          </a:prstGeom>
          <a:noFill/>
        </p:spPr>
        <p:txBody>
          <a:bodyPr wrap="none" rtlCol="0">
            <a:spAutoFit/>
          </a:bodyPr>
          <a:lstStyle/>
          <a:p>
            <a:r>
              <a:rPr lang="en-US" sz="2600" dirty="0" smtClean="0"/>
              <a:t>Case 2:</a:t>
            </a:r>
            <a:endParaRPr lang="en-US" sz="2600" dirty="0"/>
          </a:p>
        </p:txBody>
      </p:sp>
      <p:sp>
        <p:nvSpPr>
          <p:cNvPr id="47" name="TextBox 46"/>
          <p:cNvSpPr txBox="1"/>
          <p:nvPr/>
        </p:nvSpPr>
        <p:spPr>
          <a:xfrm>
            <a:off x="136028" y="6172200"/>
            <a:ext cx="6643678" cy="492443"/>
          </a:xfrm>
          <a:prstGeom prst="rect">
            <a:avLst/>
          </a:prstGeom>
          <a:noFill/>
        </p:spPr>
        <p:txBody>
          <a:bodyPr wrap="none" rtlCol="0">
            <a:spAutoFit/>
          </a:bodyPr>
          <a:lstStyle/>
          <a:p>
            <a:r>
              <a:rPr lang="en-US" sz="2600" b="1" dirty="0" smtClean="0"/>
              <a:t>Answer: </a:t>
            </a:r>
            <a:r>
              <a:rPr lang="en-US" sz="2600" dirty="0" smtClean="0"/>
              <a:t>Yes! Pick one ball from the first bag.</a:t>
            </a:r>
            <a:endParaRPr lang="en-US" sz="2600" dirty="0"/>
          </a:p>
        </p:txBody>
      </p:sp>
      <p:sp>
        <p:nvSpPr>
          <p:cNvPr id="50" name="Date Placeholder 49"/>
          <p:cNvSpPr>
            <a:spLocks noGrp="1"/>
          </p:cNvSpPr>
          <p:nvPr>
            <p:ph type="dt" sz="half" idx="10"/>
          </p:nvPr>
        </p:nvSpPr>
        <p:spPr/>
        <p:txBody>
          <a:bodyPr/>
          <a:lstStyle/>
          <a:p>
            <a:fld id="{68E0C48D-4D7C-4F8C-A792-F39B1474A740}" type="datetime1">
              <a:rPr lang="en-US" smtClean="0"/>
              <a:pPr/>
              <a:t>9/8/2017</a:t>
            </a:fld>
            <a:endParaRPr lang="en-US"/>
          </a:p>
        </p:txBody>
      </p:sp>
      <p:sp>
        <p:nvSpPr>
          <p:cNvPr id="51" name="Slide Number Placeholder 50"/>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linds(horizontal)">
                                      <p:cBhvr>
                                        <p:cTn id="7" dur="500"/>
                                        <p:tgtEl>
                                          <p:spTgt spid="3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blinds(horizontal)">
                                      <p:cBhvr>
                                        <p:cTn id="10" dur="500"/>
                                        <p:tgtEl>
                                          <p:spTgt spid="3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blinds(horizontal)">
                                      <p:cBhvr>
                                        <p:cTn id="15" dur="500"/>
                                        <p:tgtEl>
                                          <p:spTgt spid="28"/>
                                        </p:tgtEl>
                                      </p:cBhvr>
                                    </p:animEffect>
                                  </p:childTnLst>
                                </p:cTn>
                              </p:par>
                              <p:par>
                                <p:cTn id="16" presetID="3" presetClass="entr" presetSubtype="10" fill="hold" nodeType="with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blinds(horizontal)">
                                      <p:cBhvr>
                                        <p:cTn id="18" dur="500"/>
                                        <p:tgtEl>
                                          <p:spTgt spid="29"/>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blinds(horizontal)">
                                      <p:cBhvr>
                                        <p:cTn id="21" dur="500"/>
                                        <p:tgtEl>
                                          <p:spTgt spid="30"/>
                                        </p:tgtEl>
                                      </p:cBhvr>
                                    </p:animEffect>
                                  </p:childTnLst>
                                </p:cTn>
                              </p:par>
                              <p:par>
                                <p:cTn id="22" presetID="3" presetClass="entr" presetSubtype="10" fill="hold" nodeType="with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blinds(horizontal)">
                                      <p:cBhvr>
                                        <p:cTn id="24" dur="500"/>
                                        <p:tgtEl>
                                          <p:spTgt spid="26"/>
                                        </p:tgtEl>
                                      </p:cBhvr>
                                    </p:animEffect>
                                  </p:childTnLst>
                                </p:cTn>
                              </p:par>
                              <p:par>
                                <p:cTn id="25" presetID="3" presetClass="entr" presetSubtype="1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blinds(horizontal)">
                                      <p:cBhvr>
                                        <p:cTn id="27" dur="5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102"/>
                                        </p:tgtEl>
                                        <p:attrNameLst>
                                          <p:attrName>style.visibility</p:attrName>
                                        </p:attrNameLst>
                                      </p:cBhvr>
                                      <p:to>
                                        <p:strVal val="visible"/>
                                      </p:to>
                                    </p:set>
                                    <p:animEffect transition="in" filter="blinds(horizontal)">
                                      <p:cBhvr>
                                        <p:cTn id="32" dur="500"/>
                                        <p:tgtEl>
                                          <p:spTgt spid="410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103"/>
                                        </p:tgtEl>
                                        <p:attrNameLst>
                                          <p:attrName>style.visibility</p:attrName>
                                        </p:attrNameLst>
                                      </p:cBhvr>
                                      <p:to>
                                        <p:strVal val="visible"/>
                                      </p:to>
                                    </p:set>
                                    <p:animEffect transition="in" filter="blinds(horizontal)">
                                      <p:cBhvr>
                                        <p:cTn id="37" dur="500"/>
                                        <p:tgtEl>
                                          <p:spTgt spid="410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blinds(horizontal)">
                                      <p:cBhvr>
                                        <p:cTn id="42" dur="500"/>
                                        <p:tgtEl>
                                          <p:spTgt spid="39"/>
                                        </p:tgtEl>
                                      </p:cBhvr>
                                    </p:animEffect>
                                  </p:childTnLst>
                                </p:cTn>
                              </p:par>
                              <p:par>
                                <p:cTn id="43" presetID="3" presetClass="entr" presetSubtype="10" fill="hold"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blinds(horizontal)">
                                      <p:cBhvr>
                                        <p:cTn id="45" dur="500"/>
                                        <p:tgtEl>
                                          <p:spTgt spid="33"/>
                                        </p:tgtEl>
                                      </p:cBhvr>
                                    </p:animEffect>
                                  </p:childTnLst>
                                </p:cTn>
                              </p:par>
                              <p:par>
                                <p:cTn id="46" presetID="3" presetClass="entr" presetSubtype="10" fill="hold" nodeType="with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blinds(horizontal)">
                                      <p:cBhvr>
                                        <p:cTn id="48" dur="500"/>
                                        <p:tgtEl>
                                          <p:spTgt spid="34"/>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blinds(horizontal)">
                                      <p:cBhvr>
                                        <p:cTn id="53" dur="500"/>
                                        <p:tgtEl>
                                          <p:spTgt spid="35"/>
                                        </p:tgtEl>
                                      </p:cBhvr>
                                    </p:animEffect>
                                  </p:childTnLst>
                                </p:cTn>
                              </p:par>
                              <p:par>
                                <p:cTn id="54" presetID="3" presetClass="entr" presetSubtype="10" fill="hold" nodeType="withEffect">
                                  <p:stCondLst>
                                    <p:cond delay="0"/>
                                  </p:stCondLst>
                                  <p:childTnLst>
                                    <p:set>
                                      <p:cBhvr>
                                        <p:cTn id="55" dur="1" fill="hold">
                                          <p:stCondLst>
                                            <p:cond delay="0"/>
                                          </p:stCondLst>
                                        </p:cTn>
                                        <p:tgtEl>
                                          <p:spTgt spid="36"/>
                                        </p:tgtEl>
                                        <p:attrNameLst>
                                          <p:attrName>style.visibility</p:attrName>
                                        </p:attrNameLst>
                                      </p:cBhvr>
                                      <p:to>
                                        <p:strVal val="visible"/>
                                      </p:to>
                                    </p:set>
                                    <p:animEffect transition="in" filter="blinds(horizontal)">
                                      <p:cBhvr>
                                        <p:cTn id="56" dur="500"/>
                                        <p:tgtEl>
                                          <p:spTgt spid="36"/>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nodeType="click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blinds(horizontal)">
                                      <p:cBhvr>
                                        <p:cTn id="61" dur="500"/>
                                        <p:tgtEl>
                                          <p:spTgt spid="37"/>
                                        </p:tgtEl>
                                      </p:cBhvr>
                                    </p:animEffect>
                                  </p:childTnLst>
                                </p:cTn>
                              </p:par>
                              <p:par>
                                <p:cTn id="62" presetID="3" presetClass="entr" presetSubtype="10" fill="hold" nodeType="with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blinds(horizontal)">
                                      <p:cBhvr>
                                        <p:cTn id="64" dur="500"/>
                                        <p:tgtEl>
                                          <p:spTgt spid="38"/>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blinds(horizontal)">
                                      <p:cBhvr>
                                        <p:cTn id="69" dur="500"/>
                                        <p:tgtEl>
                                          <p:spTgt spid="46"/>
                                        </p:tgtEl>
                                      </p:cBhvr>
                                    </p:animEffect>
                                  </p:childTnLst>
                                </p:cTn>
                              </p:par>
                              <p:par>
                                <p:cTn id="70" presetID="3" presetClass="entr" presetSubtype="10" fill="hold" nodeType="withEffect">
                                  <p:stCondLst>
                                    <p:cond delay="0"/>
                                  </p:stCondLst>
                                  <p:childTnLst>
                                    <p:set>
                                      <p:cBhvr>
                                        <p:cTn id="71" dur="1" fill="hold">
                                          <p:stCondLst>
                                            <p:cond delay="0"/>
                                          </p:stCondLst>
                                        </p:cTn>
                                        <p:tgtEl>
                                          <p:spTgt spid="40"/>
                                        </p:tgtEl>
                                        <p:attrNameLst>
                                          <p:attrName>style.visibility</p:attrName>
                                        </p:attrNameLst>
                                      </p:cBhvr>
                                      <p:to>
                                        <p:strVal val="visible"/>
                                      </p:to>
                                    </p:set>
                                    <p:animEffect transition="in" filter="blinds(horizontal)">
                                      <p:cBhvr>
                                        <p:cTn id="72" dur="500"/>
                                        <p:tgtEl>
                                          <p:spTgt spid="40"/>
                                        </p:tgtEl>
                                      </p:cBhvr>
                                    </p:animEffect>
                                  </p:childTnLst>
                                </p:cTn>
                              </p:par>
                              <p:par>
                                <p:cTn id="73" presetID="3" presetClass="entr" presetSubtype="10" fill="hold" nodeType="withEffect">
                                  <p:stCondLst>
                                    <p:cond delay="0"/>
                                  </p:stCondLst>
                                  <p:childTnLst>
                                    <p:set>
                                      <p:cBhvr>
                                        <p:cTn id="74" dur="1" fill="hold">
                                          <p:stCondLst>
                                            <p:cond delay="0"/>
                                          </p:stCondLst>
                                        </p:cTn>
                                        <p:tgtEl>
                                          <p:spTgt spid="41"/>
                                        </p:tgtEl>
                                        <p:attrNameLst>
                                          <p:attrName>style.visibility</p:attrName>
                                        </p:attrNameLst>
                                      </p:cBhvr>
                                      <p:to>
                                        <p:strVal val="visible"/>
                                      </p:to>
                                    </p:set>
                                    <p:animEffect transition="in" filter="blinds(horizontal)">
                                      <p:cBhvr>
                                        <p:cTn id="75" dur="500"/>
                                        <p:tgtEl>
                                          <p:spTgt spid="41"/>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nodeType="clickEffect">
                                  <p:stCondLst>
                                    <p:cond delay="0"/>
                                  </p:stCondLst>
                                  <p:childTnLst>
                                    <p:set>
                                      <p:cBhvr>
                                        <p:cTn id="79" dur="1" fill="hold">
                                          <p:stCondLst>
                                            <p:cond delay="0"/>
                                          </p:stCondLst>
                                        </p:cTn>
                                        <p:tgtEl>
                                          <p:spTgt spid="42"/>
                                        </p:tgtEl>
                                        <p:attrNameLst>
                                          <p:attrName>style.visibility</p:attrName>
                                        </p:attrNameLst>
                                      </p:cBhvr>
                                      <p:to>
                                        <p:strVal val="visible"/>
                                      </p:to>
                                    </p:set>
                                    <p:animEffect transition="in" filter="blinds(horizontal)">
                                      <p:cBhvr>
                                        <p:cTn id="80" dur="500"/>
                                        <p:tgtEl>
                                          <p:spTgt spid="42"/>
                                        </p:tgtEl>
                                      </p:cBhvr>
                                    </p:animEffect>
                                  </p:childTnLst>
                                </p:cTn>
                              </p:par>
                              <p:par>
                                <p:cTn id="81" presetID="3" presetClass="entr" presetSubtype="10" fill="hold" nodeType="withEffect">
                                  <p:stCondLst>
                                    <p:cond delay="0"/>
                                  </p:stCondLst>
                                  <p:childTnLst>
                                    <p:set>
                                      <p:cBhvr>
                                        <p:cTn id="82" dur="1" fill="hold">
                                          <p:stCondLst>
                                            <p:cond delay="0"/>
                                          </p:stCondLst>
                                        </p:cTn>
                                        <p:tgtEl>
                                          <p:spTgt spid="43"/>
                                        </p:tgtEl>
                                        <p:attrNameLst>
                                          <p:attrName>style.visibility</p:attrName>
                                        </p:attrNameLst>
                                      </p:cBhvr>
                                      <p:to>
                                        <p:strVal val="visible"/>
                                      </p:to>
                                    </p:set>
                                    <p:animEffect transition="in" filter="blinds(horizontal)">
                                      <p:cBhvr>
                                        <p:cTn id="83" dur="500"/>
                                        <p:tgtEl>
                                          <p:spTgt spid="43"/>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nodeType="clickEffect">
                                  <p:stCondLst>
                                    <p:cond delay="0"/>
                                  </p:stCondLst>
                                  <p:childTnLst>
                                    <p:set>
                                      <p:cBhvr>
                                        <p:cTn id="87" dur="1" fill="hold">
                                          <p:stCondLst>
                                            <p:cond delay="0"/>
                                          </p:stCondLst>
                                        </p:cTn>
                                        <p:tgtEl>
                                          <p:spTgt spid="44"/>
                                        </p:tgtEl>
                                        <p:attrNameLst>
                                          <p:attrName>style.visibility</p:attrName>
                                        </p:attrNameLst>
                                      </p:cBhvr>
                                      <p:to>
                                        <p:strVal val="visible"/>
                                      </p:to>
                                    </p:set>
                                    <p:animEffect transition="in" filter="blinds(horizontal)">
                                      <p:cBhvr>
                                        <p:cTn id="88" dur="500"/>
                                        <p:tgtEl>
                                          <p:spTgt spid="44"/>
                                        </p:tgtEl>
                                      </p:cBhvr>
                                    </p:animEffect>
                                  </p:childTnLst>
                                </p:cTn>
                              </p:par>
                              <p:par>
                                <p:cTn id="89" presetID="3" presetClass="entr" presetSubtype="10" fill="hold" nodeType="withEffect">
                                  <p:stCondLst>
                                    <p:cond delay="0"/>
                                  </p:stCondLst>
                                  <p:childTnLst>
                                    <p:set>
                                      <p:cBhvr>
                                        <p:cTn id="90" dur="1" fill="hold">
                                          <p:stCondLst>
                                            <p:cond delay="0"/>
                                          </p:stCondLst>
                                        </p:cTn>
                                        <p:tgtEl>
                                          <p:spTgt spid="45"/>
                                        </p:tgtEl>
                                        <p:attrNameLst>
                                          <p:attrName>style.visibility</p:attrName>
                                        </p:attrNameLst>
                                      </p:cBhvr>
                                      <p:to>
                                        <p:strVal val="visible"/>
                                      </p:to>
                                    </p:set>
                                    <p:animEffect transition="in" filter="blinds(horizontal)">
                                      <p:cBhvr>
                                        <p:cTn id="91" dur="500"/>
                                        <p:tgtEl>
                                          <p:spTgt spid="45"/>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47"/>
                                        </p:tgtEl>
                                        <p:attrNameLst>
                                          <p:attrName>style.visibility</p:attrName>
                                        </p:attrNameLst>
                                      </p:cBhvr>
                                      <p:to>
                                        <p:strVal val="visible"/>
                                      </p:to>
                                    </p:set>
                                    <p:animEffect transition="in" filter="blinds(horizontal)">
                                      <p:cBhvr>
                                        <p:cTn id="96"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animBg="1"/>
      <p:bldP spid="32" grpId="0"/>
      <p:bldP spid="39" grpId="0"/>
      <p:bldP spid="46" grpId="0"/>
      <p:bldP spid="4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Problem</a:t>
            </a:r>
            <a:endParaRPr lang="en-US" dirty="0"/>
          </a:p>
        </p:txBody>
      </p:sp>
      <p:sp>
        <p:nvSpPr>
          <p:cNvPr id="3" name="Content Placeholder 2"/>
          <p:cNvSpPr>
            <a:spLocks noGrp="1"/>
          </p:cNvSpPr>
          <p:nvPr>
            <p:ph idx="1"/>
          </p:nvPr>
        </p:nvSpPr>
        <p:spPr>
          <a:xfrm>
            <a:off x="457200" y="1935480"/>
            <a:ext cx="5486400" cy="4389120"/>
          </a:xfrm>
        </p:spPr>
        <p:txBody>
          <a:bodyPr>
            <a:normAutofit/>
          </a:bodyPr>
          <a:lstStyle/>
          <a:p>
            <a:r>
              <a:rPr lang="en-US" dirty="0" smtClean="0"/>
              <a:t>A question in some formal system with a yes-or-no answer, depending on the values of some input parameters.</a:t>
            </a:r>
          </a:p>
          <a:p>
            <a:endParaRPr lang="en-US" sz="900" dirty="0" smtClean="0"/>
          </a:p>
          <a:p>
            <a:r>
              <a:rPr lang="en-US" dirty="0" smtClean="0"/>
              <a:t>Common Problem in </a:t>
            </a:r>
            <a:r>
              <a:rPr lang="en-US" i="1" dirty="0" smtClean="0"/>
              <a:t>computational complexity theory</a:t>
            </a:r>
          </a:p>
          <a:p>
            <a:pPr>
              <a:buNone/>
            </a:pPr>
            <a:r>
              <a:rPr lang="en-US" i="1" dirty="0" smtClean="0"/>
              <a:t>	</a:t>
            </a:r>
            <a:r>
              <a:rPr lang="en-US" dirty="0" smtClean="0">
                <a:sym typeface="Symbol"/>
              </a:rPr>
              <a:t> theory of computation</a:t>
            </a:r>
          </a:p>
          <a:p>
            <a:pPr>
              <a:buNone/>
            </a:pPr>
            <a:r>
              <a:rPr lang="en-US" dirty="0" smtClean="0">
                <a:sym typeface="Symbol"/>
              </a:rPr>
              <a:t>	 computer science</a:t>
            </a:r>
            <a:endParaRPr lang="en-US" dirty="0" smtClean="0"/>
          </a:p>
          <a:p>
            <a:endParaRPr lang="en-US" sz="900" dirty="0" smtClean="0"/>
          </a:p>
          <a:p>
            <a:r>
              <a:rPr lang="en-US" dirty="0" smtClean="0"/>
              <a:t>Shares similarity with logic puzzles</a:t>
            </a:r>
          </a:p>
        </p:txBody>
      </p:sp>
      <p:sp>
        <p:nvSpPr>
          <p:cNvPr id="4" name="TextBox 3"/>
          <p:cNvSpPr txBox="1"/>
          <p:nvPr/>
        </p:nvSpPr>
        <p:spPr>
          <a:xfrm>
            <a:off x="345140" y="304800"/>
            <a:ext cx="2029658" cy="492443"/>
          </a:xfrm>
          <a:prstGeom prst="rect">
            <a:avLst/>
          </a:prstGeom>
          <a:noFill/>
        </p:spPr>
        <p:txBody>
          <a:bodyPr wrap="none" rtlCol="0">
            <a:spAutoFit/>
          </a:bodyPr>
          <a:lstStyle/>
          <a:p>
            <a:r>
              <a:rPr lang="en-US" sz="2600" dirty="0" smtClean="0"/>
              <a:t>Introduction</a:t>
            </a:r>
            <a:endParaRPr lang="en-US" sz="2600" dirty="0"/>
          </a:p>
        </p:txBody>
      </p:sp>
      <p:pic>
        <p:nvPicPr>
          <p:cNvPr id="5122" name="Picture 2" descr="http://upload.wikimedia.org/wikipedia/en/4/4b/Decision_Problem.png"/>
          <p:cNvPicPr>
            <a:picLocks noChangeAspect="1" noChangeArrowheads="1"/>
          </p:cNvPicPr>
          <p:nvPr/>
        </p:nvPicPr>
        <p:blipFill>
          <a:blip r:embed="rId2" cstate="print"/>
          <a:srcRect/>
          <a:stretch>
            <a:fillRect/>
          </a:stretch>
        </p:blipFill>
        <p:spPr bwMode="auto">
          <a:xfrm>
            <a:off x="6172200" y="2133600"/>
            <a:ext cx="2381250" cy="2867025"/>
          </a:xfrm>
          <a:prstGeom prst="rect">
            <a:avLst/>
          </a:prstGeom>
          <a:noFill/>
        </p:spPr>
      </p:pic>
      <p:sp>
        <p:nvSpPr>
          <p:cNvPr id="8" name="Date Placeholder 7"/>
          <p:cNvSpPr>
            <a:spLocks noGrp="1"/>
          </p:cNvSpPr>
          <p:nvPr>
            <p:ph type="dt" sz="half" idx="10"/>
          </p:nvPr>
        </p:nvSpPr>
        <p:spPr/>
        <p:txBody>
          <a:bodyPr/>
          <a:lstStyle/>
          <a:p>
            <a:fld id="{0338980C-E38D-4B8E-AABC-C34A44720DB5}" type="datetime1">
              <a:rPr lang="en-US" smtClean="0"/>
              <a:pPr/>
              <a:t>9/8/2017</a:t>
            </a:fld>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122"/>
                                        </p:tgtEl>
                                        <p:attrNameLst>
                                          <p:attrName>style.visibility</p:attrName>
                                        </p:attrNameLst>
                                      </p:cBhvr>
                                      <p:to>
                                        <p:strVal val="visible"/>
                                      </p:to>
                                    </p:set>
                                    <p:animEffect transition="in" filter="blinds(horizontal)">
                                      <p:cBhvr>
                                        <p:cTn id="10" dur="500"/>
                                        <p:tgtEl>
                                          <p:spTgt spid="512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linds(horizontal)">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Matching Problem</a:t>
            </a:r>
            <a:endParaRPr lang="en-US" dirty="0"/>
          </a:p>
        </p:txBody>
      </p:sp>
      <p:sp>
        <p:nvSpPr>
          <p:cNvPr id="4" name="Date Placeholder 3"/>
          <p:cNvSpPr>
            <a:spLocks noGrp="1"/>
          </p:cNvSpPr>
          <p:nvPr>
            <p:ph type="dt" sz="half" idx="10"/>
          </p:nvPr>
        </p:nvSpPr>
        <p:spPr/>
        <p:txBody>
          <a:bodyPr/>
          <a:lstStyle/>
          <a:p>
            <a:fld id="{187DD304-8712-4391-9C1C-47C9C92DB698}" type="datetime1">
              <a:rPr lang="en-US" smtClean="0"/>
              <a:pPr/>
              <a:t>9/8/2017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languages can they speak?</a:t>
            </a:r>
            <a:endParaRPr lang="en-US" dirty="0"/>
          </a:p>
        </p:txBody>
      </p:sp>
      <p:sp>
        <p:nvSpPr>
          <p:cNvPr id="3" name="Content Placeholder 2"/>
          <p:cNvSpPr>
            <a:spLocks noGrp="1"/>
          </p:cNvSpPr>
          <p:nvPr>
            <p:ph idx="1"/>
          </p:nvPr>
        </p:nvSpPr>
        <p:spPr/>
        <p:txBody>
          <a:bodyPr/>
          <a:lstStyle/>
          <a:p>
            <a:r>
              <a:rPr lang="en-US" dirty="0" smtClean="0"/>
              <a:t>Four guys (A,B,C,D) meet at the lobby of a hotel. There are some communication problems when they are trying to make conversations. </a:t>
            </a:r>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1143000" y="3352800"/>
            <a:ext cx="6781800" cy="3277579"/>
          </a:xfrm>
          <a:prstGeom prst="rect">
            <a:avLst/>
          </a:prstGeom>
          <a:noFill/>
          <a:ln w="9525">
            <a:noFill/>
            <a:miter lim="800000"/>
            <a:headEnd/>
            <a:tailEnd/>
          </a:ln>
        </p:spPr>
      </p:pic>
      <p:sp>
        <p:nvSpPr>
          <p:cNvPr id="5" name="Rectangle 4"/>
          <p:cNvSpPr/>
          <p:nvPr/>
        </p:nvSpPr>
        <p:spPr>
          <a:xfrm>
            <a:off x="381000" y="304800"/>
            <a:ext cx="3048000" cy="492443"/>
          </a:xfrm>
          <a:prstGeom prst="rect">
            <a:avLst/>
          </a:prstGeom>
        </p:spPr>
        <p:txBody>
          <a:bodyPr wrap="square">
            <a:spAutoFit/>
          </a:bodyPr>
          <a:lstStyle/>
          <a:p>
            <a:r>
              <a:rPr lang="en-US" sz="2600" dirty="0" smtClean="0"/>
              <a:t>Matching Problem</a:t>
            </a:r>
          </a:p>
        </p:txBody>
      </p:sp>
      <p:sp>
        <p:nvSpPr>
          <p:cNvPr id="8" name="Date Placeholder 7"/>
          <p:cNvSpPr>
            <a:spLocks noGrp="1"/>
          </p:cNvSpPr>
          <p:nvPr>
            <p:ph type="dt" sz="half" idx="10"/>
          </p:nvPr>
        </p:nvSpPr>
        <p:spPr/>
        <p:txBody>
          <a:bodyPr/>
          <a:lstStyle/>
          <a:p>
            <a:fld id="{62BBB1BC-6270-4EDF-97C4-8178F4BCD9C1}" type="datetime1">
              <a:rPr lang="en-US" smtClean="0"/>
              <a:pPr/>
              <a:t>9/8/2017</a:t>
            </a:fld>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languages can they speak?</a:t>
            </a:r>
            <a:endParaRPr lang="en-US" dirty="0"/>
          </a:p>
        </p:txBody>
      </p:sp>
      <p:sp>
        <p:nvSpPr>
          <p:cNvPr id="3" name="Content Placeholder 2"/>
          <p:cNvSpPr>
            <a:spLocks noGrp="1"/>
          </p:cNvSpPr>
          <p:nvPr>
            <p:ph idx="1"/>
          </p:nvPr>
        </p:nvSpPr>
        <p:spPr>
          <a:xfrm>
            <a:off x="457200" y="1935480"/>
            <a:ext cx="8382000" cy="4389120"/>
          </a:xfrm>
        </p:spPr>
        <p:txBody>
          <a:bodyPr>
            <a:normAutofit/>
          </a:bodyPr>
          <a:lstStyle/>
          <a:p>
            <a:r>
              <a:rPr lang="en-US" sz="2400" dirty="0" smtClean="0"/>
              <a:t>Among </a:t>
            </a:r>
            <a:r>
              <a:rPr lang="en-US" sz="2400" dirty="0" smtClean="0">
                <a:solidFill>
                  <a:srgbClr val="FF0000"/>
                </a:solidFill>
              </a:rPr>
              <a:t>English</a:t>
            </a:r>
            <a:r>
              <a:rPr lang="en-US" sz="2400" dirty="0" smtClean="0"/>
              <a:t>, </a:t>
            </a:r>
            <a:r>
              <a:rPr lang="en-US" sz="2400" dirty="0" smtClean="0">
                <a:solidFill>
                  <a:srgbClr val="FF0000"/>
                </a:solidFill>
              </a:rPr>
              <a:t>French</a:t>
            </a:r>
            <a:r>
              <a:rPr lang="en-US" sz="2400" dirty="0" smtClean="0"/>
              <a:t>, </a:t>
            </a:r>
            <a:r>
              <a:rPr lang="en-US" sz="2400" dirty="0" smtClean="0">
                <a:solidFill>
                  <a:srgbClr val="FF0000"/>
                </a:solidFill>
              </a:rPr>
              <a:t>German</a:t>
            </a:r>
            <a:r>
              <a:rPr lang="en-US" sz="2400" dirty="0" smtClean="0"/>
              <a:t> and </a:t>
            </a:r>
            <a:r>
              <a:rPr lang="en-US" sz="2400" dirty="0" smtClean="0">
                <a:solidFill>
                  <a:srgbClr val="FF0000"/>
                </a:solidFill>
              </a:rPr>
              <a:t>Italian</a:t>
            </a:r>
            <a:r>
              <a:rPr lang="en-US" sz="2400" dirty="0" smtClean="0"/>
              <a:t>, each of them can speak exactly </a:t>
            </a:r>
            <a:r>
              <a:rPr lang="en-US" sz="2400" dirty="0" smtClean="0">
                <a:solidFill>
                  <a:srgbClr val="0070C0"/>
                </a:solidFill>
              </a:rPr>
              <a:t>two</a:t>
            </a:r>
            <a:r>
              <a:rPr lang="en-US" sz="2400" dirty="0" smtClean="0"/>
              <a:t> languages. However, they </a:t>
            </a:r>
            <a:r>
              <a:rPr lang="en-US" sz="2400" dirty="0" smtClean="0">
                <a:solidFill>
                  <a:srgbClr val="0070C0"/>
                </a:solidFill>
              </a:rPr>
              <a:t>cannot</a:t>
            </a:r>
            <a:r>
              <a:rPr lang="en-US" sz="2400" dirty="0" smtClean="0"/>
              <a:t> find a language that all can speak, and there is only one language that </a:t>
            </a:r>
            <a:r>
              <a:rPr lang="en-US" sz="2400" dirty="0" smtClean="0">
                <a:solidFill>
                  <a:srgbClr val="0070C0"/>
                </a:solidFill>
              </a:rPr>
              <a:t>three</a:t>
            </a:r>
            <a:r>
              <a:rPr lang="en-US" sz="2400" dirty="0" smtClean="0"/>
              <a:t> of them can speak.</a:t>
            </a:r>
          </a:p>
          <a:p>
            <a:endParaRPr lang="en-US" sz="900" dirty="0" smtClean="0"/>
          </a:p>
          <a:p>
            <a:pPr marL="880110" lvl="1" indent="-514350"/>
            <a:r>
              <a:rPr lang="en-US" sz="2000" dirty="0" smtClean="0"/>
              <a:t>Nobody understand both French and German.</a:t>
            </a:r>
          </a:p>
          <a:p>
            <a:pPr marL="880110" lvl="1" indent="-514350"/>
            <a:r>
              <a:rPr lang="en-US" sz="2000" dirty="0" smtClean="0">
                <a:solidFill>
                  <a:srgbClr val="FF0000"/>
                </a:solidFill>
              </a:rPr>
              <a:t>A</a:t>
            </a:r>
            <a:r>
              <a:rPr lang="en-US" sz="2000" dirty="0" smtClean="0"/>
              <a:t> don’t speak English, but </a:t>
            </a:r>
            <a:r>
              <a:rPr lang="en-US" sz="2000" dirty="0" smtClean="0">
                <a:solidFill>
                  <a:srgbClr val="FF0000"/>
                </a:solidFill>
              </a:rPr>
              <a:t>B</a:t>
            </a:r>
            <a:r>
              <a:rPr lang="en-US" sz="2000" dirty="0" smtClean="0"/>
              <a:t> and </a:t>
            </a:r>
            <a:r>
              <a:rPr lang="en-US" sz="2000" dirty="0" smtClean="0">
                <a:solidFill>
                  <a:srgbClr val="FF0000"/>
                </a:solidFill>
              </a:rPr>
              <a:t>C</a:t>
            </a:r>
            <a:r>
              <a:rPr lang="en-US" sz="2000" dirty="0" smtClean="0"/>
              <a:t> need him as an interpreter.</a:t>
            </a:r>
          </a:p>
          <a:p>
            <a:pPr marL="880110" lvl="1" indent="-514350"/>
            <a:r>
              <a:rPr lang="en-US" sz="2000" dirty="0" smtClean="0">
                <a:solidFill>
                  <a:srgbClr val="FF0000"/>
                </a:solidFill>
              </a:rPr>
              <a:t>C</a:t>
            </a:r>
            <a:r>
              <a:rPr lang="en-US" sz="2000" dirty="0" smtClean="0"/>
              <a:t> speaks German, </a:t>
            </a:r>
            <a:r>
              <a:rPr lang="en-US" sz="2000" dirty="0" smtClean="0">
                <a:solidFill>
                  <a:srgbClr val="FF0000"/>
                </a:solidFill>
              </a:rPr>
              <a:t>D</a:t>
            </a:r>
            <a:r>
              <a:rPr lang="en-US" sz="2000" dirty="0" smtClean="0"/>
              <a:t> doesn’t, but they can communicate directly.</a:t>
            </a:r>
          </a:p>
          <a:p>
            <a:pPr marL="880110" lvl="1" indent="-514350"/>
            <a:r>
              <a:rPr lang="en-US" sz="2000" dirty="0" smtClean="0">
                <a:solidFill>
                  <a:srgbClr val="FF0000"/>
                </a:solidFill>
              </a:rPr>
              <a:t>A</a:t>
            </a:r>
            <a:r>
              <a:rPr lang="en-US" sz="2000" dirty="0" smtClean="0"/>
              <a:t>, </a:t>
            </a:r>
            <a:r>
              <a:rPr lang="en-US" sz="2000" dirty="0" smtClean="0">
                <a:solidFill>
                  <a:srgbClr val="FF0000"/>
                </a:solidFill>
              </a:rPr>
              <a:t>B</a:t>
            </a:r>
            <a:r>
              <a:rPr lang="en-US" sz="2000" dirty="0" smtClean="0"/>
              <a:t> and </a:t>
            </a:r>
            <a:r>
              <a:rPr lang="en-US" sz="2000" dirty="0" smtClean="0">
                <a:solidFill>
                  <a:srgbClr val="FF0000"/>
                </a:solidFill>
              </a:rPr>
              <a:t>D</a:t>
            </a:r>
            <a:r>
              <a:rPr lang="en-US" sz="2000" dirty="0" smtClean="0"/>
              <a:t> want to talk, but cannot find a language they all can speak.</a:t>
            </a:r>
          </a:p>
          <a:p>
            <a:pPr marL="514350" indent="-514350">
              <a:buNone/>
            </a:pPr>
            <a:r>
              <a:rPr lang="en-US" sz="2200" dirty="0" smtClean="0"/>
              <a:t>                   </a:t>
            </a:r>
            <a:endParaRPr lang="en-US" i="1" dirty="0">
              <a:solidFill>
                <a:srgbClr val="FF0000"/>
              </a:solidFill>
            </a:endParaRPr>
          </a:p>
        </p:txBody>
      </p:sp>
      <p:pic>
        <p:nvPicPr>
          <p:cNvPr id="2051" name="Picture 3"/>
          <p:cNvPicPr>
            <a:picLocks noChangeAspect="1" noChangeArrowheads="1"/>
          </p:cNvPicPr>
          <p:nvPr/>
        </p:nvPicPr>
        <p:blipFill>
          <a:blip r:embed="rId2" cstate="print"/>
          <a:srcRect/>
          <a:stretch>
            <a:fillRect/>
          </a:stretch>
        </p:blipFill>
        <p:spPr bwMode="auto">
          <a:xfrm>
            <a:off x="381000" y="5334000"/>
            <a:ext cx="1357313" cy="1447800"/>
          </a:xfrm>
          <a:prstGeom prst="rect">
            <a:avLst/>
          </a:prstGeom>
          <a:noFill/>
          <a:ln w="9525">
            <a:noFill/>
            <a:miter lim="800000"/>
            <a:headEnd/>
            <a:tailEnd/>
          </a:ln>
        </p:spPr>
      </p:pic>
      <p:sp>
        <p:nvSpPr>
          <p:cNvPr id="5" name="Rectangle 4"/>
          <p:cNvSpPr/>
          <p:nvPr/>
        </p:nvSpPr>
        <p:spPr>
          <a:xfrm>
            <a:off x="381000" y="304800"/>
            <a:ext cx="3048000" cy="492443"/>
          </a:xfrm>
          <a:prstGeom prst="rect">
            <a:avLst/>
          </a:prstGeom>
        </p:spPr>
        <p:txBody>
          <a:bodyPr wrap="square">
            <a:spAutoFit/>
          </a:bodyPr>
          <a:lstStyle/>
          <a:p>
            <a:r>
              <a:rPr lang="en-US" sz="2600" dirty="0" smtClean="0"/>
              <a:t>Matching Problem</a:t>
            </a:r>
          </a:p>
        </p:txBody>
      </p:sp>
      <p:sp>
        <p:nvSpPr>
          <p:cNvPr id="6" name="TextBox 5"/>
          <p:cNvSpPr txBox="1"/>
          <p:nvPr/>
        </p:nvSpPr>
        <p:spPr>
          <a:xfrm>
            <a:off x="1981200" y="5355848"/>
            <a:ext cx="5192062" cy="892552"/>
          </a:xfrm>
          <a:prstGeom prst="rect">
            <a:avLst/>
          </a:prstGeom>
          <a:noFill/>
        </p:spPr>
        <p:txBody>
          <a:bodyPr wrap="none" rtlCol="0">
            <a:spAutoFit/>
          </a:bodyPr>
          <a:lstStyle/>
          <a:p>
            <a:r>
              <a:rPr lang="en-US" sz="2600" i="1" dirty="0" smtClean="0">
                <a:solidFill>
                  <a:srgbClr val="FF0000"/>
                </a:solidFill>
              </a:rPr>
              <a:t>Can you figure out what languages </a:t>
            </a:r>
          </a:p>
          <a:p>
            <a:r>
              <a:rPr lang="en-US" sz="2600" i="1" dirty="0" smtClean="0">
                <a:solidFill>
                  <a:srgbClr val="FF0000"/>
                </a:solidFill>
              </a:rPr>
              <a:t>each of them can speak?</a:t>
            </a:r>
            <a:endParaRPr lang="en-US" sz="2600" dirty="0"/>
          </a:p>
        </p:txBody>
      </p:sp>
      <p:sp>
        <p:nvSpPr>
          <p:cNvPr id="9" name="Date Placeholder 8"/>
          <p:cNvSpPr>
            <a:spLocks noGrp="1"/>
          </p:cNvSpPr>
          <p:nvPr>
            <p:ph type="dt" sz="half" idx="10"/>
          </p:nvPr>
        </p:nvSpPr>
        <p:spPr/>
        <p:txBody>
          <a:bodyPr/>
          <a:lstStyle/>
          <a:p>
            <a:fld id="{17C8F2C3-C590-48C3-A9BF-38400D3B30AF}" type="datetime1">
              <a:rPr lang="en-US" smtClean="0"/>
              <a:pPr/>
              <a:t>9/8/2017</a:t>
            </a:fld>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051"/>
                                        </p:tgtEl>
                                        <p:attrNameLst>
                                          <p:attrName>style.visibility</p:attrName>
                                        </p:attrNameLst>
                                      </p:cBhvr>
                                      <p:to>
                                        <p:strVal val="visible"/>
                                      </p:to>
                                    </p:set>
                                    <p:animEffect transition="in" filter="blinds(horizontal)">
                                      <p:cBhvr>
                                        <p:cTn id="32" dur="500"/>
                                        <p:tgtEl>
                                          <p:spTgt spid="2051"/>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blinds(horizontal)">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1839</TotalTime>
  <Words>2701</Words>
  <Application>Microsoft Office PowerPoint</Application>
  <PresentationFormat>On-screen Show (4:3)</PresentationFormat>
  <Paragraphs>795</Paragraphs>
  <Slides>46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Flow</vt:lpstr>
      <vt:lpstr>Equation</vt:lpstr>
      <vt:lpstr>Logic Puzzles</vt:lpstr>
      <vt:lpstr>Outline</vt:lpstr>
      <vt:lpstr>Introduction</vt:lpstr>
      <vt:lpstr>Red Ball? Blue Ball?</vt:lpstr>
      <vt:lpstr>Red Ball? Blue Ball?</vt:lpstr>
      <vt:lpstr>Decision Problem</vt:lpstr>
      <vt:lpstr>Matching Problem</vt:lpstr>
      <vt:lpstr>What languages can they speak?</vt:lpstr>
      <vt:lpstr>What languages can they speak?</vt:lpstr>
      <vt:lpstr>What languages can they speak?</vt:lpstr>
      <vt:lpstr>What languages can they speak?</vt:lpstr>
      <vt:lpstr>What languages can they speak?</vt:lpstr>
      <vt:lpstr>What languages can they speak?</vt:lpstr>
      <vt:lpstr>Matching</vt:lpstr>
      <vt:lpstr>What are these tennis fans?</vt:lpstr>
      <vt:lpstr>What are these tennis fans?</vt:lpstr>
      <vt:lpstr>What are these tennis fans?</vt:lpstr>
      <vt:lpstr>Procedure to Solve Perfect Matching Problem</vt:lpstr>
      <vt:lpstr>Cats and Dogs</vt:lpstr>
      <vt:lpstr>Cats and Dogs</vt:lpstr>
      <vt:lpstr>Cats and Dogs</vt:lpstr>
      <vt:lpstr>3-Matching</vt:lpstr>
      <vt:lpstr>Who are my family?</vt:lpstr>
      <vt:lpstr>Who are my family?</vt:lpstr>
      <vt:lpstr>Who are my family?</vt:lpstr>
      <vt:lpstr>Who are my family?</vt:lpstr>
      <vt:lpstr>Who are my family?</vt:lpstr>
      <vt:lpstr>Who are my family?</vt:lpstr>
      <vt:lpstr>Who are my family?</vt:lpstr>
      <vt:lpstr>Who are my family?</vt:lpstr>
      <vt:lpstr>Boolean Logic</vt:lpstr>
      <vt:lpstr>Boolean Logic</vt:lpstr>
      <vt:lpstr>What is Boolean Logic?</vt:lpstr>
      <vt:lpstr>Properties</vt:lpstr>
      <vt:lpstr>Who is the youngest of them all?</vt:lpstr>
      <vt:lpstr>Who is the youngest of them all?</vt:lpstr>
      <vt:lpstr>Who is the youngest of them all?</vt:lpstr>
      <vt:lpstr>Who will be hired?</vt:lpstr>
      <vt:lpstr>Who will be hired?</vt:lpstr>
      <vt:lpstr>Who will be hired?</vt:lpstr>
      <vt:lpstr>McDonald’s Addicts</vt:lpstr>
      <vt:lpstr>McDonald’s Addicts</vt:lpstr>
      <vt:lpstr>McDonald’s Addicts</vt:lpstr>
      <vt:lpstr>McDonald’s Addicts</vt:lpstr>
      <vt:lpstr>What have we learned?</vt:lpstr>
      <vt:lpstr>What have we learned?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Puzzles</dc:title>
  <dc:creator>Shi, Yan</dc:creator>
  <cp:lastModifiedBy>dxd056000</cp:lastModifiedBy>
  <cp:revision>278</cp:revision>
  <dcterms:created xsi:type="dcterms:W3CDTF">2006-08-16T00:00:00Z</dcterms:created>
  <dcterms:modified xsi:type="dcterms:W3CDTF">2017-09-08T22:59:40Z</dcterms:modified>
</cp:coreProperties>
</file>