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62" r:id="rId3"/>
    <p:sldId id="264" r:id="rId4"/>
    <p:sldId id="269" r:id="rId5"/>
    <p:sldId id="257" r:id="rId6"/>
    <p:sldId id="270" r:id="rId7"/>
    <p:sldId id="258" r:id="rId8"/>
    <p:sldId id="266" r:id="rId9"/>
    <p:sldId id="267" r:id="rId10"/>
    <p:sldId id="259" r:id="rId11"/>
    <p:sldId id="265" r:id="rId12"/>
    <p:sldId id="260" r:id="rId13"/>
    <p:sldId id="261" r:id="rId14"/>
    <p:sldId id="263" r:id="rId15"/>
    <p:sldId id="271" r:id="rId16"/>
    <p:sldId id="268"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94660"/>
  </p:normalViewPr>
  <p:slideViewPr>
    <p:cSldViewPr snapToGrid="0">
      <p:cViewPr varScale="1">
        <p:scale>
          <a:sx n="115" d="100"/>
          <a:sy n="115" d="100"/>
        </p:scale>
        <p:origin x="31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C381FE-D153-4810-9CCC-843B5449956E}" type="datetimeFigureOut">
              <a:rPr lang="en-US" smtClean="0"/>
              <a:t>6/18/2015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ED424EA-2655-43DF-B45C-4EC315B75369}" type="slidenum">
              <a:rPr lang="en-US" smtClean="0"/>
              <a:t>‹#›</a:t>
            </a:fld>
            <a:endParaRPr lang="en-US"/>
          </a:p>
        </p:txBody>
      </p:sp>
    </p:spTree>
    <p:extLst>
      <p:ext uri="{BB962C8B-B14F-4D97-AF65-F5344CB8AC3E}">
        <p14:creationId xmlns:p14="http://schemas.microsoft.com/office/powerpoint/2010/main" val="33999283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D424EA-2655-43DF-B45C-4EC315B75369}" type="slidenum">
              <a:rPr lang="en-US" smtClean="0"/>
              <a:t>5</a:t>
            </a:fld>
            <a:endParaRPr lang="en-US"/>
          </a:p>
        </p:txBody>
      </p:sp>
    </p:spTree>
    <p:extLst>
      <p:ext uri="{BB962C8B-B14F-4D97-AF65-F5344CB8AC3E}">
        <p14:creationId xmlns:p14="http://schemas.microsoft.com/office/powerpoint/2010/main" val="14690864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know you’ll want</a:t>
            </a:r>
            <a:r>
              <a:rPr lang="en-US" baseline="0" dirty="0" smtClean="0"/>
              <a:t> to start on the robot as soon as possible and we don’t even get to that until the second day.  Please be patient.</a:t>
            </a:r>
            <a:endParaRPr lang="en-US" dirty="0"/>
          </a:p>
        </p:txBody>
      </p:sp>
      <p:sp>
        <p:nvSpPr>
          <p:cNvPr id="4" name="Slide Number Placeholder 3"/>
          <p:cNvSpPr>
            <a:spLocks noGrp="1"/>
          </p:cNvSpPr>
          <p:nvPr>
            <p:ph type="sldNum" sz="quarter" idx="10"/>
          </p:nvPr>
        </p:nvSpPr>
        <p:spPr/>
        <p:txBody>
          <a:bodyPr/>
          <a:lstStyle/>
          <a:p>
            <a:fld id="{AED424EA-2655-43DF-B45C-4EC315B75369}" type="slidenum">
              <a:rPr lang="en-US" smtClean="0"/>
              <a:t>12</a:t>
            </a:fld>
            <a:endParaRPr lang="en-US"/>
          </a:p>
        </p:txBody>
      </p:sp>
    </p:spTree>
    <p:extLst>
      <p:ext uri="{BB962C8B-B14F-4D97-AF65-F5344CB8AC3E}">
        <p14:creationId xmlns:p14="http://schemas.microsoft.com/office/powerpoint/2010/main" val="29830391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3366693-44CC-4216-9D2D-2A6FF3058664}" type="datetime1">
              <a:rPr lang="en-US" smtClean="0"/>
              <a:t>6/18/2015</a:t>
            </a:fld>
            <a:endParaRPr lang="en-US"/>
          </a:p>
        </p:txBody>
      </p:sp>
      <p:sp>
        <p:nvSpPr>
          <p:cNvPr id="5" name="Footer Placeholder 4"/>
          <p:cNvSpPr>
            <a:spLocks noGrp="1"/>
          </p:cNvSpPr>
          <p:nvPr>
            <p:ph type="ftr" sz="quarter" idx="11"/>
          </p:nvPr>
        </p:nvSpPr>
        <p:spPr/>
        <p:txBody>
          <a:bodyPr/>
          <a:lstStyle/>
          <a:p>
            <a:r>
              <a:rPr lang="en-US" smtClean="0"/>
              <a:t>Embedded Programming and Robotics -- Introduction</a:t>
            </a:r>
            <a:endParaRPr lang="en-US"/>
          </a:p>
        </p:txBody>
      </p:sp>
      <p:sp>
        <p:nvSpPr>
          <p:cNvPr id="6" name="Slide Number Placeholder 5"/>
          <p:cNvSpPr>
            <a:spLocks noGrp="1"/>
          </p:cNvSpPr>
          <p:nvPr>
            <p:ph type="sldNum" sz="quarter" idx="12"/>
          </p:nvPr>
        </p:nvSpPr>
        <p:spPr/>
        <p:txBody>
          <a:bodyPr/>
          <a:lstStyle/>
          <a:p>
            <a:fld id="{B4A003A5-6C53-49A2-B89F-0500EB6A5B24}" type="slidenum">
              <a:rPr lang="en-US" smtClean="0"/>
              <a:t>‹#›</a:t>
            </a:fld>
            <a:endParaRPr lang="en-US"/>
          </a:p>
        </p:txBody>
      </p:sp>
    </p:spTree>
    <p:extLst>
      <p:ext uri="{BB962C8B-B14F-4D97-AF65-F5344CB8AC3E}">
        <p14:creationId xmlns:p14="http://schemas.microsoft.com/office/powerpoint/2010/main" val="29333467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FCCA99-2125-4334-A639-2E00E2433790}" type="datetime1">
              <a:rPr lang="en-US" smtClean="0"/>
              <a:t>6/18/2015</a:t>
            </a:fld>
            <a:endParaRPr lang="en-US"/>
          </a:p>
        </p:txBody>
      </p:sp>
      <p:sp>
        <p:nvSpPr>
          <p:cNvPr id="5" name="Footer Placeholder 4"/>
          <p:cNvSpPr>
            <a:spLocks noGrp="1"/>
          </p:cNvSpPr>
          <p:nvPr>
            <p:ph type="ftr" sz="quarter" idx="11"/>
          </p:nvPr>
        </p:nvSpPr>
        <p:spPr/>
        <p:txBody>
          <a:bodyPr/>
          <a:lstStyle/>
          <a:p>
            <a:r>
              <a:rPr lang="en-US" smtClean="0"/>
              <a:t>Embedded Programming and Robotics -- Introduction</a:t>
            </a:r>
            <a:endParaRPr lang="en-US"/>
          </a:p>
        </p:txBody>
      </p:sp>
      <p:sp>
        <p:nvSpPr>
          <p:cNvPr id="6" name="Slide Number Placeholder 5"/>
          <p:cNvSpPr>
            <a:spLocks noGrp="1"/>
          </p:cNvSpPr>
          <p:nvPr>
            <p:ph type="sldNum" sz="quarter" idx="12"/>
          </p:nvPr>
        </p:nvSpPr>
        <p:spPr/>
        <p:txBody>
          <a:bodyPr/>
          <a:lstStyle/>
          <a:p>
            <a:fld id="{B4A003A5-6C53-49A2-B89F-0500EB6A5B24}" type="slidenum">
              <a:rPr lang="en-US" smtClean="0"/>
              <a:t>‹#›</a:t>
            </a:fld>
            <a:endParaRPr lang="en-US"/>
          </a:p>
        </p:txBody>
      </p:sp>
    </p:spTree>
    <p:extLst>
      <p:ext uri="{BB962C8B-B14F-4D97-AF65-F5344CB8AC3E}">
        <p14:creationId xmlns:p14="http://schemas.microsoft.com/office/powerpoint/2010/main" val="2380492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0A7C7F-DD5D-4FAC-99BE-4E0260BF72FA}" type="datetime1">
              <a:rPr lang="en-US" smtClean="0"/>
              <a:t>6/18/2015</a:t>
            </a:fld>
            <a:endParaRPr lang="en-US"/>
          </a:p>
        </p:txBody>
      </p:sp>
      <p:sp>
        <p:nvSpPr>
          <p:cNvPr id="5" name="Footer Placeholder 4"/>
          <p:cNvSpPr>
            <a:spLocks noGrp="1"/>
          </p:cNvSpPr>
          <p:nvPr>
            <p:ph type="ftr" sz="quarter" idx="11"/>
          </p:nvPr>
        </p:nvSpPr>
        <p:spPr/>
        <p:txBody>
          <a:bodyPr/>
          <a:lstStyle/>
          <a:p>
            <a:r>
              <a:rPr lang="en-US" smtClean="0"/>
              <a:t>Embedded Programming and Robotics -- Introduction</a:t>
            </a:r>
            <a:endParaRPr lang="en-US"/>
          </a:p>
        </p:txBody>
      </p:sp>
      <p:sp>
        <p:nvSpPr>
          <p:cNvPr id="6" name="Slide Number Placeholder 5"/>
          <p:cNvSpPr>
            <a:spLocks noGrp="1"/>
          </p:cNvSpPr>
          <p:nvPr>
            <p:ph type="sldNum" sz="quarter" idx="12"/>
          </p:nvPr>
        </p:nvSpPr>
        <p:spPr/>
        <p:txBody>
          <a:bodyPr/>
          <a:lstStyle/>
          <a:p>
            <a:fld id="{B4A003A5-6C53-49A2-B89F-0500EB6A5B24}" type="slidenum">
              <a:rPr lang="en-US" smtClean="0"/>
              <a:t>‹#›</a:t>
            </a:fld>
            <a:endParaRPr lang="en-US"/>
          </a:p>
        </p:txBody>
      </p:sp>
    </p:spTree>
    <p:extLst>
      <p:ext uri="{BB962C8B-B14F-4D97-AF65-F5344CB8AC3E}">
        <p14:creationId xmlns:p14="http://schemas.microsoft.com/office/powerpoint/2010/main" val="2681390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2410ED-B417-498B-B39C-E398C3457977}" type="datetime1">
              <a:rPr lang="en-US" smtClean="0"/>
              <a:t>6/18/2015</a:t>
            </a:fld>
            <a:endParaRPr lang="en-US"/>
          </a:p>
        </p:txBody>
      </p:sp>
      <p:sp>
        <p:nvSpPr>
          <p:cNvPr id="5" name="Footer Placeholder 4"/>
          <p:cNvSpPr>
            <a:spLocks noGrp="1"/>
          </p:cNvSpPr>
          <p:nvPr>
            <p:ph type="ftr" sz="quarter" idx="11"/>
          </p:nvPr>
        </p:nvSpPr>
        <p:spPr/>
        <p:txBody>
          <a:bodyPr/>
          <a:lstStyle/>
          <a:p>
            <a:r>
              <a:rPr lang="en-US" smtClean="0"/>
              <a:t>Embedded Programming and Robotics -- Introduction</a:t>
            </a:r>
            <a:endParaRPr lang="en-US"/>
          </a:p>
        </p:txBody>
      </p:sp>
      <p:sp>
        <p:nvSpPr>
          <p:cNvPr id="6" name="Slide Number Placeholder 5"/>
          <p:cNvSpPr>
            <a:spLocks noGrp="1"/>
          </p:cNvSpPr>
          <p:nvPr>
            <p:ph type="sldNum" sz="quarter" idx="12"/>
          </p:nvPr>
        </p:nvSpPr>
        <p:spPr/>
        <p:txBody>
          <a:bodyPr/>
          <a:lstStyle/>
          <a:p>
            <a:fld id="{B4A003A5-6C53-49A2-B89F-0500EB6A5B24}" type="slidenum">
              <a:rPr lang="en-US" smtClean="0"/>
              <a:t>‹#›</a:t>
            </a:fld>
            <a:endParaRPr lang="en-US"/>
          </a:p>
        </p:txBody>
      </p:sp>
    </p:spTree>
    <p:extLst>
      <p:ext uri="{BB962C8B-B14F-4D97-AF65-F5344CB8AC3E}">
        <p14:creationId xmlns:p14="http://schemas.microsoft.com/office/powerpoint/2010/main" val="200851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3D1DE4-ADC2-45A2-8556-33AAD123D34B}" type="datetime1">
              <a:rPr lang="en-US" smtClean="0"/>
              <a:t>6/18/2015</a:t>
            </a:fld>
            <a:endParaRPr lang="en-US"/>
          </a:p>
        </p:txBody>
      </p:sp>
      <p:sp>
        <p:nvSpPr>
          <p:cNvPr id="5" name="Footer Placeholder 4"/>
          <p:cNvSpPr>
            <a:spLocks noGrp="1"/>
          </p:cNvSpPr>
          <p:nvPr>
            <p:ph type="ftr" sz="quarter" idx="11"/>
          </p:nvPr>
        </p:nvSpPr>
        <p:spPr/>
        <p:txBody>
          <a:bodyPr/>
          <a:lstStyle/>
          <a:p>
            <a:r>
              <a:rPr lang="en-US" smtClean="0"/>
              <a:t>Embedded Programming and Robotics -- Introduction</a:t>
            </a:r>
            <a:endParaRPr lang="en-US"/>
          </a:p>
        </p:txBody>
      </p:sp>
      <p:sp>
        <p:nvSpPr>
          <p:cNvPr id="6" name="Slide Number Placeholder 5"/>
          <p:cNvSpPr>
            <a:spLocks noGrp="1"/>
          </p:cNvSpPr>
          <p:nvPr>
            <p:ph type="sldNum" sz="quarter" idx="12"/>
          </p:nvPr>
        </p:nvSpPr>
        <p:spPr/>
        <p:txBody>
          <a:bodyPr/>
          <a:lstStyle/>
          <a:p>
            <a:fld id="{B4A003A5-6C53-49A2-B89F-0500EB6A5B24}" type="slidenum">
              <a:rPr lang="en-US" smtClean="0"/>
              <a:t>‹#›</a:t>
            </a:fld>
            <a:endParaRPr lang="en-US"/>
          </a:p>
        </p:txBody>
      </p:sp>
    </p:spTree>
    <p:extLst>
      <p:ext uri="{BB962C8B-B14F-4D97-AF65-F5344CB8AC3E}">
        <p14:creationId xmlns:p14="http://schemas.microsoft.com/office/powerpoint/2010/main" val="133669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C7B9380-62D2-4251-8CA1-788522A8C603}" type="datetime1">
              <a:rPr lang="en-US" smtClean="0"/>
              <a:t>6/18/2015</a:t>
            </a:fld>
            <a:endParaRPr lang="en-US"/>
          </a:p>
        </p:txBody>
      </p:sp>
      <p:sp>
        <p:nvSpPr>
          <p:cNvPr id="6" name="Footer Placeholder 5"/>
          <p:cNvSpPr>
            <a:spLocks noGrp="1"/>
          </p:cNvSpPr>
          <p:nvPr>
            <p:ph type="ftr" sz="quarter" idx="11"/>
          </p:nvPr>
        </p:nvSpPr>
        <p:spPr/>
        <p:txBody>
          <a:bodyPr/>
          <a:lstStyle/>
          <a:p>
            <a:r>
              <a:rPr lang="en-US" smtClean="0"/>
              <a:t>Embedded Programming and Robotics -- Introduction</a:t>
            </a:r>
            <a:endParaRPr lang="en-US"/>
          </a:p>
        </p:txBody>
      </p:sp>
      <p:sp>
        <p:nvSpPr>
          <p:cNvPr id="7" name="Slide Number Placeholder 6"/>
          <p:cNvSpPr>
            <a:spLocks noGrp="1"/>
          </p:cNvSpPr>
          <p:nvPr>
            <p:ph type="sldNum" sz="quarter" idx="12"/>
          </p:nvPr>
        </p:nvSpPr>
        <p:spPr/>
        <p:txBody>
          <a:bodyPr/>
          <a:lstStyle/>
          <a:p>
            <a:fld id="{B4A003A5-6C53-49A2-B89F-0500EB6A5B24}" type="slidenum">
              <a:rPr lang="en-US" smtClean="0"/>
              <a:t>‹#›</a:t>
            </a:fld>
            <a:endParaRPr lang="en-US"/>
          </a:p>
        </p:txBody>
      </p:sp>
    </p:spTree>
    <p:extLst>
      <p:ext uri="{BB962C8B-B14F-4D97-AF65-F5344CB8AC3E}">
        <p14:creationId xmlns:p14="http://schemas.microsoft.com/office/powerpoint/2010/main" val="1234483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FBF7063-DF55-4FD2-A8A9-BDB25AAC60C3}" type="datetime1">
              <a:rPr lang="en-US" smtClean="0"/>
              <a:t>6/18/2015</a:t>
            </a:fld>
            <a:endParaRPr lang="en-US"/>
          </a:p>
        </p:txBody>
      </p:sp>
      <p:sp>
        <p:nvSpPr>
          <p:cNvPr id="8" name="Footer Placeholder 7"/>
          <p:cNvSpPr>
            <a:spLocks noGrp="1"/>
          </p:cNvSpPr>
          <p:nvPr>
            <p:ph type="ftr" sz="quarter" idx="11"/>
          </p:nvPr>
        </p:nvSpPr>
        <p:spPr/>
        <p:txBody>
          <a:bodyPr/>
          <a:lstStyle/>
          <a:p>
            <a:r>
              <a:rPr lang="en-US" smtClean="0"/>
              <a:t>Embedded Programming and Robotics -- Introduction</a:t>
            </a:r>
            <a:endParaRPr lang="en-US"/>
          </a:p>
        </p:txBody>
      </p:sp>
      <p:sp>
        <p:nvSpPr>
          <p:cNvPr id="9" name="Slide Number Placeholder 8"/>
          <p:cNvSpPr>
            <a:spLocks noGrp="1"/>
          </p:cNvSpPr>
          <p:nvPr>
            <p:ph type="sldNum" sz="quarter" idx="12"/>
          </p:nvPr>
        </p:nvSpPr>
        <p:spPr/>
        <p:txBody>
          <a:bodyPr/>
          <a:lstStyle/>
          <a:p>
            <a:fld id="{B4A003A5-6C53-49A2-B89F-0500EB6A5B24}" type="slidenum">
              <a:rPr lang="en-US" smtClean="0"/>
              <a:t>‹#›</a:t>
            </a:fld>
            <a:endParaRPr lang="en-US"/>
          </a:p>
        </p:txBody>
      </p:sp>
    </p:spTree>
    <p:extLst>
      <p:ext uri="{BB962C8B-B14F-4D97-AF65-F5344CB8AC3E}">
        <p14:creationId xmlns:p14="http://schemas.microsoft.com/office/powerpoint/2010/main" val="2720728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DF03ED0-5534-4934-974A-2C1A25C67AF1}" type="datetime1">
              <a:rPr lang="en-US" smtClean="0"/>
              <a:t>6/18/2015</a:t>
            </a:fld>
            <a:endParaRPr lang="en-US"/>
          </a:p>
        </p:txBody>
      </p:sp>
      <p:sp>
        <p:nvSpPr>
          <p:cNvPr id="4" name="Footer Placeholder 3"/>
          <p:cNvSpPr>
            <a:spLocks noGrp="1"/>
          </p:cNvSpPr>
          <p:nvPr>
            <p:ph type="ftr" sz="quarter" idx="11"/>
          </p:nvPr>
        </p:nvSpPr>
        <p:spPr/>
        <p:txBody>
          <a:bodyPr/>
          <a:lstStyle/>
          <a:p>
            <a:r>
              <a:rPr lang="en-US" smtClean="0"/>
              <a:t>Embedded Programming and Robotics -- Introduction</a:t>
            </a:r>
            <a:endParaRPr lang="en-US"/>
          </a:p>
        </p:txBody>
      </p:sp>
      <p:sp>
        <p:nvSpPr>
          <p:cNvPr id="5" name="Slide Number Placeholder 4"/>
          <p:cNvSpPr>
            <a:spLocks noGrp="1"/>
          </p:cNvSpPr>
          <p:nvPr>
            <p:ph type="sldNum" sz="quarter" idx="12"/>
          </p:nvPr>
        </p:nvSpPr>
        <p:spPr/>
        <p:txBody>
          <a:bodyPr/>
          <a:lstStyle/>
          <a:p>
            <a:fld id="{B4A003A5-6C53-49A2-B89F-0500EB6A5B24}" type="slidenum">
              <a:rPr lang="en-US" smtClean="0"/>
              <a:t>‹#›</a:t>
            </a:fld>
            <a:endParaRPr lang="en-US"/>
          </a:p>
        </p:txBody>
      </p:sp>
    </p:spTree>
    <p:extLst>
      <p:ext uri="{BB962C8B-B14F-4D97-AF65-F5344CB8AC3E}">
        <p14:creationId xmlns:p14="http://schemas.microsoft.com/office/powerpoint/2010/main" val="3896435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CDB286-FCAB-44A0-8BAE-E9DAF24FC6C6}" type="datetime1">
              <a:rPr lang="en-US" smtClean="0"/>
              <a:t>6/18/2015</a:t>
            </a:fld>
            <a:endParaRPr lang="en-US"/>
          </a:p>
        </p:txBody>
      </p:sp>
      <p:sp>
        <p:nvSpPr>
          <p:cNvPr id="3" name="Footer Placeholder 2"/>
          <p:cNvSpPr>
            <a:spLocks noGrp="1"/>
          </p:cNvSpPr>
          <p:nvPr>
            <p:ph type="ftr" sz="quarter" idx="11"/>
          </p:nvPr>
        </p:nvSpPr>
        <p:spPr/>
        <p:txBody>
          <a:bodyPr/>
          <a:lstStyle/>
          <a:p>
            <a:r>
              <a:rPr lang="en-US" smtClean="0"/>
              <a:t>Embedded Programming and Robotics -- Introduction</a:t>
            </a:r>
            <a:endParaRPr lang="en-US"/>
          </a:p>
        </p:txBody>
      </p:sp>
      <p:sp>
        <p:nvSpPr>
          <p:cNvPr id="4" name="Slide Number Placeholder 3"/>
          <p:cNvSpPr>
            <a:spLocks noGrp="1"/>
          </p:cNvSpPr>
          <p:nvPr>
            <p:ph type="sldNum" sz="quarter" idx="12"/>
          </p:nvPr>
        </p:nvSpPr>
        <p:spPr/>
        <p:txBody>
          <a:bodyPr/>
          <a:lstStyle/>
          <a:p>
            <a:fld id="{B4A003A5-6C53-49A2-B89F-0500EB6A5B24}" type="slidenum">
              <a:rPr lang="en-US" smtClean="0"/>
              <a:t>‹#›</a:t>
            </a:fld>
            <a:endParaRPr lang="en-US"/>
          </a:p>
        </p:txBody>
      </p:sp>
    </p:spTree>
    <p:extLst>
      <p:ext uri="{BB962C8B-B14F-4D97-AF65-F5344CB8AC3E}">
        <p14:creationId xmlns:p14="http://schemas.microsoft.com/office/powerpoint/2010/main" val="2509652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027994-E67B-44E6-A21F-54370A7C848B}" type="datetime1">
              <a:rPr lang="en-US" smtClean="0"/>
              <a:t>6/18/2015</a:t>
            </a:fld>
            <a:endParaRPr lang="en-US"/>
          </a:p>
        </p:txBody>
      </p:sp>
      <p:sp>
        <p:nvSpPr>
          <p:cNvPr id="6" name="Footer Placeholder 5"/>
          <p:cNvSpPr>
            <a:spLocks noGrp="1"/>
          </p:cNvSpPr>
          <p:nvPr>
            <p:ph type="ftr" sz="quarter" idx="11"/>
          </p:nvPr>
        </p:nvSpPr>
        <p:spPr/>
        <p:txBody>
          <a:bodyPr/>
          <a:lstStyle/>
          <a:p>
            <a:r>
              <a:rPr lang="en-US" smtClean="0"/>
              <a:t>Embedded Programming and Robotics -- Introduction</a:t>
            </a:r>
            <a:endParaRPr lang="en-US"/>
          </a:p>
        </p:txBody>
      </p:sp>
      <p:sp>
        <p:nvSpPr>
          <p:cNvPr id="7" name="Slide Number Placeholder 6"/>
          <p:cNvSpPr>
            <a:spLocks noGrp="1"/>
          </p:cNvSpPr>
          <p:nvPr>
            <p:ph type="sldNum" sz="quarter" idx="12"/>
          </p:nvPr>
        </p:nvSpPr>
        <p:spPr/>
        <p:txBody>
          <a:bodyPr/>
          <a:lstStyle/>
          <a:p>
            <a:fld id="{B4A003A5-6C53-49A2-B89F-0500EB6A5B24}" type="slidenum">
              <a:rPr lang="en-US" smtClean="0"/>
              <a:t>‹#›</a:t>
            </a:fld>
            <a:endParaRPr lang="en-US"/>
          </a:p>
        </p:txBody>
      </p:sp>
    </p:spTree>
    <p:extLst>
      <p:ext uri="{BB962C8B-B14F-4D97-AF65-F5344CB8AC3E}">
        <p14:creationId xmlns:p14="http://schemas.microsoft.com/office/powerpoint/2010/main" val="2309244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17D335-8776-4457-9D05-DF1C0E0B300F}" type="datetime1">
              <a:rPr lang="en-US" smtClean="0"/>
              <a:t>6/18/2015</a:t>
            </a:fld>
            <a:endParaRPr lang="en-US"/>
          </a:p>
        </p:txBody>
      </p:sp>
      <p:sp>
        <p:nvSpPr>
          <p:cNvPr id="6" name="Footer Placeholder 5"/>
          <p:cNvSpPr>
            <a:spLocks noGrp="1"/>
          </p:cNvSpPr>
          <p:nvPr>
            <p:ph type="ftr" sz="quarter" idx="11"/>
          </p:nvPr>
        </p:nvSpPr>
        <p:spPr/>
        <p:txBody>
          <a:bodyPr/>
          <a:lstStyle/>
          <a:p>
            <a:r>
              <a:rPr lang="en-US" smtClean="0"/>
              <a:t>Embedded Programming and Robotics -- Introduction</a:t>
            </a:r>
            <a:endParaRPr lang="en-US"/>
          </a:p>
        </p:txBody>
      </p:sp>
      <p:sp>
        <p:nvSpPr>
          <p:cNvPr id="7" name="Slide Number Placeholder 6"/>
          <p:cNvSpPr>
            <a:spLocks noGrp="1"/>
          </p:cNvSpPr>
          <p:nvPr>
            <p:ph type="sldNum" sz="quarter" idx="12"/>
          </p:nvPr>
        </p:nvSpPr>
        <p:spPr/>
        <p:txBody>
          <a:bodyPr/>
          <a:lstStyle/>
          <a:p>
            <a:fld id="{B4A003A5-6C53-49A2-B89F-0500EB6A5B24}" type="slidenum">
              <a:rPr lang="en-US" smtClean="0"/>
              <a:t>‹#›</a:t>
            </a:fld>
            <a:endParaRPr lang="en-US"/>
          </a:p>
        </p:txBody>
      </p:sp>
    </p:spTree>
    <p:extLst>
      <p:ext uri="{BB962C8B-B14F-4D97-AF65-F5344CB8AC3E}">
        <p14:creationId xmlns:p14="http://schemas.microsoft.com/office/powerpoint/2010/main" val="3114138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77B96F-0E43-4B86-B827-9413D70553D8}" type="datetime1">
              <a:rPr lang="en-US" smtClean="0"/>
              <a:t>6/18/2015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Embedded Programming and Robotics -- Introduction</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A003A5-6C53-49A2-B89F-0500EB6A5B24}" type="slidenum">
              <a:rPr lang="en-US" smtClean="0"/>
              <a:t>‹#›</a:t>
            </a:fld>
            <a:endParaRPr lang="en-US"/>
          </a:p>
        </p:txBody>
      </p:sp>
    </p:spTree>
    <p:extLst>
      <p:ext uri="{BB962C8B-B14F-4D97-AF65-F5344CB8AC3E}">
        <p14:creationId xmlns:p14="http://schemas.microsoft.com/office/powerpoint/2010/main" val="6853566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633358"/>
            <a:ext cx="9144000" cy="2387600"/>
          </a:xfrm>
        </p:spPr>
        <p:txBody>
          <a:bodyPr/>
          <a:lstStyle/>
          <a:p>
            <a:r>
              <a:rPr lang="en-US" dirty="0" smtClean="0"/>
              <a:t>Embedded Programming and Robotics</a:t>
            </a:r>
            <a:endParaRPr lang="en-US" dirty="0"/>
          </a:p>
        </p:txBody>
      </p:sp>
      <p:sp>
        <p:nvSpPr>
          <p:cNvPr id="3" name="Subtitle 2"/>
          <p:cNvSpPr>
            <a:spLocks noGrp="1"/>
          </p:cNvSpPr>
          <p:nvPr>
            <p:ph type="subTitle" idx="1"/>
          </p:nvPr>
        </p:nvSpPr>
        <p:spPr>
          <a:xfrm>
            <a:off x="1524000" y="3020958"/>
            <a:ext cx="9144000" cy="2672175"/>
          </a:xfrm>
        </p:spPr>
        <p:txBody>
          <a:bodyPr>
            <a:noAutofit/>
          </a:bodyPr>
          <a:lstStyle/>
          <a:p>
            <a:r>
              <a:rPr lang="en-US" sz="3200" dirty="0" smtClean="0"/>
              <a:t>Introduction and Overview</a:t>
            </a:r>
          </a:p>
          <a:p>
            <a:r>
              <a:rPr lang="en-US" sz="3200" dirty="0" smtClean="0"/>
              <a:t>Presented by</a:t>
            </a:r>
          </a:p>
          <a:p>
            <a:r>
              <a:rPr lang="en-US" sz="3200" dirty="0" smtClean="0"/>
              <a:t>John Cole</a:t>
            </a:r>
          </a:p>
          <a:p>
            <a:r>
              <a:rPr lang="en-US" sz="3200" dirty="0" smtClean="0"/>
              <a:t>Senior Lecturer in Computer Science</a:t>
            </a:r>
          </a:p>
          <a:p>
            <a:r>
              <a:rPr lang="en-US" sz="3200" dirty="0" smtClean="0"/>
              <a:t>The University of Texas at Dallas, USA</a:t>
            </a:r>
            <a:endParaRPr lang="en-US" sz="3200" dirty="0"/>
          </a:p>
        </p:txBody>
      </p:sp>
      <p:sp>
        <p:nvSpPr>
          <p:cNvPr id="4" name="Footer Placeholder 3"/>
          <p:cNvSpPr>
            <a:spLocks noGrp="1"/>
          </p:cNvSpPr>
          <p:nvPr>
            <p:ph type="ftr" sz="quarter" idx="11"/>
          </p:nvPr>
        </p:nvSpPr>
        <p:spPr/>
        <p:txBody>
          <a:bodyPr/>
          <a:lstStyle/>
          <a:p>
            <a:r>
              <a:rPr lang="en-US" smtClean="0"/>
              <a:t>Embedded Programming and Robotics -- Introduction</a:t>
            </a:r>
            <a:endParaRPr lang="en-US"/>
          </a:p>
        </p:txBody>
      </p:sp>
      <p:sp>
        <p:nvSpPr>
          <p:cNvPr id="5" name="Slide Number Placeholder 4"/>
          <p:cNvSpPr>
            <a:spLocks noGrp="1"/>
          </p:cNvSpPr>
          <p:nvPr>
            <p:ph type="sldNum" sz="quarter" idx="12"/>
          </p:nvPr>
        </p:nvSpPr>
        <p:spPr/>
        <p:txBody>
          <a:bodyPr/>
          <a:lstStyle/>
          <a:p>
            <a:fld id="{B4A003A5-6C53-49A2-B89F-0500EB6A5B24}" type="slidenum">
              <a:rPr lang="en-US" smtClean="0"/>
              <a:t>1</a:t>
            </a:fld>
            <a:endParaRPr lang="en-US"/>
          </a:p>
        </p:txBody>
      </p:sp>
    </p:spTree>
    <p:extLst>
      <p:ext uri="{BB962C8B-B14F-4D97-AF65-F5344CB8AC3E}">
        <p14:creationId xmlns:p14="http://schemas.microsoft.com/office/powerpoint/2010/main" val="16173524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You Should Already Know</a:t>
            </a:r>
            <a:endParaRPr lang="en-US" dirty="0"/>
          </a:p>
        </p:txBody>
      </p:sp>
      <p:sp>
        <p:nvSpPr>
          <p:cNvPr id="3" name="Content Placeholder 2"/>
          <p:cNvSpPr>
            <a:spLocks noGrp="1"/>
          </p:cNvSpPr>
          <p:nvPr>
            <p:ph idx="1"/>
          </p:nvPr>
        </p:nvSpPr>
        <p:spPr/>
        <p:txBody>
          <a:bodyPr>
            <a:normAutofit/>
          </a:bodyPr>
          <a:lstStyle/>
          <a:p>
            <a:r>
              <a:rPr lang="en-US" sz="3200" dirty="0" smtClean="0"/>
              <a:t>You should know how to program in C/C++ at some reasonably good level</a:t>
            </a:r>
          </a:p>
          <a:p>
            <a:r>
              <a:rPr lang="en-US" sz="3200" dirty="0" smtClean="0"/>
              <a:t>You should have a basic understanding of the components of a computer and how they work together</a:t>
            </a:r>
          </a:p>
          <a:p>
            <a:r>
              <a:rPr lang="en-US" sz="3200" dirty="0" smtClean="0"/>
              <a:t>An understanding of basic electricity is helpful, but I’ll cover that</a:t>
            </a:r>
          </a:p>
          <a:p>
            <a:pPr marL="0" indent="0">
              <a:buNone/>
            </a:pPr>
            <a:endParaRPr lang="en-US" sz="3200" dirty="0"/>
          </a:p>
        </p:txBody>
      </p:sp>
      <p:sp>
        <p:nvSpPr>
          <p:cNvPr id="4" name="Footer Placeholder 3"/>
          <p:cNvSpPr>
            <a:spLocks noGrp="1"/>
          </p:cNvSpPr>
          <p:nvPr>
            <p:ph type="ftr" sz="quarter" idx="11"/>
          </p:nvPr>
        </p:nvSpPr>
        <p:spPr/>
        <p:txBody>
          <a:bodyPr/>
          <a:lstStyle/>
          <a:p>
            <a:r>
              <a:rPr lang="en-US" smtClean="0"/>
              <a:t>Embedded Programming and Robotics -- Introduction</a:t>
            </a:r>
            <a:endParaRPr lang="en-US"/>
          </a:p>
        </p:txBody>
      </p:sp>
      <p:sp>
        <p:nvSpPr>
          <p:cNvPr id="5" name="Slide Number Placeholder 4"/>
          <p:cNvSpPr>
            <a:spLocks noGrp="1"/>
          </p:cNvSpPr>
          <p:nvPr>
            <p:ph type="sldNum" sz="quarter" idx="12"/>
          </p:nvPr>
        </p:nvSpPr>
        <p:spPr/>
        <p:txBody>
          <a:bodyPr/>
          <a:lstStyle/>
          <a:p>
            <a:fld id="{B4A003A5-6C53-49A2-B89F-0500EB6A5B24}" type="slidenum">
              <a:rPr lang="en-US" smtClean="0"/>
              <a:t>10</a:t>
            </a:fld>
            <a:endParaRPr lang="en-US"/>
          </a:p>
        </p:txBody>
      </p:sp>
    </p:spTree>
    <p:extLst>
      <p:ext uri="{BB962C8B-B14F-4D97-AF65-F5344CB8AC3E}">
        <p14:creationId xmlns:p14="http://schemas.microsoft.com/office/powerpoint/2010/main" val="9771586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Secondary Skills</a:t>
            </a:r>
            <a:endParaRPr lang="en-US" dirty="0"/>
          </a:p>
        </p:txBody>
      </p:sp>
      <p:sp>
        <p:nvSpPr>
          <p:cNvPr id="3" name="Content Placeholder 2"/>
          <p:cNvSpPr>
            <a:spLocks noGrp="1"/>
          </p:cNvSpPr>
          <p:nvPr>
            <p:ph idx="1"/>
          </p:nvPr>
        </p:nvSpPr>
        <p:spPr/>
        <p:txBody>
          <a:bodyPr>
            <a:normAutofit/>
          </a:bodyPr>
          <a:lstStyle/>
          <a:p>
            <a:r>
              <a:rPr lang="en-US" sz="3200" dirty="0" smtClean="0"/>
              <a:t>We will be doing a little soldering, but not much.  If you want to make things more permanent, you can get circuit prototyping boards and solder components onto them.</a:t>
            </a:r>
          </a:p>
          <a:p>
            <a:r>
              <a:rPr lang="en-US" sz="3200" dirty="0" smtClean="0"/>
              <a:t>We will be doing a little mechanical assembly, but again, this will be pretty simple.</a:t>
            </a:r>
          </a:p>
          <a:p>
            <a:r>
              <a:rPr lang="en-US" sz="3200" dirty="0" smtClean="0"/>
              <a:t>You should document your work so you remember what you did.  Often, we will build something, then take it apart and build something else.  Photos are great, and so are written notes and diagrams.</a:t>
            </a:r>
            <a:endParaRPr lang="en-US" sz="3200" dirty="0"/>
          </a:p>
        </p:txBody>
      </p:sp>
      <p:sp>
        <p:nvSpPr>
          <p:cNvPr id="4" name="Footer Placeholder 3"/>
          <p:cNvSpPr>
            <a:spLocks noGrp="1"/>
          </p:cNvSpPr>
          <p:nvPr>
            <p:ph type="ftr" sz="quarter" idx="11"/>
          </p:nvPr>
        </p:nvSpPr>
        <p:spPr/>
        <p:txBody>
          <a:bodyPr/>
          <a:lstStyle/>
          <a:p>
            <a:r>
              <a:rPr lang="en-US" smtClean="0"/>
              <a:t>Embedded Programming and Robotics -- Introduction</a:t>
            </a:r>
            <a:endParaRPr lang="en-US"/>
          </a:p>
        </p:txBody>
      </p:sp>
      <p:sp>
        <p:nvSpPr>
          <p:cNvPr id="5" name="Slide Number Placeholder 4"/>
          <p:cNvSpPr>
            <a:spLocks noGrp="1"/>
          </p:cNvSpPr>
          <p:nvPr>
            <p:ph type="sldNum" sz="quarter" idx="12"/>
          </p:nvPr>
        </p:nvSpPr>
        <p:spPr/>
        <p:txBody>
          <a:bodyPr/>
          <a:lstStyle/>
          <a:p>
            <a:fld id="{B4A003A5-6C53-49A2-B89F-0500EB6A5B24}" type="slidenum">
              <a:rPr lang="en-US" smtClean="0"/>
              <a:t>11</a:t>
            </a:fld>
            <a:endParaRPr lang="en-US"/>
          </a:p>
        </p:txBody>
      </p:sp>
    </p:spTree>
    <p:extLst>
      <p:ext uri="{BB962C8B-B14F-4D97-AF65-F5344CB8AC3E}">
        <p14:creationId xmlns:p14="http://schemas.microsoft.com/office/powerpoint/2010/main" val="36659155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89964"/>
          </a:xfrm>
        </p:spPr>
        <p:txBody>
          <a:bodyPr/>
          <a:lstStyle/>
          <a:p>
            <a:pPr algn="ctr"/>
            <a:r>
              <a:rPr lang="en-US" dirty="0" smtClean="0"/>
              <a:t>What We Will Cover: Week 1</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41969756"/>
              </p:ext>
            </p:extLst>
          </p:nvPr>
        </p:nvGraphicFramePr>
        <p:xfrm>
          <a:off x="838200" y="1338350"/>
          <a:ext cx="10515600" cy="5270268"/>
        </p:xfrm>
        <a:graphic>
          <a:graphicData uri="http://schemas.openxmlformats.org/drawingml/2006/table">
            <a:tbl>
              <a:tblPr firstRow="1" bandRow="1">
                <a:tableStyleId>{5C22544A-7EE6-4342-B048-85BDC9FD1C3A}</a:tableStyleId>
              </a:tblPr>
              <a:tblGrid>
                <a:gridCol w="5257800"/>
                <a:gridCol w="5257800"/>
              </a:tblGrid>
              <a:tr h="423948">
                <a:tc>
                  <a:txBody>
                    <a:bodyPr/>
                    <a:lstStyle/>
                    <a:p>
                      <a:r>
                        <a:rPr lang="en-US" dirty="0" smtClean="0"/>
                        <a:t>Morning</a:t>
                      </a:r>
                      <a:endParaRPr lang="en-US" dirty="0"/>
                    </a:p>
                  </a:txBody>
                  <a:tcPr/>
                </a:tc>
                <a:tc>
                  <a:txBody>
                    <a:bodyPr/>
                    <a:lstStyle/>
                    <a:p>
                      <a:r>
                        <a:rPr lang="en-US" dirty="0" smtClean="0"/>
                        <a:t>Afternoon</a:t>
                      </a:r>
                      <a:endParaRPr lang="en-US" dirty="0"/>
                    </a:p>
                  </a:txBody>
                  <a:tcPr/>
                </a:tc>
              </a:tr>
              <a:tr h="370840">
                <a:tc>
                  <a:txBody>
                    <a:bodyPr/>
                    <a:lstStyle/>
                    <a:p>
                      <a:r>
                        <a:rPr lang="en-US" dirty="0" smtClean="0"/>
                        <a:t>Intro</a:t>
                      </a:r>
                      <a:r>
                        <a:rPr lang="en-US" baseline="0" dirty="0" smtClean="0"/>
                        <a:t> and logistics</a:t>
                      </a:r>
                    </a:p>
                    <a:p>
                      <a:r>
                        <a:rPr lang="en-US" baseline="0" dirty="0" smtClean="0"/>
                        <a:t>Basic Electricity and precautions</a:t>
                      </a:r>
                    </a:p>
                    <a:p>
                      <a:r>
                        <a:rPr lang="en-US" baseline="0" dirty="0" smtClean="0"/>
                        <a:t>Arduino Basics, including tools setup</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C/C++ Refresher</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Simple counter exercise</a:t>
                      </a:r>
                      <a:br>
                        <a:rPr lang="en-US" baseline="0" dirty="0" smtClean="0"/>
                      </a:br>
                      <a:r>
                        <a:rPr lang="en-US" baseline="0" dirty="0" smtClean="0"/>
                        <a:t>Transistor Basics</a:t>
                      </a:r>
                      <a:endParaRPr lang="en-US" dirty="0" smtClean="0"/>
                    </a:p>
                    <a:p>
                      <a:r>
                        <a:rPr lang="en-US" dirty="0" smtClean="0"/>
                        <a:t>Sensor Overview</a:t>
                      </a:r>
                      <a:endParaRPr lang="en-US" dirty="0"/>
                    </a:p>
                  </a:txBody>
                  <a:tcPr/>
                </a:tc>
              </a:tr>
              <a:tr h="370840">
                <a:tc>
                  <a:txBody>
                    <a:bodyPr/>
                    <a:lstStyle/>
                    <a:p>
                      <a:pPr lvl="0"/>
                      <a:r>
                        <a:rPr lang="en-US" sz="1800" kern="1200" dirty="0" smtClean="0">
                          <a:solidFill>
                            <a:schemeClr val="dk1"/>
                          </a:solidFill>
                          <a:effectLst/>
                          <a:latin typeface="+mn-lt"/>
                          <a:ea typeface="+mn-ea"/>
                          <a:cs typeface="+mn-cs"/>
                        </a:rPr>
                        <a:t>Robot Assembly: connecting the motors, basic wiring</a:t>
                      </a:r>
                    </a:p>
                    <a:p>
                      <a:pPr lvl="0"/>
                      <a:r>
                        <a:rPr lang="en-US" sz="1800" kern="1200" dirty="0" smtClean="0">
                          <a:solidFill>
                            <a:schemeClr val="dk1"/>
                          </a:solidFill>
                          <a:effectLst/>
                          <a:latin typeface="+mn-lt"/>
                          <a:ea typeface="+mn-ea"/>
                          <a:cs typeface="+mn-cs"/>
                        </a:rPr>
                        <a:t>LCD display and keypad</a:t>
                      </a:r>
                    </a:p>
                    <a:p>
                      <a:r>
                        <a:rPr lang="en-US" sz="1800" kern="1200" dirty="0" smtClean="0">
                          <a:solidFill>
                            <a:schemeClr val="dk1"/>
                          </a:solidFill>
                          <a:effectLst/>
                          <a:latin typeface="+mn-lt"/>
                          <a:ea typeface="+mn-ea"/>
                          <a:cs typeface="+mn-cs"/>
                        </a:rPr>
                        <a:t>Mechanical design</a:t>
                      </a:r>
                      <a:endParaRPr lang="en-US" dirty="0"/>
                    </a:p>
                  </a:txBody>
                  <a:tcPr/>
                </a:tc>
                <a:tc>
                  <a:txBody>
                    <a:bodyPr/>
                    <a:lstStyle/>
                    <a:p>
                      <a:pPr lvl="0"/>
                      <a:r>
                        <a:rPr lang="en-US" sz="1800" kern="1200" dirty="0" smtClean="0">
                          <a:solidFill>
                            <a:schemeClr val="dk1"/>
                          </a:solidFill>
                          <a:effectLst/>
                          <a:latin typeface="+mn-lt"/>
                          <a:ea typeface="+mn-ea"/>
                          <a:cs typeface="+mn-cs"/>
                        </a:rPr>
                        <a:t>The motor control chip</a:t>
                      </a:r>
                    </a:p>
                    <a:p>
                      <a:r>
                        <a:rPr lang="en-US" sz="1800" kern="1200" dirty="0" smtClean="0">
                          <a:solidFill>
                            <a:schemeClr val="dk1"/>
                          </a:solidFill>
                          <a:effectLst/>
                          <a:latin typeface="+mn-lt"/>
                          <a:ea typeface="+mn-ea"/>
                          <a:cs typeface="+mn-cs"/>
                        </a:rPr>
                        <a:t>Simple program to move forward for 10 seconds and stop</a:t>
                      </a:r>
                      <a:endParaRPr lang="en-US" sz="1800" kern="1200" dirty="0">
                        <a:solidFill>
                          <a:schemeClr val="dk1"/>
                        </a:solidFill>
                        <a:effectLst/>
                        <a:latin typeface="+mn-lt"/>
                        <a:ea typeface="+mn-ea"/>
                        <a:cs typeface="+mn-cs"/>
                      </a:endParaRPr>
                    </a:p>
                    <a:p>
                      <a:r>
                        <a:rPr lang="en-US" sz="1800" kern="1200" dirty="0" smtClean="0">
                          <a:solidFill>
                            <a:schemeClr val="dk1"/>
                          </a:solidFill>
                          <a:effectLst/>
                          <a:latin typeface="+mn-lt"/>
                          <a:ea typeface="+mn-ea"/>
                          <a:cs typeface="+mn-cs"/>
                        </a:rPr>
                        <a:t>Program</a:t>
                      </a:r>
                      <a:r>
                        <a:rPr lang="en-US" sz="1800" kern="1200" baseline="0" dirty="0" smtClean="0">
                          <a:solidFill>
                            <a:schemeClr val="dk1"/>
                          </a:solidFill>
                          <a:effectLst/>
                          <a:latin typeface="+mn-lt"/>
                          <a:ea typeface="+mn-ea"/>
                          <a:cs typeface="+mn-cs"/>
                        </a:rPr>
                        <a:t> to turn in a circle for 30 seconds</a:t>
                      </a:r>
                      <a:endParaRPr lang="en-US" sz="1800" kern="1200" dirty="0" smtClean="0">
                        <a:solidFill>
                          <a:schemeClr val="dk1"/>
                        </a:solidFill>
                        <a:effectLst/>
                        <a:latin typeface="+mn-lt"/>
                        <a:ea typeface="+mn-ea"/>
                        <a:cs typeface="+mn-cs"/>
                      </a:endParaRPr>
                    </a:p>
                  </a:txBody>
                  <a:tcPr/>
                </a:tc>
              </a:tr>
              <a:tr h="370840">
                <a:tc>
                  <a:txBody>
                    <a:bodyPr/>
                    <a:lstStyle/>
                    <a:p>
                      <a:pPr lvl="0"/>
                      <a:r>
                        <a:rPr lang="en-US" sz="1800" kern="1200" dirty="0" smtClean="0">
                          <a:solidFill>
                            <a:schemeClr val="dk1"/>
                          </a:solidFill>
                          <a:effectLst/>
                          <a:latin typeface="+mn-lt"/>
                          <a:ea typeface="+mn-ea"/>
                          <a:cs typeface="+mn-cs"/>
                        </a:rPr>
                        <a:t>The IR sensor and edge-following</a:t>
                      </a:r>
                    </a:p>
                    <a:p>
                      <a:r>
                        <a:rPr lang="en-US" sz="1800" kern="1200" dirty="0" smtClean="0">
                          <a:solidFill>
                            <a:schemeClr val="dk1"/>
                          </a:solidFill>
                          <a:effectLst/>
                          <a:latin typeface="+mn-lt"/>
                          <a:ea typeface="+mn-ea"/>
                          <a:cs typeface="+mn-cs"/>
                        </a:rPr>
                        <a:t>Bluetooth communication</a:t>
                      </a:r>
                      <a:endParaRPr lang="en-US" dirty="0"/>
                    </a:p>
                  </a:txBody>
                  <a:tcPr/>
                </a:tc>
                <a:tc>
                  <a:txBody>
                    <a:bodyPr/>
                    <a:lstStyle/>
                    <a:p>
                      <a:pPr lvl="0"/>
                      <a:r>
                        <a:rPr lang="en-US" sz="1800" kern="1200" dirty="0" smtClean="0">
                          <a:solidFill>
                            <a:schemeClr val="dk1"/>
                          </a:solidFill>
                          <a:effectLst/>
                          <a:latin typeface="+mn-lt"/>
                          <a:ea typeface="+mn-ea"/>
                          <a:cs typeface="+mn-cs"/>
                        </a:rPr>
                        <a:t>Controlling your robot from Bluetooth</a:t>
                      </a:r>
                    </a:p>
                    <a:p>
                      <a:r>
                        <a:rPr lang="en-US" sz="1800" kern="1200" dirty="0" smtClean="0">
                          <a:solidFill>
                            <a:schemeClr val="dk1"/>
                          </a:solidFill>
                          <a:effectLst/>
                          <a:latin typeface="+mn-lt"/>
                          <a:ea typeface="+mn-ea"/>
                          <a:cs typeface="+mn-cs"/>
                        </a:rPr>
                        <a:t>Joystick control</a:t>
                      </a:r>
                      <a:endParaRPr lang="en-US" dirty="0"/>
                    </a:p>
                  </a:txBody>
                  <a:tcPr/>
                </a:tc>
              </a:tr>
              <a:tr h="370840">
                <a:tc>
                  <a:txBody>
                    <a:bodyPr/>
                    <a:lstStyle/>
                    <a:p>
                      <a:pPr lvl="0"/>
                      <a:r>
                        <a:rPr lang="en-US" sz="1800" kern="1200" dirty="0" smtClean="0">
                          <a:solidFill>
                            <a:schemeClr val="dk1"/>
                          </a:solidFill>
                          <a:effectLst/>
                          <a:latin typeface="+mn-lt"/>
                          <a:ea typeface="+mn-ea"/>
                          <a:cs typeface="+mn-cs"/>
                        </a:rPr>
                        <a:t>Light sensors</a:t>
                      </a:r>
                    </a:p>
                    <a:p>
                      <a:pPr lvl="0"/>
                      <a:r>
                        <a:rPr lang="en-US" sz="1800" kern="1200" dirty="0" smtClean="0">
                          <a:solidFill>
                            <a:schemeClr val="dk1"/>
                          </a:solidFill>
                          <a:effectLst/>
                          <a:latin typeface="+mn-lt"/>
                          <a:ea typeface="+mn-ea"/>
                          <a:cs typeface="+mn-cs"/>
                        </a:rPr>
                        <a:t>Follow the light beam program</a:t>
                      </a:r>
                    </a:p>
                    <a:p>
                      <a:r>
                        <a:rPr lang="en-US" sz="1800" kern="1200" dirty="0" smtClean="0">
                          <a:solidFill>
                            <a:schemeClr val="dk1"/>
                          </a:solidFill>
                          <a:effectLst/>
                          <a:latin typeface="+mn-lt"/>
                          <a:ea typeface="+mn-ea"/>
                          <a:cs typeface="+mn-cs"/>
                        </a:rPr>
                        <a:t>Temperature/humidity sensor: sending back status.</a:t>
                      </a:r>
                      <a:endParaRPr lang="en-US" dirty="0"/>
                    </a:p>
                  </a:txBody>
                  <a:tcPr/>
                </a:tc>
                <a:tc>
                  <a:txBody>
                    <a:bodyPr/>
                    <a:lstStyle/>
                    <a:p>
                      <a:r>
                        <a:rPr lang="en-US" sz="1800" kern="1200" dirty="0" smtClean="0">
                          <a:solidFill>
                            <a:schemeClr val="dk1"/>
                          </a:solidFill>
                          <a:effectLst/>
                          <a:latin typeface="+mn-lt"/>
                          <a:ea typeface="+mn-ea"/>
                          <a:cs typeface="+mn-cs"/>
                        </a:rPr>
                        <a:t>The range finder.</a:t>
                      </a:r>
                    </a:p>
                    <a:p>
                      <a:r>
                        <a:rPr lang="en-US" sz="1800" kern="1200" dirty="0" smtClean="0">
                          <a:solidFill>
                            <a:schemeClr val="dk1"/>
                          </a:solidFill>
                          <a:effectLst/>
                          <a:latin typeface="+mn-lt"/>
                          <a:ea typeface="+mn-ea"/>
                          <a:cs typeface="+mn-cs"/>
                        </a:rPr>
                        <a:t>“Follow me” program</a:t>
                      </a:r>
                    </a:p>
                    <a:p>
                      <a:r>
                        <a:rPr lang="en-US" sz="1800" kern="1200" dirty="0" smtClean="0">
                          <a:solidFill>
                            <a:schemeClr val="dk1"/>
                          </a:solidFill>
                          <a:effectLst/>
                          <a:latin typeface="+mn-lt"/>
                          <a:ea typeface="+mn-ea"/>
                          <a:cs typeface="+mn-cs"/>
                        </a:rPr>
                        <a:t>Interrupts and interrupt service routines</a:t>
                      </a:r>
                      <a:endParaRPr lang="en-US" dirty="0"/>
                    </a:p>
                  </a:txBody>
                  <a:tcPr/>
                </a:tc>
              </a:tr>
              <a:tr h="370840">
                <a:tc>
                  <a:txBody>
                    <a:bodyPr/>
                    <a:lstStyle/>
                    <a:p>
                      <a:pPr lvl="0"/>
                      <a:r>
                        <a:rPr lang="en-US" sz="1800" kern="1200" dirty="0" smtClean="0">
                          <a:solidFill>
                            <a:schemeClr val="dk1"/>
                          </a:solidFill>
                          <a:effectLst/>
                          <a:latin typeface="+mn-lt"/>
                          <a:ea typeface="+mn-ea"/>
                          <a:cs typeface="+mn-cs"/>
                        </a:rPr>
                        <a:t>Intro to Raspberry Pi</a:t>
                      </a:r>
                    </a:p>
                    <a:p>
                      <a:pPr lvl="0"/>
                      <a:r>
                        <a:rPr lang="en-US" sz="1800" kern="1200" dirty="0" smtClean="0">
                          <a:solidFill>
                            <a:schemeClr val="dk1"/>
                          </a:solidFill>
                          <a:effectLst/>
                          <a:latin typeface="+mn-lt"/>
                          <a:ea typeface="+mn-ea"/>
                          <a:cs typeface="+mn-cs"/>
                        </a:rPr>
                        <a:t>Basic Linux commands</a:t>
                      </a:r>
                    </a:p>
                    <a:p>
                      <a:r>
                        <a:rPr lang="en-US" sz="1800" kern="1200" dirty="0" smtClean="0">
                          <a:solidFill>
                            <a:schemeClr val="dk1"/>
                          </a:solidFill>
                          <a:effectLst/>
                          <a:latin typeface="+mn-lt"/>
                          <a:ea typeface="+mn-ea"/>
                          <a:cs typeface="+mn-cs"/>
                        </a:rPr>
                        <a:t>Using the GPIO pins</a:t>
                      </a:r>
                      <a:endParaRPr lang="en-US" dirty="0"/>
                    </a:p>
                  </a:txBody>
                  <a:tcPr/>
                </a:tc>
                <a:tc>
                  <a:txBody>
                    <a:bodyPr/>
                    <a:lstStyle/>
                    <a:p>
                      <a:r>
                        <a:rPr lang="en-US" sz="1800" kern="1200" dirty="0" smtClean="0">
                          <a:solidFill>
                            <a:schemeClr val="dk1"/>
                          </a:solidFill>
                          <a:effectLst/>
                          <a:latin typeface="+mn-lt"/>
                          <a:ea typeface="+mn-ea"/>
                          <a:cs typeface="+mn-cs"/>
                        </a:rPr>
                        <a:t>Introduction to Python: basic syntax, conditionals, loops, GPIO access</a:t>
                      </a:r>
                      <a:endParaRPr lang="en-US" dirty="0"/>
                    </a:p>
                  </a:txBody>
                  <a:tcPr/>
                </a:tc>
              </a:tr>
            </a:tbl>
          </a:graphicData>
        </a:graphic>
      </p:graphicFrame>
      <p:sp>
        <p:nvSpPr>
          <p:cNvPr id="3" name="Footer Placeholder 2"/>
          <p:cNvSpPr>
            <a:spLocks noGrp="1"/>
          </p:cNvSpPr>
          <p:nvPr>
            <p:ph type="ftr" sz="quarter" idx="11"/>
          </p:nvPr>
        </p:nvSpPr>
        <p:spPr/>
        <p:txBody>
          <a:bodyPr/>
          <a:lstStyle/>
          <a:p>
            <a:r>
              <a:rPr lang="en-US" smtClean="0"/>
              <a:t>Embedded Programming and Robotics -- Introduction</a:t>
            </a:r>
            <a:endParaRPr lang="en-US"/>
          </a:p>
        </p:txBody>
      </p:sp>
      <p:sp>
        <p:nvSpPr>
          <p:cNvPr id="5" name="Slide Number Placeholder 4"/>
          <p:cNvSpPr>
            <a:spLocks noGrp="1"/>
          </p:cNvSpPr>
          <p:nvPr>
            <p:ph type="sldNum" sz="quarter" idx="12"/>
          </p:nvPr>
        </p:nvSpPr>
        <p:spPr/>
        <p:txBody>
          <a:bodyPr/>
          <a:lstStyle/>
          <a:p>
            <a:fld id="{B4A003A5-6C53-49A2-B89F-0500EB6A5B24}" type="slidenum">
              <a:rPr lang="en-US" smtClean="0"/>
              <a:t>12</a:t>
            </a:fld>
            <a:endParaRPr lang="en-US"/>
          </a:p>
        </p:txBody>
      </p:sp>
    </p:spTree>
    <p:extLst>
      <p:ext uri="{BB962C8B-B14F-4D97-AF65-F5344CB8AC3E}">
        <p14:creationId xmlns:p14="http://schemas.microsoft.com/office/powerpoint/2010/main" val="10856994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What We Will Cover: Week </a:t>
            </a:r>
            <a:r>
              <a:rPr lang="en-US" dirty="0" smtClean="0"/>
              <a:t>2</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23465593"/>
              </p:ext>
            </p:extLst>
          </p:nvPr>
        </p:nvGraphicFramePr>
        <p:xfrm>
          <a:off x="838200" y="1825625"/>
          <a:ext cx="10515600" cy="3576320"/>
        </p:xfrm>
        <a:graphic>
          <a:graphicData uri="http://schemas.openxmlformats.org/drawingml/2006/table">
            <a:tbl>
              <a:tblPr firstRow="1" bandRow="1">
                <a:tableStyleId>{5C22544A-7EE6-4342-B048-85BDC9FD1C3A}</a:tableStyleId>
              </a:tblPr>
              <a:tblGrid>
                <a:gridCol w="5257800"/>
                <a:gridCol w="5257800"/>
              </a:tblGrid>
              <a:tr h="370840">
                <a:tc>
                  <a:txBody>
                    <a:bodyPr/>
                    <a:lstStyle/>
                    <a:p>
                      <a:r>
                        <a:rPr lang="en-US" dirty="0" smtClean="0"/>
                        <a:t>Morning</a:t>
                      </a:r>
                      <a:endParaRPr lang="en-US" dirty="0"/>
                    </a:p>
                  </a:txBody>
                  <a:tcPr/>
                </a:tc>
                <a:tc>
                  <a:txBody>
                    <a:bodyPr/>
                    <a:lstStyle/>
                    <a:p>
                      <a:r>
                        <a:rPr lang="en-US" dirty="0" smtClean="0"/>
                        <a:t>Afternoon</a:t>
                      </a:r>
                      <a:endParaRPr lang="en-US" dirty="0"/>
                    </a:p>
                  </a:txBody>
                  <a:tcPr/>
                </a:tc>
              </a:tr>
              <a:tr h="370840">
                <a:tc>
                  <a:txBody>
                    <a:bodyPr/>
                    <a:lstStyle/>
                    <a:p>
                      <a:r>
                        <a:rPr lang="en-US" sz="1800" kern="1200" dirty="0" smtClean="0">
                          <a:solidFill>
                            <a:schemeClr val="dk1"/>
                          </a:solidFill>
                          <a:effectLst/>
                          <a:latin typeface="+mn-lt"/>
                          <a:ea typeface="+mn-ea"/>
                          <a:cs typeface="+mn-cs"/>
                        </a:rPr>
                        <a:t>Continuing Python: functions, the camera, Internet access</a:t>
                      </a:r>
                      <a:endParaRPr lang="en-US" dirty="0"/>
                    </a:p>
                  </a:txBody>
                  <a:tcPr/>
                </a:tc>
                <a:tc>
                  <a:txBody>
                    <a:bodyPr/>
                    <a:lstStyle/>
                    <a:p>
                      <a:r>
                        <a:rPr lang="en-US" sz="1800" kern="1200" dirty="0" smtClean="0">
                          <a:solidFill>
                            <a:schemeClr val="dk1"/>
                          </a:solidFill>
                          <a:effectLst/>
                          <a:latin typeface="+mn-lt"/>
                          <a:ea typeface="+mn-ea"/>
                          <a:cs typeface="+mn-cs"/>
                        </a:rPr>
                        <a:t>More Python: Bluetooth, CURSES screen control library, etc.</a:t>
                      </a:r>
                      <a:endParaRPr lang="en-US" dirty="0"/>
                    </a:p>
                  </a:txBody>
                  <a:tcPr/>
                </a:tc>
              </a:tr>
              <a:tr h="370840">
                <a:tc>
                  <a:txBody>
                    <a:bodyPr/>
                    <a:lstStyle/>
                    <a:p>
                      <a:pPr lvl="0"/>
                      <a:r>
                        <a:rPr lang="en-US" sz="1800" kern="1200" dirty="0" smtClean="0">
                          <a:solidFill>
                            <a:schemeClr val="dk1"/>
                          </a:solidFill>
                          <a:effectLst/>
                          <a:latin typeface="+mn-lt"/>
                          <a:ea typeface="+mn-ea"/>
                          <a:cs typeface="+mn-cs"/>
                        </a:rPr>
                        <a:t>Robot control with the Raspberry Pi through Bluetooth</a:t>
                      </a:r>
                    </a:p>
                    <a:p>
                      <a:r>
                        <a:rPr lang="en-US" sz="1800" kern="1200" dirty="0" smtClean="0">
                          <a:solidFill>
                            <a:schemeClr val="dk1"/>
                          </a:solidFill>
                          <a:effectLst/>
                          <a:latin typeface="+mn-lt"/>
                          <a:ea typeface="+mn-ea"/>
                          <a:cs typeface="+mn-cs"/>
                        </a:rPr>
                        <a:t>Android control program</a:t>
                      </a:r>
                      <a:endParaRPr lang="en-US" dirty="0"/>
                    </a:p>
                  </a:txBody>
                  <a:tcPr/>
                </a:tc>
                <a:tc>
                  <a:txBody>
                    <a:bodyPr/>
                    <a:lstStyle/>
                    <a:p>
                      <a:pPr lvl="0"/>
                      <a:r>
                        <a:rPr lang="en-US" sz="1800" kern="1200" dirty="0" smtClean="0">
                          <a:solidFill>
                            <a:schemeClr val="dk1"/>
                          </a:solidFill>
                          <a:effectLst/>
                          <a:latin typeface="+mn-lt"/>
                          <a:ea typeface="+mn-ea"/>
                          <a:cs typeface="+mn-cs"/>
                        </a:rPr>
                        <a:t>Robot controller with the Pi.</a:t>
                      </a:r>
                    </a:p>
                    <a:p>
                      <a:pPr lvl="0"/>
                      <a:r>
                        <a:rPr lang="en-US" sz="1800" kern="1200" dirty="0" smtClean="0">
                          <a:solidFill>
                            <a:schemeClr val="dk1"/>
                          </a:solidFill>
                          <a:effectLst/>
                          <a:latin typeface="+mn-lt"/>
                          <a:ea typeface="+mn-ea"/>
                          <a:cs typeface="+mn-cs"/>
                        </a:rPr>
                        <a:t>PWM</a:t>
                      </a:r>
                      <a:r>
                        <a:rPr lang="en-US" sz="1800" kern="1200" baseline="0" dirty="0" smtClean="0">
                          <a:solidFill>
                            <a:schemeClr val="dk1"/>
                          </a:solidFill>
                          <a:effectLst/>
                          <a:latin typeface="+mn-lt"/>
                          <a:ea typeface="+mn-ea"/>
                          <a:cs typeface="+mn-cs"/>
                        </a:rPr>
                        <a:t> on the Pi</a:t>
                      </a:r>
                      <a:endParaRPr lang="en-US" sz="1800" kern="1200" dirty="0" smtClean="0">
                        <a:solidFill>
                          <a:schemeClr val="dk1"/>
                        </a:solidFill>
                        <a:effectLst/>
                        <a:latin typeface="+mn-lt"/>
                        <a:ea typeface="+mn-ea"/>
                        <a:cs typeface="+mn-cs"/>
                      </a:endParaRPr>
                    </a:p>
                    <a:p>
                      <a:endParaRPr lang="en-US" dirty="0"/>
                    </a:p>
                  </a:txBody>
                  <a:tcPr/>
                </a:tc>
              </a:tr>
              <a:tr h="370840">
                <a:tc>
                  <a:txBody>
                    <a:bodyPr/>
                    <a:lstStyle/>
                    <a:p>
                      <a:pPr lvl="0"/>
                      <a:r>
                        <a:rPr lang="en-US" sz="1800" kern="1200" dirty="0" smtClean="0">
                          <a:solidFill>
                            <a:schemeClr val="dk1"/>
                          </a:solidFill>
                          <a:effectLst/>
                          <a:latin typeface="+mn-lt"/>
                          <a:ea typeface="+mn-ea"/>
                          <a:cs typeface="+mn-cs"/>
                        </a:rPr>
                        <a:t>The Raspberry Pi camera.</a:t>
                      </a:r>
                    </a:p>
                    <a:p>
                      <a:r>
                        <a:rPr lang="en-US" sz="1800" kern="1200" dirty="0" smtClean="0">
                          <a:solidFill>
                            <a:schemeClr val="dk1"/>
                          </a:solidFill>
                          <a:effectLst/>
                          <a:latin typeface="+mn-lt"/>
                          <a:ea typeface="+mn-ea"/>
                          <a:cs typeface="+mn-cs"/>
                        </a:rPr>
                        <a:t>The </a:t>
                      </a:r>
                      <a:r>
                        <a:rPr lang="en-US" sz="1800" kern="1200" dirty="0" err="1" smtClean="0">
                          <a:solidFill>
                            <a:schemeClr val="dk1"/>
                          </a:solidFill>
                          <a:effectLst/>
                          <a:latin typeface="+mn-lt"/>
                          <a:ea typeface="+mn-ea"/>
                          <a:cs typeface="+mn-cs"/>
                        </a:rPr>
                        <a:t>OpenCV</a:t>
                      </a:r>
                      <a:r>
                        <a:rPr lang="en-US" sz="1800" kern="1200" dirty="0" smtClean="0">
                          <a:solidFill>
                            <a:schemeClr val="dk1"/>
                          </a:solidFill>
                          <a:effectLst/>
                          <a:latin typeface="+mn-lt"/>
                          <a:ea typeface="+mn-ea"/>
                          <a:cs typeface="+mn-cs"/>
                        </a:rPr>
                        <a:t> library</a:t>
                      </a:r>
                      <a:endParaRPr lang="en-US" dirty="0"/>
                    </a:p>
                  </a:txBody>
                  <a:tcPr/>
                </a:tc>
                <a:tc>
                  <a:txBody>
                    <a:bodyPr/>
                    <a:lstStyle/>
                    <a:p>
                      <a:r>
                        <a:rPr lang="en-US" sz="1800" kern="1200" dirty="0" smtClean="0">
                          <a:solidFill>
                            <a:schemeClr val="dk1"/>
                          </a:solidFill>
                          <a:effectLst/>
                          <a:latin typeface="+mn-lt"/>
                          <a:ea typeface="+mn-ea"/>
                          <a:cs typeface="+mn-cs"/>
                        </a:rPr>
                        <a:t>Roving camera</a:t>
                      </a:r>
                      <a:endParaRPr lang="en-US" dirty="0"/>
                    </a:p>
                  </a:txBody>
                  <a:tcPr/>
                </a:tc>
              </a:tr>
              <a:tr h="370840">
                <a:tc>
                  <a:txBody>
                    <a:bodyPr/>
                    <a:lstStyle/>
                    <a:p>
                      <a:r>
                        <a:rPr lang="en-US" sz="1800" kern="1200" dirty="0" smtClean="0">
                          <a:solidFill>
                            <a:schemeClr val="dk1"/>
                          </a:solidFill>
                          <a:effectLst/>
                          <a:latin typeface="+mn-lt"/>
                          <a:ea typeface="+mn-ea"/>
                          <a:cs typeface="+mn-cs"/>
                        </a:rPr>
                        <a:t>Programming the Pi in C/C++</a:t>
                      </a:r>
                      <a:endParaRPr lang="en-US" dirty="0"/>
                    </a:p>
                  </a:txBody>
                  <a:tcPr/>
                </a:tc>
                <a:tc>
                  <a:txBody>
                    <a:bodyPr/>
                    <a:lstStyle/>
                    <a:p>
                      <a:pPr lvl="0"/>
                      <a:r>
                        <a:rPr lang="en-US" sz="1800" kern="1200" dirty="0" smtClean="0">
                          <a:solidFill>
                            <a:schemeClr val="dk1"/>
                          </a:solidFill>
                          <a:effectLst/>
                          <a:latin typeface="+mn-lt"/>
                          <a:ea typeface="+mn-ea"/>
                          <a:cs typeface="+mn-cs"/>
                        </a:rPr>
                        <a:t>More C/C++ on the Pi</a:t>
                      </a:r>
                    </a:p>
                    <a:p>
                      <a:r>
                        <a:rPr lang="en-US" sz="1800" kern="1200" dirty="0" smtClean="0">
                          <a:solidFill>
                            <a:schemeClr val="dk1"/>
                          </a:solidFill>
                          <a:effectLst/>
                          <a:latin typeface="+mn-lt"/>
                          <a:ea typeface="+mn-ea"/>
                          <a:cs typeface="+mn-cs"/>
                        </a:rPr>
                        <a:t>Intro to Pi assembly language</a:t>
                      </a:r>
                      <a:endParaRPr lang="en-US" dirty="0"/>
                    </a:p>
                  </a:txBody>
                  <a:tcPr/>
                </a:tc>
              </a:tr>
              <a:tr h="370840">
                <a:tc>
                  <a:txBody>
                    <a:bodyPr/>
                    <a:lstStyle/>
                    <a:p>
                      <a:pPr lvl="0"/>
                      <a:r>
                        <a:rPr lang="en-US" sz="1800" kern="1200" dirty="0" smtClean="0">
                          <a:solidFill>
                            <a:schemeClr val="dk1"/>
                          </a:solidFill>
                          <a:effectLst/>
                          <a:latin typeface="+mn-lt"/>
                          <a:ea typeface="+mn-ea"/>
                          <a:cs typeface="+mn-cs"/>
                        </a:rPr>
                        <a:t>Design your own program</a:t>
                      </a:r>
                      <a:endParaRPr lang="en-US" dirty="0"/>
                    </a:p>
                  </a:txBody>
                  <a:tcPr/>
                </a:tc>
                <a:tc>
                  <a:txBody>
                    <a:bodyPr/>
                    <a:lstStyle/>
                    <a:p>
                      <a:r>
                        <a:rPr lang="en-US" dirty="0" smtClean="0"/>
                        <a:t>Finish project</a:t>
                      </a:r>
                      <a:r>
                        <a:rPr lang="en-US" baseline="0" dirty="0" smtClean="0"/>
                        <a:t>s and discuss future direction</a:t>
                      </a:r>
                      <a:endParaRPr lang="en-US" dirty="0"/>
                    </a:p>
                  </a:txBody>
                  <a:tcPr/>
                </a:tc>
              </a:tr>
            </a:tbl>
          </a:graphicData>
        </a:graphic>
      </p:graphicFrame>
      <p:sp>
        <p:nvSpPr>
          <p:cNvPr id="5" name="Footer Placeholder 4"/>
          <p:cNvSpPr>
            <a:spLocks noGrp="1"/>
          </p:cNvSpPr>
          <p:nvPr>
            <p:ph type="ftr" sz="quarter" idx="11"/>
          </p:nvPr>
        </p:nvSpPr>
        <p:spPr/>
        <p:txBody>
          <a:bodyPr/>
          <a:lstStyle/>
          <a:p>
            <a:r>
              <a:rPr lang="en-US" smtClean="0"/>
              <a:t>Embedded Programming and Robotics -- Introduction</a:t>
            </a:r>
            <a:endParaRPr lang="en-US"/>
          </a:p>
        </p:txBody>
      </p:sp>
      <p:sp>
        <p:nvSpPr>
          <p:cNvPr id="6" name="Slide Number Placeholder 5"/>
          <p:cNvSpPr>
            <a:spLocks noGrp="1"/>
          </p:cNvSpPr>
          <p:nvPr>
            <p:ph type="sldNum" sz="quarter" idx="12"/>
          </p:nvPr>
        </p:nvSpPr>
        <p:spPr/>
        <p:txBody>
          <a:bodyPr/>
          <a:lstStyle/>
          <a:p>
            <a:fld id="{B4A003A5-6C53-49A2-B89F-0500EB6A5B24}" type="slidenum">
              <a:rPr lang="en-US" smtClean="0"/>
              <a:t>13</a:t>
            </a:fld>
            <a:endParaRPr lang="en-US"/>
          </a:p>
        </p:txBody>
      </p:sp>
    </p:spTree>
    <p:extLst>
      <p:ext uri="{BB962C8B-B14F-4D97-AF65-F5344CB8AC3E}">
        <p14:creationId xmlns:p14="http://schemas.microsoft.com/office/powerpoint/2010/main" val="37536654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Schedule Notes</a:t>
            </a:r>
            <a:endParaRPr lang="en-US" dirty="0"/>
          </a:p>
        </p:txBody>
      </p:sp>
      <p:sp>
        <p:nvSpPr>
          <p:cNvPr id="3" name="Content Placeholder 2"/>
          <p:cNvSpPr>
            <a:spLocks noGrp="1"/>
          </p:cNvSpPr>
          <p:nvPr>
            <p:ph idx="1"/>
          </p:nvPr>
        </p:nvSpPr>
        <p:spPr/>
        <p:txBody>
          <a:bodyPr>
            <a:normAutofit/>
          </a:bodyPr>
          <a:lstStyle/>
          <a:p>
            <a:r>
              <a:rPr lang="en-US" sz="3200" dirty="0" smtClean="0"/>
              <a:t>There are some basic things we must cover, such as Arduino programming, Python, the basics of the boards, and so on</a:t>
            </a:r>
          </a:p>
          <a:p>
            <a:r>
              <a:rPr lang="en-US" sz="3200" dirty="0" smtClean="0"/>
              <a:t>However, if the class has a consensus on an additional related topic, or expansion on some of the existing ones, I’m open to suggestions</a:t>
            </a:r>
            <a:endParaRPr lang="en-US" sz="3200" dirty="0"/>
          </a:p>
        </p:txBody>
      </p:sp>
      <p:sp>
        <p:nvSpPr>
          <p:cNvPr id="4" name="Footer Placeholder 3"/>
          <p:cNvSpPr>
            <a:spLocks noGrp="1"/>
          </p:cNvSpPr>
          <p:nvPr>
            <p:ph type="ftr" sz="quarter" idx="11"/>
          </p:nvPr>
        </p:nvSpPr>
        <p:spPr/>
        <p:txBody>
          <a:bodyPr/>
          <a:lstStyle/>
          <a:p>
            <a:r>
              <a:rPr lang="en-US" smtClean="0"/>
              <a:t>Embedded Programming and Robotics -- Introduction</a:t>
            </a:r>
            <a:endParaRPr lang="en-US"/>
          </a:p>
        </p:txBody>
      </p:sp>
      <p:sp>
        <p:nvSpPr>
          <p:cNvPr id="5" name="Slide Number Placeholder 4"/>
          <p:cNvSpPr>
            <a:spLocks noGrp="1"/>
          </p:cNvSpPr>
          <p:nvPr>
            <p:ph type="sldNum" sz="quarter" idx="12"/>
          </p:nvPr>
        </p:nvSpPr>
        <p:spPr/>
        <p:txBody>
          <a:bodyPr/>
          <a:lstStyle/>
          <a:p>
            <a:fld id="{B4A003A5-6C53-49A2-B89F-0500EB6A5B24}" type="slidenum">
              <a:rPr lang="en-US" smtClean="0"/>
              <a:t>14</a:t>
            </a:fld>
            <a:endParaRPr lang="en-US"/>
          </a:p>
        </p:txBody>
      </p:sp>
    </p:spTree>
    <p:extLst>
      <p:ext uri="{BB962C8B-B14F-4D97-AF65-F5344CB8AC3E}">
        <p14:creationId xmlns:p14="http://schemas.microsoft.com/office/powerpoint/2010/main" val="17388286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Murphy’s Law</a:t>
            </a:r>
            <a:endParaRPr lang="en-US" dirty="0"/>
          </a:p>
        </p:txBody>
      </p:sp>
      <p:sp>
        <p:nvSpPr>
          <p:cNvPr id="3" name="Content Placeholder 2"/>
          <p:cNvSpPr>
            <a:spLocks noGrp="1"/>
          </p:cNvSpPr>
          <p:nvPr>
            <p:ph idx="1"/>
          </p:nvPr>
        </p:nvSpPr>
        <p:spPr/>
        <p:txBody>
          <a:bodyPr/>
          <a:lstStyle/>
          <a:p>
            <a:r>
              <a:rPr lang="en-US" dirty="0" smtClean="0"/>
              <a:t>Anything that can go wrong will go wrong</a:t>
            </a:r>
          </a:p>
          <a:p>
            <a:r>
              <a:rPr lang="en-US" dirty="0" smtClean="0"/>
              <a:t>Corollary: at the worst possible time</a:t>
            </a:r>
          </a:p>
          <a:p>
            <a:endParaRPr lang="en-US" dirty="0"/>
          </a:p>
          <a:p>
            <a:r>
              <a:rPr lang="en-US" dirty="0" smtClean="0"/>
              <a:t>This course involves wiring, electronic parts, and software you didn’t write.  Things will go wrong.  Connections will come loose, chips will burn out, programs won’t work the way you think they should, and so on.  This is all part of our craft.  Don’t worry about it.</a:t>
            </a:r>
            <a:endParaRPr lang="en-US" dirty="0"/>
          </a:p>
        </p:txBody>
      </p:sp>
      <p:sp>
        <p:nvSpPr>
          <p:cNvPr id="4" name="Footer Placeholder 3"/>
          <p:cNvSpPr>
            <a:spLocks noGrp="1"/>
          </p:cNvSpPr>
          <p:nvPr>
            <p:ph type="ftr" sz="quarter" idx="11"/>
          </p:nvPr>
        </p:nvSpPr>
        <p:spPr/>
        <p:txBody>
          <a:bodyPr/>
          <a:lstStyle/>
          <a:p>
            <a:r>
              <a:rPr lang="en-US" smtClean="0"/>
              <a:t>Embedded Programming and Robotics -- Introduction</a:t>
            </a:r>
            <a:endParaRPr lang="en-US"/>
          </a:p>
        </p:txBody>
      </p:sp>
      <p:sp>
        <p:nvSpPr>
          <p:cNvPr id="5" name="Slide Number Placeholder 4"/>
          <p:cNvSpPr>
            <a:spLocks noGrp="1"/>
          </p:cNvSpPr>
          <p:nvPr>
            <p:ph type="sldNum" sz="quarter" idx="12"/>
          </p:nvPr>
        </p:nvSpPr>
        <p:spPr/>
        <p:txBody>
          <a:bodyPr/>
          <a:lstStyle/>
          <a:p>
            <a:fld id="{B4A003A5-6C53-49A2-B89F-0500EB6A5B24}" type="slidenum">
              <a:rPr lang="en-US" smtClean="0"/>
              <a:t>15</a:t>
            </a:fld>
            <a:endParaRPr lang="en-US"/>
          </a:p>
        </p:txBody>
      </p:sp>
    </p:spTree>
    <p:extLst>
      <p:ext uri="{BB962C8B-B14F-4D97-AF65-F5344CB8AC3E}">
        <p14:creationId xmlns:p14="http://schemas.microsoft.com/office/powerpoint/2010/main" val="10669415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69163"/>
            <a:ext cx="10515600" cy="2852737"/>
          </a:xfrm>
        </p:spPr>
        <p:txBody>
          <a:bodyPr/>
          <a:lstStyle/>
          <a:p>
            <a:pPr algn="ctr"/>
            <a:r>
              <a:rPr lang="en-US" dirty="0" smtClean="0"/>
              <a:t>Let’s Get Started!</a:t>
            </a:r>
            <a:endParaRPr lang="en-US" dirty="0"/>
          </a:p>
        </p:txBody>
      </p:sp>
      <p:sp>
        <p:nvSpPr>
          <p:cNvPr id="3" name="Text Placeholder 2"/>
          <p:cNvSpPr>
            <a:spLocks noGrp="1"/>
          </p:cNvSpPr>
          <p:nvPr>
            <p:ph type="body"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Embedded Programming and Robotics -- Introduction</a:t>
            </a:r>
            <a:endParaRPr lang="en-US"/>
          </a:p>
        </p:txBody>
      </p:sp>
      <p:sp>
        <p:nvSpPr>
          <p:cNvPr id="5" name="Slide Number Placeholder 4"/>
          <p:cNvSpPr>
            <a:spLocks noGrp="1"/>
          </p:cNvSpPr>
          <p:nvPr>
            <p:ph type="sldNum" sz="quarter" idx="12"/>
          </p:nvPr>
        </p:nvSpPr>
        <p:spPr/>
        <p:txBody>
          <a:bodyPr/>
          <a:lstStyle/>
          <a:p>
            <a:fld id="{B4A003A5-6C53-49A2-B89F-0500EB6A5B24}" type="slidenum">
              <a:rPr lang="en-US" smtClean="0"/>
              <a:t>16</a:t>
            </a:fld>
            <a:endParaRPr lang="en-US"/>
          </a:p>
        </p:txBody>
      </p:sp>
    </p:spTree>
    <p:extLst>
      <p:ext uri="{BB962C8B-B14F-4D97-AF65-F5344CB8AC3E}">
        <p14:creationId xmlns:p14="http://schemas.microsoft.com/office/powerpoint/2010/main" val="1296061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About the Course</a:t>
            </a:r>
            <a:endParaRPr lang="en-US" dirty="0"/>
          </a:p>
        </p:txBody>
      </p:sp>
      <p:sp>
        <p:nvSpPr>
          <p:cNvPr id="3" name="Content Placeholder 2"/>
          <p:cNvSpPr>
            <a:spLocks noGrp="1"/>
          </p:cNvSpPr>
          <p:nvPr>
            <p:ph idx="1"/>
          </p:nvPr>
        </p:nvSpPr>
        <p:spPr/>
        <p:txBody>
          <a:bodyPr>
            <a:normAutofit/>
          </a:bodyPr>
          <a:lstStyle/>
          <a:p>
            <a:r>
              <a:rPr lang="en-US" sz="3200" dirty="0" smtClean="0"/>
              <a:t>During the two weeks we will be together, our main objective is to learn the fundamentals of embedded programming on two processors: the Arduino and the Raspberry Pi</a:t>
            </a:r>
          </a:p>
          <a:p>
            <a:r>
              <a:rPr lang="en-US" sz="3200" dirty="0" smtClean="0"/>
              <a:t>To do this, our main project will be to build a working robot that can be controlled by various programs.  We will use both the Arduino and the Pi for this.</a:t>
            </a:r>
          </a:p>
          <a:p>
            <a:endParaRPr lang="en-US" dirty="0"/>
          </a:p>
        </p:txBody>
      </p:sp>
      <p:sp>
        <p:nvSpPr>
          <p:cNvPr id="4" name="Footer Placeholder 3"/>
          <p:cNvSpPr>
            <a:spLocks noGrp="1"/>
          </p:cNvSpPr>
          <p:nvPr>
            <p:ph type="ftr" sz="quarter" idx="11"/>
          </p:nvPr>
        </p:nvSpPr>
        <p:spPr/>
        <p:txBody>
          <a:bodyPr/>
          <a:lstStyle/>
          <a:p>
            <a:r>
              <a:rPr lang="en-US" smtClean="0"/>
              <a:t>Embedded Programming and Robotics -- Introduction</a:t>
            </a:r>
            <a:endParaRPr lang="en-US"/>
          </a:p>
        </p:txBody>
      </p:sp>
      <p:sp>
        <p:nvSpPr>
          <p:cNvPr id="5" name="Slide Number Placeholder 4"/>
          <p:cNvSpPr>
            <a:spLocks noGrp="1"/>
          </p:cNvSpPr>
          <p:nvPr>
            <p:ph type="sldNum" sz="quarter" idx="12"/>
          </p:nvPr>
        </p:nvSpPr>
        <p:spPr/>
        <p:txBody>
          <a:bodyPr/>
          <a:lstStyle/>
          <a:p>
            <a:fld id="{B4A003A5-6C53-49A2-B89F-0500EB6A5B24}" type="slidenum">
              <a:rPr lang="en-US" smtClean="0"/>
              <a:t>2</a:t>
            </a:fld>
            <a:endParaRPr lang="en-US"/>
          </a:p>
        </p:txBody>
      </p:sp>
    </p:spTree>
    <p:extLst>
      <p:ext uri="{BB962C8B-B14F-4D97-AF65-F5344CB8AC3E}">
        <p14:creationId xmlns:p14="http://schemas.microsoft.com/office/powerpoint/2010/main" val="7760219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About the Course</a:t>
            </a:r>
          </a:p>
        </p:txBody>
      </p:sp>
      <p:sp>
        <p:nvSpPr>
          <p:cNvPr id="3" name="Content Placeholder 2"/>
          <p:cNvSpPr>
            <a:spLocks noGrp="1"/>
          </p:cNvSpPr>
          <p:nvPr>
            <p:ph idx="1"/>
          </p:nvPr>
        </p:nvSpPr>
        <p:spPr/>
        <p:txBody>
          <a:bodyPr>
            <a:normAutofit/>
          </a:bodyPr>
          <a:lstStyle/>
          <a:p>
            <a:r>
              <a:rPr lang="en-US" sz="3200" dirty="0"/>
              <a:t>You’ll work in teams of 4.  You can select your own team.</a:t>
            </a:r>
          </a:p>
          <a:p>
            <a:r>
              <a:rPr lang="en-US" sz="3200" dirty="0"/>
              <a:t>This is a collaborative effort, not a graded class; you are encouraged to help each other learn</a:t>
            </a:r>
          </a:p>
          <a:p>
            <a:r>
              <a:rPr lang="en-US" sz="3200" dirty="0" smtClean="0"/>
              <a:t>By </a:t>
            </a:r>
            <a:r>
              <a:rPr lang="en-US" sz="3200" dirty="0"/>
              <a:t>the end of the workshop, each team will have a working robot and various programs for it</a:t>
            </a:r>
          </a:p>
          <a:p>
            <a:r>
              <a:rPr lang="en-US" sz="3200" dirty="0" smtClean="0"/>
              <a:t>We </a:t>
            </a:r>
            <a:r>
              <a:rPr lang="en-US" sz="3200" dirty="0"/>
              <a:t>will also do other small embedded-programming projects to illustrate principles</a:t>
            </a:r>
          </a:p>
          <a:p>
            <a:endParaRPr lang="en-US" sz="3200" dirty="0"/>
          </a:p>
        </p:txBody>
      </p:sp>
      <p:sp>
        <p:nvSpPr>
          <p:cNvPr id="4" name="Footer Placeholder 3"/>
          <p:cNvSpPr>
            <a:spLocks noGrp="1"/>
          </p:cNvSpPr>
          <p:nvPr>
            <p:ph type="ftr" sz="quarter" idx="11"/>
          </p:nvPr>
        </p:nvSpPr>
        <p:spPr/>
        <p:txBody>
          <a:bodyPr/>
          <a:lstStyle/>
          <a:p>
            <a:r>
              <a:rPr lang="en-US" smtClean="0"/>
              <a:t>Embedded Programming and Robotics -- Introduction</a:t>
            </a:r>
            <a:endParaRPr lang="en-US"/>
          </a:p>
        </p:txBody>
      </p:sp>
      <p:sp>
        <p:nvSpPr>
          <p:cNvPr id="5" name="Slide Number Placeholder 4"/>
          <p:cNvSpPr>
            <a:spLocks noGrp="1"/>
          </p:cNvSpPr>
          <p:nvPr>
            <p:ph type="sldNum" sz="quarter" idx="12"/>
          </p:nvPr>
        </p:nvSpPr>
        <p:spPr/>
        <p:txBody>
          <a:bodyPr/>
          <a:lstStyle/>
          <a:p>
            <a:fld id="{B4A003A5-6C53-49A2-B89F-0500EB6A5B24}" type="slidenum">
              <a:rPr lang="en-US" smtClean="0"/>
              <a:t>3</a:t>
            </a:fld>
            <a:endParaRPr lang="en-US"/>
          </a:p>
        </p:txBody>
      </p:sp>
    </p:spTree>
    <p:extLst>
      <p:ext uri="{BB962C8B-B14F-4D97-AF65-F5344CB8AC3E}">
        <p14:creationId xmlns:p14="http://schemas.microsoft.com/office/powerpoint/2010/main" val="10974323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About the Course</a:t>
            </a:r>
          </a:p>
        </p:txBody>
      </p:sp>
      <p:sp>
        <p:nvSpPr>
          <p:cNvPr id="3" name="Content Placeholder 2"/>
          <p:cNvSpPr>
            <a:spLocks noGrp="1"/>
          </p:cNvSpPr>
          <p:nvPr>
            <p:ph idx="1"/>
          </p:nvPr>
        </p:nvSpPr>
        <p:spPr/>
        <p:txBody>
          <a:bodyPr>
            <a:normAutofit/>
          </a:bodyPr>
          <a:lstStyle/>
          <a:p>
            <a:r>
              <a:rPr lang="en-US" sz="3200" dirty="0"/>
              <a:t>We’ll be doing a little soldering, and we’ll use the multimeter when necessary to check out circuits</a:t>
            </a:r>
          </a:p>
          <a:p>
            <a:r>
              <a:rPr lang="en-US" sz="3200" dirty="0"/>
              <a:t>You’ll learn basic Python programming and gain some familiarity with Linux if you don’t already have it</a:t>
            </a:r>
          </a:p>
          <a:p>
            <a:r>
              <a:rPr lang="en-US" sz="3200" dirty="0"/>
              <a:t>Above all, we’re here to have fun while we’re learning</a:t>
            </a:r>
          </a:p>
          <a:p>
            <a:endParaRPr lang="en-US" sz="3200" dirty="0"/>
          </a:p>
        </p:txBody>
      </p:sp>
      <p:sp>
        <p:nvSpPr>
          <p:cNvPr id="4" name="Footer Placeholder 3"/>
          <p:cNvSpPr>
            <a:spLocks noGrp="1"/>
          </p:cNvSpPr>
          <p:nvPr>
            <p:ph type="ftr" sz="quarter" idx="11"/>
          </p:nvPr>
        </p:nvSpPr>
        <p:spPr/>
        <p:txBody>
          <a:bodyPr/>
          <a:lstStyle/>
          <a:p>
            <a:r>
              <a:rPr lang="en-US" smtClean="0"/>
              <a:t>Embedded Programming and Robotics -- Introduction</a:t>
            </a:r>
            <a:endParaRPr lang="en-US"/>
          </a:p>
        </p:txBody>
      </p:sp>
      <p:sp>
        <p:nvSpPr>
          <p:cNvPr id="5" name="Slide Number Placeholder 4"/>
          <p:cNvSpPr>
            <a:spLocks noGrp="1"/>
          </p:cNvSpPr>
          <p:nvPr>
            <p:ph type="sldNum" sz="quarter" idx="12"/>
          </p:nvPr>
        </p:nvSpPr>
        <p:spPr/>
        <p:txBody>
          <a:bodyPr/>
          <a:lstStyle/>
          <a:p>
            <a:fld id="{B4A003A5-6C53-49A2-B89F-0500EB6A5B24}" type="slidenum">
              <a:rPr lang="en-US" smtClean="0"/>
              <a:t>4</a:t>
            </a:fld>
            <a:endParaRPr lang="en-US"/>
          </a:p>
        </p:txBody>
      </p:sp>
    </p:spTree>
    <p:extLst>
      <p:ext uri="{BB962C8B-B14F-4D97-AF65-F5344CB8AC3E}">
        <p14:creationId xmlns:p14="http://schemas.microsoft.com/office/powerpoint/2010/main" val="1237670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About Your Instructor</a:t>
            </a:r>
            <a:endParaRPr lang="en-US" dirty="0"/>
          </a:p>
        </p:txBody>
      </p:sp>
      <p:sp>
        <p:nvSpPr>
          <p:cNvPr id="3" name="Content Placeholder 2"/>
          <p:cNvSpPr>
            <a:spLocks noGrp="1"/>
          </p:cNvSpPr>
          <p:nvPr>
            <p:ph idx="1"/>
          </p:nvPr>
        </p:nvSpPr>
        <p:spPr/>
        <p:txBody>
          <a:bodyPr>
            <a:noAutofit/>
          </a:bodyPr>
          <a:lstStyle/>
          <a:p>
            <a:r>
              <a:rPr lang="en-US" sz="3200" dirty="0" smtClean="0"/>
              <a:t>Six years as an adjunct (part-time) faculty member in the Computer Science Department at The University of Texas at Dallas from January 2006 through May 2012, full time senior lecturer since then</a:t>
            </a:r>
          </a:p>
          <a:p>
            <a:r>
              <a:rPr lang="en-US" sz="3200" dirty="0"/>
              <a:t>T</a:t>
            </a:r>
            <a:r>
              <a:rPr lang="en-US" sz="3200" dirty="0" smtClean="0"/>
              <a:t>aught at Collin College and, long ago, Illinois Institute of Technology in Chicago</a:t>
            </a:r>
          </a:p>
          <a:p>
            <a:r>
              <a:rPr lang="en-US" sz="3200" dirty="0" smtClean="0"/>
              <a:t>40 years of writing software in a large variety of industries</a:t>
            </a:r>
          </a:p>
          <a:p>
            <a:r>
              <a:rPr lang="en-US" sz="3200" dirty="0" smtClean="0"/>
              <a:t>Completed MS in Computer Science from Illinois Institute of Technology and some work toward PhD</a:t>
            </a:r>
          </a:p>
          <a:p>
            <a:endParaRPr lang="en-US" sz="3200" dirty="0"/>
          </a:p>
        </p:txBody>
      </p:sp>
      <p:sp>
        <p:nvSpPr>
          <p:cNvPr id="4" name="Footer Placeholder 3"/>
          <p:cNvSpPr>
            <a:spLocks noGrp="1"/>
          </p:cNvSpPr>
          <p:nvPr>
            <p:ph type="ftr" sz="quarter" idx="11"/>
          </p:nvPr>
        </p:nvSpPr>
        <p:spPr/>
        <p:txBody>
          <a:bodyPr/>
          <a:lstStyle/>
          <a:p>
            <a:r>
              <a:rPr lang="en-US" smtClean="0"/>
              <a:t>Embedded Programming and Robotics -- Introduction</a:t>
            </a:r>
            <a:endParaRPr lang="en-US"/>
          </a:p>
        </p:txBody>
      </p:sp>
      <p:sp>
        <p:nvSpPr>
          <p:cNvPr id="5" name="Slide Number Placeholder 4"/>
          <p:cNvSpPr>
            <a:spLocks noGrp="1"/>
          </p:cNvSpPr>
          <p:nvPr>
            <p:ph type="sldNum" sz="quarter" idx="12"/>
          </p:nvPr>
        </p:nvSpPr>
        <p:spPr/>
        <p:txBody>
          <a:bodyPr/>
          <a:lstStyle/>
          <a:p>
            <a:fld id="{B4A003A5-6C53-49A2-B89F-0500EB6A5B24}" type="slidenum">
              <a:rPr lang="en-US" smtClean="0"/>
              <a:t>5</a:t>
            </a:fld>
            <a:endParaRPr lang="en-US"/>
          </a:p>
        </p:txBody>
      </p:sp>
    </p:spTree>
    <p:extLst>
      <p:ext uri="{BB962C8B-B14F-4D97-AF65-F5344CB8AC3E}">
        <p14:creationId xmlns:p14="http://schemas.microsoft.com/office/powerpoint/2010/main" val="95389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Instructor Web Site</a:t>
            </a:r>
            <a:endParaRPr lang="en-US" dirty="0"/>
          </a:p>
        </p:txBody>
      </p:sp>
      <p:sp>
        <p:nvSpPr>
          <p:cNvPr id="3" name="Content Placeholder 2"/>
          <p:cNvSpPr>
            <a:spLocks noGrp="1"/>
          </p:cNvSpPr>
          <p:nvPr>
            <p:ph idx="1"/>
          </p:nvPr>
        </p:nvSpPr>
        <p:spPr/>
        <p:txBody>
          <a:bodyPr>
            <a:normAutofit/>
          </a:bodyPr>
          <a:lstStyle/>
          <a:p>
            <a:r>
              <a:rPr lang="en-US" sz="3600" dirty="0"/>
              <a:t>Web page: www.utdallas.edu/~John.Cole</a:t>
            </a:r>
          </a:p>
          <a:p>
            <a:endParaRPr lang="en-US" sz="3600" dirty="0"/>
          </a:p>
        </p:txBody>
      </p:sp>
      <p:sp>
        <p:nvSpPr>
          <p:cNvPr id="4" name="Footer Placeholder 3"/>
          <p:cNvSpPr>
            <a:spLocks noGrp="1"/>
          </p:cNvSpPr>
          <p:nvPr>
            <p:ph type="ftr" sz="quarter" idx="11"/>
          </p:nvPr>
        </p:nvSpPr>
        <p:spPr/>
        <p:txBody>
          <a:bodyPr/>
          <a:lstStyle/>
          <a:p>
            <a:r>
              <a:rPr lang="en-US" smtClean="0"/>
              <a:t>Embedded Programming and Robotics -- Introduction</a:t>
            </a:r>
            <a:endParaRPr lang="en-US"/>
          </a:p>
        </p:txBody>
      </p:sp>
      <p:sp>
        <p:nvSpPr>
          <p:cNvPr id="5" name="Slide Number Placeholder 4"/>
          <p:cNvSpPr>
            <a:spLocks noGrp="1"/>
          </p:cNvSpPr>
          <p:nvPr>
            <p:ph type="sldNum" sz="quarter" idx="12"/>
          </p:nvPr>
        </p:nvSpPr>
        <p:spPr/>
        <p:txBody>
          <a:bodyPr/>
          <a:lstStyle/>
          <a:p>
            <a:fld id="{B4A003A5-6C53-49A2-B89F-0500EB6A5B24}" type="slidenum">
              <a:rPr lang="en-US" smtClean="0"/>
              <a:t>6</a:t>
            </a:fld>
            <a:endParaRPr lang="en-US"/>
          </a:p>
        </p:txBody>
      </p:sp>
    </p:spTree>
    <p:extLst>
      <p:ext uri="{BB962C8B-B14F-4D97-AF65-F5344CB8AC3E}">
        <p14:creationId xmlns:p14="http://schemas.microsoft.com/office/powerpoint/2010/main" val="33477783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Logistics</a:t>
            </a:r>
            <a:endParaRPr lang="en-US" dirty="0"/>
          </a:p>
        </p:txBody>
      </p:sp>
      <p:sp>
        <p:nvSpPr>
          <p:cNvPr id="3" name="Content Placeholder 2"/>
          <p:cNvSpPr>
            <a:spLocks noGrp="1"/>
          </p:cNvSpPr>
          <p:nvPr>
            <p:ph idx="1"/>
          </p:nvPr>
        </p:nvSpPr>
        <p:spPr/>
        <p:txBody>
          <a:bodyPr>
            <a:normAutofit/>
          </a:bodyPr>
          <a:lstStyle/>
          <a:p>
            <a:r>
              <a:rPr lang="en-US" sz="3200" dirty="0" smtClean="0"/>
              <a:t>We start at 9:30 every morning and finish the morning session at 12:30</a:t>
            </a:r>
          </a:p>
          <a:p>
            <a:r>
              <a:rPr lang="en-US" sz="3200" dirty="0" smtClean="0"/>
              <a:t>One hour break for lunch</a:t>
            </a:r>
          </a:p>
          <a:p>
            <a:r>
              <a:rPr lang="en-US" sz="3200" dirty="0" smtClean="0"/>
              <a:t>Return at 1:30 and work until 4:30</a:t>
            </a:r>
          </a:p>
          <a:p>
            <a:r>
              <a:rPr lang="en-US" sz="3200" dirty="0" smtClean="0"/>
              <a:t>Breaks at 11:00 and 3:00 for about 10-15 minutes</a:t>
            </a:r>
          </a:p>
          <a:p>
            <a:r>
              <a:rPr lang="en-US" sz="3200" dirty="0" smtClean="0"/>
              <a:t>If you need to take a restroom break other than the scheduled times, just go</a:t>
            </a:r>
          </a:p>
          <a:p>
            <a:r>
              <a:rPr lang="en-US" sz="3200" dirty="0" smtClean="0"/>
              <a:t>Please wear your nametag</a:t>
            </a:r>
            <a:endParaRPr lang="en-US" sz="3200" dirty="0"/>
          </a:p>
        </p:txBody>
      </p:sp>
      <p:sp>
        <p:nvSpPr>
          <p:cNvPr id="4" name="Footer Placeholder 3"/>
          <p:cNvSpPr>
            <a:spLocks noGrp="1"/>
          </p:cNvSpPr>
          <p:nvPr>
            <p:ph type="ftr" sz="quarter" idx="11"/>
          </p:nvPr>
        </p:nvSpPr>
        <p:spPr/>
        <p:txBody>
          <a:bodyPr/>
          <a:lstStyle/>
          <a:p>
            <a:r>
              <a:rPr lang="en-US" smtClean="0"/>
              <a:t>Embedded Programming and Robotics -- Introduction</a:t>
            </a:r>
            <a:endParaRPr lang="en-US"/>
          </a:p>
        </p:txBody>
      </p:sp>
      <p:sp>
        <p:nvSpPr>
          <p:cNvPr id="5" name="Slide Number Placeholder 4"/>
          <p:cNvSpPr>
            <a:spLocks noGrp="1"/>
          </p:cNvSpPr>
          <p:nvPr>
            <p:ph type="sldNum" sz="quarter" idx="12"/>
          </p:nvPr>
        </p:nvSpPr>
        <p:spPr/>
        <p:txBody>
          <a:bodyPr/>
          <a:lstStyle/>
          <a:p>
            <a:fld id="{B4A003A5-6C53-49A2-B89F-0500EB6A5B24}" type="slidenum">
              <a:rPr lang="en-US" smtClean="0"/>
              <a:t>7</a:t>
            </a:fld>
            <a:endParaRPr lang="en-US"/>
          </a:p>
        </p:txBody>
      </p:sp>
    </p:spTree>
    <p:extLst>
      <p:ext uri="{BB962C8B-B14F-4D97-AF65-F5344CB8AC3E}">
        <p14:creationId xmlns:p14="http://schemas.microsoft.com/office/powerpoint/2010/main" val="22961628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Workshop Format</a:t>
            </a:r>
            <a:endParaRPr lang="en-US" dirty="0"/>
          </a:p>
        </p:txBody>
      </p:sp>
      <p:sp>
        <p:nvSpPr>
          <p:cNvPr id="3" name="Content Placeholder 2"/>
          <p:cNvSpPr>
            <a:spLocks noGrp="1"/>
          </p:cNvSpPr>
          <p:nvPr>
            <p:ph idx="1"/>
          </p:nvPr>
        </p:nvSpPr>
        <p:spPr/>
        <p:txBody>
          <a:bodyPr>
            <a:noAutofit/>
          </a:bodyPr>
          <a:lstStyle/>
          <a:p>
            <a:r>
              <a:rPr lang="en-US" sz="3200" dirty="0" smtClean="0"/>
              <a:t>This will be done as a workshop, not a regular class</a:t>
            </a:r>
          </a:p>
          <a:p>
            <a:r>
              <a:rPr lang="en-US" sz="3200" dirty="0" smtClean="0"/>
              <a:t>This means that I’ll present for a while,  never more than an hour at a time and usually less</a:t>
            </a:r>
          </a:p>
          <a:p>
            <a:r>
              <a:rPr lang="en-US" sz="3200" dirty="0" smtClean="0"/>
              <a:t>After I have introduced a topic or defined a project, you will work on it in your group</a:t>
            </a:r>
          </a:p>
          <a:p>
            <a:r>
              <a:rPr lang="en-US" sz="3200" dirty="0" smtClean="0"/>
              <a:t>Once everyone has finished or come to a stopping point, we’ll discuss it as a class, then go on to the next topic</a:t>
            </a:r>
          </a:p>
        </p:txBody>
      </p:sp>
      <p:sp>
        <p:nvSpPr>
          <p:cNvPr id="4" name="Footer Placeholder 3"/>
          <p:cNvSpPr>
            <a:spLocks noGrp="1"/>
          </p:cNvSpPr>
          <p:nvPr>
            <p:ph type="ftr" sz="quarter" idx="11"/>
          </p:nvPr>
        </p:nvSpPr>
        <p:spPr/>
        <p:txBody>
          <a:bodyPr/>
          <a:lstStyle/>
          <a:p>
            <a:r>
              <a:rPr lang="en-US" smtClean="0"/>
              <a:t>Embedded Programming and Robotics -- Introduction</a:t>
            </a:r>
            <a:endParaRPr lang="en-US"/>
          </a:p>
        </p:txBody>
      </p:sp>
      <p:sp>
        <p:nvSpPr>
          <p:cNvPr id="5" name="Slide Number Placeholder 4"/>
          <p:cNvSpPr>
            <a:spLocks noGrp="1"/>
          </p:cNvSpPr>
          <p:nvPr>
            <p:ph type="sldNum" sz="quarter" idx="12"/>
          </p:nvPr>
        </p:nvSpPr>
        <p:spPr/>
        <p:txBody>
          <a:bodyPr/>
          <a:lstStyle/>
          <a:p>
            <a:fld id="{B4A003A5-6C53-49A2-B89F-0500EB6A5B24}" type="slidenum">
              <a:rPr lang="en-US" smtClean="0"/>
              <a:t>8</a:t>
            </a:fld>
            <a:endParaRPr lang="en-US"/>
          </a:p>
        </p:txBody>
      </p:sp>
    </p:spTree>
    <p:extLst>
      <p:ext uri="{BB962C8B-B14F-4D97-AF65-F5344CB8AC3E}">
        <p14:creationId xmlns:p14="http://schemas.microsoft.com/office/powerpoint/2010/main" val="8042596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Workshop Format</a:t>
            </a:r>
          </a:p>
        </p:txBody>
      </p:sp>
      <p:sp>
        <p:nvSpPr>
          <p:cNvPr id="3" name="Content Placeholder 2"/>
          <p:cNvSpPr>
            <a:spLocks noGrp="1"/>
          </p:cNvSpPr>
          <p:nvPr>
            <p:ph idx="1"/>
          </p:nvPr>
        </p:nvSpPr>
        <p:spPr/>
        <p:txBody>
          <a:bodyPr>
            <a:normAutofit/>
          </a:bodyPr>
          <a:lstStyle/>
          <a:p>
            <a:r>
              <a:rPr lang="en-US" sz="3200" dirty="0"/>
              <a:t>If your group gets behind, try to catch up during lunch or after class</a:t>
            </a:r>
          </a:p>
          <a:p>
            <a:r>
              <a:rPr lang="en-US" sz="3200" dirty="0" smtClean="0"/>
              <a:t>If </a:t>
            </a:r>
            <a:r>
              <a:rPr lang="en-US" sz="3200" dirty="0"/>
              <a:t>I’m going to fast for the group, ask questions or ask me to give you more time</a:t>
            </a:r>
          </a:p>
          <a:p>
            <a:r>
              <a:rPr lang="en-US" sz="3200" dirty="0" smtClean="0"/>
              <a:t>You can take photos of things I present if you like</a:t>
            </a:r>
          </a:p>
          <a:p>
            <a:r>
              <a:rPr lang="en-US" sz="3200" dirty="0" smtClean="0"/>
              <a:t>Slides and code will be made available on my Web site</a:t>
            </a:r>
            <a:endParaRPr lang="en-US" sz="3200" dirty="0"/>
          </a:p>
        </p:txBody>
      </p:sp>
      <p:sp>
        <p:nvSpPr>
          <p:cNvPr id="4" name="Footer Placeholder 3"/>
          <p:cNvSpPr>
            <a:spLocks noGrp="1"/>
          </p:cNvSpPr>
          <p:nvPr>
            <p:ph type="ftr" sz="quarter" idx="11"/>
          </p:nvPr>
        </p:nvSpPr>
        <p:spPr/>
        <p:txBody>
          <a:bodyPr/>
          <a:lstStyle/>
          <a:p>
            <a:r>
              <a:rPr lang="en-US" smtClean="0"/>
              <a:t>Embedded Programming and Robotics -- Introduction</a:t>
            </a:r>
            <a:endParaRPr lang="en-US"/>
          </a:p>
        </p:txBody>
      </p:sp>
      <p:sp>
        <p:nvSpPr>
          <p:cNvPr id="5" name="Slide Number Placeholder 4"/>
          <p:cNvSpPr>
            <a:spLocks noGrp="1"/>
          </p:cNvSpPr>
          <p:nvPr>
            <p:ph type="sldNum" sz="quarter" idx="12"/>
          </p:nvPr>
        </p:nvSpPr>
        <p:spPr/>
        <p:txBody>
          <a:bodyPr/>
          <a:lstStyle/>
          <a:p>
            <a:fld id="{B4A003A5-6C53-49A2-B89F-0500EB6A5B24}" type="slidenum">
              <a:rPr lang="en-US" smtClean="0"/>
              <a:t>9</a:t>
            </a:fld>
            <a:endParaRPr lang="en-US"/>
          </a:p>
        </p:txBody>
      </p:sp>
    </p:spTree>
    <p:extLst>
      <p:ext uri="{BB962C8B-B14F-4D97-AF65-F5344CB8AC3E}">
        <p14:creationId xmlns:p14="http://schemas.microsoft.com/office/powerpoint/2010/main" val="20408245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1211</TotalTime>
  <Words>1121</Words>
  <Application>Microsoft Office PowerPoint</Application>
  <PresentationFormat>Widescreen</PresentationFormat>
  <Paragraphs>140</Paragraphs>
  <Slides>16</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Embedded Programming and Robotics</vt:lpstr>
      <vt:lpstr>About the Course</vt:lpstr>
      <vt:lpstr>About the Course</vt:lpstr>
      <vt:lpstr>About the Course</vt:lpstr>
      <vt:lpstr>About Your Instructor</vt:lpstr>
      <vt:lpstr>Instructor Web Site</vt:lpstr>
      <vt:lpstr>Logistics</vt:lpstr>
      <vt:lpstr>Workshop Format</vt:lpstr>
      <vt:lpstr>Workshop Format</vt:lpstr>
      <vt:lpstr>What You Should Already Know</vt:lpstr>
      <vt:lpstr>Secondary Skills</vt:lpstr>
      <vt:lpstr>What We Will Cover: Week 1</vt:lpstr>
      <vt:lpstr>What We Will Cover: Week 2</vt:lpstr>
      <vt:lpstr>Schedule Notes</vt:lpstr>
      <vt:lpstr>Murphy’s Law</vt:lpstr>
      <vt:lpstr>Let’s Get Started!</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Embedded Programming and Robotics</dc:title>
  <dc:creator>Cole, John</dc:creator>
  <cp:lastModifiedBy>Cole, John</cp:lastModifiedBy>
  <cp:revision>32</cp:revision>
  <dcterms:created xsi:type="dcterms:W3CDTF">2015-05-15T18:39:36Z</dcterms:created>
  <dcterms:modified xsi:type="dcterms:W3CDTF">2015-06-19T06:24:38Z</dcterms:modified>
</cp:coreProperties>
</file>