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70" r:id="rId15"/>
    <p:sldId id="271" r:id="rId16"/>
    <p:sldId id="272" r:id="rId17"/>
    <p:sldId id="268" r:id="rId18"/>
    <p:sldId id="283" r:id="rId19"/>
    <p:sldId id="273" r:id="rId20"/>
    <p:sldId id="274" r:id="rId21"/>
    <p:sldId id="276" r:id="rId22"/>
    <p:sldId id="278" r:id="rId23"/>
    <p:sldId id="279" r:id="rId24"/>
    <p:sldId id="280" r:id="rId25"/>
    <p:sldId id="281" r:id="rId26"/>
    <p:sldId id="282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B2EFE-F37C-4BEC-9F8E-FB9FFB3C5752}" type="datetimeFigureOut">
              <a:rPr lang="en-US" smtClean="0"/>
              <a:t>6/14/2015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465F8-CD96-41DE-9BDE-82EE77CD1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6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465F8-CD96-41DE-9BDE-82EE77CD13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2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065D-C470-4FA6-92AE-C608145F87EF}" type="datetime1">
              <a:rPr lang="en-US" smtClean="0"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7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8F4E-8618-4489-ACCA-10DDF2FFB7B9}" type="datetime1">
              <a:rPr lang="en-US" smtClean="0"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65EB-15CB-4270-856C-0798040B52C7}" type="datetime1">
              <a:rPr lang="en-US" smtClean="0"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0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226-8387-4DBB-9126-8196720CE885}" type="datetime1">
              <a:rPr lang="en-US" smtClean="0"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95E7-CCED-41BB-B4AB-13B8BDE76929}" type="datetime1">
              <a:rPr lang="en-US" smtClean="0"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7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EBE6-487A-4A03-89EF-EC0815B1C9D8}" type="datetime1">
              <a:rPr lang="en-US" smtClean="0"/>
              <a:t>6/14/2015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1735-2B3B-450F-94AF-B54A3E768DB9}" type="datetime1">
              <a:rPr lang="en-US" smtClean="0"/>
              <a:t>6/14/2015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3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50921-B778-409E-8848-0F2557F1126B}" type="datetime1">
              <a:rPr lang="en-US" smtClean="0"/>
              <a:t>6/14/2015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2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B02B-F119-4A6A-B18F-0BA8A953446D}" type="datetime1">
              <a:rPr lang="en-US" smtClean="0"/>
              <a:t>6/14/2015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3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AAF5-BD21-4BB5-8692-10921FE4B920}" type="datetime1">
              <a:rPr lang="en-US" smtClean="0"/>
              <a:t>6/14/2015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6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3025-40BB-4B78-921A-51A560497851}" type="datetime1">
              <a:rPr lang="en-US" smtClean="0"/>
              <a:t>6/14/2015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5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5D3F1-9CE1-46E8-87A0-E3848DF01AE0}" type="datetime1">
              <a:rPr lang="en-US" smtClean="0"/>
              <a:t>6/14/2015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EEA82-0850-4973-BB10-D1D81AA4A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1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ransistor_Simple_Circuit_Diagram_with_NPN_Labels.svg" TargetMode="External"/><Relationship Id="rId2" Type="http://schemas.openxmlformats.org/officeDocument/2006/relationships/hyperlink" Target="http://www.digikey.com/en/resources/conversion-calculators/conversion-calculator-resistor-color-code-4-ban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Embedded Programming and Robotics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Lesson 1</a:t>
            </a:r>
          </a:p>
          <a:p>
            <a:r>
              <a:rPr lang="en-US" sz="2800" dirty="0" smtClean="0"/>
              <a:t>Basic Electricity and Electronics</a:t>
            </a:r>
          </a:p>
          <a:p>
            <a:r>
              <a:rPr lang="en-US" sz="2800" dirty="0" smtClean="0"/>
              <a:t>Transistor Basics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Measuring Voltage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Voltage </a:t>
            </a:r>
            <a:r>
              <a:rPr lang="en-US" dirty="0"/>
              <a:t>is measured between two points in a circuit – across a device.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3080" y="3086894"/>
            <a:ext cx="2997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180" y="2919026"/>
            <a:ext cx="17907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680" y="2919026"/>
            <a:ext cx="17907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3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Measuring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Components should be removed entirely from the circuit to measure resistance. Note the settings on the multi-meter. Make sure that you are set for the appropriate range.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http://www.autonerdz.com/miscellaneous%20files/multimeter-prob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9038">
            <a:off x="8008937" y="3206861"/>
            <a:ext cx="288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http://www.autonerdz.com/miscellaneous%20files/multimeter-prob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2276">
            <a:off x="8086725" y="4514961"/>
            <a:ext cx="288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339850" y="3460860"/>
            <a:ext cx="3822700" cy="2057400"/>
            <a:chOff x="5454378" y="4096901"/>
            <a:chExt cx="3822361" cy="2056496"/>
          </a:xfrm>
        </p:grpSpPr>
        <p:pic>
          <p:nvPicPr>
            <p:cNvPr id="9" name="Picture 7" descr="alt tex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980" y="4204624"/>
              <a:ext cx="2734759" cy="194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/>
            <p:cNvCxnSpPr>
              <a:stCxn id="13" idx="3"/>
            </p:cNvCxnSpPr>
            <p:nvPr/>
          </p:nvCxnSpPr>
          <p:spPr bwMode="auto">
            <a:xfrm>
              <a:off x="6338538" y="4312706"/>
              <a:ext cx="700025" cy="6252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>
              <a:stCxn id="13" idx="3"/>
            </p:cNvCxnSpPr>
            <p:nvPr/>
          </p:nvCxnSpPr>
          <p:spPr bwMode="auto">
            <a:xfrm>
              <a:off x="6338538" y="4312706"/>
              <a:ext cx="657167" cy="86639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>
              <a:stCxn id="13" idx="3"/>
            </p:cNvCxnSpPr>
            <p:nvPr/>
          </p:nvCxnSpPr>
          <p:spPr bwMode="auto">
            <a:xfrm>
              <a:off x="6338538" y="4312706"/>
              <a:ext cx="866698" cy="27293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5454378" y="4096901"/>
              <a:ext cx="8835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100">
                  <a:solidFill>
                    <a:srgbClr val="FF0000"/>
                  </a:solidFill>
                </a:rPr>
                <a:t>Resistance</a:t>
              </a:r>
            </a:p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sz="1100">
                  <a:solidFill>
                    <a:srgbClr val="FF0000"/>
                  </a:solidFill>
                </a:rPr>
                <a:t>settings</a:t>
              </a:r>
            </a:p>
          </p:txBody>
        </p:sp>
        <p:cxnSp>
          <p:nvCxnSpPr>
            <p:cNvPr id="14" name="Straight Connector 13"/>
            <p:cNvCxnSpPr>
              <a:stCxn id="13" idx="3"/>
            </p:cNvCxnSpPr>
            <p:nvPr/>
          </p:nvCxnSpPr>
          <p:spPr bwMode="auto">
            <a:xfrm>
              <a:off x="6338538" y="4312706"/>
              <a:ext cx="1123850" cy="13646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>
              <a:stCxn id="13" idx="3"/>
            </p:cNvCxnSpPr>
            <p:nvPr/>
          </p:nvCxnSpPr>
          <p:spPr bwMode="auto">
            <a:xfrm>
              <a:off x="6338538" y="4312706"/>
              <a:ext cx="752408" cy="43319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16" name="Picture 2" descr="http://capitalelectronics-az.com/wordpress/wp-content/uploads/2011/12/resistor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15095">
            <a:off x="8492332" y="4277629"/>
            <a:ext cx="5191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3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Multimeter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device, as you have seen in the illustrations can measure:</a:t>
            </a:r>
          </a:p>
          <a:p>
            <a:pPr lvl="1"/>
            <a:r>
              <a:rPr lang="en-US" dirty="0" smtClean="0"/>
              <a:t>Voltage</a:t>
            </a:r>
          </a:p>
          <a:p>
            <a:pPr lvl="1"/>
            <a:r>
              <a:rPr lang="en-US" dirty="0" smtClean="0"/>
              <a:t>Amperage (current)</a:t>
            </a:r>
          </a:p>
          <a:p>
            <a:pPr lvl="1"/>
            <a:r>
              <a:rPr lang="en-US" dirty="0" smtClean="0"/>
              <a:t>Resistance</a:t>
            </a:r>
          </a:p>
          <a:p>
            <a:pPr lvl="1"/>
            <a:r>
              <a:rPr lang="en-US" dirty="0" smtClean="0"/>
              <a:t>And continuity (circuit open or closed)</a:t>
            </a:r>
          </a:p>
          <a:p>
            <a:r>
              <a:rPr lang="en-US" dirty="0" smtClean="0"/>
              <a:t>Generally the red probe is connected to the source of current and the black to ground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Analog vs. Digital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altLang="en-US" dirty="0" smtClean="0"/>
              <a:t>Microcontrollers are </a:t>
            </a:r>
            <a:r>
              <a:rPr lang="en-US" altLang="en-US" b="1" dirty="0" smtClean="0"/>
              <a:t>digital</a:t>
            </a:r>
            <a:r>
              <a:rPr lang="en-US" altLang="en-US" dirty="0" smtClean="0"/>
              <a:t> devices – ON or OFF, 1 or 0</a:t>
            </a:r>
          </a:p>
          <a:p>
            <a:pPr marL="0" indent="0">
              <a:defRPr/>
            </a:pPr>
            <a:endParaRPr lang="en-US" altLang="en-US" dirty="0"/>
          </a:p>
          <a:p>
            <a:pPr marL="0" indent="0">
              <a:defRPr/>
            </a:pPr>
            <a:r>
              <a:rPr lang="en-US" altLang="en-US" b="1" dirty="0" smtClean="0"/>
              <a:t>Analog</a:t>
            </a:r>
            <a:r>
              <a:rPr lang="en-US" altLang="en-US" dirty="0" smtClean="0"/>
              <a:t> </a:t>
            </a:r>
            <a:r>
              <a:rPr lang="en-US" altLang="en-US" dirty="0"/>
              <a:t>signals are anything that can be a full range of values.  What are some examples? More on this later…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918956" y="3821707"/>
            <a:ext cx="8077200" cy="1498600"/>
            <a:chOff x="124460" y="4394200"/>
            <a:chExt cx="8077200" cy="1498600"/>
          </a:xfrm>
        </p:grpSpPr>
        <p:pic>
          <p:nvPicPr>
            <p:cNvPr id="7" name="Picture 8" descr="http://soulargrooves.com/new/wp-content/uploads/2012/11/analog-signal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>
              <a:fillRect/>
            </a:stretch>
          </p:blipFill>
          <p:spPr bwMode="auto">
            <a:xfrm>
              <a:off x="815975" y="4394200"/>
              <a:ext cx="3200400" cy="127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http://soulargrooves.com/new/wp-content/uploads/2012/11/analog-signal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56" b="50000"/>
            <a:stretch>
              <a:fillRect/>
            </a:stretch>
          </p:blipFill>
          <p:spPr bwMode="auto">
            <a:xfrm>
              <a:off x="4895850" y="5398294"/>
              <a:ext cx="3200400" cy="494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 flipV="1">
              <a:off x="5021898" y="4827588"/>
              <a:ext cx="795337" cy="49212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127635" y="4657517"/>
              <a:ext cx="657860" cy="338554"/>
              <a:chOff x="48260" y="4657517"/>
              <a:chExt cx="657860" cy="338554"/>
            </a:xfrm>
          </p:grpSpPr>
          <p:sp>
            <p:nvSpPr>
              <p:cNvPr id="23" name="TextBox 12"/>
              <p:cNvSpPr txBox="1">
                <a:spLocks noChangeArrowheads="1"/>
              </p:cNvSpPr>
              <p:nvPr/>
            </p:nvSpPr>
            <p:spPr bwMode="auto">
              <a:xfrm>
                <a:off x="48260" y="4657517"/>
                <a:ext cx="520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 sz="1600">
                    <a:solidFill>
                      <a:schemeClr val="tx1"/>
                    </a:solidFill>
                  </a:rPr>
                  <a:t>5 V</a:t>
                </a:r>
              </a:p>
            </p:txBody>
          </p:sp>
          <p:cxnSp>
            <p:nvCxnSpPr>
              <p:cNvPr id="24" name="Straight Connector 23"/>
              <p:cNvCxnSpPr>
                <a:stCxn id="23" idx="3"/>
              </p:cNvCxnSpPr>
              <p:nvPr/>
            </p:nvCxnSpPr>
            <p:spPr bwMode="auto">
              <a:xfrm>
                <a:off x="568960" y="4827588"/>
                <a:ext cx="136525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124460" y="5152817"/>
              <a:ext cx="661035" cy="338554"/>
              <a:chOff x="63500" y="5152817"/>
              <a:chExt cx="661035" cy="338554"/>
            </a:xfrm>
          </p:grpSpPr>
          <p:sp>
            <p:nvSpPr>
              <p:cNvPr id="21" name="TextBox 2"/>
              <p:cNvSpPr txBox="1">
                <a:spLocks noChangeArrowheads="1"/>
              </p:cNvSpPr>
              <p:nvPr/>
            </p:nvSpPr>
            <p:spPr bwMode="auto">
              <a:xfrm>
                <a:off x="63500" y="5152817"/>
                <a:ext cx="520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 sz="1600">
                    <a:solidFill>
                      <a:schemeClr val="tx1"/>
                    </a:solidFill>
                  </a:rPr>
                  <a:t>0 V</a:t>
                </a:r>
              </a:p>
            </p:txBody>
          </p:sp>
          <p:cxnSp>
            <p:nvCxnSpPr>
              <p:cNvPr id="22" name="Straight Connector 21"/>
              <p:cNvCxnSpPr>
                <a:stCxn id="21" idx="3"/>
              </p:cNvCxnSpPr>
              <p:nvPr/>
            </p:nvCxnSpPr>
            <p:spPr bwMode="auto">
              <a:xfrm>
                <a:off x="584200" y="5322888"/>
                <a:ext cx="139700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4295775" y="4657517"/>
              <a:ext cx="657860" cy="338554"/>
              <a:chOff x="48260" y="4657517"/>
              <a:chExt cx="657860" cy="338554"/>
            </a:xfrm>
          </p:grpSpPr>
          <p:sp>
            <p:nvSpPr>
              <p:cNvPr id="19" name="TextBox 19"/>
              <p:cNvSpPr txBox="1">
                <a:spLocks noChangeArrowheads="1"/>
              </p:cNvSpPr>
              <p:nvPr/>
            </p:nvSpPr>
            <p:spPr bwMode="auto">
              <a:xfrm>
                <a:off x="48260" y="4657517"/>
                <a:ext cx="520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 sz="1600">
                    <a:solidFill>
                      <a:schemeClr val="tx1"/>
                    </a:solidFill>
                  </a:rPr>
                  <a:t>5 V</a:t>
                </a:r>
              </a:p>
            </p:txBody>
          </p:sp>
          <p:cxnSp>
            <p:nvCxnSpPr>
              <p:cNvPr id="20" name="Straight Connector 19"/>
              <p:cNvCxnSpPr>
                <a:stCxn id="19" idx="3"/>
              </p:cNvCxnSpPr>
              <p:nvPr/>
            </p:nvCxnSpPr>
            <p:spPr bwMode="auto">
              <a:xfrm>
                <a:off x="569595" y="4827588"/>
                <a:ext cx="136525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3" name="Group 24"/>
            <p:cNvGrpSpPr>
              <a:grpSpLocks/>
            </p:cNvGrpSpPr>
            <p:nvPr/>
          </p:nvGrpSpPr>
          <p:grpSpPr bwMode="auto">
            <a:xfrm>
              <a:off x="4292600" y="5152817"/>
              <a:ext cx="661035" cy="338554"/>
              <a:chOff x="63500" y="5152817"/>
              <a:chExt cx="661035" cy="338554"/>
            </a:xfrm>
          </p:grpSpPr>
          <p:sp>
            <p:nvSpPr>
              <p:cNvPr id="17" name="TextBox 25"/>
              <p:cNvSpPr txBox="1">
                <a:spLocks noChangeArrowheads="1"/>
              </p:cNvSpPr>
              <p:nvPr/>
            </p:nvSpPr>
            <p:spPr bwMode="auto">
              <a:xfrm>
                <a:off x="63500" y="5152817"/>
                <a:ext cx="520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r>
                  <a:rPr lang="en-US" altLang="en-US" sz="1600">
                    <a:solidFill>
                      <a:schemeClr val="tx1"/>
                    </a:solidFill>
                  </a:rPr>
                  <a:t>0 V</a:t>
                </a:r>
              </a:p>
            </p:txBody>
          </p:sp>
          <p:cxnSp>
            <p:nvCxnSpPr>
              <p:cNvPr id="18" name="Straight Connector 17"/>
              <p:cNvCxnSpPr>
                <a:stCxn id="17" idx="3"/>
              </p:cNvCxnSpPr>
              <p:nvPr/>
            </p:nvCxnSpPr>
            <p:spPr bwMode="auto">
              <a:xfrm>
                <a:off x="584835" y="5322888"/>
                <a:ext cx="139700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4" name="Straight Connector 13"/>
            <p:cNvCxnSpPr/>
            <p:nvPr/>
          </p:nvCxnSpPr>
          <p:spPr bwMode="auto">
            <a:xfrm>
              <a:off x="5817235" y="4826000"/>
              <a:ext cx="793750" cy="49371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6610985" y="4827588"/>
              <a:ext cx="795338" cy="49212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7406323" y="4826000"/>
              <a:ext cx="795337" cy="49371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691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Breadboard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One of the most useful tools in an </a:t>
            </a:r>
            <a:r>
              <a:rPr lang="en-US" dirty="0" smtClean="0"/>
              <a:t>engineer’s </a:t>
            </a:r>
            <a:r>
              <a:rPr lang="en-US" dirty="0"/>
              <a:t>or Maker</a:t>
            </a:r>
            <a:r>
              <a:rPr lang="en-US" altLang="en-US" dirty="0"/>
              <a:t>’</a:t>
            </a:r>
            <a:r>
              <a:rPr lang="en-US" dirty="0"/>
              <a:t>s toolkit. The </a:t>
            </a:r>
            <a:r>
              <a:rPr lang="en-US" dirty="0" smtClean="0"/>
              <a:t>four most </a:t>
            </a:r>
            <a:r>
              <a:rPr lang="en-US" dirty="0"/>
              <a:t>important things:</a:t>
            </a:r>
          </a:p>
          <a:p>
            <a:pPr lvl="1">
              <a:defRPr/>
            </a:pPr>
            <a:r>
              <a:rPr lang="en-US" sz="2000" dirty="0"/>
              <a:t>A breadboard is easier than </a:t>
            </a:r>
            <a:r>
              <a:rPr lang="en-US" sz="2000" dirty="0" smtClean="0"/>
              <a:t>soldering</a:t>
            </a:r>
          </a:p>
          <a:p>
            <a:pPr lvl="1">
              <a:defRPr/>
            </a:pPr>
            <a:r>
              <a:rPr lang="en-US" sz="2000" dirty="0" smtClean="0"/>
              <a:t>You can change your circuit easily</a:t>
            </a:r>
            <a:endParaRPr lang="en-US" sz="2000" dirty="0"/>
          </a:p>
          <a:p>
            <a:pPr lvl="1">
              <a:defRPr/>
            </a:pPr>
            <a:r>
              <a:rPr lang="en-US" sz="2000" dirty="0"/>
              <a:t>A lot of those little holes are connected, which ones?</a:t>
            </a:r>
          </a:p>
          <a:p>
            <a:pPr lvl="1">
              <a:defRPr/>
            </a:pPr>
            <a:r>
              <a:rPr lang="en-US" sz="2000" dirty="0"/>
              <a:t>Sometimes breadboards break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1" descr="BreadboardFro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906" y="3317081"/>
            <a:ext cx="358140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1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Solderless Breadboard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15</a:t>
            </a:fld>
            <a:endParaRPr lang="en-US"/>
          </a:p>
        </p:txBody>
      </p:sp>
      <p:sp>
        <p:nvSpPr>
          <p:cNvPr id="6" name="Content Placeholder 51"/>
          <p:cNvSpPr>
            <a:spLocks noGrp="1"/>
          </p:cNvSpPr>
          <p:nvPr>
            <p:ph sz="half" idx="4294967295"/>
          </p:nvPr>
        </p:nvSpPr>
        <p:spPr>
          <a:xfrm>
            <a:off x="5130799" y="2268538"/>
            <a:ext cx="4617499" cy="4113212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defRPr/>
            </a:pPr>
            <a:r>
              <a:rPr lang="en-US" altLang="en-US" dirty="0" smtClean="0"/>
              <a:t>Each row (horizontal) of 5 holes are connected.  That is, </a:t>
            </a:r>
            <a:r>
              <a:rPr lang="en-US" altLang="en-US" dirty="0" err="1" smtClean="0"/>
              <a:t>abcde</a:t>
            </a:r>
            <a:r>
              <a:rPr lang="en-US" altLang="en-US" dirty="0" smtClean="0"/>
              <a:t> are connected and </a:t>
            </a:r>
            <a:r>
              <a:rPr lang="en-US" altLang="en-US" dirty="0" err="1" smtClean="0"/>
              <a:t>fghij</a:t>
            </a:r>
            <a:r>
              <a:rPr lang="en-US" altLang="en-US" dirty="0" smtClean="0"/>
              <a:t> are connected</a:t>
            </a:r>
          </a:p>
          <a:p>
            <a:pPr marL="0" indent="0" eaLnBrk="1" hangingPunct="1">
              <a:defRPr/>
            </a:pPr>
            <a:endParaRPr lang="en-US" altLang="en-US" dirty="0" smtClean="0"/>
          </a:p>
          <a:p>
            <a:pPr marL="0" indent="0">
              <a:defRPr/>
            </a:pPr>
            <a:r>
              <a:rPr lang="en-US" altLang="en-US" dirty="0" smtClean="0"/>
              <a:t>Vertical columns on the outside–called power </a:t>
            </a:r>
            <a:r>
              <a:rPr lang="en-US" altLang="en-US" dirty="0"/>
              <a:t>bus–are </a:t>
            </a:r>
            <a:r>
              <a:rPr lang="en-US" altLang="en-US" dirty="0" smtClean="0"/>
              <a:t>connected vertically</a:t>
            </a:r>
          </a:p>
        </p:txBody>
      </p: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-117475" y="1290638"/>
            <a:ext cx="4935538" cy="5283200"/>
            <a:chOff x="2324098" y="1130300"/>
            <a:chExt cx="4934985" cy="5284005"/>
          </a:xfrm>
        </p:grpSpPr>
        <p:pic>
          <p:nvPicPr>
            <p:cNvPr id="8" name="Picture 2" descr="https://dlnmh9ip6v2uc.cloudfront.net/images/products/9/5/6/7/09567-02-Working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149588" y="1304810"/>
              <a:ext cx="5284005" cy="4934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 bwMode="auto">
            <a:xfrm>
              <a:off x="4243171" y="1770159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5295565" y="1774923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4243171" y="1897179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295565" y="1901943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243171" y="2022611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295565" y="2027374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243171" y="2148042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295565" y="2154393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4243171" y="2275061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295565" y="2279825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243171" y="2400494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5295565" y="2405256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4243171" y="2527513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5295565" y="2532276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4243171" y="2652944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5295565" y="2657708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243171" y="2778376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5295565" y="2784727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4243171" y="2905395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5295565" y="2910158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4243171" y="3030827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5295565" y="3035590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4243171" y="3157846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5295565" y="3162610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4243171" y="3283278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5295565" y="3288041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4243171" y="3408709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5295565" y="3415060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243171" y="3535728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5295565" y="3540492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4243171" y="3661161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5295565" y="3665923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243171" y="3788180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5295565" y="3792943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4243171" y="3913611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5295565" y="3918375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4243171" y="4039043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>
              <a:off x="5295565" y="4043806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4243171" y="4166062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5295565" y="4170825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4243171" y="4281967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5295565" y="4286731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4243171" y="4407399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5295565" y="4412162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4243171" y="4523304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4" name="Straight Connector 53"/>
            <p:cNvCxnSpPr/>
            <p:nvPr/>
          </p:nvCxnSpPr>
          <p:spPr bwMode="auto">
            <a:xfrm>
              <a:off x="5295565" y="4528068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4243171" y="4650323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5295565" y="4655087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4243171" y="4766229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5295565" y="4770992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4243171" y="4891660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5295565" y="4896424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1" name="Straight Connector 60"/>
            <p:cNvCxnSpPr/>
            <p:nvPr/>
          </p:nvCxnSpPr>
          <p:spPr bwMode="auto">
            <a:xfrm>
              <a:off x="4243171" y="5007566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5295565" y="5012328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4243171" y="5132997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5295565" y="5139348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4243171" y="5248902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5295565" y="5255253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4243171" y="5375922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5295565" y="5380685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4243171" y="5491826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5295565" y="5496590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4243171" y="5617259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5295565" y="5622021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4243171" y="5733163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5295565" y="5737927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4243171" y="5860183"/>
              <a:ext cx="642865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5295565" y="5864946"/>
              <a:ext cx="642866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3722529" y="1819380"/>
              <a:ext cx="0" cy="390267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3870150" y="1819380"/>
              <a:ext cx="0" cy="390267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 flipV="1">
              <a:off x="6344785" y="1819380"/>
              <a:ext cx="0" cy="390267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6482882" y="1819380"/>
              <a:ext cx="0" cy="390267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316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Simple Circuit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16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5" y="1542553"/>
            <a:ext cx="4419089" cy="4731025"/>
          </a:xfrm>
        </p:spPr>
      </p:pic>
      <p:sp>
        <p:nvSpPr>
          <p:cNvPr id="10" name="TextBox 9"/>
          <p:cNvSpPr txBox="1"/>
          <p:nvPr/>
        </p:nvSpPr>
        <p:spPr>
          <a:xfrm>
            <a:off x="5478450" y="1542552"/>
            <a:ext cx="40551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Note that we’re just using the +5-volt and ground pins.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a 330 Ohm resistor (orange, orange, brown)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longer leg of the LED is positive and the shorter one is negative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63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Build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299" y="1534602"/>
            <a:ext cx="6971158" cy="4642361"/>
          </a:xfrm>
        </p:spPr>
        <p:txBody>
          <a:bodyPr>
            <a:noAutofit/>
          </a:bodyPr>
          <a:lstStyle/>
          <a:p>
            <a:r>
              <a:rPr lang="en-US" sz="3200" dirty="0" smtClean="0"/>
              <a:t>Jumper from the +5 of the Arduino to the + rail of the breadboard</a:t>
            </a:r>
          </a:p>
          <a:p>
            <a:r>
              <a:rPr lang="en-US" sz="3200" dirty="0" smtClean="0"/>
              <a:t>Jumper from the Ground of the Arduino to the – (minus) rail of the breadboard</a:t>
            </a:r>
          </a:p>
          <a:p>
            <a:r>
              <a:rPr lang="en-US" sz="3200" dirty="0" smtClean="0"/>
              <a:t>Connect the resistor from the + to A2 on the breadboard</a:t>
            </a:r>
          </a:p>
          <a:p>
            <a:r>
              <a:rPr lang="en-US" sz="3200" dirty="0" smtClean="0"/>
              <a:t>Connect the LED from B2 to - (minus) on the </a:t>
            </a:r>
            <a:r>
              <a:rPr lang="en-US" sz="3200" dirty="0" smtClean="0"/>
              <a:t>breadboard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5127" y="1466539"/>
            <a:ext cx="5410143" cy="436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 Build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Connect the Arduino to a power supply</a:t>
            </a:r>
          </a:p>
          <a:p>
            <a:r>
              <a:rPr lang="en-US" sz="3200" dirty="0" smtClean="0"/>
              <a:t>The </a:t>
            </a:r>
            <a:r>
              <a:rPr lang="en-US" sz="3200" dirty="0"/>
              <a:t>LED lights up</a:t>
            </a:r>
          </a:p>
          <a:p>
            <a:r>
              <a:rPr lang="en-US" sz="3200" dirty="0" smtClean="0"/>
              <a:t>If the LED seems too bright, use a larger value resistor</a:t>
            </a:r>
            <a:r>
              <a:rPr lang="en-US" sz="3200" smtClean="0"/>
              <a:t>, say 470 Ohms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0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Experiment: Measure Voltage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Set the multimeter on DC voltage</a:t>
            </a:r>
          </a:p>
          <a:p>
            <a:r>
              <a:rPr lang="en-US" sz="3200" dirty="0" smtClean="0"/>
              <a:t>Touch the resistor lead with the red probe</a:t>
            </a:r>
          </a:p>
          <a:p>
            <a:r>
              <a:rPr lang="en-US" sz="3200" dirty="0" smtClean="0"/>
              <a:t>Touch the jumper that goes to ground with the black probe.  You may have to lift it a little to do this</a:t>
            </a:r>
          </a:p>
          <a:p>
            <a:r>
              <a:rPr lang="en-US" sz="3200" dirty="0" smtClean="0"/>
              <a:t>The multimeter should read nearly exactly 5 volts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Basic 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en-US" dirty="0" smtClean="0"/>
              <a:t>Ohm’s </a:t>
            </a:r>
            <a:r>
              <a:rPr lang="en-US" dirty="0"/>
              <a:t>Law</a:t>
            </a:r>
          </a:p>
          <a:p>
            <a:pPr marL="457200" indent="-457200">
              <a:defRPr/>
            </a:pPr>
            <a:r>
              <a:rPr lang="en-US" dirty="0"/>
              <a:t>Voltage</a:t>
            </a:r>
          </a:p>
          <a:p>
            <a:pPr marL="457200" indent="-457200">
              <a:defRPr/>
            </a:pPr>
            <a:r>
              <a:rPr lang="en-US" dirty="0"/>
              <a:t>Current</a:t>
            </a:r>
          </a:p>
          <a:p>
            <a:pPr marL="457200" indent="-457200">
              <a:defRPr/>
            </a:pPr>
            <a:r>
              <a:rPr lang="en-US" dirty="0"/>
              <a:t>Resistance</a:t>
            </a:r>
          </a:p>
          <a:p>
            <a:pPr marL="457200" indent="-457200">
              <a:defRPr/>
            </a:pPr>
            <a:r>
              <a:rPr lang="en-US" dirty="0"/>
              <a:t>Using a </a:t>
            </a:r>
            <a:r>
              <a:rPr lang="en-US" dirty="0" smtClean="0"/>
              <a:t>Multi-meter</a:t>
            </a:r>
          </a:p>
          <a:p>
            <a:pPr marL="457200" indent="-457200">
              <a:defRPr/>
            </a:pPr>
            <a:r>
              <a:rPr lang="en-US" dirty="0" err="1" smtClean="0"/>
              <a:t>Breadboarding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Experiment: Measure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Break the circuit by removing the jumper that comes from the LED from the ground (-) rail</a:t>
            </a:r>
          </a:p>
          <a:p>
            <a:r>
              <a:rPr lang="en-US" sz="3200" dirty="0" smtClean="0"/>
              <a:t>Insert another jumper into the ground rail</a:t>
            </a:r>
          </a:p>
          <a:p>
            <a:r>
              <a:rPr lang="en-US" sz="3200" dirty="0" smtClean="0"/>
              <a:t>Adjust the multimeter to measure Amperes.  You may have to move the red probe to a different connector.</a:t>
            </a:r>
          </a:p>
          <a:p>
            <a:r>
              <a:rPr lang="en-US" sz="3200" dirty="0" smtClean="0"/>
              <a:t>Reading should be about 2 milliamps</a:t>
            </a:r>
          </a:p>
          <a:p>
            <a:r>
              <a:rPr lang="en-US" sz="3200" dirty="0" smtClean="0"/>
              <a:t>Current draw can be a big problem in embedded systems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Experiment: Check Resistor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Remove the 330-ohm resistor from the board</a:t>
            </a:r>
          </a:p>
          <a:p>
            <a:r>
              <a:rPr lang="en-US" sz="3200" dirty="0" smtClean="0"/>
              <a:t>Set the multimeter to measure resistance in the proper range</a:t>
            </a:r>
          </a:p>
          <a:p>
            <a:r>
              <a:rPr lang="en-US" sz="3200" dirty="0" smtClean="0"/>
              <a:t>Touch one probe of the multimeter to each resistor lead</a:t>
            </a:r>
          </a:p>
          <a:p>
            <a:r>
              <a:rPr lang="en-US" sz="3200" dirty="0" smtClean="0"/>
              <a:t>The resistance should be pretty close to 330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Transistor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Signals from the Arduino and Raspberry Pi boards are very weak</a:t>
            </a:r>
          </a:p>
          <a:p>
            <a:r>
              <a:rPr lang="en-US" sz="3200" dirty="0" smtClean="0"/>
              <a:t>Although they are 3.2 or 5 volts, they carry so very little current</a:t>
            </a:r>
          </a:p>
          <a:p>
            <a:r>
              <a:rPr lang="en-US" sz="3200" dirty="0" smtClean="0"/>
              <a:t>Thus although they can light an LED, they cannot do much more</a:t>
            </a:r>
          </a:p>
          <a:p>
            <a:r>
              <a:rPr lang="en-US" sz="3200" dirty="0" smtClean="0"/>
              <a:t>Amplification is needed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Transistor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87386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Transistors have three pins:</a:t>
            </a:r>
          </a:p>
          <a:p>
            <a:r>
              <a:rPr lang="en-US" sz="3200" dirty="0" smtClean="0"/>
              <a:t>Emitter: usually connected to ground</a:t>
            </a:r>
          </a:p>
          <a:p>
            <a:r>
              <a:rPr lang="en-US" sz="3200" dirty="0" smtClean="0"/>
              <a:t>Collector: connected to a voltage source through a resistor, between +5 and +20 VDC</a:t>
            </a:r>
          </a:p>
          <a:p>
            <a:r>
              <a:rPr lang="en-US" sz="3200" dirty="0" smtClean="0"/>
              <a:t>Base: Connected to the pin whose signal we want to amplify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23</a:t>
            </a:fld>
            <a:endParaRPr lang="en-US"/>
          </a:p>
        </p:txBody>
      </p:sp>
      <p:pic>
        <p:nvPicPr>
          <p:cNvPr id="1026" name="Picture 2" descr="File:Transistor Simple Circuit Diagram with NPN Label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459" y="1522012"/>
            <a:ext cx="4552785" cy="455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6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Transistor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the diagram on the previous page, the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out</a:t>
            </a:r>
            <a:r>
              <a:rPr lang="en-US" sz="3200" dirty="0" smtClean="0"/>
              <a:t> is connected to the device that now receives the higher current</a:t>
            </a:r>
          </a:p>
          <a:p>
            <a:r>
              <a:rPr lang="en-US" sz="3200" dirty="0" smtClean="0"/>
              <a:t>This can be used to switch relays on and off, for example, or to run motors</a:t>
            </a:r>
          </a:p>
          <a:p>
            <a:r>
              <a:rPr lang="en-US" sz="3200" dirty="0" smtClean="0"/>
              <a:t>Some of the parts we will use, such as the LM293D motor driver, already have transistors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84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Voltage Regulators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Arduino itself will run on a wide range of voltages</a:t>
            </a:r>
          </a:p>
          <a:p>
            <a:r>
              <a:rPr lang="en-US" sz="3200" dirty="0" smtClean="0"/>
              <a:t>This is not true of some of the parts we’ll use, so in some cases we may need a voltage regulator</a:t>
            </a:r>
          </a:p>
          <a:p>
            <a:r>
              <a:rPr lang="en-US" sz="3200" dirty="0" smtClean="0"/>
              <a:t>This takes as input a range of voltages, usually from 5 to 30 VDC and outputs a precise voltage, such as 5 or 12 VDC</a:t>
            </a:r>
          </a:p>
          <a:p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9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voltages and current we’re working with will generally be so low that you cannot hurt yourself</a:t>
            </a:r>
          </a:p>
          <a:p>
            <a:r>
              <a:rPr lang="en-US" sz="3200" dirty="0" smtClean="0"/>
              <a:t>When we work with solid-state relays that can turn a lamp on and off, you’ll have to be careful with the 110-volt AC current</a:t>
            </a:r>
          </a:p>
          <a:p>
            <a:r>
              <a:rPr lang="en-US" sz="3200" dirty="0" smtClean="0"/>
              <a:t>The biggest danger is static electricity</a:t>
            </a:r>
          </a:p>
          <a:p>
            <a:r>
              <a:rPr lang="en-US" sz="3200" dirty="0" smtClean="0"/>
              <a:t>Static can damage parts, sometimes in ways that the damage is not immediately noticeable</a:t>
            </a:r>
          </a:p>
          <a:p>
            <a:r>
              <a:rPr lang="en-US" sz="3200" dirty="0" smtClean="0"/>
              <a:t>Ground yourself before handling parts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76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Resistor color </a:t>
            </a:r>
            <a:r>
              <a:rPr lang="en-US" sz="3200" dirty="0"/>
              <a:t>code site: </a:t>
            </a:r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www.digikey.com/en/resources/conversion-calculators/conversion-calculator-resistor-color-code-4-band</a:t>
            </a:r>
            <a:endParaRPr lang="en-US" sz="3200" dirty="0" smtClean="0"/>
          </a:p>
          <a:p>
            <a:r>
              <a:rPr lang="en-US" sz="3200" dirty="0" smtClean="0"/>
              <a:t>Transistor Circuit diagram: </a:t>
            </a:r>
            <a:r>
              <a:rPr lang="en-US" sz="3200" dirty="0" smtClean="0">
                <a:hlinkClick r:id="rId3"/>
              </a:rPr>
              <a:t>http</a:t>
            </a:r>
            <a:r>
              <a:rPr lang="en-US" sz="3200" dirty="0">
                <a:hlinkClick r:id="rId3"/>
              </a:rPr>
              <a:t>://commons.wikimedia.org/wiki/File:Transistor_Simple_Circuit_Diagram_with_NPN_Labels.svg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3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Ohm</a:t>
            </a:r>
            <a:r>
              <a:rPr lang="en-US" altLang="en-US" dirty="0" smtClean="0"/>
              <a:t>’</a:t>
            </a:r>
            <a:r>
              <a:rPr lang="en-US" dirty="0" smtClean="0"/>
              <a:t>s Law</a:t>
            </a:r>
            <a:endParaRPr lang="en-US" dirty="0"/>
          </a:p>
        </p:txBody>
      </p:sp>
      <p:sp>
        <p:nvSpPr>
          <p:cNvPr id="4" name="Rectangle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85800" y="1676400"/>
            <a:ext cx="7770813" cy="4418013"/>
          </a:xfrm>
          <a:blipFill rotWithShape="1">
            <a:blip r:embed="rId2"/>
            <a:stretch>
              <a:fillRect l="-1256" t="-966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  <a:r>
              <a:rPr lang="en-US" dirty="0" smtClean="0">
                <a:noFill/>
              </a:rPr>
              <a:t>          </a:t>
            </a:r>
            <a:endParaRPr lang="en-US" dirty="0">
              <a:noFill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Electrical Properties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223" y="2199770"/>
            <a:ext cx="8687553" cy="360304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Current, measured in Amperes (or Amps) is technically the number of electrons flowing past a certain point in a circuit in one second</a:t>
            </a:r>
          </a:p>
          <a:p>
            <a:r>
              <a:rPr lang="en-US" dirty="0" smtClean="0"/>
              <a:t>Most electronic circuits are relatively low-current</a:t>
            </a:r>
          </a:p>
          <a:p>
            <a:r>
              <a:rPr lang="en-US" dirty="0" smtClean="0"/>
              <a:t>You can visualize this as water flowing out of a hose.  If you have a large hose, you can get more water than from a small one, even if the water pressure isn’t very high.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Voltage is technically the difference in potential between two parts of a circuit</a:t>
            </a:r>
          </a:p>
          <a:p>
            <a:r>
              <a:rPr lang="en-US" dirty="0" smtClean="0"/>
              <a:t>Usually, this is measured between some source of electricity, such as the positive terminal of a battery, and ground</a:t>
            </a:r>
          </a:p>
          <a:p>
            <a:r>
              <a:rPr lang="en-US" dirty="0" smtClean="0"/>
              <a:t>You can visualize this as the pressure behind the water coming out of a hose.  The more pressure, the faster the flow for the same amount of water.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Resistance, measured in ohms and symbolized by omega (</a:t>
            </a:r>
            <a:r>
              <a:rPr lang="el-GR" dirty="0" smtClean="0"/>
              <a:t>Ω</a:t>
            </a:r>
            <a:r>
              <a:rPr lang="en-US" dirty="0" smtClean="0"/>
              <a:t>) causes less energy to flow through a circuit</a:t>
            </a:r>
          </a:p>
          <a:p>
            <a:r>
              <a:rPr lang="en-US" dirty="0" smtClean="0"/>
              <a:t>Again using the water analogy, a small pipe causes higher resistance while a large one causes lower resistance</a:t>
            </a:r>
          </a:p>
          <a:p>
            <a:r>
              <a:rPr lang="en-US" dirty="0" smtClean="0"/>
              <a:t>Thus for high-current circuits we need to use large-diameter wire, while for most electronic circuits, thin wire will suffice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Continuity – Is it a Circuit?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basic problem you can encounter in working with electricity is disconnection</a:t>
            </a:r>
          </a:p>
          <a:p>
            <a:r>
              <a:rPr lang="en-US" dirty="0" smtClean="0"/>
              <a:t>Current cannot flow if there is no electrical connection</a:t>
            </a:r>
          </a:p>
          <a:p>
            <a:r>
              <a:rPr lang="en-US" dirty="0" smtClean="0"/>
              <a:t>You can use a multimeter to test this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Measuring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measure </a:t>
            </a:r>
            <a:r>
              <a:rPr lang="en-US" dirty="0" smtClean="0"/>
              <a:t>current, you </a:t>
            </a:r>
            <a:r>
              <a:rPr lang="en-US" dirty="0"/>
              <a:t>must break the circuit or insert the meter in-line (series).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Lesson 1 -- Basic Electricity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EEA82-0850-4973-BB10-D1D81AA4A483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664" y="3197350"/>
            <a:ext cx="3509962" cy="22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01" y="3810125"/>
            <a:ext cx="17335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7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1243</Words>
  <Application>Microsoft Office PowerPoint</Application>
  <PresentationFormat>Widescreen</PresentationFormat>
  <Paragraphs>174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Embedded Programming and Robotics</vt:lpstr>
      <vt:lpstr>Basic Electricity</vt:lpstr>
      <vt:lpstr>Ohm’s Law</vt:lpstr>
      <vt:lpstr>Electrical Properties</vt:lpstr>
      <vt:lpstr>Current</vt:lpstr>
      <vt:lpstr>Voltage</vt:lpstr>
      <vt:lpstr>Resistance</vt:lpstr>
      <vt:lpstr>Continuity – Is it a Circuit?</vt:lpstr>
      <vt:lpstr>Measuring Current</vt:lpstr>
      <vt:lpstr>Measuring Voltage</vt:lpstr>
      <vt:lpstr>Measuring Resistance</vt:lpstr>
      <vt:lpstr>The Multimeter</vt:lpstr>
      <vt:lpstr>Analog vs. Digital</vt:lpstr>
      <vt:lpstr>The Breadboard</vt:lpstr>
      <vt:lpstr>Solderless Breadboard</vt:lpstr>
      <vt:lpstr>Simple Circuit</vt:lpstr>
      <vt:lpstr>Let’s Build It</vt:lpstr>
      <vt:lpstr>Let’s  Build It</vt:lpstr>
      <vt:lpstr>Experiment: Measure Voltage</vt:lpstr>
      <vt:lpstr>Experiment: Measure Current</vt:lpstr>
      <vt:lpstr>Experiment: Check Resistor Value</vt:lpstr>
      <vt:lpstr>Transistor Basics</vt:lpstr>
      <vt:lpstr>Transistor Basics</vt:lpstr>
      <vt:lpstr>Transistor Basics</vt:lpstr>
      <vt:lpstr>Voltage Regulators</vt:lpstr>
      <vt:lpstr>Precautions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Programming and Robotics</dc:title>
  <dc:creator>Cole, John</dc:creator>
  <cp:lastModifiedBy>Cole, John</cp:lastModifiedBy>
  <cp:revision>45</cp:revision>
  <dcterms:created xsi:type="dcterms:W3CDTF">2015-05-14T15:00:17Z</dcterms:created>
  <dcterms:modified xsi:type="dcterms:W3CDTF">2015-06-15T04:43:10Z</dcterms:modified>
</cp:coreProperties>
</file>