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2" r:id="rId3"/>
    <p:sldId id="257" r:id="rId4"/>
    <p:sldId id="274" r:id="rId5"/>
    <p:sldId id="263" r:id="rId6"/>
    <p:sldId id="273" r:id="rId7"/>
    <p:sldId id="264" r:id="rId8"/>
    <p:sldId id="275" r:id="rId9"/>
    <p:sldId id="276" r:id="rId10"/>
    <p:sldId id="258" r:id="rId11"/>
    <p:sldId id="266" r:id="rId12"/>
    <p:sldId id="259" r:id="rId13"/>
    <p:sldId id="260" r:id="rId14"/>
    <p:sldId id="261" r:id="rId15"/>
    <p:sldId id="265" r:id="rId16"/>
    <p:sldId id="267" r:id="rId17"/>
    <p:sldId id="268" r:id="rId18"/>
    <p:sldId id="269" r:id="rId19"/>
    <p:sldId id="270" r:id="rId20"/>
    <p:sldId id="271" r:id="rId21"/>
    <p:sldId id="27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E15840-E30E-4754-87D2-91D010DC56EE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7893D-D26E-47CB-B2C7-D80CB0BF3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44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7893D-D26E-47CB-B2C7-D80CB0BF3C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314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// Blink a single LED on Pin 52 of the Mega board.</a:t>
            </a:r>
          </a:p>
          <a:p>
            <a:endParaRPr lang="en-US" dirty="0"/>
          </a:p>
          <a:p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LEDPin</a:t>
            </a:r>
            <a:r>
              <a:rPr lang="en-US" dirty="0"/>
              <a:t> =52;</a:t>
            </a:r>
          </a:p>
          <a:p>
            <a:endParaRPr lang="en-US" dirty="0"/>
          </a:p>
          <a:p>
            <a:r>
              <a:rPr lang="en-US" dirty="0"/>
              <a:t>// Initialize the LED pin for output</a:t>
            </a:r>
          </a:p>
          <a:p>
            <a:r>
              <a:rPr lang="en-US" dirty="0"/>
              <a:t>void setup() {</a:t>
            </a:r>
          </a:p>
          <a:p>
            <a:r>
              <a:rPr lang="en-US" dirty="0" err="1"/>
              <a:t>pinMode</a:t>
            </a:r>
            <a:r>
              <a:rPr lang="en-US" dirty="0"/>
              <a:t>(</a:t>
            </a:r>
            <a:r>
              <a:rPr lang="en-US" dirty="0" err="1"/>
              <a:t>LEDPin</a:t>
            </a:r>
            <a:r>
              <a:rPr lang="en-US" dirty="0"/>
              <a:t>, OUTPUT);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// Loop, turning the LED on, then waiting a second, then off,</a:t>
            </a:r>
          </a:p>
          <a:p>
            <a:r>
              <a:rPr lang="en-US" dirty="0"/>
              <a:t>void loop() {</a:t>
            </a:r>
          </a:p>
          <a:p>
            <a:r>
              <a:rPr lang="en-US" dirty="0" err="1"/>
              <a:t>digitalWrite</a:t>
            </a:r>
            <a:r>
              <a:rPr lang="en-US" dirty="0"/>
              <a:t>(</a:t>
            </a:r>
            <a:r>
              <a:rPr lang="en-US" dirty="0" err="1"/>
              <a:t>LEDPin</a:t>
            </a:r>
            <a:r>
              <a:rPr lang="en-US" dirty="0"/>
              <a:t>, HIGH);</a:t>
            </a:r>
          </a:p>
          <a:p>
            <a:r>
              <a:rPr lang="en-US" dirty="0"/>
              <a:t>delay(1000);</a:t>
            </a:r>
          </a:p>
          <a:p>
            <a:r>
              <a:rPr lang="en-US" dirty="0" err="1"/>
              <a:t>digitalWrite</a:t>
            </a:r>
            <a:r>
              <a:rPr lang="en-US" dirty="0"/>
              <a:t>(</a:t>
            </a:r>
            <a:r>
              <a:rPr lang="en-US" dirty="0" err="1"/>
              <a:t>LEDPin</a:t>
            </a:r>
            <a:r>
              <a:rPr lang="en-US" dirty="0"/>
              <a:t>, LOW);</a:t>
            </a:r>
          </a:p>
          <a:p>
            <a:r>
              <a:rPr lang="en-US" dirty="0"/>
              <a:t>delay(1000);</a:t>
            </a:r>
          </a:p>
          <a:p>
            <a:r>
              <a:rPr lang="en-US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E0CF6-FD8B-4DA8-82E3-41F9CD69638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1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// Blink a two LEDs on Pins 52 and 51 of the Mega board.</a:t>
            </a:r>
          </a:p>
          <a:p>
            <a:r>
              <a:rPr lang="en-US" dirty="0" smtClean="0"/>
              <a:t>void </a:t>
            </a:r>
            <a:r>
              <a:rPr lang="en-US" dirty="0" err="1" smtClean="0"/>
              <a:t>blinkLED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led);</a:t>
            </a:r>
          </a:p>
          <a:p>
            <a:endParaRPr lang="en-US" dirty="0" smtClean="0"/>
          </a:p>
          <a:p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LEDPIN1 = 52;</a:t>
            </a:r>
          </a:p>
          <a:p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LEDPIN2 = 51;</a:t>
            </a:r>
          </a:p>
          <a:p>
            <a:endParaRPr lang="en-US" dirty="0" smtClean="0"/>
          </a:p>
          <a:p>
            <a:r>
              <a:rPr lang="en-US" dirty="0" smtClean="0"/>
              <a:t>// Initialize the LED pin for output</a:t>
            </a:r>
          </a:p>
          <a:p>
            <a:r>
              <a:rPr lang="en-US" dirty="0" smtClean="0"/>
              <a:t>void setup() {</a:t>
            </a:r>
          </a:p>
          <a:p>
            <a:r>
              <a:rPr lang="en-US" dirty="0" err="1" smtClean="0"/>
              <a:t>pinMode</a:t>
            </a:r>
            <a:r>
              <a:rPr lang="en-US" dirty="0" smtClean="0"/>
              <a:t>(</a:t>
            </a:r>
            <a:r>
              <a:rPr lang="en-US" dirty="0" err="1" smtClean="0"/>
              <a:t>LEDPin</a:t>
            </a:r>
            <a:r>
              <a:rPr lang="en-US" dirty="0" smtClean="0"/>
              <a:t>, OUTPUT);</a:t>
            </a:r>
          </a:p>
          <a:p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US" dirty="0" smtClean="0"/>
              <a:t>// Loop, turning the LED on, then waiting a second, then off,</a:t>
            </a:r>
          </a:p>
          <a:p>
            <a:r>
              <a:rPr lang="en-US" dirty="0" smtClean="0"/>
              <a:t>void loop() {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blinkLED</a:t>
            </a:r>
            <a:r>
              <a:rPr lang="en-US" dirty="0" smtClean="0"/>
              <a:t>(LEDPIN1);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blinkLED</a:t>
            </a:r>
            <a:r>
              <a:rPr lang="en-US" dirty="0" smtClean="0"/>
              <a:t>(LEDPIN1);</a:t>
            </a:r>
          </a:p>
          <a:p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US" dirty="0" smtClean="0"/>
              <a:t>void </a:t>
            </a:r>
            <a:r>
              <a:rPr lang="en-US" dirty="0" err="1" smtClean="0"/>
              <a:t>blinkLED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led)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digitalWrite</a:t>
            </a:r>
            <a:r>
              <a:rPr lang="en-US" dirty="0" smtClean="0"/>
              <a:t>(led, HIGH);</a:t>
            </a:r>
          </a:p>
          <a:p>
            <a:r>
              <a:rPr lang="en-US" dirty="0" smtClean="0"/>
              <a:t>  delay(1000);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digitalWrite</a:t>
            </a:r>
            <a:r>
              <a:rPr lang="en-US" dirty="0" smtClean="0"/>
              <a:t>(led, LOW);</a:t>
            </a:r>
          </a:p>
          <a:p>
            <a:r>
              <a:rPr lang="en-US" dirty="0" smtClean="0"/>
              <a:t>  delay(1000);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7893D-D26E-47CB-B2C7-D80CB0BF3C3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00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have such a circuit to determine whether my garage door is open or closed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7893D-D26E-47CB-B2C7-D80CB0BF3C3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943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// Cause the LED to be brighter if there is less light, dimmer if</a:t>
            </a:r>
          </a:p>
          <a:p>
            <a:r>
              <a:rPr lang="en-US" dirty="0" smtClean="0"/>
              <a:t>// there is more.  This uses PWM for the output side.</a:t>
            </a:r>
          </a:p>
          <a:p>
            <a:endParaRPr lang="en-US" dirty="0" smtClean="0"/>
          </a:p>
          <a:p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LEDPIN = 2;</a:t>
            </a:r>
          </a:p>
          <a:p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SWITCHPIN = 49;</a:t>
            </a:r>
          </a:p>
          <a:p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SENSORPIN = A0;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ledValue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sw</a:t>
            </a:r>
            <a:r>
              <a:rPr lang="en-US" dirty="0" smtClean="0"/>
              <a:t> = LOW;</a:t>
            </a:r>
          </a:p>
          <a:p>
            <a:endParaRPr lang="en-US" dirty="0" smtClean="0"/>
          </a:p>
          <a:p>
            <a:r>
              <a:rPr lang="en-US" dirty="0" smtClean="0"/>
              <a:t>// Initialize the LED pin for output</a:t>
            </a:r>
          </a:p>
          <a:p>
            <a:r>
              <a:rPr lang="en-US" dirty="0" smtClean="0"/>
              <a:t>void setup() {</a:t>
            </a:r>
          </a:p>
          <a:p>
            <a:r>
              <a:rPr lang="en-US" dirty="0" err="1" smtClean="0"/>
              <a:t>pinMode</a:t>
            </a:r>
            <a:r>
              <a:rPr lang="en-US" dirty="0" smtClean="0"/>
              <a:t>(LEDPIN, OUTPUT);</a:t>
            </a:r>
          </a:p>
          <a:p>
            <a:r>
              <a:rPr lang="en-US" dirty="0" err="1" smtClean="0"/>
              <a:t>pinMode</a:t>
            </a:r>
            <a:r>
              <a:rPr lang="en-US" dirty="0" smtClean="0"/>
              <a:t>(SWITCHPIN, INPUT);</a:t>
            </a:r>
          </a:p>
          <a:p>
            <a:r>
              <a:rPr lang="en-US" dirty="0" err="1" smtClean="0"/>
              <a:t>pinMode</a:t>
            </a:r>
            <a:r>
              <a:rPr lang="en-US" dirty="0" smtClean="0"/>
              <a:t>(SENSORPIN, INPUT);</a:t>
            </a:r>
          </a:p>
          <a:p>
            <a:r>
              <a:rPr lang="en-US" dirty="0" err="1" smtClean="0"/>
              <a:t>Serial.begin</a:t>
            </a:r>
            <a:r>
              <a:rPr lang="en-US" dirty="0" smtClean="0"/>
              <a:t>(9600);</a:t>
            </a:r>
          </a:p>
          <a:p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US" dirty="0" smtClean="0"/>
              <a:t>// Loop, turning the LED on, then waiting a second, then off,</a:t>
            </a:r>
          </a:p>
          <a:p>
            <a:r>
              <a:rPr lang="en-US" dirty="0" smtClean="0"/>
              <a:t>void loop() {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sw</a:t>
            </a:r>
            <a:r>
              <a:rPr lang="en-US" dirty="0" smtClean="0"/>
              <a:t> = </a:t>
            </a:r>
            <a:r>
              <a:rPr lang="en-US" dirty="0" err="1" smtClean="0"/>
              <a:t>analogRead</a:t>
            </a:r>
            <a:r>
              <a:rPr lang="en-US" dirty="0" smtClean="0"/>
              <a:t>(SENSORPIN);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ledValue</a:t>
            </a:r>
            <a:r>
              <a:rPr lang="en-US" dirty="0" smtClean="0"/>
              <a:t> = 0;</a:t>
            </a:r>
          </a:p>
          <a:p>
            <a:r>
              <a:rPr lang="en-US" dirty="0" smtClean="0"/>
              <a:t>  if (</a:t>
            </a:r>
            <a:r>
              <a:rPr lang="en-US" dirty="0" err="1" smtClean="0"/>
              <a:t>sw</a:t>
            </a:r>
            <a:r>
              <a:rPr lang="en-US" dirty="0" smtClean="0"/>
              <a:t> &gt; 750)</a:t>
            </a:r>
          </a:p>
          <a:p>
            <a:r>
              <a:rPr lang="en-US" dirty="0" smtClean="0"/>
              <a:t>   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ledValue</a:t>
            </a:r>
            <a:r>
              <a:rPr lang="en-US" dirty="0" smtClean="0"/>
              <a:t> = 256;</a:t>
            </a:r>
          </a:p>
          <a:p>
            <a:r>
              <a:rPr lang="en-US" dirty="0" smtClean="0"/>
              <a:t>    }</a:t>
            </a:r>
          </a:p>
          <a:p>
            <a:r>
              <a:rPr lang="en-US" dirty="0" smtClean="0"/>
              <a:t>  else</a:t>
            </a:r>
          </a:p>
          <a:p>
            <a:r>
              <a:rPr lang="en-US" dirty="0" smtClean="0"/>
              <a:t>   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ledValue</a:t>
            </a:r>
            <a:r>
              <a:rPr lang="en-US" dirty="0" smtClean="0"/>
              <a:t> = </a:t>
            </a:r>
            <a:r>
              <a:rPr lang="en-US" dirty="0" err="1" smtClean="0"/>
              <a:t>sw</a:t>
            </a:r>
            <a:r>
              <a:rPr lang="en-US" dirty="0" smtClean="0"/>
              <a:t> / 3;</a:t>
            </a:r>
          </a:p>
          <a:p>
            <a:r>
              <a:rPr lang="en-US" dirty="0" smtClean="0"/>
              <a:t>    }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Serial.println</a:t>
            </a:r>
            <a:r>
              <a:rPr lang="en-US" dirty="0" smtClean="0"/>
              <a:t>(</a:t>
            </a:r>
            <a:r>
              <a:rPr lang="en-US" dirty="0" err="1" smtClean="0"/>
              <a:t>ledValue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analogWrite</a:t>
            </a:r>
            <a:r>
              <a:rPr lang="en-US" dirty="0" smtClean="0"/>
              <a:t>(LEDPIN, </a:t>
            </a:r>
            <a:r>
              <a:rPr lang="en-US" dirty="0" err="1" smtClean="0"/>
              <a:t>ledValue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delay(10);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7893D-D26E-47CB-B2C7-D80CB0BF3C3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96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002EB-030C-46AC-AD2B-2F0B3A5F5D73}" type="datetime1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Arduino Board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A2D3-E249-43AF-89C0-F7AD3EF30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43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9A38-D691-4583-8E55-A892A1AC9AE1}" type="datetime1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Arduino Board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A2D3-E249-43AF-89C0-F7AD3EF30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90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D8E3-36B4-4D15-82C4-D2F6E95B9AB9}" type="datetime1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Arduino Board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A2D3-E249-43AF-89C0-F7AD3EF30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22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D8E6-3166-454E-8B4D-FD8B1E78031B}" type="datetime1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Arduino Board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A2D3-E249-43AF-89C0-F7AD3EF30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455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571F-AA2F-4B46-8CEE-15C779CBD835}" type="datetime1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Arduino Board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A2D3-E249-43AF-89C0-F7AD3EF30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58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E14F-0F08-401E-A218-619785277E79}" type="datetime1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Arduino Board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A2D3-E249-43AF-89C0-F7AD3EF30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9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6E8E-E8F9-450A-8EC8-A35CD7606509}" type="datetime1">
              <a:rPr lang="en-US" smtClean="0"/>
              <a:t>6/16/2015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Arduino Board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A2D3-E249-43AF-89C0-F7AD3EF30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37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294A-F310-46E0-B401-E3A49D538E65}" type="datetime1">
              <a:rPr lang="en-US" smtClean="0"/>
              <a:t>6/16/2015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Arduino Board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A2D3-E249-43AF-89C0-F7AD3EF30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2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107D7-4C0E-4BAE-A506-37AACBF2E181}" type="datetime1">
              <a:rPr lang="en-US" smtClean="0"/>
              <a:t>6/16/2015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Arduino Board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A2D3-E249-43AF-89C0-F7AD3EF30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888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89B6D-0170-4564-AB5C-AFFBFD21BEE6}" type="datetime1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Arduino Board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A2D3-E249-43AF-89C0-F7AD3EF30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293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2904C-3D2B-4A07-9EBA-ED8D3407C31C}" type="datetime1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Arduino Board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A2D3-E249-43AF-89C0-F7AD3EF30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04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57516-CF89-4A76-97DD-D8008D0F2B62}" type="datetime1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The Arduino Board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5A2D3-E249-43AF-89C0-F7AD3EF30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118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Embedded Programming and Robotics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smtClean="0"/>
              <a:t>Lesson 3</a:t>
            </a:r>
          </a:p>
          <a:p>
            <a:r>
              <a:rPr lang="en-US" sz="2800" dirty="0" smtClean="0"/>
              <a:t>The Arduino Board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Arduino Board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A2D3-E249-43AF-89C0-F7AD3EF309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09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Blinking an 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built a circuit to turn on an LED</a:t>
            </a:r>
          </a:p>
          <a:p>
            <a:r>
              <a:rPr lang="en-US" dirty="0" smtClean="0"/>
              <a:t>Now let’s put it under computer control</a:t>
            </a:r>
          </a:p>
          <a:p>
            <a:r>
              <a:rPr lang="en-US" dirty="0" smtClean="0"/>
              <a:t>Basic methodology: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Turn LED 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Wait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Turn LED off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Wait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Go back to step 1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Arduino Board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EA82-0850-4973-BB10-D1D81AA4A48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4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Blinking an LED – Hardware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 the LED as shown in the photo below.  Note that the 330</a:t>
            </a:r>
            <a:r>
              <a:rPr lang="el-GR" dirty="0" smtClean="0"/>
              <a:t>Ω</a:t>
            </a:r>
            <a:r>
              <a:rPr lang="en-US" dirty="0" smtClean="0"/>
              <a:t> resistor is in series with pin 2 and the long pin of the LED</a:t>
            </a:r>
          </a:p>
          <a:p>
            <a:r>
              <a:rPr lang="en-US" dirty="0" smtClean="0"/>
              <a:t>This is to limit the current and prevent the LED from burning out</a:t>
            </a:r>
          </a:p>
          <a:p>
            <a:r>
              <a:rPr lang="en-US" dirty="0" smtClean="0"/>
              <a:t>The short pin of the LED is connected to ground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Arduino Board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A2D3-E249-43AF-89C0-F7AD3EF3096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90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Writing the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Decide which pin you’ll attach the LED to; I suggest pin 2, on the lower right in the diagram</a:t>
            </a:r>
          </a:p>
          <a:p>
            <a:r>
              <a:rPr lang="en-US" dirty="0" smtClean="0"/>
              <a:t>Initialize the pin for output</a:t>
            </a:r>
          </a:p>
          <a:p>
            <a:r>
              <a:rPr lang="en-US" dirty="0" smtClean="0"/>
              <a:t>In the loop:</a:t>
            </a:r>
          </a:p>
          <a:p>
            <a:pPr lvl="1"/>
            <a:r>
              <a:rPr lang="en-US" dirty="0" smtClean="0"/>
              <a:t>Set the pin high</a:t>
            </a:r>
          </a:p>
          <a:p>
            <a:pPr lvl="1"/>
            <a:r>
              <a:rPr lang="en-US" dirty="0" smtClean="0"/>
              <a:t>Wait 1 second (1000 milliseconds)</a:t>
            </a:r>
          </a:p>
          <a:p>
            <a:pPr lvl="1"/>
            <a:r>
              <a:rPr lang="en-US" dirty="0" smtClean="0"/>
              <a:t>Set the pin low</a:t>
            </a:r>
          </a:p>
          <a:p>
            <a:pPr lvl="1"/>
            <a:r>
              <a:rPr lang="en-US" dirty="0" smtClean="0"/>
              <a:t>Wait 1 second</a:t>
            </a:r>
          </a:p>
          <a:p>
            <a:pPr lvl="1"/>
            <a:r>
              <a:rPr lang="en-US" dirty="0" smtClean="0"/>
              <a:t>Repeat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Arduino Board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EA82-0850-4973-BB10-D1D81AA4A48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6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Running the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 the Arduino to your PC with the USB cable</a:t>
            </a:r>
          </a:p>
          <a:p>
            <a:r>
              <a:rPr lang="en-US" dirty="0" smtClean="0"/>
              <a:t>Wait until the PC acknowledges that it’s connected</a:t>
            </a:r>
          </a:p>
          <a:p>
            <a:r>
              <a:rPr lang="en-US" dirty="0" smtClean="0"/>
              <a:t>Click the right arrow button to upload</a:t>
            </a:r>
          </a:p>
          <a:p>
            <a:r>
              <a:rPr lang="en-US" dirty="0" smtClean="0"/>
              <a:t>The LED </a:t>
            </a:r>
            <a:r>
              <a:rPr lang="en-US" smtClean="0"/>
              <a:t>should blink, </a:t>
            </a:r>
            <a:r>
              <a:rPr lang="en-US" dirty="0" smtClean="0"/>
              <a:t>one second on, one second off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Arduino Board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EA82-0850-4973-BB10-D1D81AA4A483}" type="slidenum">
              <a:rPr lang="en-US" smtClean="0"/>
              <a:t>13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9140" y="4919922"/>
            <a:ext cx="2267079" cy="682855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1587731" y="4430684"/>
            <a:ext cx="698269" cy="7980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88967" y="4095759"/>
            <a:ext cx="997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6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What’s Going 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program will run as long as the board has power</a:t>
            </a:r>
          </a:p>
          <a:p>
            <a:r>
              <a:rPr lang="en-US" dirty="0" smtClean="0"/>
              <a:t>Disconnect the USB cable from the computer</a:t>
            </a:r>
          </a:p>
          <a:p>
            <a:pPr lvl="1"/>
            <a:r>
              <a:rPr lang="en-US" dirty="0" smtClean="0"/>
              <a:t>The LED goes dark</a:t>
            </a:r>
          </a:p>
          <a:p>
            <a:r>
              <a:rPr lang="en-US" dirty="0" smtClean="0"/>
              <a:t>Reconnect the USB cable</a:t>
            </a:r>
          </a:p>
          <a:p>
            <a:pPr lvl="1"/>
            <a:r>
              <a:rPr lang="en-US" dirty="0" smtClean="0"/>
              <a:t>The program starts running</a:t>
            </a:r>
          </a:p>
          <a:p>
            <a:r>
              <a:rPr lang="en-US" dirty="0" smtClean="0"/>
              <a:t>The program is stored in non-volatile memory</a:t>
            </a:r>
          </a:p>
          <a:p>
            <a:r>
              <a:rPr lang="en-US" dirty="0" smtClean="0"/>
              <a:t>Only the variables are in volatile memory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Arduino Board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EA82-0850-4973-BB10-D1D81AA4A48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8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Blinking Two LEDs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use another pin to blink a second LED</a:t>
            </a:r>
          </a:p>
          <a:p>
            <a:r>
              <a:rPr lang="en-US" dirty="0" smtClean="0"/>
              <a:t>You’ll need another 330-Ohm resistor</a:t>
            </a:r>
          </a:p>
          <a:p>
            <a:r>
              <a:rPr lang="en-US" dirty="0" smtClean="0"/>
              <a:t>Write the code to blink the first LED for a second, turn it off for a second, then blink the second one for a second, and turn it off for a second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Arduino Board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A2D3-E249-43AF-89C0-F7AD3EF3096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02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Writing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write a function to blink any LED</a:t>
            </a:r>
          </a:p>
          <a:p>
            <a:r>
              <a:rPr lang="en-US" dirty="0" smtClean="0"/>
              <a:t>Take the code you wrote for blinking a specific LED and make the pin number a parameter</a:t>
            </a:r>
          </a:p>
          <a:p>
            <a:r>
              <a:rPr lang="en-US" dirty="0" smtClean="0"/>
              <a:t>Good coding practice, as you have seen, uses constants rather than literals for the numbers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Arduino Board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A2D3-E249-43AF-89C0-F7AD3EF3096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Digital Sensors –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sensors are, in effect, switches, in that they are either on or off: motion was detected or not, the door is open or closed, etc.</a:t>
            </a:r>
          </a:p>
          <a:p>
            <a:r>
              <a:rPr lang="en-US" dirty="0" smtClean="0"/>
              <a:t>We’ll talk about analog sensors later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Arduino Board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A2D3-E249-43AF-89C0-F7AD3EF3096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34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Basic Digital Sensor Circuit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7592" y="1825625"/>
            <a:ext cx="5676207" cy="4351338"/>
          </a:xfrm>
        </p:spPr>
        <p:txBody>
          <a:bodyPr/>
          <a:lstStyle/>
          <a:p>
            <a:r>
              <a:rPr lang="en-US" dirty="0" smtClean="0"/>
              <a:t>Note that the Arduino pin is not in series with +5, the switch, and ground</a:t>
            </a:r>
          </a:p>
          <a:p>
            <a:r>
              <a:rPr lang="en-US" dirty="0" smtClean="0"/>
              <a:t>When the switch is closed, a small amount of current flows from +5 to ground and also to the input pin 2, which is also a ground</a:t>
            </a:r>
          </a:p>
          <a:p>
            <a:r>
              <a:rPr lang="en-US" dirty="0" smtClean="0"/>
              <a:t>How much current?  By Ohm’s Law, I=V/R, 5/10000 = .0005 amperes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Arduino Board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A2D3-E249-43AF-89C0-F7AD3EF3096B}" type="slidenum">
              <a:rPr lang="en-US" smtClean="0"/>
              <a:t>18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989" y="692210"/>
            <a:ext cx="2446713" cy="5438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2233352" y="3149957"/>
            <a:ext cx="23576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800" b="1" dirty="0">
                <a:solidFill>
                  <a:schemeClr val="tx1"/>
                </a:solidFill>
              </a:rPr>
              <a:t>to Digital Pin 2</a:t>
            </a:r>
          </a:p>
        </p:txBody>
      </p:sp>
    </p:spTree>
    <p:extLst>
      <p:ext uri="{BB962C8B-B14F-4D97-AF65-F5344CB8AC3E}">
        <p14:creationId xmlns:p14="http://schemas.microsoft.com/office/powerpoint/2010/main" val="132837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Delayed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Normally, you flip a switch and something happens immediately</a:t>
            </a:r>
          </a:p>
          <a:p>
            <a:r>
              <a:rPr lang="en-US" dirty="0" smtClean="0"/>
              <a:t>When the light (output) is isolated from the input (switch), you can do interesting things</a:t>
            </a:r>
          </a:p>
          <a:p>
            <a:r>
              <a:rPr lang="en-US" dirty="0" smtClean="0"/>
              <a:t>Modify the program to wait for two seconds after the switch is pressed to turn off the light (this might give you time to leave the room, for example)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Arduino Board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A2D3-E249-43AF-89C0-F7AD3EF3096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22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Arduino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dirty="0" smtClean="0"/>
              <a:t>This board is an open-source project designed to teach digital electronics</a:t>
            </a:r>
          </a:p>
          <a:p>
            <a:pPr lvl="1"/>
            <a:r>
              <a:rPr lang="en-US" sz="2800" dirty="0" smtClean="0"/>
              <a:t>That is, anyone can build an Arduino board</a:t>
            </a:r>
          </a:p>
          <a:p>
            <a:pPr lvl="1"/>
            <a:r>
              <a:rPr lang="en-US" sz="2800" dirty="0" smtClean="0"/>
              <a:t>It was designed in </a:t>
            </a:r>
            <a:r>
              <a:rPr lang="it-IT" sz="2800" dirty="0" smtClean="0"/>
              <a:t>Ivrea, Italy in 2005 by Massimo Banzi &amp; David Cuartielles</a:t>
            </a:r>
            <a:endParaRPr lang="it-IT" sz="2800" dirty="0"/>
          </a:p>
          <a:p>
            <a:pPr lvl="1"/>
            <a:r>
              <a:rPr lang="it-IT" sz="2800" dirty="0" smtClean="0"/>
              <a:t>Uses an Atmel processor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Arduino Board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A2D3-E249-43AF-89C0-F7AD3EF3096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Analog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7018" y="1825625"/>
            <a:ext cx="6116782" cy="4351338"/>
          </a:xfrm>
        </p:spPr>
        <p:txBody>
          <a:bodyPr/>
          <a:lstStyle/>
          <a:p>
            <a:r>
              <a:rPr lang="en-US" dirty="0" smtClean="0"/>
              <a:t>We can read a light sensor, which allows more voltage to flow with more light and less when it’s dark</a:t>
            </a:r>
          </a:p>
          <a:p>
            <a:r>
              <a:rPr lang="en-US" dirty="0" smtClean="0"/>
              <a:t>Write a program that causes the LED to shine more brightly when the values from the LDR are lower, and less when they’re higher</a:t>
            </a:r>
          </a:p>
          <a:p>
            <a:r>
              <a:rPr lang="en-US" dirty="0" smtClean="0"/>
              <a:t>We’ll cover this in </a:t>
            </a:r>
            <a:r>
              <a:rPr lang="en-US" smtClean="0"/>
              <a:t>detail later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Arduino Board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A2D3-E249-43AF-89C0-F7AD3EF3096B}" type="slidenum">
              <a:rPr lang="en-US" smtClean="0"/>
              <a:t>20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43" y="404007"/>
            <a:ext cx="3096057" cy="5772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39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Analog Input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the 18K resistor, light values range from about 800 in bright light to 10 or so in near-complete darkness.</a:t>
            </a:r>
          </a:p>
          <a:p>
            <a:r>
              <a:rPr lang="en-US" dirty="0"/>
              <a:t>Write a program that causes the LED to shine more brightly when the values from the LDR are lower, and less when they’re </a:t>
            </a:r>
            <a:r>
              <a:rPr lang="en-US" dirty="0" smtClean="0"/>
              <a:t>higher</a:t>
            </a:r>
          </a:p>
          <a:p>
            <a:r>
              <a:rPr lang="en-US" dirty="0" smtClean="0"/>
              <a:t>Remember that you can use the serial monitor to see </a:t>
            </a:r>
            <a:r>
              <a:rPr lang="en-US" smtClean="0"/>
              <a:t>the values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Arduino Board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A2D3-E249-43AF-89C0-F7AD3EF3096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83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Types of Arduino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dirty="0" smtClean="0"/>
              <a:t>Uno – The most common, cheapest board, suitable for most applications.</a:t>
            </a:r>
          </a:p>
          <a:p>
            <a:pPr lvl="2"/>
            <a:r>
              <a:rPr lang="en-US" sz="2400" dirty="0" smtClean="0"/>
              <a:t>12 digital I/O pins (some of this handle PWM, discussed later)</a:t>
            </a:r>
          </a:p>
          <a:p>
            <a:pPr lvl="2"/>
            <a:r>
              <a:rPr lang="en-US" sz="2400" dirty="0" smtClean="0"/>
              <a:t>6 analog inputs</a:t>
            </a:r>
          </a:p>
          <a:p>
            <a:pPr lvl="2"/>
            <a:r>
              <a:rPr lang="en-US" sz="2400" dirty="0" smtClean="0"/>
              <a:t>3.3V power</a:t>
            </a:r>
          </a:p>
          <a:p>
            <a:pPr lvl="2"/>
            <a:r>
              <a:rPr lang="en-US" sz="2400" dirty="0" smtClean="0"/>
              <a:t>5V power</a:t>
            </a:r>
          </a:p>
          <a:p>
            <a:pPr lvl="2"/>
            <a:r>
              <a:rPr lang="en-US" sz="2400" dirty="0" smtClean="0"/>
              <a:t>Ground</a:t>
            </a:r>
          </a:p>
          <a:p>
            <a:pPr lvl="1"/>
            <a:r>
              <a:rPr lang="en-US" sz="2800" dirty="0" smtClean="0"/>
              <a:t>This is what we’ll use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Arduino Board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A2D3-E249-43AF-89C0-F7AD3EF3096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29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Types of Arduino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/>
              <a:t>Mega – Much more powerful</a:t>
            </a:r>
          </a:p>
          <a:p>
            <a:pPr lvl="2"/>
            <a:r>
              <a:rPr lang="en-US" sz="2800" dirty="0"/>
              <a:t>Faster processor</a:t>
            </a:r>
          </a:p>
          <a:p>
            <a:pPr lvl="2"/>
            <a:r>
              <a:rPr lang="en-US" sz="2800" dirty="0"/>
              <a:t>More memory</a:t>
            </a:r>
          </a:p>
          <a:p>
            <a:pPr lvl="2"/>
            <a:r>
              <a:rPr lang="en-US" sz="2800" dirty="0"/>
              <a:t>More I/O pins</a:t>
            </a:r>
          </a:p>
          <a:p>
            <a:pPr lvl="2"/>
            <a:r>
              <a:rPr lang="en-US" sz="2800" dirty="0"/>
              <a:t>Takes more power to </a:t>
            </a:r>
            <a:r>
              <a:rPr lang="en-US" sz="2800" dirty="0" smtClean="0"/>
              <a:t>run</a:t>
            </a:r>
          </a:p>
          <a:p>
            <a:pPr lvl="2"/>
            <a:r>
              <a:rPr lang="en-US" sz="2800" dirty="0" smtClean="0"/>
              <a:t>More expensive</a:t>
            </a:r>
          </a:p>
          <a:p>
            <a:pPr lvl="1"/>
            <a:r>
              <a:rPr lang="en-US" sz="3200" dirty="0" smtClean="0"/>
              <a:t>Less suitable for what we’re doing, since size and power are important for a robot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Arduino Board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A2D3-E249-43AF-89C0-F7AD3EF3096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78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Arduino Board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A2D3-E249-43AF-89C0-F7AD3EF3096B}" type="slidenum">
              <a:rPr lang="en-US" smtClean="0"/>
              <a:t>5</a:t>
            </a:fld>
            <a:endParaRPr lang="en-US"/>
          </a:p>
        </p:txBody>
      </p:sp>
      <p:pic>
        <p:nvPicPr>
          <p:cNvPr id="20" name="Picture 2" descr="https://dlnmh9ip6v2uc.cloudfront.net/images/products/1/1/0/2/1/11021-02a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263" y="485843"/>
            <a:ext cx="5857875" cy="585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Left Brace 1"/>
          <p:cNvSpPr>
            <a:spLocks/>
          </p:cNvSpPr>
          <p:nvPr/>
        </p:nvSpPr>
        <p:spPr bwMode="auto">
          <a:xfrm>
            <a:off x="2362200" y="4611755"/>
            <a:ext cx="280988" cy="1143000"/>
          </a:xfrm>
          <a:prstGeom prst="leftBrace">
            <a:avLst>
              <a:gd name="adj1" fmla="val 8324"/>
              <a:gd name="adj2" fmla="val 50000"/>
            </a:avLst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2" name="TextBox 2"/>
          <p:cNvSpPr txBox="1">
            <a:spLocks noChangeArrowheads="1"/>
          </p:cNvSpPr>
          <p:nvPr/>
        </p:nvSpPr>
        <p:spPr bwMode="auto">
          <a:xfrm>
            <a:off x="990600" y="4767330"/>
            <a:ext cx="1371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Analog INPUTS</a:t>
            </a:r>
          </a:p>
        </p:txBody>
      </p:sp>
      <p:sp>
        <p:nvSpPr>
          <p:cNvPr id="23" name="Left Brace 7"/>
          <p:cNvSpPr>
            <a:spLocks/>
          </p:cNvSpPr>
          <p:nvPr/>
        </p:nvSpPr>
        <p:spPr bwMode="auto">
          <a:xfrm flipH="1">
            <a:off x="6553200" y="3163955"/>
            <a:ext cx="280988" cy="2551113"/>
          </a:xfrm>
          <a:prstGeom prst="leftBrace">
            <a:avLst>
              <a:gd name="adj1" fmla="val 8322"/>
              <a:gd name="adj2" fmla="val 50000"/>
            </a:avLst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4" name="TextBox 8"/>
          <p:cNvSpPr txBox="1">
            <a:spLocks noChangeArrowheads="1"/>
          </p:cNvSpPr>
          <p:nvPr/>
        </p:nvSpPr>
        <p:spPr bwMode="auto">
          <a:xfrm>
            <a:off x="6934200" y="4146618"/>
            <a:ext cx="18288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Digital I\O</a:t>
            </a:r>
          </a:p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PWM(3, 5, 6, 9, 10, 11)</a:t>
            </a:r>
          </a:p>
        </p:txBody>
      </p:sp>
      <p:sp>
        <p:nvSpPr>
          <p:cNvPr id="25" name="Left Brace 9"/>
          <p:cNvSpPr>
            <a:spLocks/>
          </p:cNvSpPr>
          <p:nvPr/>
        </p:nvSpPr>
        <p:spPr bwMode="auto">
          <a:xfrm rot="16200000" flipH="1">
            <a:off x="3169444" y="578712"/>
            <a:ext cx="280987" cy="501650"/>
          </a:xfrm>
          <a:prstGeom prst="leftBrace">
            <a:avLst>
              <a:gd name="adj1" fmla="val 8331"/>
              <a:gd name="adj2" fmla="val 50000"/>
            </a:avLst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6" name="TextBox 10"/>
          <p:cNvSpPr txBox="1">
            <a:spLocks noChangeArrowheads="1"/>
          </p:cNvSpPr>
          <p:nvPr/>
        </p:nvSpPr>
        <p:spPr bwMode="auto">
          <a:xfrm>
            <a:off x="2308225" y="46105"/>
            <a:ext cx="1981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PWR IN</a:t>
            </a:r>
            <a:endParaRPr lang="en-US" altLang="en-US" sz="1100" b="1">
              <a:solidFill>
                <a:schemeClr val="tx1"/>
              </a:solidFill>
            </a:endParaRPr>
          </a:p>
        </p:txBody>
      </p:sp>
      <p:sp>
        <p:nvSpPr>
          <p:cNvPr id="27" name="TextBox 11"/>
          <p:cNvSpPr txBox="1">
            <a:spLocks noChangeArrowheads="1"/>
          </p:cNvSpPr>
          <p:nvPr/>
        </p:nvSpPr>
        <p:spPr bwMode="auto">
          <a:xfrm>
            <a:off x="3886200" y="46105"/>
            <a:ext cx="3048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USB </a:t>
            </a:r>
          </a:p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(to Computer)</a:t>
            </a:r>
            <a:endParaRPr lang="en-US" altLang="en-US" sz="1100" b="1">
              <a:solidFill>
                <a:schemeClr val="tx1"/>
              </a:solidFill>
            </a:endParaRPr>
          </a:p>
        </p:txBody>
      </p:sp>
      <p:sp>
        <p:nvSpPr>
          <p:cNvPr id="28" name="Left Brace 13"/>
          <p:cNvSpPr>
            <a:spLocks/>
          </p:cNvSpPr>
          <p:nvPr/>
        </p:nvSpPr>
        <p:spPr bwMode="auto">
          <a:xfrm flipH="1">
            <a:off x="6553200" y="2506730"/>
            <a:ext cx="280988" cy="276225"/>
          </a:xfrm>
          <a:prstGeom prst="leftBrace">
            <a:avLst>
              <a:gd name="adj1" fmla="val 8333"/>
              <a:gd name="adj2" fmla="val 50000"/>
            </a:avLst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9" name="TextBox 14"/>
          <p:cNvSpPr txBox="1">
            <a:spLocks noChangeArrowheads="1"/>
          </p:cNvSpPr>
          <p:nvPr/>
        </p:nvSpPr>
        <p:spPr bwMode="auto">
          <a:xfrm>
            <a:off x="6953250" y="2352743"/>
            <a:ext cx="152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SCL\SDA</a:t>
            </a:r>
          </a:p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(I2C Bus)</a:t>
            </a:r>
          </a:p>
        </p:txBody>
      </p:sp>
      <p:sp>
        <p:nvSpPr>
          <p:cNvPr id="30" name="Left Brace 15"/>
          <p:cNvSpPr>
            <a:spLocks/>
          </p:cNvSpPr>
          <p:nvPr/>
        </p:nvSpPr>
        <p:spPr bwMode="auto">
          <a:xfrm>
            <a:off x="2362200" y="3589405"/>
            <a:ext cx="280988" cy="850900"/>
          </a:xfrm>
          <a:prstGeom prst="leftBrace">
            <a:avLst>
              <a:gd name="adj1" fmla="val 8342"/>
              <a:gd name="adj2" fmla="val 50000"/>
            </a:avLst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1" name="TextBox 18"/>
          <p:cNvSpPr txBox="1">
            <a:spLocks noChangeArrowheads="1"/>
          </p:cNvSpPr>
          <p:nvPr/>
        </p:nvSpPr>
        <p:spPr bwMode="auto">
          <a:xfrm>
            <a:off x="990600" y="3660843"/>
            <a:ext cx="1371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POWER </a:t>
            </a:r>
          </a:p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5V / 3.3V / GND</a:t>
            </a:r>
          </a:p>
        </p:txBody>
      </p:sp>
      <p:sp>
        <p:nvSpPr>
          <p:cNvPr id="32" name="TextBox 19"/>
          <p:cNvSpPr txBox="1">
            <a:spLocks noChangeArrowheads="1"/>
          </p:cNvSpPr>
          <p:nvPr/>
        </p:nvSpPr>
        <p:spPr bwMode="auto">
          <a:xfrm>
            <a:off x="6858000" y="950980"/>
            <a:ext cx="152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RESET</a:t>
            </a:r>
            <a:endParaRPr lang="en-US" altLang="en-US" sz="1200" b="1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 flipH="1">
            <a:off x="6500813" y="1154180"/>
            <a:ext cx="596900" cy="409575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0264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Notes on Arduino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USB connector can supply power, or you can use an external source, which we will use for the robot.  The board has a voltage regulator.</a:t>
            </a:r>
          </a:p>
          <a:p>
            <a:r>
              <a:rPr lang="en-US" dirty="0" smtClean="0"/>
              <a:t>The reset button will restart the current program</a:t>
            </a:r>
          </a:p>
          <a:p>
            <a:r>
              <a:rPr lang="en-US" dirty="0" smtClean="0"/>
              <a:t>Programs don’t go away when you turn the power off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Arduino Board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A2D3-E249-43AF-89C0-F7AD3EF3096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35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Arduino Shields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term you’ll see in most things that talk about this board</a:t>
            </a:r>
          </a:p>
          <a:p>
            <a:r>
              <a:rPr lang="en-US" dirty="0" smtClean="0"/>
              <a:t>It means a board that plugs into the I/O pins and covers the Arduino</a:t>
            </a:r>
          </a:p>
          <a:p>
            <a:r>
              <a:rPr lang="en-US" dirty="0" smtClean="0"/>
              <a:t>You can (usually) stack multiple shields</a:t>
            </a:r>
          </a:p>
          <a:p>
            <a:r>
              <a:rPr lang="en-US" dirty="0" smtClean="0"/>
              <a:t>We won’t be using shields in this workshop; we’ll go straight to the hardware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Arduino Board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A2D3-E249-43AF-89C0-F7AD3EF3096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2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Using the Breadboard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devices will be mounted on the breadboard, not connected directly to the Arduino</a:t>
            </a:r>
          </a:p>
          <a:p>
            <a:r>
              <a:rPr lang="en-US" dirty="0" smtClean="0"/>
              <a:t>This will allow you to change things easily as we add new devices to your robot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Arduino Board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A2D3-E249-43AF-89C0-F7AD3EF3096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919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Using the Breadboard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 the </a:t>
            </a:r>
            <a:r>
              <a:rPr lang="en-US" dirty="0"/>
              <a:t>“rails” on the </a:t>
            </a:r>
            <a:r>
              <a:rPr lang="en-US" dirty="0" smtClean="0"/>
              <a:t>breadboard:</a:t>
            </a:r>
          </a:p>
          <a:p>
            <a:r>
              <a:rPr lang="en-US" dirty="0" smtClean="0"/>
              <a:t>+5 from the Arduino to + on the breadboard, using a male-to-male jumper</a:t>
            </a:r>
          </a:p>
          <a:p>
            <a:r>
              <a:rPr lang="en-US" dirty="0" smtClean="0"/>
              <a:t>Ground from the Arduino to – on the breadboard</a:t>
            </a:r>
          </a:p>
          <a:p>
            <a:r>
              <a:rPr lang="en-US" dirty="0" smtClean="0"/>
              <a:t>When you add a device, plug it into the breadboard</a:t>
            </a:r>
          </a:p>
          <a:p>
            <a:r>
              <a:rPr lang="en-US" dirty="0" smtClean="0"/>
              <a:t>Run control signals from the Arduino to the appropriate holes on </a:t>
            </a:r>
            <a:r>
              <a:rPr lang="en-US" smtClean="0"/>
              <a:t>the breadboard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Arduino Board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A2D3-E249-43AF-89C0-F7AD3EF3096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283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1202</TotalTime>
  <Words>1410</Words>
  <Application>Microsoft Office PowerPoint</Application>
  <PresentationFormat>Widescreen</PresentationFormat>
  <Paragraphs>239</Paragraphs>
  <Slides>21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Office Theme</vt:lpstr>
      <vt:lpstr>Embedded Programming and Robotics</vt:lpstr>
      <vt:lpstr>The Arduino</vt:lpstr>
      <vt:lpstr>Types of Arduino</vt:lpstr>
      <vt:lpstr>Types of Arduino</vt:lpstr>
      <vt:lpstr>PowerPoint Presentation</vt:lpstr>
      <vt:lpstr>Notes on Arduino</vt:lpstr>
      <vt:lpstr>Arduino Shields</vt:lpstr>
      <vt:lpstr>Using the Breadboard</vt:lpstr>
      <vt:lpstr>Using the Breadboard</vt:lpstr>
      <vt:lpstr>Blinking an LED</vt:lpstr>
      <vt:lpstr>Blinking an LED – Hardware Setup</vt:lpstr>
      <vt:lpstr>Writing the Code</vt:lpstr>
      <vt:lpstr>Running the Program</vt:lpstr>
      <vt:lpstr>What’s Going On?</vt:lpstr>
      <vt:lpstr>Blinking Two LEDs</vt:lpstr>
      <vt:lpstr>Writing a Function</vt:lpstr>
      <vt:lpstr>Digital Sensors – Overview</vt:lpstr>
      <vt:lpstr>Basic Digital Sensor Circuit</vt:lpstr>
      <vt:lpstr>Delayed Reaction</vt:lpstr>
      <vt:lpstr>Analog Input</vt:lpstr>
      <vt:lpstr>Analog Input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Embedded Programming and Robotics</dc:title>
  <dc:creator>Cole, John</dc:creator>
  <cp:lastModifiedBy>Cole, John</cp:lastModifiedBy>
  <cp:revision>31</cp:revision>
  <dcterms:created xsi:type="dcterms:W3CDTF">2015-05-19T15:46:07Z</dcterms:created>
  <dcterms:modified xsi:type="dcterms:W3CDTF">2015-06-17T04:48:40Z</dcterms:modified>
</cp:coreProperties>
</file>