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66" r:id="rId4"/>
    <p:sldId id="260" r:id="rId5"/>
    <p:sldId id="259" r:id="rId6"/>
    <p:sldId id="261" r:id="rId7"/>
    <p:sldId id="263" r:id="rId8"/>
    <p:sldId id="262" r:id="rId9"/>
    <p:sldId id="264" r:id="rId10"/>
    <p:sldId id="265" r:id="rId11"/>
    <p:sldId id="270" r:id="rId12"/>
    <p:sldId id="272" r:id="rId13"/>
    <p:sldId id="276" r:id="rId14"/>
    <p:sldId id="273" r:id="rId15"/>
    <p:sldId id="274" r:id="rId16"/>
    <p:sldId id="268" r:id="rId17"/>
    <p:sldId id="269" r:id="rId18"/>
    <p:sldId id="267" r:id="rId19"/>
    <p:sldId id="271"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4DEEF2-DEF5-4678-9467-532922281D72}" type="datetimeFigureOut">
              <a:rPr lang="en-US" smtClean="0"/>
              <a:t>6/21/2015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C90786-4519-48B6-B2A8-94B8E290B77D}" type="slidenum">
              <a:rPr lang="en-US" smtClean="0"/>
              <a:t>‹#›</a:t>
            </a:fld>
            <a:endParaRPr lang="en-US"/>
          </a:p>
        </p:txBody>
      </p:sp>
    </p:spTree>
    <p:extLst>
      <p:ext uri="{BB962C8B-B14F-4D97-AF65-F5344CB8AC3E}">
        <p14:creationId xmlns:p14="http://schemas.microsoft.com/office/powerpoint/2010/main" val="2230881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C2FD3E-CF16-46FA-8277-81EB52541738}" type="slidenum">
              <a:rPr lang="en-US" smtClean="0"/>
              <a:t>1</a:t>
            </a:fld>
            <a:endParaRPr lang="en-US"/>
          </a:p>
        </p:txBody>
      </p:sp>
    </p:spTree>
    <p:extLst>
      <p:ext uri="{BB962C8B-B14F-4D97-AF65-F5344CB8AC3E}">
        <p14:creationId xmlns:p14="http://schemas.microsoft.com/office/powerpoint/2010/main" val="2409466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5DA853-5926-4AA9-A0ED-FD2EC0EBFE41}" type="datetime1">
              <a:rPr lang="en-US" smtClean="0"/>
              <a:t>6/21/2015</a:t>
            </a:fld>
            <a:endParaRPr lang="en-US"/>
          </a:p>
        </p:txBody>
      </p:sp>
      <p:sp>
        <p:nvSpPr>
          <p:cNvPr id="5" name="Footer Placeholder 4"/>
          <p:cNvSpPr>
            <a:spLocks noGrp="1"/>
          </p:cNvSpPr>
          <p:nvPr>
            <p:ph type="ftr" sz="quarter" idx="11"/>
          </p:nvPr>
        </p:nvSpPr>
        <p:spPr/>
        <p:txBody>
          <a:bodyPr/>
          <a:lstStyle/>
          <a:p>
            <a:r>
              <a:rPr lang="en-US" smtClean="0"/>
              <a:t>Keypad and LCD Display</a:t>
            </a:r>
            <a:endParaRPr lang="en-US"/>
          </a:p>
        </p:txBody>
      </p:sp>
      <p:sp>
        <p:nvSpPr>
          <p:cNvPr id="6" name="Slide Number Placeholder 5"/>
          <p:cNvSpPr>
            <a:spLocks noGrp="1"/>
          </p:cNvSpPr>
          <p:nvPr>
            <p:ph type="sldNum" sz="quarter" idx="12"/>
          </p:nvPr>
        </p:nvSpPr>
        <p:spPr/>
        <p:txBody>
          <a:bodyPr/>
          <a:lstStyle/>
          <a:p>
            <a:fld id="{F9F18605-B6C2-4734-9860-282F56335A7D}" type="slidenum">
              <a:rPr lang="en-US" smtClean="0"/>
              <a:t>‹#›</a:t>
            </a:fld>
            <a:endParaRPr lang="en-US"/>
          </a:p>
        </p:txBody>
      </p:sp>
    </p:spTree>
    <p:extLst>
      <p:ext uri="{BB962C8B-B14F-4D97-AF65-F5344CB8AC3E}">
        <p14:creationId xmlns:p14="http://schemas.microsoft.com/office/powerpoint/2010/main" val="1135489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28EF1-9DF1-4065-85E4-A36D3C4B4CAC}" type="datetime1">
              <a:rPr lang="en-US" smtClean="0"/>
              <a:t>6/21/2015</a:t>
            </a:fld>
            <a:endParaRPr lang="en-US"/>
          </a:p>
        </p:txBody>
      </p:sp>
      <p:sp>
        <p:nvSpPr>
          <p:cNvPr id="5" name="Footer Placeholder 4"/>
          <p:cNvSpPr>
            <a:spLocks noGrp="1"/>
          </p:cNvSpPr>
          <p:nvPr>
            <p:ph type="ftr" sz="quarter" idx="11"/>
          </p:nvPr>
        </p:nvSpPr>
        <p:spPr/>
        <p:txBody>
          <a:bodyPr/>
          <a:lstStyle/>
          <a:p>
            <a:r>
              <a:rPr lang="en-US" smtClean="0"/>
              <a:t>Keypad and LCD Display</a:t>
            </a:r>
            <a:endParaRPr lang="en-US"/>
          </a:p>
        </p:txBody>
      </p:sp>
      <p:sp>
        <p:nvSpPr>
          <p:cNvPr id="6" name="Slide Number Placeholder 5"/>
          <p:cNvSpPr>
            <a:spLocks noGrp="1"/>
          </p:cNvSpPr>
          <p:nvPr>
            <p:ph type="sldNum" sz="quarter" idx="12"/>
          </p:nvPr>
        </p:nvSpPr>
        <p:spPr/>
        <p:txBody>
          <a:bodyPr/>
          <a:lstStyle/>
          <a:p>
            <a:fld id="{F9F18605-B6C2-4734-9860-282F56335A7D}" type="slidenum">
              <a:rPr lang="en-US" smtClean="0"/>
              <a:t>‹#›</a:t>
            </a:fld>
            <a:endParaRPr lang="en-US"/>
          </a:p>
        </p:txBody>
      </p:sp>
    </p:spTree>
    <p:extLst>
      <p:ext uri="{BB962C8B-B14F-4D97-AF65-F5344CB8AC3E}">
        <p14:creationId xmlns:p14="http://schemas.microsoft.com/office/powerpoint/2010/main" val="1660908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9DBC3-1CAB-4597-A382-6FF032A0414F}" type="datetime1">
              <a:rPr lang="en-US" smtClean="0"/>
              <a:t>6/21/2015</a:t>
            </a:fld>
            <a:endParaRPr lang="en-US"/>
          </a:p>
        </p:txBody>
      </p:sp>
      <p:sp>
        <p:nvSpPr>
          <p:cNvPr id="5" name="Footer Placeholder 4"/>
          <p:cNvSpPr>
            <a:spLocks noGrp="1"/>
          </p:cNvSpPr>
          <p:nvPr>
            <p:ph type="ftr" sz="quarter" idx="11"/>
          </p:nvPr>
        </p:nvSpPr>
        <p:spPr/>
        <p:txBody>
          <a:bodyPr/>
          <a:lstStyle/>
          <a:p>
            <a:r>
              <a:rPr lang="en-US" smtClean="0"/>
              <a:t>Keypad and LCD Display</a:t>
            </a:r>
            <a:endParaRPr lang="en-US"/>
          </a:p>
        </p:txBody>
      </p:sp>
      <p:sp>
        <p:nvSpPr>
          <p:cNvPr id="6" name="Slide Number Placeholder 5"/>
          <p:cNvSpPr>
            <a:spLocks noGrp="1"/>
          </p:cNvSpPr>
          <p:nvPr>
            <p:ph type="sldNum" sz="quarter" idx="12"/>
          </p:nvPr>
        </p:nvSpPr>
        <p:spPr/>
        <p:txBody>
          <a:bodyPr/>
          <a:lstStyle/>
          <a:p>
            <a:fld id="{F9F18605-B6C2-4734-9860-282F56335A7D}" type="slidenum">
              <a:rPr lang="en-US" smtClean="0"/>
              <a:t>‹#›</a:t>
            </a:fld>
            <a:endParaRPr lang="en-US"/>
          </a:p>
        </p:txBody>
      </p:sp>
    </p:spTree>
    <p:extLst>
      <p:ext uri="{BB962C8B-B14F-4D97-AF65-F5344CB8AC3E}">
        <p14:creationId xmlns:p14="http://schemas.microsoft.com/office/powerpoint/2010/main" val="2211556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36A21-85DB-4299-B1D2-7DA642A03907}" type="datetime1">
              <a:rPr lang="en-US" smtClean="0"/>
              <a:t>6/21/2015</a:t>
            </a:fld>
            <a:endParaRPr lang="en-US"/>
          </a:p>
        </p:txBody>
      </p:sp>
      <p:sp>
        <p:nvSpPr>
          <p:cNvPr id="5" name="Footer Placeholder 4"/>
          <p:cNvSpPr>
            <a:spLocks noGrp="1"/>
          </p:cNvSpPr>
          <p:nvPr>
            <p:ph type="ftr" sz="quarter" idx="11"/>
          </p:nvPr>
        </p:nvSpPr>
        <p:spPr/>
        <p:txBody>
          <a:bodyPr/>
          <a:lstStyle/>
          <a:p>
            <a:r>
              <a:rPr lang="en-US" smtClean="0"/>
              <a:t>Keypad and LCD Display</a:t>
            </a:r>
            <a:endParaRPr lang="en-US"/>
          </a:p>
        </p:txBody>
      </p:sp>
      <p:sp>
        <p:nvSpPr>
          <p:cNvPr id="6" name="Slide Number Placeholder 5"/>
          <p:cNvSpPr>
            <a:spLocks noGrp="1"/>
          </p:cNvSpPr>
          <p:nvPr>
            <p:ph type="sldNum" sz="quarter" idx="12"/>
          </p:nvPr>
        </p:nvSpPr>
        <p:spPr/>
        <p:txBody>
          <a:bodyPr/>
          <a:lstStyle/>
          <a:p>
            <a:fld id="{F9F18605-B6C2-4734-9860-282F56335A7D}" type="slidenum">
              <a:rPr lang="en-US" smtClean="0"/>
              <a:t>‹#›</a:t>
            </a:fld>
            <a:endParaRPr lang="en-US"/>
          </a:p>
        </p:txBody>
      </p:sp>
    </p:spTree>
    <p:extLst>
      <p:ext uri="{BB962C8B-B14F-4D97-AF65-F5344CB8AC3E}">
        <p14:creationId xmlns:p14="http://schemas.microsoft.com/office/powerpoint/2010/main" val="751588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7BFCE2-EC67-4712-BC50-6E2158FDC8EF}" type="datetime1">
              <a:rPr lang="en-US" smtClean="0"/>
              <a:t>6/21/2015</a:t>
            </a:fld>
            <a:endParaRPr lang="en-US"/>
          </a:p>
        </p:txBody>
      </p:sp>
      <p:sp>
        <p:nvSpPr>
          <p:cNvPr id="5" name="Footer Placeholder 4"/>
          <p:cNvSpPr>
            <a:spLocks noGrp="1"/>
          </p:cNvSpPr>
          <p:nvPr>
            <p:ph type="ftr" sz="quarter" idx="11"/>
          </p:nvPr>
        </p:nvSpPr>
        <p:spPr/>
        <p:txBody>
          <a:bodyPr/>
          <a:lstStyle/>
          <a:p>
            <a:r>
              <a:rPr lang="en-US" smtClean="0"/>
              <a:t>Keypad and LCD Display</a:t>
            </a:r>
            <a:endParaRPr lang="en-US"/>
          </a:p>
        </p:txBody>
      </p:sp>
      <p:sp>
        <p:nvSpPr>
          <p:cNvPr id="6" name="Slide Number Placeholder 5"/>
          <p:cNvSpPr>
            <a:spLocks noGrp="1"/>
          </p:cNvSpPr>
          <p:nvPr>
            <p:ph type="sldNum" sz="quarter" idx="12"/>
          </p:nvPr>
        </p:nvSpPr>
        <p:spPr/>
        <p:txBody>
          <a:bodyPr/>
          <a:lstStyle/>
          <a:p>
            <a:fld id="{F9F18605-B6C2-4734-9860-282F56335A7D}" type="slidenum">
              <a:rPr lang="en-US" smtClean="0"/>
              <a:t>‹#›</a:t>
            </a:fld>
            <a:endParaRPr lang="en-US"/>
          </a:p>
        </p:txBody>
      </p:sp>
    </p:spTree>
    <p:extLst>
      <p:ext uri="{BB962C8B-B14F-4D97-AF65-F5344CB8AC3E}">
        <p14:creationId xmlns:p14="http://schemas.microsoft.com/office/powerpoint/2010/main" val="285555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30E57F-A786-4C38-B2B0-CAC541C31211}" type="datetime1">
              <a:rPr lang="en-US" smtClean="0"/>
              <a:t>6/21/2015</a:t>
            </a:fld>
            <a:endParaRPr lang="en-US"/>
          </a:p>
        </p:txBody>
      </p:sp>
      <p:sp>
        <p:nvSpPr>
          <p:cNvPr id="6" name="Footer Placeholder 5"/>
          <p:cNvSpPr>
            <a:spLocks noGrp="1"/>
          </p:cNvSpPr>
          <p:nvPr>
            <p:ph type="ftr" sz="quarter" idx="11"/>
          </p:nvPr>
        </p:nvSpPr>
        <p:spPr/>
        <p:txBody>
          <a:bodyPr/>
          <a:lstStyle/>
          <a:p>
            <a:r>
              <a:rPr lang="en-US" smtClean="0"/>
              <a:t>Keypad and LCD Display</a:t>
            </a:r>
            <a:endParaRPr lang="en-US"/>
          </a:p>
        </p:txBody>
      </p:sp>
      <p:sp>
        <p:nvSpPr>
          <p:cNvPr id="7" name="Slide Number Placeholder 6"/>
          <p:cNvSpPr>
            <a:spLocks noGrp="1"/>
          </p:cNvSpPr>
          <p:nvPr>
            <p:ph type="sldNum" sz="quarter" idx="12"/>
          </p:nvPr>
        </p:nvSpPr>
        <p:spPr/>
        <p:txBody>
          <a:bodyPr/>
          <a:lstStyle/>
          <a:p>
            <a:fld id="{F9F18605-B6C2-4734-9860-282F56335A7D}" type="slidenum">
              <a:rPr lang="en-US" smtClean="0"/>
              <a:t>‹#›</a:t>
            </a:fld>
            <a:endParaRPr lang="en-US"/>
          </a:p>
        </p:txBody>
      </p:sp>
    </p:spTree>
    <p:extLst>
      <p:ext uri="{BB962C8B-B14F-4D97-AF65-F5344CB8AC3E}">
        <p14:creationId xmlns:p14="http://schemas.microsoft.com/office/powerpoint/2010/main" val="644581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4D5E9F-1273-42EB-A59D-EAE30597A84B}" type="datetime1">
              <a:rPr lang="en-US" smtClean="0"/>
              <a:t>6/21/2015</a:t>
            </a:fld>
            <a:endParaRPr lang="en-US"/>
          </a:p>
        </p:txBody>
      </p:sp>
      <p:sp>
        <p:nvSpPr>
          <p:cNvPr id="8" name="Footer Placeholder 7"/>
          <p:cNvSpPr>
            <a:spLocks noGrp="1"/>
          </p:cNvSpPr>
          <p:nvPr>
            <p:ph type="ftr" sz="quarter" idx="11"/>
          </p:nvPr>
        </p:nvSpPr>
        <p:spPr/>
        <p:txBody>
          <a:bodyPr/>
          <a:lstStyle/>
          <a:p>
            <a:r>
              <a:rPr lang="en-US" smtClean="0"/>
              <a:t>Keypad and LCD Display</a:t>
            </a:r>
            <a:endParaRPr lang="en-US"/>
          </a:p>
        </p:txBody>
      </p:sp>
      <p:sp>
        <p:nvSpPr>
          <p:cNvPr id="9" name="Slide Number Placeholder 8"/>
          <p:cNvSpPr>
            <a:spLocks noGrp="1"/>
          </p:cNvSpPr>
          <p:nvPr>
            <p:ph type="sldNum" sz="quarter" idx="12"/>
          </p:nvPr>
        </p:nvSpPr>
        <p:spPr/>
        <p:txBody>
          <a:bodyPr/>
          <a:lstStyle/>
          <a:p>
            <a:fld id="{F9F18605-B6C2-4734-9860-282F56335A7D}" type="slidenum">
              <a:rPr lang="en-US" smtClean="0"/>
              <a:t>‹#›</a:t>
            </a:fld>
            <a:endParaRPr lang="en-US"/>
          </a:p>
        </p:txBody>
      </p:sp>
    </p:spTree>
    <p:extLst>
      <p:ext uri="{BB962C8B-B14F-4D97-AF65-F5344CB8AC3E}">
        <p14:creationId xmlns:p14="http://schemas.microsoft.com/office/powerpoint/2010/main" val="785449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7E0148-8452-4252-931E-3CF93B4BA945}" type="datetime1">
              <a:rPr lang="en-US" smtClean="0"/>
              <a:t>6/21/2015</a:t>
            </a:fld>
            <a:endParaRPr lang="en-US"/>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a:t>
            </a:fld>
            <a:endParaRPr lang="en-US"/>
          </a:p>
        </p:txBody>
      </p:sp>
    </p:spTree>
    <p:extLst>
      <p:ext uri="{BB962C8B-B14F-4D97-AF65-F5344CB8AC3E}">
        <p14:creationId xmlns:p14="http://schemas.microsoft.com/office/powerpoint/2010/main" val="3975837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F8172-2EF1-4574-BD37-D0281E68CBAB}" type="datetime1">
              <a:rPr lang="en-US" smtClean="0"/>
              <a:t>6/21/2015</a:t>
            </a:fld>
            <a:endParaRPr lang="en-US"/>
          </a:p>
        </p:txBody>
      </p:sp>
      <p:sp>
        <p:nvSpPr>
          <p:cNvPr id="3" name="Footer Placeholder 2"/>
          <p:cNvSpPr>
            <a:spLocks noGrp="1"/>
          </p:cNvSpPr>
          <p:nvPr>
            <p:ph type="ftr" sz="quarter" idx="11"/>
          </p:nvPr>
        </p:nvSpPr>
        <p:spPr/>
        <p:txBody>
          <a:bodyPr/>
          <a:lstStyle/>
          <a:p>
            <a:r>
              <a:rPr lang="en-US" smtClean="0"/>
              <a:t>Keypad and LCD Display</a:t>
            </a:r>
            <a:endParaRPr lang="en-US"/>
          </a:p>
        </p:txBody>
      </p:sp>
      <p:sp>
        <p:nvSpPr>
          <p:cNvPr id="4" name="Slide Number Placeholder 3"/>
          <p:cNvSpPr>
            <a:spLocks noGrp="1"/>
          </p:cNvSpPr>
          <p:nvPr>
            <p:ph type="sldNum" sz="quarter" idx="12"/>
          </p:nvPr>
        </p:nvSpPr>
        <p:spPr/>
        <p:txBody>
          <a:bodyPr/>
          <a:lstStyle/>
          <a:p>
            <a:fld id="{F9F18605-B6C2-4734-9860-282F56335A7D}" type="slidenum">
              <a:rPr lang="en-US" smtClean="0"/>
              <a:t>‹#›</a:t>
            </a:fld>
            <a:endParaRPr lang="en-US"/>
          </a:p>
        </p:txBody>
      </p:sp>
    </p:spTree>
    <p:extLst>
      <p:ext uri="{BB962C8B-B14F-4D97-AF65-F5344CB8AC3E}">
        <p14:creationId xmlns:p14="http://schemas.microsoft.com/office/powerpoint/2010/main" val="6267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5DB3E6-AC9E-44D5-9113-29EFBFF45497}" type="datetime1">
              <a:rPr lang="en-US" smtClean="0"/>
              <a:t>6/21/2015</a:t>
            </a:fld>
            <a:endParaRPr lang="en-US"/>
          </a:p>
        </p:txBody>
      </p:sp>
      <p:sp>
        <p:nvSpPr>
          <p:cNvPr id="6" name="Footer Placeholder 5"/>
          <p:cNvSpPr>
            <a:spLocks noGrp="1"/>
          </p:cNvSpPr>
          <p:nvPr>
            <p:ph type="ftr" sz="quarter" idx="11"/>
          </p:nvPr>
        </p:nvSpPr>
        <p:spPr/>
        <p:txBody>
          <a:bodyPr/>
          <a:lstStyle/>
          <a:p>
            <a:r>
              <a:rPr lang="en-US" smtClean="0"/>
              <a:t>Keypad and LCD Display</a:t>
            </a:r>
            <a:endParaRPr lang="en-US"/>
          </a:p>
        </p:txBody>
      </p:sp>
      <p:sp>
        <p:nvSpPr>
          <p:cNvPr id="7" name="Slide Number Placeholder 6"/>
          <p:cNvSpPr>
            <a:spLocks noGrp="1"/>
          </p:cNvSpPr>
          <p:nvPr>
            <p:ph type="sldNum" sz="quarter" idx="12"/>
          </p:nvPr>
        </p:nvSpPr>
        <p:spPr/>
        <p:txBody>
          <a:bodyPr/>
          <a:lstStyle/>
          <a:p>
            <a:fld id="{F9F18605-B6C2-4734-9860-282F56335A7D}" type="slidenum">
              <a:rPr lang="en-US" smtClean="0"/>
              <a:t>‹#›</a:t>
            </a:fld>
            <a:endParaRPr lang="en-US"/>
          </a:p>
        </p:txBody>
      </p:sp>
    </p:spTree>
    <p:extLst>
      <p:ext uri="{BB962C8B-B14F-4D97-AF65-F5344CB8AC3E}">
        <p14:creationId xmlns:p14="http://schemas.microsoft.com/office/powerpoint/2010/main" val="2984228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EB3EC-DD4C-4C27-A1A0-4CAC7527209F}" type="datetime1">
              <a:rPr lang="en-US" smtClean="0"/>
              <a:t>6/21/2015</a:t>
            </a:fld>
            <a:endParaRPr lang="en-US"/>
          </a:p>
        </p:txBody>
      </p:sp>
      <p:sp>
        <p:nvSpPr>
          <p:cNvPr id="6" name="Footer Placeholder 5"/>
          <p:cNvSpPr>
            <a:spLocks noGrp="1"/>
          </p:cNvSpPr>
          <p:nvPr>
            <p:ph type="ftr" sz="quarter" idx="11"/>
          </p:nvPr>
        </p:nvSpPr>
        <p:spPr/>
        <p:txBody>
          <a:bodyPr/>
          <a:lstStyle/>
          <a:p>
            <a:r>
              <a:rPr lang="en-US" smtClean="0"/>
              <a:t>Keypad and LCD Display</a:t>
            </a:r>
            <a:endParaRPr lang="en-US"/>
          </a:p>
        </p:txBody>
      </p:sp>
      <p:sp>
        <p:nvSpPr>
          <p:cNvPr id="7" name="Slide Number Placeholder 6"/>
          <p:cNvSpPr>
            <a:spLocks noGrp="1"/>
          </p:cNvSpPr>
          <p:nvPr>
            <p:ph type="sldNum" sz="quarter" idx="12"/>
          </p:nvPr>
        </p:nvSpPr>
        <p:spPr/>
        <p:txBody>
          <a:bodyPr/>
          <a:lstStyle/>
          <a:p>
            <a:fld id="{F9F18605-B6C2-4734-9860-282F56335A7D}" type="slidenum">
              <a:rPr lang="en-US" smtClean="0"/>
              <a:t>‹#›</a:t>
            </a:fld>
            <a:endParaRPr lang="en-US"/>
          </a:p>
        </p:txBody>
      </p:sp>
    </p:spTree>
    <p:extLst>
      <p:ext uri="{BB962C8B-B14F-4D97-AF65-F5344CB8AC3E}">
        <p14:creationId xmlns:p14="http://schemas.microsoft.com/office/powerpoint/2010/main" val="30745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7561D-74D9-4516-94E5-70A97569196E}" type="datetime1">
              <a:rPr lang="en-US" smtClean="0"/>
              <a:t>6/21/2015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Keypad and LCD Display</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18605-B6C2-4734-9860-282F56335A7D}" type="slidenum">
              <a:rPr lang="en-US" smtClean="0"/>
              <a:t>‹#›</a:t>
            </a:fld>
            <a:endParaRPr lang="en-US"/>
          </a:p>
        </p:txBody>
      </p:sp>
    </p:spTree>
    <p:extLst>
      <p:ext uri="{BB962C8B-B14F-4D97-AF65-F5344CB8AC3E}">
        <p14:creationId xmlns:p14="http://schemas.microsoft.com/office/powerpoint/2010/main" val="315013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layground.arduino.cc/Code/Keypa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Embedded Programming and Robotics</a:t>
            </a:r>
            <a:endParaRPr lang="en-US" dirty="0"/>
          </a:p>
        </p:txBody>
      </p:sp>
      <p:sp>
        <p:nvSpPr>
          <p:cNvPr id="3" name="Subtitle 2"/>
          <p:cNvSpPr>
            <a:spLocks noGrp="1"/>
          </p:cNvSpPr>
          <p:nvPr>
            <p:ph type="subTitle" idx="1"/>
          </p:nvPr>
        </p:nvSpPr>
        <p:spPr/>
        <p:txBody>
          <a:bodyPr/>
          <a:lstStyle/>
          <a:p>
            <a:r>
              <a:rPr lang="en-US" dirty="0" smtClean="0"/>
              <a:t>Lesson 9</a:t>
            </a:r>
          </a:p>
          <a:p>
            <a:r>
              <a:rPr lang="en-US" dirty="0" smtClean="0"/>
              <a:t>Keypad and LCD Display</a:t>
            </a:r>
            <a:endParaRPr lang="en-US" dirty="0"/>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1</a:t>
            </a:fld>
            <a:endParaRPr lang="en-US"/>
          </a:p>
        </p:txBody>
      </p:sp>
    </p:spTree>
    <p:extLst>
      <p:ext uri="{BB962C8B-B14F-4D97-AF65-F5344CB8AC3E}">
        <p14:creationId xmlns:p14="http://schemas.microsoft.com/office/powerpoint/2010/main" val="1969682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Using the Keypad</a:t>
            </a:r>
            <a:endParaRPr lang="en-US" dirty="0"/>
          </a:p>
        </p:txBody>
      </p:sp>
      <p:sp>
        <p:nvSpPr>
          <p:cNvPr id="3" name="Content Placeholder 2"/>
          <p:cNvSpPr>
            <a:spLocks noGrp="1"/>
          </p:cNvSpPr>
          <p:nvPr>
            <p:ph idx="1"/>
          </p:nvPr>
        </p:nvSpPr>
        <p:spPr/>
        <p:txBody>
          <a:bodyPr/>
          <a:lstStyle/>
          <a:p>
            <a:r>
              <a:rPr lang="en-US" dirty="0" smtClean="0"/>
              <a:t>Best to use the keypad in programs that do not use delay(), since that can make it seem unresponsive</a:t>
            </a:r>
          </a:p>
          <a:p>
            <a:r>
              <a:rPr lang="en-US" dirty="0" smtClean="0"/>
              <a:t>We used this in a robot that had an Arduino Mega so we could choose programs during operation, rather than loading new programs every time we changed something.</a:t>
            </a:r>
            <a:endParaRPr lang="en-US" dirty="0"/>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10</a:t>
            </a:fld>
            <a:endParaRPr lang="en-US"/>
          </a:p>
        </p:txBody>
      </p:sp>
    </p:spTree>
    <p:extLst>
      <p:ext uri="{BB962C8B-B14F-4D97-AF65-F5344CB8AC3E}">
        <p14:creationId xmlns:p14="http://schemas.microsoft.com/office/powerpoint/2010/main" val="3524508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Liquid Crystal Display (LCD)</a:t>
            </a:r>
          </a:p>
        </p:txBody>
      </p:sp>
      <p:sp>
        <p:nvSpPr>
          <p:cNvPr id="3" name="Content Placeholder 2"/>
          <p:cNvSpPr>
            <a:spLocks noGrp="1"/>
          </p:cNvSpPr>
          <p:nvPr>
            <p:ph idx="1"/>
          </p:nvPr>
        </p:nvSpPr>
        <p:spPr/>
        <p:txBody>
          <a:bodyPr/>
          <a:lstStyle/>
          <a:p>
            <a:r>
              <a:rPr lang="en-US" dirty="0" smtClean="0"/>
              <a:t>The LCD panel has 2 lines of 16 characters each</a:t>
            </a:r>
          </a:p>
          <a:p>
            <a:r>
              <a:rPr lang="en-US" dirty="0" smtClean="0"/>
              <a:t>It can be used to display status, time, direction, etc.</a:t>
            </a:r>
          </a:p>
          <a:p>
            <a:r>
              <a:rPr lang="en-US" dirty="0" smtClean="0"/>
              <a:t>Less useful in robots, and more with Raspberry Pi</a:t>
            </a:r>
            <a:endParaRPr lang="en-US" dirty="0"/>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11</a:t>
            </a:fld>
            <a:endParaRPr lang="en-US"/>
          </a:p>
        </p:txBody>
      </p:sp>
    </p:spTree>
    <p:extLst>
      <p:ext uri="{BB962C8B-B14F-4D97-AF65-F5344CB8AC3E}">
        <p14:creationId xmlns:p14="http://schemas.microsoft.com/office/powerpoint/2010/main" val="3828453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Liquid Crystal Display (LCD)</a:t>
            </a:r>
          </a:p>
        </p:txBody>
      </p:sp>
      <p:sp>
        <p:nvSpPr>
          <p:cNvPr id="3" name="Content Placeholder 2"/>
          <p:cNvSpPr>
            <a:spLocks noGrp="1"/>
          </p:cNvSpPr>
          <p:nvPr>
            <p:ph idx="1"/>
          </p:nvPr>
        </p:nvSpPr>
        <p:spPr/>
        <p:txBody>
          <a:bodyPr/>
          <a:lstStyle/>
          <a:p>
            <a:r>
              <a:rPr lang="en-US" dirty="0"/>
              <a:t>The Hitachi-compatible LCDs can be controlled in two modes: 4-bit or </a:t>
            </a:r>
            <a:r>
              <a:rPr lang="en-US" dirty="0" smtClean="0"/>
              <a:t>8-bit</a:t>
            </a:r>
          </a:p>
          <a:p>
            <a:r>
              <a:rPr lang="en-US" dirty="0" smtClean="0"/>
              <a:t>The </a:t>
            </a:r>
            <a:r>
              <a:rPr lang="en-US" dirty="0"/>
              <a:t>4-bit mode requires seven I/O pins from the Arduino, while the 8-bit mode requires 11 pins</a:t>
            </a:r>
            <a:r>
              <a:rPr lang="en-US" dirty="0" smtClean="0"/>
              <a:t>.</a:t>
            </a:r>
          </a:p>
          <a:p>
            <a:r>
              <a:rPr lang="en-US" dirty="0" smtClean="0"/>
              <a:t>For </a:t>
            </a:r>
            <a:r>
              <a:rPr lang="en-US" dirty="0"/>
              <a:t>displaying text on the screen, you can do </a:t>
            </a:r>
            <a:r>
              <a:rPr lang="en-US" dirty="0" smtClean="0"/>
              <a:t>nearly everything </a:t>
            </a:r>
            <a:r>
              <a:rPr lang="en-US" dirty="0"/>
              <a:t>in 4-bit </a:t>
            </a:r>
            <a:r>
              <a:rPr lang="en-US" dirty="0" smtClean="0"/>
              <a:t>mode, which is what we’ll use</a:t>
            </a:r>
            <a:endParaRPr lang="en-US" dirty="0"/>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12</a:t>
            </a:fld>
            <a:endParaRPr lang="en-US"/>
          </a:p>
        </p:txBody>
      </p:sp>
    </p:spTree>
    <p:extLst>
      <p:ext uri="{BB962C8B-B14F-4D97-AF65-F5344CB8AC3E}">
        <p14:creationId xmlns:p14="http://schemas.microsoft.com/office/powerpoint/2010/main" val="1109197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LCD Panel Wiring</a:t>
            </a:r>
          </a:p>
        </p:txBody>
      </p:sp>
      <p:sp>
        <p:nvSpPr>
          <p:cNvPr id="3" name="Content Placeholder 2"/>
          <p:cNvSpPr>
            <a:spLocks noGrp="1"/>
          </p:cNvSpPr>
          <p:nvPr>
            <p:ph idx="1"/>
          </p:nvPr>
        </p:nvSpPr>
        <p:spPr/>
        <p:txBody>
          <a:bodyPr/>
          <a:lstStyle/>
          <a:p>
            <a:r>
              <a:rPr lang="en-US" dirty="0" err="1" smtClean="0"/>
              <a:t>Vdd</a:t>
            </a:r>
            <a:r>
              <a:rPr lang="en-US" dirty="0" smtClean="0"/>
              <a:t> connects to +5</a:t>
            </a:r>
          </a:p>
          <a:p>
            <a:r>
              <a:rPr lang="en-US" dirty="0" smtClean="0"/>
              <a:t>V</a:t>
            </a:r>
            <a:r>
              <a:rPr lang="en-US" baseline="-25000" dirty="0" smtClean="0"/>
              <a:t>o  </a:t>
            </a:r>
            <a:r>
              <a:rPr lang="en-US" dirty="0" smtClean="0"/>
              <a:t>controls the brightness</a:t>
            </a:r>
            <a:endParaRPr lang="en-US" dirty="0"/>
          </a:p>
          <a:p>
            <a:r>
              <a:rPr lang="en-US" dirty="0" err="1" smtClean="0"/>
              <a:t>Vss</a:t>
            </a:r>
            <a:r>
              <a:rPr lang="en-US" dirty="0" smtClean="0"/>
              <a:t> connects </a:t>
            </a:r>
            <a:r>
              <a:rPr lang="en-US" smtClean="0"/>
              <a:t>to ground</a:t>
            </a:r>
            <a:endParaRPr lang="en-US" dirty="0"/>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13</a:t>
            </a:fld>
            <a:endParaRPr lang="en-US"/>
          </a:p>
        </p:txBody>
      </p:sp>
    </p:spTree>
    <p:extLst>
      <p:ext uri="{BB962C8B-B14F-4D97-AF65-F5344CB8AC3E}">
        <p14:creationId xmlns:p14="http://schemas.microsoft.com/office/powerpoint/2010/main" val="780557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LCD Panel Wiring</a:t>
            </a:r>
            <a:endParaRPr lang="en-US" dirty="0"/>
          </a:p>
        </p:txBody>
      </p:sp>
      <p:sp>
        <p:nvSpPr>
          <p:cNvPr id="3" name="Content Placeholder 2"/>
          <p:cNvSpPr>
            <a:spLocks noGrp="1"/>
          </p:cNvSpPr>
          <p:nvPr>
            <p:ph idx="1"/>
          </p:nvPr>
        </p:nvSpPr>
        <p:spPr/>
        <p:txBody>
          <a:bodyPr>
            <a:normAutofit/>
          </a:bodyPr>
          <a:lstStyle/>
          <a:p>
            <a:r>
              <a:rPr lang="en-US" dirty="0" smtClean="0"/>
              <a:t>Before </a:t>
            </a:r>
            <a:r>
              <a:rPr lang="en-US" dirty="0"/>
              <a:t>wiring the LCD screen to your Arduino we suggest to solder a pin header strip to the </a:t>
            </a:r>
            <a:r>
              <a:rPr lang="en-US" dirty="0" smtClean="0"/>
              <a:t>connector </a:t>
            </a:r>
            <a:r>
              <a:rPr lang="en-US" dirty="0"/>
              <a:t>of the LCD </a:t>
            </a:r>
            <a:r>
              <a:rPr lang="en-US" dirty="0" smtClean="0"/>
              <a:t>screen</a:t>
            </a:r>
          </a:p>
          <a:p>
            <a:r>
              <a:rPr lang="en-US" dirty="0" smtClean="0"/>
              <a:t>Connect </a:t>
            </a:r>
            <a:r>
              <a:rPr lang="en-US" dirty="0"/>
              <a:t>the following pins: </a:t>
            </a:r>
          </a:p>
          <a:p>
            <a:pPr lvl="1"/>
            <a:r>
              <a:rPr lang="en-US" dirty="0"/>
              <a:t>LCD RS pin to digital pin 12 </a:t>
            </a:r>
          </a:p>
          <a:p>
            <a:pPr lvl="1"/>
            <a:r>
              <a:rPr lang="en-US" dirty="0"/>
              <a:t>LCD Enable pin to digital pin 11 </a:t>
            </a:r>
          </a:p>
          <a:p>
            <a:pPr lvl="1"/>
            <a:r>
              <a:rPr lang="en-US" dirty="0"/>
              <a:t>LCD D4 pin to digital pin 5 </a:t>
            </a:r>
          </a:p>
          <a:p>
            <a:pPr lvl="1"/>
            <a:r>
              <a:rPr lang="en-US" dirty="0"/>
              <a:t>LCD D5 pin to digital pin 4 </a:t>
            </a:r>
          </a:p>
          <a:p>
            <a:pPr lvl="1"/>
            <a:r>
              <a:rPr lang="en-US" dirty="0"/>
              <a:t>LCD D6 pin to digital pin 3 </a:t>
            </a:r>
          </a:p>
          <a:p>
            <a:pPr lvl="1"/>
            <a:r>
              <a:rPr lang="en-US" dirty="0"/>
              <a:t>LCD D7 pin to digital pin 2 </a:t>
            </a:r>
          </a:p>
          <a:p>
            <a:endParaRPr lang="en-US" dirty="0"/>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14</a:t>
            </a:fld>
            <a:endParaRPr lang="en-US"/>
          </a:p>
        </p:txBody>
      </p:sp>
    </p:spTree>
    <p:extLst>
      <p:ext uri="{BB962C8B-B14F-4D97-AF65-F5344CB8AC3E}">
        <p14:creationId xmlns:p14="http://schemas.microsoft.com/office/powerpoint/2010/main" val="336309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LCD Panel Wiring</a:t>
            </a:r>
          </a:p>
        </p:txBody>
      </p:sp>
      <p:sp>
        <p:nvSpPr>
          <p:cNvPr id="3" name="Content Placeholder 2"/>
          <p:cNvSpPr>
            <a:spLocks noGrp="1"/>
          </p:cNvSpPr>
          <p:nvPr>
            <p:ph idx="1"/>
          </p:nvPr>
        </p:nvSpPr>
        <p:spPr/>
        <p:txBody>
          <a:bodyPr/>
          <a:lstStyle/>
          <a:p>
            <a:r>
              <a:rPr lang="en-US" dirty="0" smtClean="0"/>
              <a:t>You can connect a 10K-Ohm potentiometer to the V</a:t>
            </a:r>
            <a:r>
              <a:rPr lang="en-US" baseline="-25000" dirty="0" smtClean="0"/>
              <a:t>0</a:t>
            </a:r>
            <a:r>
              <a:rPr lang="en-US" dirty="0" smtClean="0"/>
              <a:t> pin, controlling the brightness.  (We didn’t order this part and it isn’t necessary)</a:t>
            </a:r>
            <a:endParaRPr lang="en-US" dirty="0"/>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15</a:t>
            </a:fld>
            <a:endParaRPr lang="en-US"/>
          </a:p>
        </p:txBody>
      </p:sp>
    </p:spTree>
    <p:extLst>
      <p:ext uri="{BB962C8B-B14F-4D97-AF65-F5344CB8AC3E}">
        <p14:creationId xmlns:p14="http://schemas.microsoft.com/office/powerpoint/2010/main" val="1518965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Liquid Crystal Display (LCD)</a:t>
            </a:r>
            <a:endParaRPr lang="en-US" dirty="0"/>
          </a:p>
        </p:txBody>
      </p:sp>
      <p:sp>
        <p:nvSpPr>
          <p:cNvPr id="3" name="Content Placeholder 2"/>
          <p:cNvSpPr>
            <a:spLocks noGrp="1"/>
          </p:cNvSpPr>
          <p:nvPr>
            <p:ph idx="1"/>
          </p:nvPr>
        </p:nvSpPr>
        <p:spPr/>
        <p:txBody>
          <a:bodyPr>
            <a:normAutofit/>
          </a:bodyPr>
          <a:lstStyle/>
          <a:p>
            <a:r>
              <a:rPr lang="en-US" dirty="0" smtClean="0"/>
              <a:t>LCD Panel Pins:</a:t>
            </a:r>
          </a:p>
          <a:p>
            <a:r>
              <a:rPr lang="en-US" dirty="0" smtClean="0"/>
              <a:t>A </a:t>
            </a:r>
            <a:r>
              <a:rPr lang="en-US" b="1" dirty="0"/>
              <a:t>register select (RS) pin</a:t>
            </a:r>
            <a:r>
              <a:rPr lang="en-US" dirty="0"/>
              <a:t> that controls where in the LCD's memory you're writing data to. You can select either the data register, which holds what goes on the screen, or an instruction register, which is where the LCD's controller looks for instructions on what to do next. </a:t>
            </a:r>
          </a:p>
          <a:p>
            <a:r>
              <a:rPr lang="en-US" dirty="0"/>
              <a:t>A </a:t>
            </a:r>
            <a:r>
              <a:rPr lang="en-US" b="1" dirty="0"/>
              <a:t>Read/Write (R/W) pin</a:t>
            </a:r>
            <a:r>
              <a:rPr lang="en-US" dirty="0"/>
              <a:t> that selects reading mode or writing mode </a:t>
            </a:r>
          </a:p>
          <a:p>
            <a:r>
              <a:rPr lang="en-US" dirty="0"/>
              <a:t>An </a:t>
            </a:r>
            <a:r>
              <a:rPr lang="en-US" b="1" dirty="0"/>
              <a:t>Enable pin</a:t>
            </a:r>
            <a:r>
              <a:rPr lang="en-US" dirty="0"/>
              <a:t> that enables writing to the registers </a:t>
            </a:r>
          </a:p>
          <a:p>
            <a:endParaRPr lang="en-US" dirty="0"/>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16</a:t>
            </a:fld>
            <a:endParaRPr lang="en-US"/>
          </a:p>
        </p:txBody>
      </p:sp>
    </p:spTree>
    <p:extLst>
      <p:ext uri="{BB962C8B-B14F-4D97-AF65-F5344CB8AC3E}">
        <p14:creationId xmlns:p14="http://schemas.microsoft.com/office/powerpoint/2010/main" val="1383545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Liquid Crystal Display (LCD)</a:t>
            </a:r>
          </a:p>
        </p:txBody>
      </p:sp>
      <p:sp>
        <p:nvSpPr>
          <p:cNvPr id="3" name="Content Placeholder 2"/>
          <p:cNvSpPr>
            <a:spLocks noGrp="1"/>
          </p:cNvSpPr>
          <p:nvPr>
            <p:ph idx="1"/>
          </p:nvPr>
        </p:nvSpPr>
        <p:spPr/>
        <p:txBody>
          <a:bodyPr/>
          <a:lstStyle/>
          <a:p>
            <a:r>
              <a:rPr lang="en-US" dirty="0"/>
              <a:t>8 </a:t>
            </a:r>
            <a:r>
              <a:rPr lang="en-US" b="1" dirty="0"/>
              <a:t>data pins (D0 -D7)</a:t>
            </a:r>
            <a:r>
              <a:rPr lang="en-US" dirty="0"/>
              <a:t>. The states of these pins (high or low) are the bits that you're writing to a register when you write, or the values you're reading when you read. </a:t>
            </a:r>
          </a:p>
          <a:p>
            <a:r>
              <a:rPr lang="en-US" dirty="0"/>
              <a:t>There's also a </a:t>
            </a:r>
            <a:r>
              <a:rPr lang="en-US" b="1" dirty="0"/>
              <a:t>display </a:t>
            </a:r>
            <a:r>
              <a:rPr lang="en-US" b="1" dirty="0" err="1"/>
              <a:t>constrast</a:t>
            </a:r>
            <a:r>
              <a:rPr lang="en-US" b="1" dirty="0"/>
              <a:t> pin (Vo)</a:t>
            </a:r>
            <a:r>
              <a:rPr lang="en-US" dirty="0"/>
              <a:t>, </a:t>
            </a:r>
            <a:r>
              <a:rPr lang="en-US" b="1" dirty="0"/>
              <a:t>power supply pins (+5V and </a:t>
            </a:r>
            <a:r>
              <a:rPr lang="en-US" b="1" dirty="0" err="1"/>
              <a:t>Gnd</a:t>
            </a:r>
            <a:r>
              <a:rPr lang="en-US" b="1" dirty="0"/>
              <a:t>)</a:t>
            </a:r>
            <a:r>
              <a:rPr lang="en-US" dirty="0"/>
              <a:t> and </a:t>
            </a:r>
            <a:r>
              <a:rPr lang="en-US" b="1" dirty="0"/>
              <a:t>LED Backlight (</a:t>
            </a:r>
            <a:r>
              <a:rPr lang="en-US" b="1" dirty="0" err="1"/>
              <a:t>Bklt</a:t>
            </a:r>
            <a:r>
              <a:rPr lang="en-US" b="1" dirty="0"/>
              <a:t>+ and </a:t>
            </a:r>
            <a:r>
              <a:rPr lang="en-US" b="1" dirty="0" err="1"/>
              <a:t>BKlt</a:t>
            </a:r>
            <a:r>
              <a:rPr lang="en-US" b="1" dirty="0"/>
              <a:t>-)</a:t>
            </a:r>
            <a:r>
              <a:rPr lang="en-US" dirty="0"/>
              <a:t> pins that you can use to power the LCD, control the display contrast, and turn on and off the LED backlight, respectively. </a:t>
            </a:r>
          </a:p>
          <a:p>
            <a:endParaRPr lang="en-US" dirty="0"/>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17</a:t>
            </a:fld>
            <a:endParaRPr lang="en-US"/>
          </a:p>
        </p:txBody>
      </p:sp>
    </p:spTree>
    <p:extLst>
      <p:ext uri="{BB962C8B-B14F-4D97-AF65-F5344CB8AC3E}">
        <p14:creationId xmlns:p14="http://schemas.microsoft.com/office/powerpoint/2010/main" val="3578161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LCD Panel</a:t>
            </a:r>
            <a:endParaRPr lang="en-US" dirty="0"/>
          </a:p>
        </p:txBody>
      </p:sp>
      <p:sp>
        <p:nvSpPr>
          <p:cNvPr id="3" name="Content Placeholder 2"/>
          <p:cNvSpPr>
            <a:spLocks noGrp="1"/>
          </p:cNvSpPr>
          <p:nvPr>
            <p:ph idx="1"/>
          </p:nvPr>
        </p:nvSpPr>
        <p:spPr/>
        <p:txBody>
          <a:bodyPr/>
          <a:lstStyle/>
          <a:p>
            <a:pPr marL="0" indent="0">
              <a:buNone/>
            </a:pPr>
            <a:r>
              <a:rPr lang="en-US" dirty="0">
                <a:latin typeface="Consolas" panose="020B0609020204030204" pitchFamily="49" charset="0"/>
                <a:cs typeface="Consolas" panose="020B0609020204030204" pitchFamily="49" charset="0"/>
              </a:rPr>
              <a:t>#</a:t>
            </a:r>
            <a:r>
              <a:rPr lang="en-US" dirty="0" smtClean="0">
                <a:latin typeface="Consolas" panose="020B0609020204030204" pitchFamily="49" charset="0"/>
                <a:cs typeface="Consolas" panose="020B0609020204030204" pitchFamily="49" charset="0"/>
              </a:rPr>
              <a:t>include &lt;</a:t>
            </a:r>
            <a:r>
              <a:rPr lang="en-US" dirty="0" err="1">
                <a:latin typeface="Consolas" panose="020B0609020204030204" pitchFamily="49" charset="0"/>
                <a:cs typeface="Consolas" panose="020B0609020204030204" pitchFamily="49" charset="0"/>
              </a:rPr>
              <a:t>LiquidCrystal.h</a:t>
            </a:r>
            <a:r>
              <a:rPr lang="en-US" dirty="0" smtClean="0">
                <a:latin typeface="Consolas" panose="020B0609020204030204" pitchFamily="49" charset="0"/>
                <a:cs typeface="Consolas" panose="020B0609020204030204" pitchFamily="49" charset="0"/>
              </a:rPr>
              <a:t>&gt;</a:t>
            </a:r>
          </a:p>
          <a:p>
            <a:r>
              <a:rPr lang="en-US" dirty="0" smtClean="0"/>
              <a:t>Set up the </a:t>
            </a:r>
            <a:r>
              <a:rPr lang="en-US" dirty="0" err="1" smtClean="0"/>
              <a:t>LiquidCrystal</a:t>
            </a:r>
            <a:r>
              <a:rPr lang="en-US" dirty="0" smtClean="0"/>
              <a:t> object and tell it the pins (note these are on an Arduino Mega)</a:t>
            </a:r>
          </a:p>
          <a:p>
            <a:pPr marL="0" indent="0">
              <a:buNone/>
            </a:pPr>
            <a:r>
              <a:rPr lang="en-US" dirty="0" err="1">
                <a:latin typeface="Consolas" panose="020B0609020204030204" pitchFamily="49" charset="0"/>
                <a:cs typeface="Consolas" panose="020B0609020204030204" pitchFamily="49" charset="0"/>
              </a:rPr>
              <a:t>LiquidCrystal</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lcd</a:t>
            </a:r>
            <a:r>
              <a:rPr lang="en-US" dirty="0">
                <a:latin typeface="Consolas" panose="020B0609020204030204" pitchFamily="49" charset="0"/>
                <a:cs typeface="Consolas" panose="020B0609020204030204" pitchFamily="49" charset="0"/>
              </a:rPr>
              <a:t>(42, 44, 46, 48, 50, 52);</a:t>
            </a:r>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18</a:t>
            </a:fld>
            <a:endParaRPr lang="en-US"/>
          </a:p>
        </p:txBody>
      </p:sp>
    </p:spTree>
    <p:extLst>
      <p:ext uri="{BB962C8B-B14F-4D97-AF65-F5344CB8AC3E}">
        <p14:creationId xmlns:p14="http://schemas.microsoft.com/office/powerpoint/2010/main" val="3502191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LCD Functions</a:t>
            </a:r>
            <a:endParaRPr lang="en-US" dirty="0"/>
          </a:p>
        </p:txBody>
      </p:sp>
      <p:sp>
        <p:nvSpPr>
          <p:cNvPr id="3" name="Content Placeholder 2"/>
          <p:cNvSpPr>
            <a:spLocks noGrp="1"/>
          </p:cNvSpPr>
          <p:nvPr>
            <p:ph idx="1"/>
          </p:nvPr>
        </p:nvSpPr>
        <p:spPr/>
        <p:txBody>
          <a:bodyPr/>
          <a:lstStyle/>
          <a:p>
            <a:r>
              <a:rPr lang="en-US" dirty="0" smtClean="0">
                <a:cs typeface="Consolas" panose="020B0609020204030204" pitchFamily="49" charset="0"/>
              </a:rPr>
              <a:t>Initializes the panel with columns and rows</a:t>
            </a:r>
          </a:p>
          <a:p>
            <a:pPr marL="0" indent="0">
              <a:buNone/>
            </a:pPr>
            <a:r>
              <a:rPr lang="en-US" dirty="0" err="1" smtClean="0">
                <a:latin typeface="Consolas" panose="020B0609020204030204" pitchFamily="49" charset="0"/>
                <a:cs typeface="Consolas" panose="020B0609020204030204" pitchFamily="49" charset="0"/>
              </a:rPr>
              <a:t>lcd.begin</a:t>
            </a:r>
            <a:r>
              <a:rPr lang="en-US" dirty="0" smtClean="0">
                <a:latin typeface="Consolas" panose="020B0609020204030204" pitchFamily="49" charset="0"/>
                <a:cs typeface="Consolas" panose="020B0609020204030204" pitchFamily="49" charset="0"/>
              </a:rPr>
              <a:t>(16</a:t>
            </a:r>
            <a:r>
              <a:rPr lang="en-US" dirty="0">
                <a:latin typeface="Consolas" panose="020B0609020204030204" pitchFamily="49" charset="0"/>
                <a:cs typeface="Consolas" panose="020B0609020204030204" pitchFamily="49" charset="0"/>
              </a:rPr>
              <a:t>, 2</a:t>
            </a:r>
            <a:r>
              <a:rPr lang="en-US" dirty="0" smtClean="0">
                <a:latin typeface="Consolas" panose="020B0609020204030204" pitchFamily="49" charset="0"/>
                <a:cs typeface="Consolas" panose="020B0609020204030204" pitchFamily="49" charset="0"/>
              </a:rPr>
              <a:t>);</a:t>
            </a:r>
          </a:p>
          <a:p>
            <a:r>
              <a:rPr lang="en-US" dirty="0" smtClean="0">
                <a:cs typeface="Consolas" panose="020B0609020204030204" pitchFamily="49" charset="0"/>
              </a:rPr>
              <a:t>Clears the panel</a:t>
            </a:r>
            <a:endParaRPr lang="en-US" dirty="0">
              <a:cs typeface="Consolas" panose="020B0609020204030204" pitchFamily="49" charset="0"/>
            </a:endParaRPr>
          </a:p>
          <a:p>
            <a:pPr marL="0" indent="0">
              <a:buNone/>
            </a:pPr>
            <a:r>
              <a:rPr lang="en-US" dirty="0" err="1" smtClean="0">
                <a:latin typeface="Consolas" panose="020B0609020204030204" pitchFamily="49" charset="0"/>
                <a:cs typeface="Consolas" panose="020B0609020204030204" pitchFamily="49" charset="0"/>
              </a:rPr>
              <a:t>lcd.clear</a:t>
            </a:r>
            <a:r>
              <a:rPr lang="en-US" dirty="0" smtClean="0">
                <a:latin typeface="Consolas" panose="020B0609020204030204" pitchFamily="49" charset="0"/>
                <a:cs typeface="Consolas" panose="020B0609020204030204" pitchFamily="49" charset="0"/>
              </a:rPr>
              <a:t>();</a:t>
            </a:r>
          </a:p>
          <a:p>
            <a:r>
              <a:rPr lang="en-US" dirty="0" smtClean="0">
                <a:cs typeface="Consolas" panose="020B0609020204030204" pitchFamily="49" charset="0"/>
              </a:rPr>
              <a:t>Display something</a:t>
            </a:r>
            <a:endParaRPr lang="en-US" dirty="0">
              <a:cs typeface="Consolas" panose="020B0609020204030204" pitchFamily="49" charset="0"/>
            </a:endParaRPr>
          </a:p>
          <a:p>
            <a:pPr marL="0" indent="0">
              <a:buNone/>
            </a:pPr>
            <a:r>
              <a:rPr lang="en-US" dirty="0" err="1" smtClean="0">
                <a:latin typeface="Consolas" panose="020B0609020204030204" pitchFamily="49" charset="0"/>
                <a:cs typeface="Consolas" panose="020B0609020204030204" pitchFamily="49" charset="0"/>
              </a:rPr>
              <a:t>lcd.print</a:t>
            </a:r>
            <a:r>
              <a:rPr lang="en-US" dirty="0" smtClean="0">
                <a:latin typeface="Consolas" panose="020B0609020204030204" pitchFamily="49" charset="0"/>
                <a:cs typeface="Consolas" panose="020B0609020204030204" pitchFamily="49" charset="0"/>
              </a:rPr>
              <a:t>(“Hello, World!");</a:t>
            </a:r>
          </a:p>
          <a:p>
            <a:r>
              <a:rPr lang="en-US" dirty="0" smtClean="0">
                <a:cs typeface="Consolas" panose="020B0609020204030204" pitchFamily="49" charset="0"/>
              </a:rPr>
              <a:t>Set the cursor position to col, row</a:t>
            </a:r>
          </a:p>
          <a:p>
            <a:pPr marL="0" indent="0">
              <a:buNone/>
            </a:pPr>
            <a:r>
              <a:rPr lang="en-US" dirty="0" err="1" smtClean="0">
                <a:latin typeface="Consolas" panose="020B0609020204030204" pitchFamily="49" charset="0"/>
                <a:cs typeface="Consolas" panose="020B0609020204030204" pitchFamily="49" charset="0"/>
              </a:rPr>
              <a:t>lcd.setCursor</a:t>
            </a:r>
            <a:r>
              <a:rPr lang="en-US" dirty="0" smtClean="0">
                <a:latin typeface="Consolas" panose="020B0609020204030204" pitchFamily="49" charset="0"/>
                <a:cs typeface="Consolas" panose="020B0609020204030204" pitchFamily="49" charset="0"/>
              </a:rPr>
              <a:t>(col, row);</a:t>
            </a:r>
            <a:endParaRPr lang="en-US" dirty="0">
              <a:latin typeface="Consolas" panose="020B0609020204030204" pitchFamily="49" charset="0"/>
              <a:cs typeface="Consolas" panose="020B0609020204030204" pitchFamily="49" charset="0"/>
            </a:endParaRPr>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19</a:t>
            </a:fld>
            <a:endParaRPr lang="en-US"/>
          </a:p>
        </p:txBody>
      </p:sp>
    </p:spTree>
    <p:extLst>
      <p:ext uri="{BB962C8B-B14F-4D97-AF65-F5344CB8AC3E}">
        <p14:creationId xmlns:p14="http://schemas.microsoft.com/office/powerpoint/2010/main" val="1732707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Keypad</a:t>
            </a:r>
            <a:endParaRPr lang="en-US" dirty="0"/>
          </a:p>
        </p:txBody>
      </p:sp>
      <p:sp>
        <p:nvSpPr>
          <p:cNvPr id="3" name="Content Placeholder 2"/>
          <p:cNvSpPr>
            <a:spLocks noGrp="1"/>
          </p:cNvSpPr>
          <p:nvPr>
            <p:ph idx="1"/>
          </p:nvPr>
        </p:nvSpPr>
        <p:spPr>
          <a:xfrm>
            <a:off x="838200" y="1825625"/>
            <a:ext cx="5809090" cy="4351338"/>
          </a:xfrm>
        </p:spPr>
        <p:txBody>
          <a:bodyPr/>
          <a:lstStyle/>
          <a:p>
            <a:r>
              <a:rPr lang="en-US" dirty="0" smtClean="0"/>
              <a:t>The keypad is similar to a telephone keypad, with a few extra keys</a:t>
            </a:r>
          </a:p>
          <a:p>
            <a:r>
              <a:rPr lang="en-US" dirty="0" smtClean="0"/>
              <a:t>You’ll need to download libraries to run it </a:t>
            </a:r>
            <a:r>
              <a:rPr lang="en-US" dirty="0"/>
              <a:t>from </a:t>
            </a:r>
            <a:r>
              <a:rPr lang="en-US" dirty="0">
                <a:hlinkClick r:id="rId2"/>
              </a:rPr>
              <a:t>http://</a:t>
            </a:r>
            <a:r>
              <a:rPr lang="en-US" dirty="0" smtClean="0">
                <a:hlinkClick r:id="rId2"/>
              </a:rPr>
              <a:t>playground.arduino.cc/Code/Keypad</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2</a:t>
            </a:fld>
            <a:endParaRPr lang="en-US"/>
          </a:p>
        </p:txBody>
      </p:sp>
      <p:pic>
        <p:nvPicPr>
          <p:cNvPr id="6" name="Picture 5"/>
          <p:cNvPicPr>
            <a:picLocks noChangeAspect="1"/>
          </p:cNvPicPr>
          <p:nvPr/>
        </p:nvPicPr>
        <p:blipFill>
          <a:blip r:embed="rId3"/>
          <a:stretch>
            <a:fillRect/>
          </a:stretch>
        </p:blipFill>
        <p:spPr>
          <a:xfrm rot="10800000">
            <a:off x="8242976" y="1690688"/>
            <a:ext cx="3099344" cy="3443716"/>
          </a:xfrm>
          <a:prstGeom prst="rect">
            <a:avLst/>
          </a:prstGeom>
        </p:spPr>
      </p:pic>
    </p:spTree>
    <p:extLst>
      <p:ext uri="{BB962C8B-B14F-4D97-AF65-F5344CB8AC3E}">
        <p14:creationId xmlns:p14="http://schemas.microsoft.com/office/powerpoint/2010/main" val="3495706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Programming Exercise</a:t>
            </a:r>
            <a:endParaRPr lang="en-US" dirty="0"/>
          </a:p>
        </p:txBody>
      </p:sp>
      <p:sp>
        <p:nvSpPr>
          <p:cNvPr id="3" name="Content Placeholder 2"/>
          <p:cNvSpPr>
            <a:spLocks noGrp="1"/>
          </p:cNvSpPr>
          <p:nvPr>
            <p:ph idx="1"/>
          </p:nvPr>
        </p:nvSpPr>
        <p:spPr/>
        <p:txBody>
          <a:bodyPr/>
          <a:lstStyle/>
          <a:p>
            <a:r>
              <a:rPr lang="en-US" dirty="0" smtClean="0"/>
              <a:t>First program: Write a program that takes whatever you type at the keypad and puts it on the LCD display</a:t>
            </a:r>
          </a:p>
          <a:p>
            <a:r>
              <a:rPr lang="en-US" dirty="0" smtClean="0"/>
              <a:t>Second program: Write a program that lets you stop the robot and restart it from the keypad, and shows the state on the LCD panel</a:t>
            </a:r>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20</a:t>
            </a:fld>
            <a:endParaRPr lang="en-US"/>
          </a:p>
        </p:txBody>
      </p:sp>
    </p:spTree>
    <p:extLst>
      <p:ext uri="{BB962C8B-B14F-4D97-AF65-F5344CB8AC3E}">
        <p14:creationId xmlns:p14="http://schemas.microsoft.com/office/powerpoint/2010/main" val="2025095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Connecting the Keypad</a:t>
            </a:r>
            <a:endParaRPr lang="en-US" dirty="0"/>
          </a:p>
        </p:txBody>
      </p:sp>
      <p:sp>
        <p:nvSpPr>
          <p:cNvPr id="3" name="Content Placeholder 2"/>
          <p:cNvSpPr>
            <a:spLocks noGrp="1"/>
          </p:cNvSpPr>
          <p:nvPr>
            <p:ph idx="1"/>
          </p:nvPr>
        </p:nvSpPr>
        <p:spPr/>
        <p:txBody>
          <a:bodyPr/>
          <a:lstStyle/>
          <a:p>
            <a:r>
              <a:rPr lang="en-US" dirty="0" smtClean="0"/>
              <a:t>The keypad requires 8 I/O pins, one per row and one per column</a:t>
            </a:r>
          </a:p>
          <a:p>
            <a:r>
              <a:rPr lang="en-US" dirty="0" smtClean="0"/>
              <a:t>This is a lot considering what is available</a:t>
            </a:r>
          </a:p>
          <a:p>
            <a:r>
              <a:rPr lang="en-US" dirty="0" smtClean="0"/>
              <a:t>Connect power and ground</a:t>
            </a:r>
            <a:endParaRPr lang="en-US" dirty="0"/>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3</a:t>
            </a:fld>
            <a:endParaRPr lang="en-US"/>
          </a:p>
        </p:txBody>
      </p:sp>
    </p:spTree>
    <p:extLst>
      <p:ext uri="{BB962C8B-B14F-4D97-AF65-F5344CB8AC3E}">
        <p14:creationId xmlns:p14="http://schemas.microsoft.com/office/powerpoint/2010/main" val="4202185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Keypad Programming Overview</a:t>
            </a:r>
            <a:endParaRPr lang="en-US" dirty="0"/>
          </a:p>
        </p:txBody>
      </p:sp>
      <p:sp>
        <p:nvSpPr>
          <p:cNvPr id="3" name="Content Placeholder 2"/>
          <p:cNvSpPr>
            <a:spLocks noGrp="1"/>
          </p:cNvSpPr>
          <p:nvPr>
            <p:ph idx="1"/>
          </p:nvPr>
        </p:nvSpPr>
        <p:spPr/>
        <p:txBody>
          <a:bodyPr/>
          <a:lstStyle/>
          <a:p>
            <a:r>
              <a:rPr lang="en-US" dirty="0" smtClean="0"/>
              <a:t>The keypad doesn’t output characters; it outputs scan codes</a:t>
            </a:r>
          </a:p>
          <a:p>
            <a:r>
              <a:rPr lang="en-US" dirty="0" smtClean="0"/>
              <a:t>It requires 8 digital inputs, 4 for the rows and 4 for the columns</a:t>
            </a:r>
          </a:p>
          <a:p>
            <a:r>
              <a:rPr lang="en-US" dirty="0" smtClean="0"/>
              <a:t>When you create the Keypad object, you can map these to characters</a:t>
            </a:r>
            <a:endParaRPr lang="en-US" dirty="0"/>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4</a:t>
            </a:fld>
            <a:endParaRPr lang="en-US"/>
          </a:p>
        </p:txBody>
      </p:sp>
    </p:spTree>
    <p:extLst>
      <p:ext uri="{BB962C8B-B14F-4D97-AF65-F5344CB8AC3E}">
        <p14:creationId xmlns:p14="http://schemas.microsoft.com/office/powerpoint/2010/main" val="1756954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Include Files</a:t>
            </a:r>
            <a:endParaRPr lang="en-US" dirty="0"/>
          </a:p>
        </p:txBody>
      </p:sp>
      <p:sp>
        <p:nvSpPr>
          <p:cNvPr id="3" name="Content Placeholder 2"/>
          <p:cNvSpPr>
            <a:spLocks noGrp="1"/>
          </p:cNvSpPr>
          <p:nvPr>
            <p:ph idx="1"/>
          </p:nvPr>
        </p:nvSpPr>
        <p:spPr/>
        <p:txBody>
          <a:bodyPr/>
          <a:lstStyle/>
          <a:p>
            <a:pPr marL="0" indent="0">
              <a:buNone/>
            </a:pPr>
            <a:r>
              <a:rPr lang="en-US" dirty="0">
                <a:latin typeface="Consolas" panose="020B0609020204030204" pitchFamily="49" charset="0"/>
                <a:cs typeface="Consolas" panose="020B0609020204030204" pitchFamily="49" charset="0"/>
              </a:rPr>
              <a:t>#include &lt;</a:t>
            </a:r>
            <a:r>
              <a:rPr lang="en-US" dirty="0" err="1">
                <a:latin typeface="Consolas" panose="020B0609020204030204" pitchFamily="49" charset="0"/>
                <a:cs typeface="Consolas" panose="020B0609020204030204" pitchFamily="49" charset="0"/>
              </a:rPr>
              <a:t>Keypad.h</a:t>
            </a:r>
            <a:r>
              <a:rPr lang="en-US" dirty="0">
                <a:latin typeface="Consolas" panose="020B0609020204030204" pitchFamily="49" charset="0"/>
                <a:cs typeface="Consolas" panose="020B0609020204030204" pitchFamily="49" charset="0"/>
              </a:rPr>
              <a:t>&gt;</a:t>
            </a:r>
          </a:p>
          <a:p>
            <a:pPr marL="0" indent="0">
              <a:buNone/>
            </a:pPr>
            <a:r>
              <a:rPr lang="en-US" dirty="0">
                <a:latin typeface="Consolas" panose="020B0609020204030204" pitchFamily="49" charset="0"/>
                <a:cs typeface="Consolas" panose="020B0609020204030204" pitchFamily="49" charset="0"/>
              </a:rPr>
              <a:t>#</a:t>
            </a:r>
            <a:r>
              <a:rPr lang="en-US" dirty="0" smtClean="0">
                <a:latin typeface="Consolas" panose="020B0609020204030204" pitchFamily="49" charset="0"/>
                <a:cs typeface="Consolas" panose="020B0609020204030204" pitchFamily="49" charset="0"/>
              </a:rPr>
              <a:t>include &lt;</a:t>
            </a:r>
            <a:r>
              <a:rPr lang="en-US" dirty="0" err="1">
                <a:latin typeface="Consolas" panose="020B0609020204030204" pitchFamily="49" charset="0"/>
                <a:cs typeface="Consolas" panose="020B0609020204030204" pitchFamily="49" charset="0"/>
              </a:rPr>
              <a:t>LiquidCrystal.h</a:t>
            </a:r>
            <a:r>
              <a:rPr lang="en-US" dirty="0">
                <a:latin typeface="Consolas" panose="020B0609020204030204" pitchFamily="49" charset="0"/>
                <a:cs typeface="Consolas" panose="020B0609020204030204" pitchFamily="49" charset="0"/>
              </a:rPr>
              <a:t>&gt;</a:t>
            </a:r>
          </a:p>
          <a:p>
            <a:pPr marL="0" indent="0">
              <a:buNone/>
            </a:pPr>
            <a:r>
              <a:rPr lang="en-US" dirty="0">
                <a:latin typeface="Consolas" panose="020B0609020204030204" pitchFamily="49" charset="0"/>
                <a:cs typeface="Consolas" panose="020B0609020204030204" pitchFamily="49" charset="0"/>
              </a:rPr>
              <a:t>#include &lt;</a:t>
            </a:r>
            <a:r>
              <a:rPr lang="en-US" dirty="0" err="1">
                <a:latin typeface="Consolas" panose="020B0609020204030204" pitchFamily="49" charset="0"/>
                <a:cs typeface="Consolas" panose="020B0609020204030204" pitchFamily="49" charset="0"/>
              </a:rPr>
              <a:t>SoftwareSerial.h</a:t>
            </a:r>
            <a:r>
              <a:rPr lang="en-US" dirty="0">
                <a:latin typeface="Consolas" panose="020B0609020204030204" pitchFamily="49" charset="0"/>
                <a:cs typeface="Consolas" panose="020B0609020204030204" pitchFamily="49" charset="0"/>
              </a:rPr>
              <a:t>&gt;</a:t>
            </a:r>
          </a:p>
          <a:p>
            <a:pPr marL="0" indent="0">
              <a:buNone/>
            </a:pPr>
            <a:endParaRPr lang="en-US" dirty="0">
              <a:latin typeface="Consolas" panose="020B0609020204030204" pitchFamily="49" charset="0"/>
              <a:cs typeface="Consolas" panose="020B0609020204030204" pitchFamily="49" charset="0"/>
            </a:endParaRPr>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5</a:t>
            </a:fld>
            <a:endParaRPr lang="en-US"/>
          </a:p>
        </p:txBody>
      </p:sp>
    </p:spTree>
    <p:extLst>
      <p:ext uri="{BB962C8B-B14F-4D97-AF65-F5344CB8AC3E}">
        <p14:creationId xmlns:p14="http://schemas.microsoft.com/office/powerpoint/2010/main" val="3061048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Set up Keypad data</a:t>
            </a:r>
            <a:endParaRPr lang="en-US" dirty="0"/>
          </a:p>
        </p:txBody>
      </p:sp>
      <p:sp>
        <p:nvSpPr>
          <p:cNvPr id="3" name="Content Placeholder 2"/>
          <p:cNvSpPr>
            <a:spLocks noGrp="1"/>
          </p:cNvSpPr>
          <p:nvPr>
            <p:ph idx="1"/>
          </p:nvPr>
        </p:nvSpPr>
        <p:spPr>
          <a:xfrm>
            <a:off x="838200" y="1690688"/>
            <a:ext cx="10515600" cy="4519281"/>
          </a:xfrm>
        </p:spPr>
        <p:txBody>
          <a:bodyPr>
            <a:normAutofit/>
          </a:bodyPr>
          <a:lstStyle/>
          <a:p>
            <a:pPr marL="0" indent="0">
              <a:buNone/>
            </a:pPr>
            <a:r>
              <a:rPr lang="en-US" dirty="0" err="1">
                <a:latin typeface="Consolas" panose="020B0609020204030204" pitchFamily="49" charset="0"/>
                <a:cs typeface="Consolas" panose="020B0609020204030204" pitchFamily="49" charset="0"/>
              </a:rPr>
              <a:t>const</a:t>
            </a:r>
            <a:r>
              <a:rPr lang="en-US" dirty="0">
                <a:latin typeface="Consolas" panose="020B0609020204030204" pitchFamily="49" charset="0"/>
                <a:cs typeface="Consolas" panose="020B0609020204030204" pitchFamily="49" charset="0"/>
              </a:rPr>
              <a:t> byte </a:t>
            </a:r>
            <a:r>
              <a:rPr lang="en-US" dirty="0" err="1">
                <a:latin typeface="Consolas" panose="020B0609020204030204" pitchFamily="49" charset="0"/>
                <a:cs typeface="Consolas" panose="020B0609020204030204" pitchFamily="49" charset="0"/>
              </a:rPr>
              <a:t>numRows</a:t>
            </a:r>
            <a:r>
              <a:rPr lang="en-US" dirty="0">
                <a:latin typeface="Consolas" panose="020B0609020204030204" pitchFamily="49" charset="0"/>
                <a:cs typeface="Consolas" panose="020B0609020204030204" pitchFamily="49" charset="0"/>
              </a:rPr>
              <a:t> = 4; //number of rows on the keypad</a:t>
            </a:r>
          </a:p>
          <a:p>
            <a:pPr marL="0" indent="0">
              <a:buNone/>
            </a:pPr>
            <a:r>
              <a:rPr lang="en-US" dirty="0" err="1">
                <a:latin typeface="Consolas" panose="020B0609020204030204" pitchFamily="49" charset="0"/>
                <a:cs typeface="Consolas" panose="020B0609020204030204" pitchFamily="49" charset="0"/>
              </a:rPr>
              <a:t>const</a:t>
            </a:r>
            <a:r>
              <a:rPr lang="en-US" dirty="0">
                <a:latin typeface="Consolas" panose="020B0609020204030204" pitchFamily="49" charset="0"/>
                <a:cs typeface="Consolas" panose="020B0609020204030204" pitchFamily="49" charset="0"/>
              </a:rPr>
              <a:t> byte </a:t>
            </a:r>
            <a:r>
              <a:rPr lang="en-US" dirty="0" err="1">
                <a:latin typeface="Consolas" panose="020B0609020204030204" pitchFamily="49" charset="0"/>
                <a:cs typeface="Consolas" panose="020B0609020204030204" pitchFamily="49" charset="0"/>
              </a:rPr>
              <a:t>numCols</a:t>
            </a:r>
            <a:r>
              <a:rPr lang="en-US" dirty="0">
                <a:latin typeface="Consolas" panose="020B0609020204030204" pitchFamily="49" charset="0"/>
                <a:cs typeface="Consolas" panose="020B0609020204030204" pitchFamily="49" charset="0"/>
              </a:rPr>
              <a:t> = 4; //number of columns on the </a:t>
            </a:r>
            <a:r>
              <a:rPr lang="en-US" dirty="0" smtClean="0">
                <a:latin typeface="Consolas" panose="020B0609020204030204" pitchFamily="49" charset="0"/>
                <a:cs typeface="Consolas" panose="020B0609020204030204" pitchFamily="49" charset="0"/>
              </a:rPr>
              <a:t>keypad</a:t>
            </a:r>
          </a:p>
          <a:p>
            <a:r>
              <a:rPr lang="en-US" dirty="0" smtClean="0">
                <a:cs typeface="Consolas" panose="020B0609020204030204" pitchFamily="49" charset="0"/>
              </a:rPr>
              <a:t>Pins connected to rows and columns</a:t>
            </a:r>
            <a:endParaRPr lang="en-US" dirty="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byte </a:t>
            </a:r>
            <a:r>
              <a:rPr lang="en-US" dirty="0" err="1">
                <a:latin typeface="Consolas" panose="020B0609020204030204" pitchFamily="49" charset="0"/>
                <a:cs typeface="Consolas" panose="020B0609020204030204" pitchFamily="49" charset="0"/>
              </a:rPr>
              <a:t>rowPins</a:t>
            </a:r>
            <a:r>
              <a:rPr lang="en-US" dirty="0">
                <a:latin typeface="Consolas" panose="020B0609020204030204" pitchFamily="49" charset="0"/>
                <a:cs typeface="Consolas" panose="020B0609020204030204" pitchFamily="49" charset="0"/>
              </a:rPr>
              <a:t>[</a:t>
            </a:r>
            <a:r>
              <a:rPr lang="en-US" dirty="0" err="1">
                <a:latin typeface="Consolas" panose="020B0609020204030204" pitchFamily="49" charset="0"/>
                <a:cs typeface="Consolas" panose="020B0609020204030204" pitchFamily="49" charset="0"/>
              </a:rPr>
              <a:t>numRows</a:t>
            </a:r>
            <a:r>
              <a:rPr lang="en-US" dirty="0">
                <a:latin typeface="Consolas" panose="020B0609020204030204" pitchFamily="49" charset="0"/>
                <a:cs typeface="Consolas" panose="020B0609020204030204" pitchFamily="49" charset="0"/>
              </a:rPr>
              <a:t>] = {38, 36, 34, 32}; //Rows 0 to 3</a:t>
            </a:r>
          </a:p>
          <a:p>
            <a:pPr marL="0" indent="0">
              <a:buNone/>
            </a:pPr>
            <a:r>
              <a:rPr lang="en-US" dirty="0">
                <a:latin typeface="Consolas" panose="020B0609020204030204" pitchFamily="49" charset="0"/>
                <a:cs typeface="Consolas" panose="020B0609020204030204" pitchFamily="49" charset="0"/>
              </a:rPr>
              <a:t>byte </a:t>
            </a:r>
            <a:r>
              <a:rPr lang="en-US" dirty="0" err="1">
                <a:latin typeface="Consolas" panose="020B0609020204030204" pitchFamily="49" charset="0"/>
                <a:cs typeface="Consolas" panose="020B0609020204030204" pitchFamily="49" charset="0"/>
              </a:rPr>
              <a:t>colPins</a:t>
            </a:r>
            <a:r>
              <a:rPr lang="en-US" dirty="0">
                <a:latin typeface="Consolas" panose="020B0609020204030204" pitchFamily="49" charset="0"/>
                <a:cs typeface="Consolas" panose="020B0609020204030204" pitchFamily="49" charset="0"/>
              </a:rPr>
              <a:t>[</a:t>
            </a:r>
            <a:r>
              <a:rPr lang="en-US" dirty="0" err="1">
                <a:latin typeface="Consolas" panose="020B0609020204030204" pitchFamily="49" charset="0"/>
                <a:cs typeface="Consolas" panose="020B0609020204030204" pitchFamily="49" charset="0"/>
              </a:rPr>
              <a:t>numCols</a:t>
            </a:r>
            <a:r>
              <a:rPr lang="en-US" dirty="0">
                <a:latin typeface="Consolas" panose="020B0609020204030204" pitchFamily="49" charset="0"/>
                <a:cs typeface="Consolas" panose="020B0609020204030204" pitchFamily="49" charset="0"/>
              </a:rPr>
              <a:t>] = {30, 28, 26, 24}; //Columns 0 to </a:t>
            </a:r>
            <a:r>
              <a:rPr lang="en-US" dirty="0" smtClean="0">
                <a:latin typeface="Consolas" panose="020B0609020204030204" pitchFamily="49" charset="0"/>
                <a:cs typeface="Consolas" panose="020B0609020204030204" pitchFamily="49" charset="0"/>
              </a:rPr>
              <a:t>3</a:t>
            </a:r>
            <a:endParaRPr lang="en-US" dirty="0">
              <a:latin typeface="Consolas" panose="020B0609020204030204" pitchFamily="49" charset="0"/>
              <a:cs typeface="Consolas" panose="020B0609020204030204" pitchFamily="49" charset="0"/>
            </a:endParaRPr>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6</a:t>
            </a:fld>
            <a:endParaRPr lang="en-US"/>
          </a:p>
        </p:txBody>
      </p:sp>
    </p:spTree>
    <p:extLst>
      <p:ext uri="{BB962C8B-B14F-4D97-AF65-F5344CB8AC3E}">
        <p14:creationId xmlns:p14="http://schemas.microsoft.com/office/powerpoint/2010/main" val="3355299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Set Up Keypad Mapping</a:t>
            </a:r>
            <a:endParaRPr lang="en-US" dirty="0"/>
          </a:p>
        </p:txBody>
      </p:sp>
      <p:sp>
        <p:nvSpPr>
          <p:cNvPr id="3" name="Content Placeholder 2"/>
          <p:cNvSpPr>
            <a:spLocks noGrp="1"/>
          </p:cNvSpPr>
          <p:nvPr>
            <p:ph idx="1"/>
          </p:nvPr>
        </p:nvSpPr>
        <p:spPr/>
        <p:txBody>
          <a:bodyPr/>
          <a:lstStyle/>
          <a:p>
            <a:pPr marL="0" indent="0">
              <a:buNone/>
            </a:pPr>
            <a:r>
              <a:rPr lang="en-US" dirty="0">
                <a:latin typeface="Consolas" panose="020B0609020204030204" pitchFamily="49" charset="0"/>
                <a:cs typeface="Consolas" panose="020B0609020204030204" pitchFamily="49" charset="0"/>
              </a:rPr>
              <a:t>//</a:t>
            </a:r>
            <a:r>
              <a:rPr lang="en-US" dirty="0" err="1">
                <a:latin typeface="Consolas" panose="020B0609020204030204" pitchFamily="49" charset="0"/>
                <a:cs typeface="Consolas" panose="020B0609020204030204" pitchFamily="49" charset="0"/>
              </a:rPr>
              <a:t>keymap</a:t>
            </a:r>
            <a:r>
              <a:rPr lang="en-US" dirty="0">
                <a:latin typeface="Consolas" panose="020B0609020204030204" pitchFamily="49" charset="0"/>
                <a:cs typeface="Consolas" panose="020B0609020204030204" pitchFamily="49" charset="0"/>
              </a:rPr>
              <a:t> maps buttons to characters</a:t>
            </a:r>
          </a:p>
          <a:p>
            <a:pPr marL="0" indent="0">
              <a:buNone/>
            </a:pPr>
            <a:r>
              <a:rPr lang="en-US" dirty="0">
                <a:latin typeface="Consolas" panose="020B0609020204030204" pitchFamily="49" charset="0"/>
                <a:cs typeface="Consolas" panose="020B0609020204030204" pitchFamily="49" charset="0"/>
              </a:rPr>
              <a:t>char </a:t>
            </a:r>
            <a:r>
              <a:rPr lang="en-US" dirty="0" err="1">
                <a:latin typeface="Consolas" panose="020B0609020204030204" pitchFamily="49" charset="0"/>
                <a:cs typeface="Consolas" panose="020B0609020204030204" pitchFamily="49" charset="0"/>
              </a:rPr>
              <a:t>keymap</a:t>
            </a:r>
            <a:r>
              <a:rPr lang="en-US" dirty="0">
                <a:latin typeface="Consolas" panose="020B0609020204030204" pitchFamily="49" charset="0"/>
                <a:cs typeface="Consolas" panose="020B0609020204030204" pitchFamily="49" charset="0"/>
              </a:rPr>
              <a:t>[</a:t>
            </a:r>
            <a:r>
              <a:rPr lang="en-US" dirty="0" err="1">
                <a:latin typeface="Consolas" panose="020B0609020204030204" pitchFamily="49" charset="0"/>
                <a:cs typeface="Consolas" panose="020B0609020204030204" pitchFamily="49" charset="0"/>
              </a:rPr>
              <a:t>numRows</a:t>
            </a:r>
            <a:r>
              <a:rPr lang="en-US" dirty="0">
                <a:latin typeface="Consolas" panose="020B0609020204030204" pitchFamily="49" charset="0"/>
                <a:cs typeface="Consolas" panose="020B0609020204030204" pitchFamily="49" charset="0"/>
              </a:rPr>
              <a:t>][</a:t>
            </a:r>
            <a:r>
              <a:rPr lang="en-US" dirty="0" err="1">
                <a:latin typeface="Consolas" panose="020B0609020204030204" pitchFamily="49" charset="0"/>
                <a:cs typeface="Consolas" panose="020B0609020204030204" pitchFamily="49" charset="0"/>
              </a:rPr>
              <a:t>numCols</a:t>
            </a:r>
            <a:r>
              <a:rPr lang="en-US" dirty="0">
                <a:latin typeface="Consolas" panose="020B0609020204030204" pitchFamily="49" charset="0"/>
                <a:cs typeface="Consolas" panose="020B0609020204030204" pitchFamily="49" charset="0"/>
              </a:rPr>
              <a:t>] =</a:t>
            </a:r>
          </a:p>
          <a:p>
            <a:pPr marL="0" indent="0">
              <a:buNone/>
            </a:pPr>
            <a:r>
              <a:rPr lang="en-US" dirty="0">
                <a:latin typeface="Consolas" panose="020B0609020204030204" pitchFamily="49" charset="0"/>
                <a:cs typeface="Consolas" panose="020B0609020204030204" pitchFamily="49" charset="0"/>
              </a:rPr>
              <a:t>{</a:t>
            </a:r>
          </a:p>
          <a:p>
            <a:pPr marL="0" indent="0">
              <a:buNone/>
            </a:pPr>
            <a:r>
              <a:rPr lang="en-US" dirty="0">
                <a:latin typeface="Consolas" panose="020B0609020204030204" pitchFamily="49" charset="0"/>
                <a:cs typeface="Consolas" panose="020B0609020204030204" pitchFamily="49" charset="0"/>
              </a:rPr>
              <a:t>  {'1', '2', '3', 'A'},</a:t>
            </a:r>
          </a:p>
          <a:p>
            <a:pPr marL="0" indent="0">
              <a:buNone/>
            </a:pPr>
            <a:r>
              <a:rPr lang="en-US" dirty="0">
                <a:latin typeface="Consolas" panose="020B0609020204030204" pitchFamily="49" charset="0"/>
                <a:cs typeface="Consolas" panose="020B0609020204030204" pitchFamily="49" charset="0"/>
              </a:rPr>
              <a:t>  {'4', '5', '6', 'B'},</a:t>
            </a:r>
          </a:p>
          <a:p>
            <a:pPr marL="0" indent="0">
              <a:buNone/>
            </a:pPr>
            <a:r>
              <a:rPr lang="en-US" dirty="0">
                <a:latin typeface="Consolas" panose="020B0609020204030204" pitchFamily="49" charset="0"/>
                <a:cs typeface="Consolas" panose="020B0609020204030204" pitchFamily="49" charset="0"/>
              </a:rPr>
              <a:t>  {'7', '8', '9', 'C'},</a:t>
            </a:r>
          </a:p>
          <a:p>
            <a:pPr marL="0" indent="0">
              <a:buNone/>
            </a:pPr>
            <a:r>
              <a:rPr lang="en-US" dirty="0">
                <a:latin typeface="Consolas" panose="020B0609020204030204" pitchFamily="49" charset="0"/>
                <a:cs typeface="Consolas" panose="020B0609020204030204" pitchFamily="49" charset="0"/>
              </a:rPr>
              <a:t>  {'*', '0', '#', 'D'}</a:t>
            </a:r>
          </a:p>
          <a:p>
            <a:pPr marL="0" indent="0">
              <a:buNone/>
            </a:pPr>
            <a:r>
              <a:rPr lang="en-US" dirty="0">
                <a:latin typeface="Consolas" panose="020B0609020204030204" pitchFamily="49" charset="0"/>
                <a:cs typeface="Consolas" panose="020B0609020204030204" pitchFamily="49" charset="0"/>
              </a:rPr>
              <a:t>};</a:t>
            </a:r>
          </a:p>
          <a:p>
            <a:endParaRPr lang="en-US" dirty="0"/>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7</a:t>
            </a:fld>
            <a:endParaRPr lang="en-US"/>
          </a:p>
        </p:txBody>
      </p:sp>
    </p:spTree>
    <p:extLst>
      <p:ext uri="{BB962C8B-B14F-4D97-AF65-F5344CB8AC3E}">
        <p14:creationId xmlns:p14="http://schemas.microsoft.com/office/powerpoint/2010/main" val="1947792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Create a Keypad Object</a:t>
            </a:r>
          </a:p>
        </p:txBody>
      </p:sp>
      <p:sp>
        <p:nvSpPr>
          <p:cNvPr id="3" name="Content Placeholder 2"/>
          <p:cNvSpPr>
            <a:spLocks noGrp="1"/>
          </p:cNvSpPr>
          <p:nvPr>
            <p:ph idx="1"/>
          </p:nvPr>
        </p:nvSpPr>
        <p:spPr/>
        <p:txBody>
          <a:bodyPr/>
          <a:lstStyle/>
          <a:p>
            <a:pPr marL="0" indent="0">
              <a:buNone/>
            </a:pPr>
            <a:r>
              <a:rPr lang="en-US" dirty="0">
                <a:latin typeface="Consolas" panose="020B0609020204030204" pitchFamily="49" charset="0"/>
                <a:cs typeface="Consolas" panose="020B0609020204030204" pitchFamily="49" charset="0"/>
              </a:rPr>
              <a:t>Keypad </a:t>
            </a:r>
            <a:r>
              <a:rPr lang="en-US" dirty="0" err="1">
                <a:latin typeface="Consolas" panose="020B0609020204030204" pitchFamily="49" charset="0"/>
                <a:cs typeface="Consolas" panose="020B0609020204030204" pitchFamily="49" charset="0"/>
              </a:rPr>
              <a:t>myKeypad</a:t>
            </a:r>
            <a:r>
              <a:rPr lang="en-US" dirty="0">
                <a:latin typeface="Consolas" panose="020B0609020204030204" pitchFamily="49" charset="0"/>
                <a:cs typeface="Consolas" panose="020B0609020204030204" pitchFamily="49" charset="0"/>
              </a:rPr>
              <a:t> = Keypad(</a:t>
            </a:r>
            <a:r>
              <a:rPr lang="en-US" dirty="0" err="1">
                <a:latin typeface="Consolas" panose="020B0609020204030204" pitchFamily="49" charset="0"/>
                <a:cs typeface="Consolas" panose="020B0609020204030204" pitchFamily="49" charset="0"/>
              </a:rPr>
              <a:t>makeKeymap</a:t>
            </a:r>
            <a:r>
              <a:rPr lang="en-US" dirty="0">
                <a:latin typeface="Consolas" panose="020B0609020204030204" pitchFamily="49" charset="0"/>
                <a:cs typeface="Consolas" panose="020B0609020204030204" pitchFamily="49" charset="0"/>
              </a:rPr>
              <a:t>(</a:t>
            </a:r>
            <a:r>
              <a:rPr lang="en-US" dirty="0" err="1">
                <a:latin typeface="Consolas" panose="020B0609020204030204" pitchFamily="49" charset="0"/>
                <a:cs typeface="Consolas" panose="020B0609020204030204" pitchFamily="49" charset="0"/>
              </a:rPr>
              <a:t>keymap</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rowPins</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colPins</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numRows</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numCols</a:t>
            </a:r>
            <a:r>
              <a:rPr lang="en-US" dirty="0">
                <a:latin typeface="Consolas" panose="020B0609020204030204" pitchFamily="49" charset="0"/>
                <a:cs typeface="Consolas" panose="020B0609020204030204" pitchFamily="49" charset="0"/>
              </a:rPr>
              <a:t>);</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8</a:t>
            </a:fld>
            <a:endParaRPr lang="en-US"/>
          </a:p>
        </p:txBody>
      </p:sp>
    </p:spTree>
    <p:extLst>
      <p:ext uri="{BB962C8B-B14F-4D97-AF65-F5344CB8AC3E}">
        <p14:creationId xmlns:p14="http://schemas.microsoft.com/office/powerpoint/2010/main" val="3759254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Get a Character</a:t>
            </a:r>
            <a:endParaRPr lang="en-US" dirty="0"/>
          </a:p>
        </p:txBody>
      </p:sp>
      <p:sp>
        <p:nvSpPr>
          <p:cNvPr id="3" name="Content Placeholder 2"/>
          <p:cNvSpPr>
            <a:spLocks noGrp="1"/>
          </p:cNvSpPr>
          <p:nvPr>
            <p:ph idx="1"/>
          </p:nvPr>
        </p:nvSpPr>
        <p:spPr/>
        <p:txBody>
          <a:bodyPr/>
          <a:lstStyle/>
          <a:p>
            <a:r>
              <a:rPr lang="en-US" dirty="0" smtClean="0">
                <a:cs typeface="Consolas" panose="020B0609020204030204" pitchFamily="49" charset="0"/>
              </a:rPr>
              <a:t>Determine if there is anything from the keypad, and get it if there is.  Note that “NO_KEY” is defined in </a:t>
            </a:r>
            <a:r>
              <a:rPr lang="en-US" dirty="0" err="1" smtClean="0">
                <a:cs typeface="Consolas" panose="020B0609020204030204" pitchFamily="49" charset="0"/>
              </a:rPr>
              <a:t>key.h</a:t>
            </a:r>
            <a:r>
              <a:rPr lang="en-US" dirty="0" smtClean="0">
                <a:cs typeface="Consolas" panose="020B0609020204030204" pitchFamily="49" charset="0"/>
              </a:rPr>
              <a:t> as binary zero.</a:t>
            </a:r>
          </a:p>
          <a:p>
            <a:pPr marL="0" indent="0">
              <a:buNone/>
            </a:pPr>
            <a:r>
              <a:rPr lang="en-US" dirty="0" smtClean="0">
                <a:latin typeface="Consolas" panose="020B0609020204030204" pitchFamily="49" charset="0"/>
                <a:cs typeface="Consolas" panose="020B0609020204030204" pitchFamily="49" charset="0"/>
              </a:rPr>
              <a:t>char </a:t>
            </a:r>
            <a:r>
              <a:rPr lang="en-US" dirty="0" err="1" smtClean="0">
                <a:latin typeface="Consolas" panose="020B0609020204030204" pitchFamily="49" charset="0"/>
                <a:cs typeface="Consolas" panose="020B0609020204030204" pitchFamily="49" charset="0"/>
              </a:rPr>
              <a:t>keypressed</a:t>
            </a:r>
            <a:r>
              <a:rPr lang="en-US" dirty="0" smtClean="0">
                <a:latin typeface="Consolas" panose="020B0609020204030204" pitchFamily="49" charset="0"/>
                <a:cs typeface="Consolas" panose="020B0609020204030204" pitchFamily="49" charset="0"/>
              </a:rPr>
              <a:t> </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myKeypad.getKey</a:t>
            </a:r>
            <a:r>
              <a:rPr lang="en-US" dirty="0" smtClean="0">
                <a:latin typeface="Consolas" panose="020B0609020204030204" pitchFamily="49" charset="0"/>
                <a:cs typeface="Consolas" panose="020B0609020204030204" pitchFamily="49" charset="0"/>
              </a:rPr>
              <a:t>();</a:t>
            </a:r>
          </a:p>
          <a:p>
            <a:pPr marL="0" indent="0">
              <a:buNone/>
            </a:pPr>
            <a:r>
              <a:rPr lang="en-US" dirty="0">
                <a:latin typeface="Consolas" panose="020B0609020204030204" pitchFamily="49" charset="0"/>
                <a:cs typeface="Consolas" panose="020B0609020204030204" pitchFamily="49" charset="0"/>
              </a:rPr>
              <a:t> if (</a:t>
            </a:r>
            <a:r>
              <a:rPr lang="en-US" dirty="0" err="1">
                <a:latin typeface="Consolas" panose="020B0609020204030204" pitchFamily="49" charset="0"/>
                <a:cs typeface="Consolas" panose="020B0609020204030204" pitchFamily="49" charset="0"/>
              </a:rPr>
              <a:t>keypressed</a:t>
            </a:r>
            <a:r>
              <a:rPr lang="en-US" dirty="0">
                <a:latin typeface="Consolas" panose="020B0609020204030204" pitchFamily="49" charset="0"/>
                <a:cs typeface="Consolas" panose="020B0609020204030204" pitchFamily="49" charset="0"/>
              </a:rPr>
              <a:t> != NO_KEY)</a:t>
            </a:r>
          </a:p>
          <a:p>
            <a:pPr marL="0" indent="0">
              <a:buNone/>
            </a:pPr>
            <a:r>
              <a:rPr lang="en-US" dirty="0">
                <a:latin typeface="Consolas" panose="020B0609020204030204" pitchFamily="49" charset="0"/>
                <a:cs typeface="Consolas" panose="020B0609020204030204" pitchFamily="49" charset="0"/>
              </a:rPr>
              <a:t>  {</a:t>
            </a:r>
          </a:p>
          <a:p>
            <a:pPr marL="0" indent="0">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Serial.print</a:t>
            </a:r>
            <a:r>
              <a:rPr lang="en-US" dirty="0">
                <a:latin typeface="Consolas" panose="020B0609020204030204" pitchFamily="49" charset="0"/>
                <a:cs typeface="Consolas" panose="020B0609020204030204" pitchFamily="49" charset="0"/>
              </a:rPr>
              <a:t>("Key pressed ");</a:t>
            </a:r>
          </a:p>
          <a:p>
            <a:pPr marL="0" indent="0">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Serial.println</a:t>
            </a:r>
            <a:r>
              <a:rPr lang="en-US" dirty="0">
                <a:latin typeface="Consolas" panose="020B0609020204030204" pitchFamily="49" charset="0"/>
                <a:cs typeface="Consolas" panose="020B0609020204030204" pitchFamily="49" charset="0"/>
              </a:rPr>
              <a:t>(</a:t>
            </a:r>
            <a:r>
              <a:rPr lang="en-US" dirty="0" err="1">
                <a:latin typeface="Consolas" panose="020B0609020204030204" pitchFamily="49" charset="0"/>
                <a:cs typeface="Consolas" panose="020B0609020204030204" pitchFamily="49" charset="0"/>
              </a:rPr>
              <a:t>keypressed</a:t>
            </a:r>
            <a:r>
              <a:rPr lang="en-US" dirty="0">
                <a:latin typeface="Consolas" panose="020B0609020204030204" pitchFamily="49" charset="0"/>
                <a:cs typeface="Consolas" panose="020B0609020204030204" pitchFamily="49" charset="0"/>
              </a:rPr>
              <a:t> + '0');</a:t>
            </a:r>
          </a:p>
          <a:p>
            <a:pPr marL="0" indent="0">
              <a:buNone/>
            </a:pPr>
            <a:r>
              <a:rPr lang="en-US" dirty="0">
                <a:latin typeface="Consolas" panose="020B0609020204030204" pitchFamily="49" charset="0"/>
                <a:cs typeface="Consolas" panose="020B0609020204030204" pitchFamily="49" charset="0"/>
              </a:rPr>
              <a:t>  }</a:t>
            </a:r>
          </a:p>
        </p:txBody>
      </p:sp>
      <p:sp>
        <p:nvSpPr>
          <p:cNvPr id="4" name="Footer Placeholder 3"/>
          <p:cNvSpPr>
            <a:spLocks noGrp="1"/>
          </p:cNvSpPr>
          <p:nvPr>
            <p:ph type="ftr" sz="quarter" idx="11"/>
          </p:nvPr>
        </p:nvSpPr>
        <p:spPr/>
        <p:txBody>
          <a:bodyPr/>
          <a:lstStyle/>
          <a:p>
            <a:r>
              <a:rPr lang="en-US" smtClean="0"/>
              <a:t>Keypad and LCD Display</a:t>
            </a:r>
            <a:endParaRPr lang="en-US"/>
          </a:p>
        </p:txBody>
      </p:sp>
      <p:sp>
        <p:nvSpPr>
          <p:cNvPr id="5" name="Slide Number Placeholder 4"/>
          <p:cNvSpPr>
            <a:spLocks noGrp="1"/>
          </p:cNvSpPr>
          <p:nvPr>
            <p:ph type="sldNum" sz="quarter" idx="12"/>
          </p:nvPr>
        </p:nvSpPr>
        <p:spPr/>
        <p:txBody>
          <a:bodyPr/>
          <a:lstStyle/>
          <a:p>
            <a:fld id="{F9F18605-B6C2-4734-9860-282F56335A7D}" type="slidenum">
              <a:rPr lang="en-US" smtClean="0"/>
              <a:t>9</a:t>
            </a:fld>
            <a:endParaRPr lang="en-US"/>
          </a:p>
        </p:txBody>
      </p:sp>
    </p:spTree>
    <p:extLst>
      <p:ext uri="{BB962C8B-B14F-4D97-AF65-F5344CB8AC3E}">
        <p14:creationId xmlns:p14="http://schemas.microsoft.com/office/powerpoint/2010/main" val="2795791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TotalTime>
  <Words>1016</Words>
  <Application>Microsoft Office PowerPoint</Application>
  <PresentationFormat>Widescreen</PresentationFormat>
  <Paragraphs>134</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Consolas</vt:lpstr>
      <vt:lpstr>Office Theme</vt:lpstr>
      <vt:lpstr>Embedded Programming and Robotics</vt:lpstr>
      <vt:lpstr>The Keypad</vt:lpstr>
      <vt:lpstr>Connecting the Keypad</vt:lpstr>
      <vt:lpstr>Keypad Programming Overview</vt:lpstr>
      <vt:lpstr>Include Files</vt:lpstr>
      <vt:lpstr>Set up Keypad data</vt:lpstr>
      <vt:lpstr>Set Up Keypad Mapping</vt:lpstr>
      <vt:lpstr>Create a Keypad Object</vt:lpstr>
      <vt:lpstr>Get a Character</vt:lpstr>
      <vt:lpstr>Using the Keypad</vt:lpstr>
      <vt:lpstr>The Liquid Crystal Display (LCD)</vt:lpstr>
      <vt:lpstr>The Liquid Crystal Display (LCD)</vt:lpstr>
      <vt:lpstr>LCD Panel Wiring</vt:lpstr>
      <vt:lpstr>LCD Panel Wiring</vt:lpstr>
      <vt:lpstr>LCD Panel Wiring</vt:lpstr>
      <vt:lpstr>The Liquid Crystal Display (LCD)</vt:lpstr>
      <vt:lpstr>The Liquid Crystal Display (LCD)</vt:lpstr>
      <vt:lpstr>The LCD Panel</vt:lpstr>
      <vt:lpstr>LCD Functions</vt:lpstr>
      <vt:lpstr>Programming Exercise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Embedded Programming and Robotics</dc:title>
  <dc:creator>Cole, John</dc:creator>
  <cp:lastModifiedBy>Cole, John</cp:lastModifiedBy>
  <cp:revision>20</cp:revision>
  <dcterms:created xsi:type="dcterms:W3CDTF">2015-05-30T02:31:44Z</dcterms:created>
  <dcterms:modified xsi:type="dcterms:W3CDTF">2015-06-22T06:34:03Z</dcterms:modified>
</cp:coreProperties>
</file>