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1" r:id="rId3"/>
    <p:sldId id="263" r:id="rId4"/>
    <p:sldId id="264" r:id="rId5"/>
    <p:sldId id="296" r:id="rId6"/>
    <p:sldId id="297" r:id="rId7"/>
    <p:sldId id="260" r:id="rId8"/>
    <p:sldId id="266" r:id="rId9"/>
    <p:sldId id="265" r:id="rId10"/>
    <p:sldId id="273" r:id="rId11"/>
    <p:sldId id="257" r:id="rId12"/>
    <p:sldId id="258" r:id="rId13"/>
    <p:sldId id="259" r:id="rId14"/>
    <p:sldId id="274" r:id="rId15"/>
    <p:sldId id="275" r:id="rId16"/>
    <p:sldId id="262" r:id="rId17"/>
    <p:sldId id="267" r:id="rId18"/>
    <p:sldId id="268" r:id="rId19"/>
    <p:sldId id="269" r:id="rId20"/>
    <p:sldId id="270" r:id="rId21"/>
    <p:sldId id="271" r:id="rId22"/>
    <p:sldId id="276" r:id="rId23"/>
    <p:sldId id="279" r:id="rId24"/>
    <p:sldId id="280" r:id="rId25"/>
    <p:sldId id="281" r:id="rId26"/>
    <p:sldId id="282" r:id="rId27"/>
    <p:sldId id="283" r:id="rId28"/>
    <p:sldId id="278" r:id="rId29"/>
    <p:sldId id="284" r:id="rId30"/>
    <p:sldId id="285" r:id="rId31"/>
    <p:sldId id="286" r:id="rId32"/>
    <p:sldId id="288" r:id="rId33"/>
    <p:sldId id="272" r:id="rId34"/>
    <p:sldId id="277" r:id="rId35"/>
    <p:sldId id="287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8" r:id="rId44"/>
    <p:sldId id="299" r:id="rId45"/>
    <p:sldId id="300" r:id="rId46"/>
    <p:sldId id="301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A5061-6882-4C00-9862-A8EA1109EBB6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B97EE-4F18-4626-939B-995BCFDA9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B97EE-4F18-4626-939B-995BCFDA91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37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E675-BF3E-4631-9E33-32C6393816DD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2B89-A79A-4C74-A1DE-47FF6382C45B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621-72A0-47B3-9C8B-ED0C2EA7AABD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0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DA5C9-429B-434D-B36A-88B7EBF9B32C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1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C841-DF7A-4BC7-953A-2F9ABD1C94DA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001E-5D16-46B1-A619-5C69C31B2326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C5BC-5BB0-49ED-9AE8-076EF5D96586}" type="datetime1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8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C601-5F64-4EF6-9366-0BE07739018A}" type="datetime1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1F24-8CDC-4C50-986C-B1E0CA263149}" type="datetime1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8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3D054-0192-4D70-B67E-0F4F33A9C390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C136-31E0-41C4-9FD9-5E79AD0E7EE5}" type="datetime1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176A-331B-4D11-ABA5-FA063EEA187A}" type="datetime1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B4E3-FEAA-40C9-988F-5F468172E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6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Embedded Programming and Robotics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14</a:t>
            </a:r>
            <a:endParaRPr lang="en-US" dirty="0" smtClean="0"/>
          </a:p>
          <a:p>
            <a:r>
              <a:rPr lang="en-US" dirty="0" smtClean="0"/>
              <a:t>Introduction to Python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code must contain comments that describe what it does</a:t>
            </a:r>
          </a:p>
          <a:p>
            <a:r>
              <a:rPr lang="en-US" dirty="0" smtClean="0"/>
              <a:t>In Python, lines beginning with a # sign are comment lines</a:t>
            </a:r>
          </a:p>
          <a:p>
            <a:r>
              <a:rPr lang="en-US" dirty="0" smtClean="0"/>
              <a:t>On American English keyboards, this is over the 3 key; I don’t know where it is on British English keyboards</a:t>
            </a:r>
          </a:p>
          <a:p>
            <a:pPr marL="0" indent="0">
              <a:buNone/>
            </a:pPr>
            <a:r>
              <a:rPr lang="en-US" dirty="0" smtClean="0"/>
              <a:t>You can also have comments on the same line as a statement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This entire line is a comment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x=5		# Set up loop counter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Arithmetic operators we will use: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+ - * /	</a:t>
            </a:r>
            <a:r>
              <a:rPr lang="en-US" altLang="en-US" dirty="0" smtClean="0"/>
              <a:t>addition</a:t>
            </a:r>
            <a:r>
              <a:rPr lang="en-US" altLang="en-US" dirty="0"/>
              <a:t>, subtraction/negation, multiplication, division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		</a:t>
            </a:r>
            <a:r>
              <a:rPr lang="en-US" altLang="en-US" dirty="0" smtClean="0"/>
              <a:t>modulus</a:t>
            </a:r>
            <a:r>
              <a:rPr lang="en-US" altLang="en-US" dirty="0"/>
              <a:t>, a.k.a. remainder</a:t>
            </a:r>
          </a:p>
          <a:p>
            <a:pPr lvl="1">
              <a:buClr>
                <a:schemeClr val="bg1"/>
              </a:buClr>
            </a:pPr>
            <a:r>
              <a:rPr lang="en-US" altLang="en-US" dirty="0">
                <a:latin typeface="Courier New" panose="02070309020205020404" pitchFamily="49" charset="0"/>
              </a:rPr>
              <a:t>**	</a:t>
            </a:r>
            <a:r>
              <a:rPr lang="en-US" altLang="en-US" dirty="0"/>
              <a:t> 	exponentiation</a:t>
            </a:r>
          </a:p>
          <a:p>
            <a:r>
              <a:rPr lang="en-US" altLang="en-US" b="1" dirty="0"/>
              <a:t>precedence</a:t>
            </a:r>
            <a:r>
              <a:rPr lang="en-US" altLang="en-US" dirty="0"/>
              <a:t>: Order in which operations are computed.</a:t>
            </a:r>
          </a:p>
          <a:p>
            <a:pPr lvl="1"/>
            <a:r>
              <a:rPr lang="en-US" altLang="en-US" dirty="0">
                <a:latin typeface="Courier New" panose="02070309020205020404" pitchFamily="49" charset="0"/>
              </a:rPr>
              <a:t>* / % **</a:t>
            </a:r>
            <a:r>
              <a:rPr lang="en-US" altLang="en-US" dirty="0"/>
              <a:t> have a higher precedence than </a:t>
            </a:r>
            <a:r>
              <a:rPr lang="en-US" altLang="en-US" dirty="0">
                <a:latin typeface="Courier New" panose="02070309020205020404" pitchFamily="49" charset="0"/>
              </a:rPr>
              <a:t>+ -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800" dirty="0"/>
              <a:t/>
            </a:r>
            <a:br>
              <a:rPr lang="en-US" altLang="en-US" sz="800" dirty="0"/>
            </a:br>
            <a:r>
              <a:rPr lang="en-US" altLang="en-US" dirty="0">
                <a:latin typeface="Courier New" panose="02070309020205020404" pitchFamily="49" charset="0"/>
              </a:rPr>
              <a:t>1 + 3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13</a:t>
            </a:r>
            <a:endParaRPr lang="en-US" altLang="en-US" dirty="0"/>
          </a:p>
          <a:p>
            <a:pPr lvl="1"/>
            <a:endParaRPr lang="en-US" altLang="en-US" sz="1000" dirty="0"/>
          </a:p>
          <a:p>
            <a:pPr lvl="1"/>
            <a:r>
              <a:rPr lang="en-US" altLang="en-US" dirty="0"/>
              <a:t>Parentheses can be used to force a certain order of evaluation.</a:t>
            </a:r>
            <a:br>
              <a:rPr lang="en-US" altLang="en-US" dirty="0"/>
            </a:br>
            <a:r>
              <a:rPr lang="en-US" altLang="en-US" sz="800" dirty="0"/>
              <a:t/>
            </a:r>
            <a:br>
              <a:rPr lang="en-US" altLang="en-US" sz="800" dirty="0"/>
            </a:br>
            <a:r>
              <a:rPr lang="en-US" altLang="en-US" dirty="0">
                <a:latin typeface="Courier New" panose="02070309020205020404" pitchFamily="49" charset="0"/>
              </a:rPr>
              <a:t>(1 + 3) * 4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16</a:t>
            </a:r>
            <a:endParaRPr lang="en-US" altLang="en-US" sz="1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When integers and reals are mixed, the result is a real number.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Example:  </a:t>
            </a:r>
            <a:r>
              <a:rPr lang="en-US" altLang="en-US" dirty="0">
                <a:latin typeface="Courier New" panose="02070309020205020404" pitchFamily="49" charset="0"/>
              </a:rPr>
              <a:t>1 / 2.0</a:t>
            </a:r>
            <a:r>
              <a:rPr lang="en-US" altLang="en-US" dirty="0"/>
              <a:t>  is  </a:t>
            </a:r>
            <a:r>
              <a:rPr lang="en-US" altLang="en-US" dirty="0">
                <a:latin typeface="Courier New" panose="02070309020205020404" pitchFamily="49" charset="0"/>
              </a:rPr>
              <a:t>0.5</a:t>
            </a:r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endParaRPr lang="en-US" altLang="en-US" sz="700" dirty="0"/>
          </a:p>
          <a:p>
            <a:pPr marL="742950" lvl="1" indent="-285750"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dirty="0"/>
              <a:t>The conversion occurs on a per-operator basis.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u="sng" dirty="0">
                <a:latin typeface="Courier New" panose="02070309020205020404" pitchFamily="49" charset="0"/>
              </a:rPr>
              <a:t>7 / 3</a:t>
            </a:r>
            <a:r>
              <a:rPr lang="en-US" altLang="en-US" sz="1600" dirty="0">
                <a:latin typeface="Courier New" panose="02070309020205020404" pitchFamily="49" charset="0"/>
              </a:rPr>
              <a:t> * 1.2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z="1600" u="sng" dirty="0">
                <a:latin typeface="Courier New" panose="02070309020205020404" pitchFamily="49" charset="0"/>
              </a:rPr>
              <a:t>   * 1.2</a:t>
            </a:r>
            <a:r>
              <a:rPr lang="en-US" altLang="en-US" sz="1600" dirty="0">
                <a:latin typeface="Courier New" panose="02070309020205020404" pitchFamily="49" charset="0"/>
              </a:rPr>
              <a:t> + 3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2.4</a:t>
            </a:r>
            <a:r>
              <a:rPr lang="en-US" altLang="en-US" sz="1600" dirty="0">
                <a:latin typeface="Courier New" panose="02070309020205020404" pitchFamily="49" charset="0"/>
              </a:rPr>
              <a:t>     + </a:t>
            </a:r>
            <a:r>
              <a:rPr lang="en-US" altLang="en-US" sz="1600" u="sng" dirty="0">
                <a:latin typeface="Courier New" panose="02070309020205020404" pitchFamily="49" charset="0"/>
              </a:rPr>
              <a:t>3 / 2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u="sng" dirty="0">
                <a:latin typeface="Courier New" panose="02070309020205020404" pitchFamily="49" charset="0"/>
              </a:rPr>
              <a:t>2.4     +   </a:t>
            </a:r>
            <a:r>
              <a:rPr lang="en-US" altLang="en-US" sz="1600" b="1" u="sng" dirty="0">
                <a:solidFill>
                  <a:srgbClr val="800000"/>
                </a:solidFill>
                <a:latin typeface="Courier New" panose="02070309020205020404" pitchFamily="49" charset="0"/>
              </a:rPr>
              <a:t>1</a:t>
            </a:r>
          </a:p>
          <a:p>
            <a:pPr marL="742950" lvl="1" indent="-285750">
              <a:lnSpc>
                <a:spcPct val="80000"/>
              </a:lnSpc>
              <a:buClr>
                <a:schemeClr val="bg1"/>
              </a:buClr>
              <a:tabLst>
                <a:tab pos="3652838" algn="l"/>
                <a:tab pos="5480050" algn="l"/>
                <a:tab pos="6862763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3.4</a:t>
            </a:r>
            <a:endParaRPr lang="en-US" alt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en-US" dirty="0" smtClean="0"/>
              <a:t>Use this at the top of your program: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math import *</a:t>
            </a:r>
          </a:p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45" y="2457448"/>
            <a:ext cx="5975350" cy="3854452"/>
          </a:xfrm>
          <a:prstGeom prst="rect">
            <a:avLst/>
          </a:prstGeom>
        </p:spPr>
      </p:pic>
      <p:pic>
        <p:nvPicPr>
          <p:cNvPr id="5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770" y="2457448"/>
            <a:ext cx="2771775" cy="9906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logical expressions use </a:t>
            </a:r>
            <a:r>
              <a:rPr lang="en-US" altLang="en-US" i="1" dirty="0"/>
              <a:t>relational operators</a:t>
            </a:r>
            <a:r>
              <a:rPr lang="en-US" altLang="en-US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14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235" y="2606486"/>
            <a:ext cx="7585075" cy="234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operators return true or false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841" y="2629694"/>
            <a:ext cx="52451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&lt;condition&gt;: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print(“x is greater than 4”)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print(“This is not in the scope of the if”)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1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colon is required for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r>
              <a:rPr lang="en-US" dirty="0" smtClean="0"/>
              <a:t>Note that all statement indented one level in from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/>
              <a:t> are within it scope: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= 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x &gt; 4: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print(“x is greater than 4”)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(“This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also in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the scope of the if”)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if/else</a:t>
            </a:r>
            <a:r>
              <a:rPr lang="en-US" dirty="0" smtClean="0"/>
              <a:t> </a:t>
            </a:r>
            <a:r>
              <a:rPr lang="en-US" dirty="0"/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Note the colon following the else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works exactly the way you would expect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is similar to what you’re used to from C or Java, but not the same</a:t>
            </a:r>
          </a:p>
          <a:p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variableName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groupOfValues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/>
              <a:t>variableName</a:t>
            </a:r>
            <a:r>
              <a:rPr lang="en-US" dirty="0" smtClean="0"/>
              <a:t> </a:t>
            </a:r>
            <a:r>
              <a:rPr lang="en-US" dirty="0"/>
              <a:t>gives a name to each value, so you can refer to it in the statements.</a:t>
            </a:r>
          </a:p>
          <a:p>
            <a:r>
              <a:rPr lang="en-US" dirty="0" err="1"/>
              <a:t>groupOfValues</a:t>
            </a:r>
            <a:r>
              <a:rPr lang="en-US" dirty="0"/>
              <a:t> can be a range of integers, specified with the range function.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 x in range(1, 6):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x, "squared is", x * 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C/C++ or Java, Python statements do not end in a semicolon</a:t>
            </a:r>
          </a:p>
          <a:p>
            <a:r>
              <a:rPr lang="en-US" dirty="0" smtClean="0"/>
              <a:t>In Python, indentation is the way you indicate the scope of a conditional, function, etc.</a:t>
            </a:r>
          </a:p>
          <a:p>
            <a:r>
              <a:rPr lang="en-US" dirty="0" smtClean="0"/>
              <a:t>Look, no braces!</a:t>
            </a:r>
          </a:p>
          <a:p>
            <a:r>
              <a:rPr lang="en-US" dirty="0" smtClean="0"/>
              <a:t>Python is interpretive, meaning you don’t have to write programs.</a:t>
            </a:r>
          </a:p>
          <a:p>
            <a:r>
              <a:rPr lang="en-US" dirty="0" smtClean="0"/>
              <a:t>You can just enter statements into the Python environment and they’ll execute</a:t>
            </a:r>
          </a:p>
          <a:p>
            <a:r>
              <a:rPr lang="en-US" dirty="0" smtClean="0"/>
              <a:t>For the most part, we’ll be writing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27581" cy="4351338"/>
          </a:xfrm>
        </p:spPr>
        <p:txBody>
          <a:bodyPr/>
          <a:lstStyle/>
          <a:p>
            <a:r>
              <a:rPr lang="en-US" dirty="0"/>
              <a:t>The range function specifies a range of integers: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stop) </a:t>
            </a:r>
            <a:r>
              <a:rPr lang="en-US" dirty="0"/>
              <a:t>	- the integers between start (inclusive)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		  </a:t>
            </a:r>
            <a:r>
              <a:rPr lang="en-US" dirty="0"/>
              <a:t>and stop (exclusive)</a:t>
            </a:r>
          </a:p>
          <a:p>
            <a:endParaRPr lang="en-US" dirty="0"/>
          </a:p>
          <a:p>
            <a:r>
              <a:rPr lang="en-US" dirty="0"/>
              <a:t>It can also accept a third value specifying the change between values.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range(start, stop, step) </a:t>
            </a:r>
            <a:r>
              <a:rPr lang="en-US" dirty="0"/>
              <a:t>- the integers between start (inclusive)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        		      and </a:t>
            </a:r>
            <a:r>
              <a:rPr lang="en-US" dirty="0"/>
              <a:t>stop (exclusive) by step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Executes a group of statements as long as a condition is True.</a:t>
            </a:r>
          </a:p>
          <a:p>
            <a:r>
              <a:rPr lang="en-US" dirty="0" smtClean="0"/>
              <a:t>Good </a:t>
            </a:r>
            <a:r>
              <a:rPr lang="en-US" dirty="0"/>
              <a:t>for indefinite loops (repeat an unknown number of times)</a:t>
            </a:r>
          </a:p>
          <a:p>
            <a:r>
              <a:rPr lang="en-US" dirty="0" smtClean="0"/>
              <a:t>Syntax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&lt;condition&gt;: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&lt;statements&gt;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number 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while number &lt; 200: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print number,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   number = number * 2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Python program to compute and display the first 16 powers of 2, starting with 1</a:t>
            </a:r>
          </a:p>
          <a:p>
            <a:r>
              <a:rPr lang="en-US" dirty="0" smtClean="0"/>
              <a:t>Do this in the Python shell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084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String</a:t>
            </a:r>
            <a:r>
              <a:rPr lang="en-US" dirty="0"/>
              <a:t>: A sequence of text characters in a program.</a:t>
            </a:r>
          </a:p>
          <a:p>
            <a:r>
              <a:rPr lang="en-US" dirty="0"/>
              <a:t>Strings start and end with quotation mark " or apostrophe ' characters.</a:t>
            </a:r>
          </a:p>
          <a:p>
            <a:r>
              <a:rPr lang="en-US" dirty="0"/>
              <a:t>Examples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"hello"</a:t>
            </a:r>
            <a:br>
              <a:rPr lang="en-US" dirty="0"/>
            </a:br>
            <a:r>
              <a:rPr lang="en-US" dirty="0"/>
              <a:t>"This is a string"</a:t>
            </a:r>
            <a:br>
              <a:rPr lang="en-US" dirty="0"/>
            </a:br>
            <a:r>
              <a:rPr lang="en-US" dirty="0"/>
              <a:t>"This, too, is a string.   It can be very long</a:t>
            </a:r>
            <a:r>
              <a:rPr lang="en-US" dirty="0" smtClean="0"/>
              <a:t>!"</a:t>
            </a:r>
            <a:endParaRPr lang="en-US" dirty="0"/>
          </a:p>
          <a:p>
            <a:r>
              <a:rPr lang="en-US" dirty="0"/>
              <a:t>A string may not span across multiple lines or contain a " character.</a:t>
            </a:r>
            <a:br>
              <a:rPr lang="en-US" dirty="0"/>
            </a:br>
            <a:r>
              <a:rPr lang="en-US" dirty="0"/>
              <a:t>"This is not</a:t>
            </a:r>
            <a:br>
              <a:rPr lang="en-US" dirty="0"/>
            </a:br>
            <a:r>
              <a:rPr lang="en-US" dirty="0"/>
              <a:t>a legal String."</a:t>
            </a:r>
          </a:p>
          <a:p>
            <a:pPr marL="0" indent="0">
              <a:buNone/>
            </a:pPr>
            <a:r>
              <a:rPr lang="en-US" dirty="0" smtClean="0"/>
              <a:t>   "</a:t>
            </a:r>
            <a:r>
              <a:rPr lang="en-US" dirty="0"/>
              <a:t>This is not a "legal" String either."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can represent characters by preceding them with a backslash.</a:t>
            </a:r>
          </a:p>
          <a:p>
            <a:pPr lvl="1"/>
            <a:r>
              <a:rPr lang="en-US" dirty="0"/>
              <a:t>\</a:t>
            </a:r>
            <a:r>
              <a:rPr lang="en-US" dirty="0" smtClean="0"/>
              <a:t>t	</a:t>
            </a:r>
            <a:r>
              <a:rPr lang="en-US" dirty="0"/>
              <a:t>	tab character</a:t>
            </a:r>
          </a:p>
          <a:p>
            <a:pPr lvl="1"/>
            <a:r>
              <a:rPr lang="en-US" dirty="0"/>
              <a:t>\n	new line character</a:t>
            </a:r>
          </a:p>
          <a:p>
            <a:pPr lvl="1"/>
            <a:r>
              <a:rPr lang="en-US" dirty="0"/>
              <a:t>\"	quotation mark character</a:t>
            </a:r>
          </a:p>
          <a:p>
            <a:pPr lvl="1"/>
            <a:r>
              <a:rPr lang="en-US" dirty="0"/>
              <a:t>\\	backslash character</a:t>
            </a:r>
          </a:p>
          <a:p>
            <a:pPr lvl="1"/>
            <a:endParaRPr lang="en-US" dirty="0"/>
          </a:p>
          <a:p>
            <a:r>
              <a:rPr lang="en-US" dirty="0"/>
              <a:t>Example:	"Hello\</a:t>
            </a:r>
            <a:r>
              <a:rPr lang="en-US" dirty="0" err="1"/>
              <a:t>tthere</a:t>
            </a:r>
            <a:r>
              <a:rPr lang="en-US" dirty="0"/>
              <a:t>\</a:t>
            </a:r>
            <a:r>
              <a:rPr lang="en-US" dirty="0" err="1"/>
              <a:t>nHow</a:t>
            </a:r>
            <a:r>
              <a:rPr lang="en-US" dirty="0"/>
              <a:t> are you?"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Indexing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other languages, you can use square brackets to index a string as if it were an array: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ame = “Arpita Nigam”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print(name, “starts with “, name[0])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	- number of characters in a string </a:t>
            </a:r>
          </a:p>
          <a:p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str.lower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lowercase version of a string</a:t>
            </a:r>
          </a:p>
          <a:p>
            <a:r>
              <a:rPr lang="en-US" alt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str.upper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/>
              <a:t>	- uppercase version of a </a:t>
            </a:r>
            <a:r>
              <a:rPr lang="en-US" altLang="en-US" dirty="0" smtClean="0"/>
              <a:t>string</a:t>
            </a:r>
          </a:p>
          <a:p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str.isalpha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dirty="0" smtClean="0"/>
              <a:t>	- True if the string has only alpha chars</a:t>
            </a:r>
          </a:p>
          <a:p>
            <a:r>
              <a:rPr lang="en-US" altLang="en-US" dirty="0" smtClean="0"/>
              <a:t>Many others: split, replace, find, format, etc.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Note the “dot” notation: These are static methods.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Byte Arrays and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Unicode text and not mutable</a:t>
            </a:r>
          </a:p>
          <a:p>
            <a:r>
              <a:rPr lang="en-US" dirty="0" smtClean="0"/>
              <a:t>Byte arrays are mutable and contain raw bytes</a:t>
            </a:r>
          </a:p>
          <a:p>
            <a:r>
              <a:rPr lang="en-US" dirty="0" smtClean="0"/>
              <a:t>For example, reading Internet data from a URL gets bytes</a:t>
            </a:r>
          </a:p>
          <a:p>
            <a:r>
              <a:rPr lang="en-US" dirty="0" smtClean="0"/>
              <a:t>Convert to string: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response.read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Built-in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tuples, lists, sets, and </a:t>
            </a:r>
            <a:r>
              <a:rPr lang="en-US" dirty="0" smtClean="0"/>
              <a:t>dictionaries</a:t>
            </a:r>
          </a:p>
          <a:p>
            <a:r>
              <a:rPr lang="en-US" dirty="0" smtClean="0"/>
              <a:t>They </a:t>
            </a:r>
            <a:r>
              <a:rPr lang="en-US" dirty="0"/>
              <a:t>all allow you to group more than one </a:t>
            </a:r>
            <a:r>
              <a:rPr lang="en-US" dirty="0" smtClean="0"/>
              <a:t>item </a:t>
            </a:r>
            <a:r>
              <a:rPr lang="en-US" dirty="0"/>
              <a:t>of data together under one </a:t>
            </a:r>
            <a:r>
              <a:rPr lang="en-US" dirty="0" smtClean="0"/>
              <a:t>name</a:t>
            </a:r>
          </a:p>
          <a:p>
            <a:r>
              <a:rPr lang="en-US" dirty="0" smtClean="0"/>
              <a:t>You can also search them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Unchanging Sequences of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Enclosed in parentheses: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tuple1 = (“This”, “is”, “a”, “tuple”)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rint(tuple1)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prints the tuple exactly as shown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Print(tuple1[1])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Prints “is” (without the quotes)</a:t>
            </a:r>
          </a:p>
          <a:p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Python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40003"/>
          </a:xfrm>
        </p:spPr>
        <p:txBody>
          <a:bodyPr>
            <a:normAutofit/>
          </a:bodyPr>
          <a:lstStyle/>
          <a:p>
            <a:r>
              <a:rPr lang="en-US" dirty="0" smtClean="0"/>
              <a:t>Because Python is interpretive, you can do simple things with the shell</a:t>
            </a:r>
          </a:p>
          <a:p>
            <a:r>
              <a:rPr lang="en-US" dirty="0" smtClean="0"/>
              <a:t>In the graphical shell on Linux, double-click on </a:t>
            </a:r>
            <a:r>
              <a:rPr lang="en-US" dirty="0" err="1" smtClean="0"/>
              <a:t>LXTerminal</a:t>
            </a:r>
            <a:endParaRPr lang="en-US" dirty="0" smtClean="0"/>
          </a:p>
          <a:p>
            <a:r>
              <a:rPr lang="en-US" dirty="0" smtClean="0"/>
              <a:t>At the prompt, type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Python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should have a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dirty="0" smtClean="0">
                <a:cs typeface="Consolas" panose="020B0609020204030204" pitchFamily="49" charset="0"/>
              </a:rPr>
              <a:t> prompt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Type in: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rint(“hello, world”)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have written your first Python program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Keep the shell up; we’ll be using it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Changeable sequences of data</a:t>
            </a:r>
          </a:p>
          <a:p>
            <a:r>
              <a:rPr lang="en-US" dirty="0"/>
              <a:t>Lists are created by </a:t>
            </a:r>
            <a:r>
              <a:rPr lang="en-US" dirty="0" smtClean="0"/>
              <a:t>using </a:t>
            </a:r>
            <a:r>
              <a:rPr lang="en-US" dirty="0"/>
              <a:t>square brackets: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breakfast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[ “coffee”, “tea”, “toast”, “egg”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You can add to a list: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reakfast.append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(“waffles”)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reakfast.extend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([“cereal”, “juice”])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Groupings of Data Indexed by </a:t>
            </a:r>
            <a:r>
              <a:rPr lang="en-US" dirty="0" smtClean="0"/>
              <a:t>Name</a:t>
            </a:r>
          </a:p>
          <a:p>
            <a:r>
              <a:rPr lang="en-US" dirty="0"/>
              <a:t>Dictionaries are created using </a:t>
            </a:r>
            <a:r>
              <a:rPr lang="en-US" dirty="0" smtClean="0"/>
              <a:t>braces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 = {}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ales[“January”] = 10000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sales[“February”] = 17000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sales[“March”] = 16500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The keys method of a dictionary gets you all of the keys as a list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are similar to dictionaries in Python, except that they consist of only keys with no associated values. </a:t>
            </a:r>
          </a:p>
          <a:p>
            <a:r>
              <a:rPr lang="en-US" dirty="0"/>
              <a:t>Essentially, they are a collection of data with no duplicates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</a:t>
            </a:r>
            <a:r>
              <a:rPr lang="en-US" dirty="0"/>
              <a:t>are very useful when it comes to </a:t>
            </a:r>
            <a:r>
              <a:rPr lang="en-US" dirty="0" smtClean="0"/>
              <a:t>removing </a:t>
            </a:r>
            <a:r>
              <a:rPr lang="en-US" dirty="0"/>
              <a:t>duplicate data from data collections.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up the Idle3 IDE</a:t>
            </a:r>
          </a:p>
          <a:p>
            <a:r>
              <a:rPr lang="en-US" dirty="0" smtClean="0"/>
              <a:t>The first line of your </a:t>
            </a:r>
            <a:r>
              <a:rPr lang="en-US" dirty="0"/>
              <a:t>code should be this: #!/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env</a:t>
            </a:r>
            <a:r>
              <a:rPr lang="en-US" dirty="0"/>
              <a:t> python 3.1</a:t>
            </a:r>
            <a:endParaRPr lang="en-US" dirty="0" smtClean="0"/>
          </a:p>
          <a:p>
            <a:r>
              <a:rPr lang="en-US" dirty="0" smtClean="0"/>
              <a:t>Write the same code you wrote for the exercise of powers of 2 using the IDE’s editor</a:t>
            </a:r>
          </a:p>
          <a:p>
            <a:r>
              <a:rPr lang="en-US" dirty="0" smtClean="0"/>
              <a:t>Press the F5 key to run the program</a:t>
            </a:r>
          </a:p>
          <a:p>
            <a:r>
              <a:rPr lang="en-US" dirty="0" smtClean="0"/>
              <a:t>It will ask you to save the program.  Give it a name like PowersOf2.py</a:t>
            </a:r>
          </a:p>
          <a:p>
            <a:r>
              <a:rPr lang="en-US" dirty="0" smtClean="0"/>
              <a:t>The program will run in a Python shell from the IDE</a:t>
            </a:r>
          </a:p>
          <a:p>
            <a:r>
              <a:rPr lang="en-US" dirty="0" smtClean="0"/>
              <a:t>If there are errors, the shell will tell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function: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&lt;function name&gt;(&lt;parameter list&gt;)</a:t>
            </a:r>
          </a:p>
          <a:p>
            <a:r>
              <a:rPr lang="en-US" dirty="0" smtClean="0"/>
              <a:t>The function body is indented one level: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computeSquare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x * x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Anything at this level is not part of the function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try/except blocks, similar to try/catch: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fridge_contents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{“egg”:8, “mushroom”:20, “pepper”:3, “cheese”:2,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“tomato”:4, “milk”:13}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fridge_contents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[“orange juice”] &gt; 3: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(“Sure, let’s have some juice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!”)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KeyError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Awww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there is no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orange juice.”)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you must specify the type of error</a:t>
            </a:r>
          </a:p>
          <a:p>
            <a:r>
              <a:rPr lang="en-US" dirty="0" smtClean="0"/>
              <a:t>Looking for a key in a dictionary that doesn’t exist is an error</a:t>
            </a:r>
          </a:p>
          <a:p>
            <a:r>
              <a:rPr lang="en-US" dirty="0" smtClean="0"/>
              <a:t>Another useful error to know about: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sock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BluetoothSocket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(RFCOMM)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sock.connect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bd_addr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port))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BluetoothError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Print(“Cannot connect to host: “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the GPIO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Raspberry Pi has a 40-pin header, many of which are general-purpose I/O pins</a:t>
            </a:r>
          </a:p>
          <a:p>
            <a:r>
              <a:rPr lang="en-US" dirty="0" smtClean="0"/>
              <a:t>Include the library: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RPi.GPIO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GPIO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Set up to use the pins: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GPIO.setmode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(GPIO.BOARD)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GPIO Pins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GPIO.BCM</a:t>
            </a:r>
            <a:r>
              <a:rPr lang="en-US" dirty="0"/>
              <a:t> option means that you are referring to the pins by the "Broadcom SOC channel" number, these are the numbers after "GPIO" in the green rectangles around the outside of </a:t>
            </a:r>
            <a:r>
              <a:rPr lang="en-US" dirty="0" smtClean="0"/>
              <a:t> the diagram: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38</a:t>
            </a:fld>
            <a:endParaRPr lang="en-US"/>
          </a:p>
        </p:txBody>
      </p:sp>
      <p:pic>
        <p:nvPicPr>
          <p:cNvPr id="1026" name="Picture 2" descr="GPIO pin numbering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567" y="3108324"/>
            <a:ext cx="97536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4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GPIO Pins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from my home-control code: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LAMP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22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MOTION = 23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GPIO.setup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(LAMP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GPIO.OUT)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#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 turning on the lamp</a:t>
            </a:r>
          </a:p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GPIO.setup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(MOTION, GPIO.IN)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# For reading the motion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sensor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Like the Arduino, we must set up the pins for input or output</a:t>
            </a:r>
          </a:p>
          <a:p>
            <a:endParaRPr lang="en-US" sz="3200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Python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good for simple calculations but not for real programming</a:t>
            </a:r>
          </a:p>
          <a:p>
            <a:r>
              <a:rPr lang="en-US" dirty="0" smtClean="0"/>
              <a:t>For programming, we’ll use Idle</a:t>
            </a:r>
          </a:p>
          <a:p>
            <a:r>
              <a:rPr lang="en-US" dirty="0" smtClean="0"/>
              <a:t>There are two versions: Idle for Python 2.7 and Idle3 for Python 3.2</a:t>
            </a:r>
          </a:p>
          <a:p>
            <a:r>
              <a:rPr lang="en-US" dirty="0" smtClean="0"/>
              <a:t>For most of what we do, we’ll have to use 2.7 because Bluetooth doesn’t seem to work with 3.2</a:t>
            </a:r>
          </a:p>
          <a:p>
            <a:r>
              <a:rPr lang="en-US" dirty="0" smtClean="0"/>
              <a:t>You’ll run as the “</a:t>
            </a:r>
            <a:r>
              <a:rPr lang="en-US" dirty="0" err="1" smtClean="0"/>
              <a:t>superuser</a:t>
            </a:r>
            <a:r>
              <a:rPr lang="en-US" dirty="0" smtClean="0"/>
              <a:t>” because otherwise you won’t have access to the GPIO pins</a:t>
            </a:r>
          </a:p>
          <a:p>
            <a:r>
              <a:rPr lang="en-US" dirty="0" smtClean="0"/>
              <a:t>Idle will give you access to a shell but also to an IDE for writing and saving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7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GPIO Pins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a GPIO pin: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we detect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motion, print that.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GPIO.input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(MOTION):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"Motion detected")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Using the GPIO Pins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to GPIO: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=='LAMPON':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cmdlist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["LAMPSTATUS"] = True;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GPIO.output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(LAMP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True)     # turn on the light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Programming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Python program that blinks an LED at a rate of 1 second on, one second off</a:t>
            </a:r>
          </a:p>
          <a:p>
            <a:r>
              <a:rPr lang="en-US" dirty="0" smtClean="0"/>
              <a:t>To do this, you’ll need to use the idle3 environment running as the </a:t>
            </a:r>
            <a:r>
              <a:rPr lang="en-US" dirty="0" err="1" smtClean="0"/>
              <a:t>superuser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idle3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1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read and write text files in Python much as you can in other languages, and with a similar syntax.</a:t>
            </a:r>
          </a:p>
          <a:p>
            <a:r>
              <a:rPr lang="en-US" dirty="0" smtClean="0"/>
              <a:t>To open a file for reading: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configFile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configName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"r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except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IOError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as err: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print(“could not open file: “ +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(err))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Python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read from a file:</a:t>
            </a:r>
          </a:p>
          <a:p>
            <a:pPr marL="0" indent="0">
              <a:buNone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1:</a:t>
            </a:r>
          </a:p>
          <a:p>
            <a:pPr marL="0" indent="0">
              <a:buNone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line 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configFile.readline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3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3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(line) == 0:</a:t>
            </a:r>
          </a:p>
          <a:p>
            <a:pPr marL="457200" lvl="1" indent="0">
              <a:buNone/>
            </a:pPr>
            <a:r>
              <a:rPr 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  break</a:t>
            </a:r>
            <a:endParaRPr lang="en-US" sz="3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Python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read all lines from a file into a set, then iterate over the set: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ines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file.readlines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or line in lines: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print(line)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file.close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File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to a text file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file=open(‘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test.txt’,”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file.write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(“This is how you create a new text file”)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file.close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2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Python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practice, only the simplest programs are run in the shell</a:t>
            </a:r>
          </a:p>
          <a:p>
            <a:r>
              <a:rPr lang="en-US" dirty="0" smtClean="0"/>
              <a:t>You can create a module by going to the File-&gt;New Window menu option</a:t>
            </a:r>
          </a:p>
          <a:p>
            <a:r>
              <a:rPr lang="en-US" dirty="0" smtClean="0"/>
              <a:t>This brings up a text editor that lets you create a Python program and run it</a:t>
            </a:r>
          </a:p>
          <a:p>
            <a:r>
              <a:rPr lang="en-US" dirty="0" smtClean="0"/>
              <a:t>Write your first “Hello World!” program thus: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rint(“Hello, World!”)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Python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 F5</a:t>
            </a:r>
          </a:p>
          <a:p>
            <a:r>
              <a:rPr lang="en-US" dirty="0"/>
              <a:t>It will ask you to save the file before you run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Save it to your home directory as HelloWorld.py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provide the .</a:t>
            </a:r>
            <a:r>
              <a:rPr lang="en-US" dirty="0" err="1" smtClean="0"/>
              <a:t>py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If you want to run it outside of the development environment simply type: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ython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HelloWorld.py</a:t>
            </a:r>
          </a:p>
          <a:p>
            <a:r>
              <a:rPr lang="en-US" b="1" dirty="0" smtClean="0">
                <a:cs typeface="Consolas" panose="020B0609020204030204" pitchFamily="49" charset="0"/>
              </a:rPr>
              <a:t>Note that Linux is case sensitive</a:t>
            </a:r>
            <a:endParaRPr lang="en-US" b="1" dirty="0"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every language, a variable is the name of a memory location</a:t>
            </a:r>
          </a:p>
          <a:p>
            <a:r>
              <a:rPr lang="en-US" dirty="0" smtClean="0"/>
              <a:t>Python is weakly typed</a:t>
            </a:r>
          </a:p>
          <a:p>
            <a:r>
              <a:rPr lang="en-US" dirty="0" smtClean="0"/>
              <a:t>That is, you don’t declare variables to be a specific type</a:t>
            </a:r>
          </a:p>
          <a:p>
            <a:r>
              <a:rPr lang="en-US" dirty="0" smtClean="0"/>
              <a:t>A variable has the type that corresponds to the value you assign to it</a:t>
            </a:r>
          </a:p>
          <a:p>
            <a:r>
              <a:rPr lang="en-US" dirty="0" smtClean="0"/>
              <a:t>Variable names begin with a letter or an underscore and can contain letters, numbers, and underscores</a:t>
            </a:r>
          </a:p>
          <a:p>
            <a:r>
              <a:rPr lang="en-US" dirty="0" smtClean="0"/>
              <a:t>Python has reserved words that you can’t use as variable names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&gt;&gt;&gt; prompt, do the following: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=5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ype(x)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=“this is text”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ype(x)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x=5.0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type(x)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already seen the print statement</a:t>
            </a:r>
          </a:p>
          <a:p>
            <a:r>
              <a:rPr lang="en-US" dirty="0" smtClean="0"/>
              <a:t>You can also print numbers with formatting</a:t>
            </a:r>
          </a:p>
          <a:p>
            <a:r>
              <a:rPr lang="en-US" dirty="0" smtClean="0"/>
              <a:t>These are identical to Java or C format </a:t>
            </a:r>
            <a:r>
              <a:rPr lang="en-US" dirty="0" err="1" smtClean="0"/>
              <a:t>specifiers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Beginning Python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4E3-FEAA-40C9-988F-5F468172E8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1886</Words>
  <Application>Microsoft Office PowerPoint</Application>
  <PresentationFormat>Widescreen</PresentationFormat>
  <Paragraphs>391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Calibri Light</vt:lpstr>
      <vt:lpstr>Consolas</vt:lpstr>
      <vt:lpstr>Courier New</vt:lpstr>
      <vt:lpstr>Office Theme</vt:lpstr>
      <vt:lpstr>Embedded Programming and Robotics</vt:lpstr>
      <vt:lpstr>General Information</vt:lpstr>
      <vt:lpstr>The Python Shell</vt:lpstr>
      <vt:lpstr>The Python Shell</vt:lpstr>
      <vt:lpstr>Python Modules</vt:lpstr>
      <vt:lpstr>Python Modules</vt:lpstr>
      <vt:lpstr>Variables</vt:lpstr>
      <vt:lpstr>Variables</vt:lpstr>
      <vt:lpstr>Printing</vt:lpstr>
      <vt:lpstr>Comments</vt:lpstr>
      <vt:lpstr>Operators</vt:lpstr>
      <vt:lpstr>Expressions</vt:lpstr>
      <vt:lpstr>Math Functions</vt:lpstr>
      <vt:lpstr>Relational Operators</vt:lpstr>
      <vt:lpstr>Logical Operators</vt:lpstr>
      <vt:lpstr>The if Statement</vt:lpstr>
      <vt:lpstr>The if Statement</vt:lpstr>
      <vt:lpstr>The if/else Statement</vt:lpstr>
      <vt:lpstr>The for Loop</vt:lpstr>
      <vt:lpstr>Range</vt:lpstr>
      <vt:lpstr>The while Loop</vt:lpstr>
      <vt:lpstr>Exercise</vt:lpstr>
      <vt:lpstr>Strings</vt:lpstr>
      <vt:lpstr>Strings</vt:lpstr>
      <vt:lpstr>Indexing Strings</vt:lpstr>
      <vt:lpstr>String Functions</vt:lpstr>
      <vt:lpstr>Byte Arrays and Strings</vt:lpstr>
      <vt:lpstr>Other Built-in Types</vt:lpstr>
      <vt:lpstr>Tuples</vt:lpstr>
      <vt:lpstr>Lists</vt:lpstr>
      <vt:lpstr>Dictionaries</vt:lpstr>
      <vt:lpstr>Sets</vt:lpstr>
      <vt:lpstr>Writing Programs</vt:lpstr>
      <vt:lpstr>Writing Functions</vt:lpstr>
      <vt:lpstr>Error Handling</vt:lpstr>
      <vt:lpstr>Error Handling</vt:lpstr>
      <vt:lpstr>Using the GPIO Pins</vt:lpstr>
      <vt:lpstr>Using the GPIO Pins</vt:lpstr>
      <vt:lpstr>Using the GPIO Pins</vt:lpstr>
      <vt:lpstr>Using the GPIO Pins</vt:lpstr>
      <vt:lpstr>Using the GPIO Pins</vt:lpstr>
      <vt:lpstr>Programming Exercise</vt:lpstr>
      <vt:lpstr>Python File I/O</vt:lpstr>
      <vt:lpstr>Python File I/O</vt:lpstr>
      <vt:lpstr>Python File I/O</vt:lpstr>
      <vt:lpstr>Python File I/O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John</dc:creator>
  <cp:lastModifiedBy>Cole, John</cp:lastModifiedBy>
  <cp:revision>58</cp:revision>
  <dcterms:created xsi:type="dcterms:W3CDTF">2015-06-02T02:16:27Z</dcterms:created>
  <dcterms:modified xsi:type="dcterms:W3CDTF">2015-06-23T04:34:50Z</dcterms:modified>
</cp:coreProperties>
</file>