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58"/>
  </p:notesMasterIdLst>
  <p:sldIdLst>
    <p:sldId id="256" r:id="rId3"/>
    <p:sldId id="327" r:id="rId4"/>
    <p:sldId id="329" r:id="rId5"/>
    <p:sldId id="328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01" r:id="rId21"/>
    <p:sldId id="355" r:id="rId22"/>
    <p:sldId id="344" r:id="rId23"/>
    <p:sldId id="352" r:id="rId24"/>
    <p:sldId id="345" r:id="rId25"/>
    <p:sldId id="303" r:id="rId26"/>
    <p:sldId id="346" r:id="rId27"/>
    <p:sldId id="304" r:id="rId28"/>
    <p:sldId id="349" r:id="rId29"/>
    <p:sldId id="348" r:id="rId30"/>
    <p:sldId id="275" r:id="rId31"/>
    <p:sldId id="277" r:id="rId32"/>
    <p:sldId id="350" r:id="rId33"/>
    <p:sldId id="351" r:id="rId34"/>
    <p:sldId id="307" r:id="rId35"/>
    <p:sldId id="296" r:id="rId36"/>
    <p:sldId id="325" r:id="rId37"/>
    <p:sldId id="322" r:id="rId38"/>
    <p:sldId id="347" r:id="rId39"/>
    <p:sldId id="324" r:id="rId40"/>
    <p:sldId id="316" r:id="rId41"/>
    <p:sldId id="309" r:id="rId42"/>
    <p:sldId id="298" r:id="rId43"/>
    <p:sldId id="318" r:id="rId44"/>
    <p:sldId id="319" r:id="rId45"/>
    <p:sldId id="320" r:id="rId46"/>
    <p:sldId id="279" r:id="rId47"/>
    <p:sldId id="353" r:id="rId48"/>
    <p:sldId id="284" r:id="rId49"/>
    <p:sldId id="299" r:id="rId50"/>
    <p:sldId id="281" r:id="rId51"/>
    <p:sldId id="315" r:id="rId52"/>
    <p:sldId id="317" r:id="rId53"/>
    <p:sldId id="282" r:id="rId54"/>
    <p:sldId id="311" r:id="rId55"/>
    <p:sldId id="290" r:id="rId56"/>
    <p:sldId id="35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0" autoAdjust="0"/>
    <p:restoredTop sz="81250" autoAdjust="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 Pro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calc</c:v>
                </c:pt>
                <c:pt idx="1">
                  <c:v>7z</c:v>
                </c:pt>
                <c:pt idx="2">
                  <c:v>cmd</c:v>
                </c:pt>
                <c:pt idx="3">
                  <c:v>syngeryc</c:v>
                </c:pt>
                <c:pt idx="4">
                  <c:v>diff</c:v>
                </c:pt>
                <c:pt idx="5">
                  <c:v>gcc</c:v>
                </c:pt>
                <c:pt idx="6">
                  <c:v>c++</c:v>
                </c:pt>
                <c:pt idx="7">
                  <c:v>syngerys</c:v>
                </c:pt>
                <c:pt idx="8">
                  <c:v>size</c:v>
                </c:pt>
                <c:pt idx="9">
                  <c:v>ar</c:v>
                </c:pt>
                <c:pt idx="10">
                  <c:v>objcopy</c:v>
                </c:pt>
                <c:pt idx="11">
                  <c:v>as</c:v>
                </c:pt>
                <c:pt idx="12">
                  <c:v>objdump</c:v>
                </c:pt>
                <c:pt idx="13">
                  <c:v>steam</c:v>
                </c:pt>
                <c:pt idx="14">
                  <c:v>git</c:v>
                </c:pt>
                <c:pt idx="15">
                  <c:v>xetex</c:v>
                </c:pt>
                <c:pt idx="16">
                  <c:v>gvim</c:v>
                </c:pt>
                <c:pt idx="17">
                  <c:v>Dooble</c:v>
                </c:pt>
                <c:pt idx="18">
                  <c:v>luatex</c:v>
                </c:pt>
                <c:pt idx="19">
                  <c:v>celestia</c:v>
                </c:pt>
                <c:pt idx="20">
                  <c:v>DosBox</c:v>
                </c:pt>
                <c:pt idx="21">
                  <c:v>emule</c:v>
                </c:pt>
                <c:pt idx="22">
                  <c:v>filezilla</c:v>
                </c:pt>
                <c:pt idx="23">
                  <c:v>IdFinder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1700</c:v>
                </c:pt>
                <c:pt idx="1">
                  <c:v>680</c:v>
                </c:pt>
                <c:pt idx="2">
                  <c:v>5449</c:v>
                </c:pt>
                <c:pt idx="3">
                  <c:v>12607</c:v>
                </c:pt>
                <c:pt idx="4">
                  <c:v>3002</c:v>
                </c:pt>
                <c:pt idx="5">
                  <c:v>2760</c:v>
                </c:pt>
                <c:pt idx="6">
                  <c:v>2769</c:v>
                </c:pt>
                <c:pt idx="7">
                  <c:v>8061</c:v>
                </c:pt>
                <c:pt idx="8">
                  <c:v>5540</c:v>
                </c:pt>
                <c:pt idx="9">
                  <c:v>8626</c:v>
                </c:pt>
                <c:pt idx="10">
                  <c:v>6293</c:v>
                </c:pt>
                <c:pt idx="11">
                  <c:v>7463</c:v>
                </c:pt>
                <c:pt idx="12">
                  <c:v>7159</c:v>
                </c:pt>
                <c:pt idx="13">
                  <c:v>16928</c:v>
                </c:pt>
                <c:pt idx="14">
                  <c:v>9776</c:v>
                </c:pt>
                <c:pt idx="15">
                  <c:v>18579</c:v>
                </c:pt>
                <c:pt idx="16">
                  <c:v>19145</c:v>
                </c:pt>
                <c:pt idx="17">
                  <c:v>57598</c:v>
                </c:pt>
                <c:pt idx="18">
                  <c:v>18381</c:v>
                </c:pt>
                <c:pt idx="19">
                  <c:v>24950</c:v>
                </c:pt>
                <c:pt idx="20">
                  <c:v>24217</c:v>
                </c:pt>
                <c:pt idx="21">
                  <c:v>52434</c:v>
                </c:pt>
                <c:pt idx="22">
                  <c:v>79367</c:v>
                </c:pt>
                <c:pt idx="23">
                  <c:v>180176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04704"/>
        <c:axId val="104106240"/>
      </c:barChart>
      <c:catAx>
        <c:axId val="10410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4106240"/>
        <c:crosses val="autoZero"/>
        <c:auto val="1"/>
        <c:lblAlgn val="ctr"/>
        <c:lblOffset val="100"/>
        <c:noMultiLvlLbl val="0"/>
      </c:catAx>
      <c:valAx>
        <c:axId val="10410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10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Dosbox</c:v>
                </c:pt>
                <c:pt idx="1">
                  <c:v>Notepad++</c:v>
                </c:pt>
                <c:pt idx="2">
                  <c:v>gzip</c:v>
                </c:pt>
                <c:pt idx="3">
                  <c:v>vpr</c:v>
                </c:pt>
                <c:pt idx="4">
                  <c:v>mdf</c:v>
                </c:pt>
                <c:pt idx="5">
                  <c:v>parser</c:v>
                </c:pt>
                <c:pt idx="6">
                  <c:v>gap</c:v>
                </c:pt>
                <c:pt idx="7">
                  <c:v>bzip2</c:v>
                </c:pt>
                <c:pt idx="8">
                  <c:v>twolf</c:v>
                </c:pt>
                <c:pt idx="9">
                  <c:v>mesa</c:v>
                </c:pt>
                <c:pt idx="10">
                  <c:v>art</c:v>
                </c:pt>
                <c:pt idx="11">
                  <c:v>equake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0.99990000000000001</c:v>
                </c:pt>
                <c:pt idx="1">
                  <c:v>0.99990000000000001</c:v>
                </c:pt>
                <c:pt idx="2">
                  <c:v>0.99970000000000003</c:v>
                </c:pt>
                <c:pt idx="3">
                  <c:v>0.99990000000000001</c:v>
                </c:pt>
                <c:pt idx="4">
                  <c:v>1</c:v>
                </c:pt>
                <c:pt idx="5">
                  <c:v>1</c:v>
                </c:pt>
                <c:pt idx="6">
                  <c:v>0.99990000000000001</c:v>
                </c:pt>
                <c:pt idx="7">
                  <c:v>0.99950000000000006</c:v>
                </c:pt>
                <c:pt idx="8">
                  <c:v>1</c:v>
                </c:pt>
                <c:pt idx="9">
                  <c:v>0.99990000000000001</c:v>
                </c:pt>
                <c:pt idx="10">
                  <c:v>1</c:v>
                </c:pt>
                <c:pt idx="11">
                  <c:v>0.99960000000000004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03936"/>
        <c:axId val="104526208"/>
      </c:barChart>
      <c:catAx>
        <c:axId val="10450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4526208"/>
        <c:crosses val="autoZero"/>
        <c:auto val="1"/>
        <c:lblAlgn val="ctr"/>
        <c:lblOffset val="100"/>
        <c:noMultiLvlLbl val="0"/>
      </c:catAx>
      <c:valAx>
        <c:axId val="104526208"/>
        <c:scaling>
          <c:orientation val="minMax"/>
          <c:max val="1"/>
          <c:min val="0.99939999999999996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10450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Windows Runtime Overhead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gzip</c:v>
                </c:pt>
                <c:pt idx="1">
                  <c:v>vpr</c:v>
                </c:pt>
                <c:pt idx="2">
                  <c:v>mcf</c:v>
                </c:pt>
                <c:pt idx="3">
                  <c:v>parser</c:v>
                </c:pt>
                <c:pt idx="4">
                  <c:v>gap</c:v>
                </c:pt>
                <c:pt idx="5">
                  <c:v>bzip2</c:v>
                </c:pt>
                <c:pt idx="6">
                  <c:v>twolf</c:v>
                </c:pt>
                <c:pt idx="7">
                  <c:v>mesa</c:v>
                </c:pt>
                <c:pt idx="8">
                  <c:v>art</c:v>
                </c:pt>
                <c:pt idx="9">
                  <c:v>equake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2E-3</c:v>
                </c:pt>
                <c:pt idx="1">
                  <c:v>6.0999999999999999E-2</c:v>
                </c:pt>
                <c:pt idx="2">
                  <c:v>0</c:v>
                </c:pt>
                <c:pt idx="3">
                  <c:v>-5.2999999999999999E-2</c:v>
                </c:pt>
                <c:pt idx="4">
                  <c:v>0.17199999999999999</c:v>
                </c:pt>
                <c:pt idx="5">
                  <c:v>4.5999999999999999E-2</c:v>
                </c:pt>
                <c:pt idx="6">
                  <c:v>3.9E-2</c:v>
                </c:pt>
                <c:pt idx="7">
                  <c:v>0.115</c:v>
                </c:pt>
                <c:pt idx="8">
                  <c:v>0</c:v>
                </c:pt>
                <c:pt idx="9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80992"/>
        <c:axId val="104582528"/>
      </c:barChart>
      <c:catAx>
        <c:axId val="104580992"/>
        <c:scaling>
          <c:orientation val="minMax"/>
        </c:scaling>
        <c:delete val="0"/>
        <c:axPos val="b"/>
        <c:numFmt formatCode="0.00%" sourceLinked="0"/>
        <c:majorTickMark val="out"/>
        <c:minorTickMark val="none"/>
        <c:tickLblPos val="low"/>
        <c:crossAx val="104582528"/>
        <c:crosses val="autoZero"/>
        <c:auto val="1"/>
        <c:lblAlgn val="ctr"/>
        <c:lblOffset val="100"/>
        <c:noMultiLvlLbl val="0"/>
      </c:catAx>
      <c:valAx>
        <c:axId val="1045825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4580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Stirred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base64</c:v>
                </c:pt>
                <c:pt idx="1">
                  <c:v>cat</c:v>
                </c:pt>
                <c:pt idx="2">
                  <c:v>cksum</c:v>
                </c:pt>
                <c:pt idx="3">
                  <c:v>comm</c:v>
                </c:pt>
                <c:pt idx="4">
                  <c:v>cp</c:v>
                </c:pt>
                <c:pt idx="5">
                  <c:v>expand</c:v>
                </c:pt>
                <c:pt idx="6">
                  <c:v>factor</c:v>
                </c:pt>
                <c:pt idx="7">
                  <c:v>fold</c:v>
                </c:pt>
                <c:pt idx="8">
                  <c:v>head</c:v>
                </c:pt>
                <c:pt idx="9">
                  <c:v>join</c:v>
                </c:pt>
                <c:pt idx="10">
                  <c:v>ls</c:v>
                </c:pt>
                <c:pt idx="11">
                  <c:v>md5sum</c:v>
                </c:pt>
                <c:pt idx="12">
                  <c:v>nl</c:v>
                </c:pt>
                <c:pt idx="13">
                  <c:v>od</c:v>
                </c:pt>
                <c:pt idx="14">
                  <c:v>paste</c:v>
                </c:pt>
                <c:pt idx="15">
                  <c:v>sha1sum</c:v>
                </c:pt>
                <c:pt idx="16">
                  <c:v>sha224sum</c:v>
                </c:pt>
                <c:pt idx="17">
                  <c:v>sha256sum</c:v>
                </c:pt>
                <c:pt idx="18">
                  <c:v>sha384sum</c:v>
                </c:pt>
                <c:pt idx="19">
                  <c:v>sha512sum</c:v>
                </c:pt>
                <c:pt idx="20">
                  <c:v>shred</c:v>
                </c:pt>
                <c:pt idx="21">
                  <c:v>shuf</c:v>
                </c:pt>
                <c:pt idx="22">
                  <c:v>unexpand</c:v>
                </c:pt>
                <c:pt idx="23">
                  <c:v>wc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-0.122</c:v>
                </c:pt>
                <c:pt idx="1">
                  <c:v>-1.7000000000000001E-2</c:v>
                </c:pt>
                <c:pt idx="2">
                  <c:v>8.0000000000000002E-3</c:v>
                </c:pt>
                <c:pt idx="3">
                  <c:v>2.5999999999999999E-2</c:v>
                </c:pt>
                <c:pt idx="4">
                  <c:v>-3.5000000000000003E-2</c:v>
                </c:pt>
                <c:pt idx="5">
                  <c:v>0.03</c:v>
                </c:pt>
                <c:pt idx="6">
                  <c:v>5.0000000000000001E-3</c:v>
                </c:pt>
                <c:pt idx="7">
                  <c:v>2.4E-2</c:v>
                </c:pt>
                <c:pt idx="8">
                  <c:v>7.0000000000000001E-3</c:v>
                </c:pt>
                <c:pt idx="9">
                  <c:v>0.03</c:v>
                </c:pt>
                <c:pt idx="10">
                  <c:v>2E-3</c:v>
                </c:pt>
                <c:pt idx="11">
                  <c:v>1.2E-2</c:v>
                </c:pt>
                <c:pt idx="12">
                  <c:v>2E-3</c:v>
                </c:pt>
                <c:pt idx="13">
                  <c:v>1.7999999999999999E-2</c:v>
                </c:pt>
                <c:pt idx="14">
                  <c:v>2.5999999999999999E-2</c:v>
                </c:pt>
                <c:pt idx="15">
                  <c:v>1.2E-2</c:v>
                </c:pt>
                <c:pt idx="16">
                  <c:v>2E-3</c:v>
                </c:pt>
                <c:pt idx="17">
                  <c:v>4.0000000000000001E-3</c:v>
                </c:pt>
                <c:pt idx="18">
                  <c:v>0.01</c:v>
                </c:pt>
                <c:pt idx="19">
                  <c:v>8.0000000000000002E-3</c:v>
                </c:pt>
                <c:pt idx="20">
                  <c:v>4.5999999999999999E-2</c:v>
                </c:pt>
                <c:pt idx="21">
                  <c:v>-2.5000000000000001E-2</c:v>
                </c:pt>
                <c:pt idx="22">
                  <c:v>-6.0000000000000001E-3</c:v>
                </c:pt>
                <c:pt idx="23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08000"/>
        <c:axId val="105409536"/>
      </c:barChart>
      <c:catAx>
        <c:axId val="105408000"/>
        <c:scaling>
          <c:orientation val="minMax"/>
        </c:scaling>
        <c:delete val="0"/>
        <c:axPos val="b"/>
        <c:numFmt formatCode="0.00%" sourceLinked="0"/>
        <c:majorTickMark val="out"/>
        <c:minorTickMark val="none"/>
        <c:tickLblPos val="low"/>
        <c:crossAx val="105409536"/>
        <c:crosses val="autoZero"/>
        <c:auto val="1"/>
        <c:lblAlgn val="ctr"/>
        <c:lblOffset val="100"/>
        <c:noMultiLvlLbl val="0"/>
      </c:catAx>
      <c:valAx>
        <c:axId val="105409536"/>
        <c:scaling>
          <c:orientation val="minMax"/>
          <c:max val="5.000000000000001E-2"/>
          <c:min val="-0.1500000000000000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5408000"/>
        <c:crosses val="autoZero"/>
        <c:crossBetween val="between"/>
        <c:majorUnit val="5.00000000000000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gzip</c:v>
                </c:pt>
                <c:pt idx="1">
                  <c:v>vpr</c:v>
                </c:pt>
                <c:pt idx="2">
                  <c:v>mcf</c:v>
                </c:pt>
                <c:pt idx="3">
                  <c:v>gap</c:v>
                </c:pt>
                <c:pt idx="4">
                  <c:v>bzip2</c:v>
                </c:pt>
                <c:pt idx="5">
                  <c:v>twolf</c:v>
                </c:pt>
                <c:pt idx="6">
                  <c:v>mesa</c:v>
                </c:pt>
                <c:pt idx="7">
                  <c:v>art</c:v>
                </c:pt>
                <c:pt idx="8">
                  <c:v>equake</c:v>
                </c:pt>
                <c:pt idx="9">
                  <c:v>gcc</c:v>
                </c:pt>
                <c:pt idx="10">
                  <c:v>g++</c:v>
                </c:pt>
                <c:pt idx="11">
                  <c:v>jar</c:v>
                </c:pt>
                <c:pt idx="12">
                  <c:v>objcopy</c:v>
                </c:pt>
                <c:pt idx="13">
                  <c:v>size</c:v>
                </c:pt>
                <c:pt idx="14">
                  <c:v>strings</c:v>
                </c:pt>
                <c:pt idx="15">
                  <c:v>as</c:v>
                </c:pt>
                <c:pt idx="16">
                  <c:v>art</c:v>
                </c:pt>
                <c:pt idx="17">
                  <c:v>whetstone</c:v>
                </c:pt>
                <c:pt idx="18">
                  <c:v>linpack</c:v>
                </c:pt>
                <c:pt idx="19">
                  <c:v>pi_ccs5</c:v>
                </c:pt>
                <c:pt idx="20">
                  <c:v>md5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1.6E-2</c:v>
                </c:pt>
                <c:pt idx="1">
                  <c:v>-8.199999999999999E-2</c:v>
                </c:pt>
                <c:pt idx="2">
                  <c:v>9.3000000000000013E-2</c:v>
                </c:pt>
                <c:pt idx="3">
                  <c:v>2.7000000000000003E-2</c:v>
                </c:pt>
                <c:pt idx="4">
                  <c:v>9.3000000000000013E-2</c:v>
                </c:pt>
                <c:pt idx="5">
                  <c:v>4.2999999999999997E-2</c:v>
                </c:pt>
                <c:pt idx="6">
                  <c:v>-1.2E-2</c:v>
                </c:pt>
                <c:pt idx="7">
                  <c:v>-0.01</c:v>
                </c:pt>
                <c:pt idx="8">
                  <c:v>1.3000000000000001E-2</c:v>
                </c:pt>
                <c:pt idx="9">
                  <c:v>3.4000000000000002E-2</c:v>
                </c:pt>
                <c:pt idx="10">
                  <c:v>2.1000000000000001E-2</c:v>
                </c:pt>
                <c:pt idx="11">
                  <c:v>2.6000000000000002E-2</c:v>
                </c:pt>
                <c:pt idx="12">
                  <c:v>3.6000000000000004E-2</c:v>
                </c:pt>
                <c:pt idx="13">
                  <c:v>8.900000000000001E-2</c:v>
                </c:pt>
                <c:pt idx="14">
                  <c:v>3.7999999999999999E-2</c:v>
                </c:pt>
                <c:pt idx="15">
                  <c:v>0.16</c:v>
                </c:pt>
                <c:pt idx="16">
                  <c:v>-7.8E-2</c:v>
                </c:pt>
                <c:pt idx="17">
                  <c:v>-1E-3</c:v>
                </c:pt>
                <c:pt idx="18">
                  <c:v>-2E-3</c:v>
                </c:pt>
                <c:pt idx="19">
                  <c:v>1.3999999999999999E-2</c:v>
                </c:pt>
                <c:pt idx="20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70272"/>
        <c:axId val="105272064"/>
      </c:barChart>
      <c:catAx>
        <c:axId val="105270272"/>
        <c:scaling>
          <c:orientation val="minMax"/>
        </c:scaling>
        <c:delete val="0"/>
        <c:axPos val="b"/>
        <c:majorTickMark val="out"/>
        <c:minorTickMark val="none"/>
        <c:tickLblPos val="low"/>
        <c:crossAx val="105272064"/>
        <c:crosses val="autoZero"/>
        <c:auto val="1"/>
        <c:lblAlgn val="ctr"/>
        <c:lblOffset val="100"/>
        <c:noMultiLvlLbl val="0"/>
      </c:catAx>
      <c:valAx>
        <c:axId val="10527206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527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3BF26-221A-4305-9A22-37637362A95D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EA690-50EF-40D0-BE49-B1FD393B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A690-50EF-40D0-BE49-B1FD393B43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77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19C4-A820-4DEB-B988-3B0829245DE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2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A690-50EF-40D0-BE49-B1FD393B431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19C4-A820-4DEB-B988-3B0829245DE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5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A690-50EF-40D0-BE49-B1FD393B431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23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19C4-A820-4DEB-B988-3B0829245DE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5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19C4-A820-4DEB-B988-3B0829245DE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1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19C4-A820-4DEB-B988-3B0829245DE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5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19C4-A820-4DEB-B988-3B0829245DE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55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A690-50EF-40D0-BE49-B1FD393B431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6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55025F-9464-4D38-9CE7-76BA5378167D}" type="datetime1">
              <a:rPr lang="en-US" smtClean="0"/>
              <a:t>4/12/2013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81D-F8C1-4E70-A6B1-45F56E7C9A85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C7B92F-63CD-49BE-BB9F-32F38C08881E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1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3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2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8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88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58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67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82C0-2FE3-47C6-87CD-733B6C08E80C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05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5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75B7-1A1D-4F24-9C21-CC8AD0AE933C}" type="datetime1">
              <a:rPr lang="en-US" smtClean="0"/>
              <a:t>4/12/2013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5F7C6A-F916-44A9-9797-18E5B435C3BA}" type="datetime1">
              <a:rPr lang="en-US" smtClean="0"/>
              <a:t>4/12/2013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90672E-96E0-40C2-8331-93181B5BE974}" type="datetime1">
              <a:rPr lang="en-US" smtClean="0"/>
              <a:t>4/12/2013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FB93-0523-4386-9A44-6F3B7F831597}" type="datetime1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E4E0-ED93-41E2-9B70-7EEBA4C0A091}" type="datetime1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DB73-DE77-464D-B712-FE05D0084173}" type="datetime1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97A1A5-92FE-45CB-B370-64A251E209E5}" type="datetime1">
              <a:rPr lang="en-US" smtClean="0"/>
              <a:t>4/12/2013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77742D-DA89-403F-9467-6DEF81632F21}" type="datetime1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739ECF-864F-4567-B990-DE0685876B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CABA-EC1F-429E-A6C8-C3AA0FC900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A31E-148B-4640-98A4-8F588F1A7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securing binary software through retrofitting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971800"/>
            <a:ext cx="6466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small" dirty="0" smtClean="0"/>
              <a:t>Dr. Kevin Hamlen</a:t>
            </a:r>
          </a:p>
          <a:p>
            <a:pPr algn="ctr"/>
            <a:r>
              <a:rPr lang="en-US" sz="2400" cap="small" dirty="0" smtClean="0"/>
              <a:t>Associate Professor of Computer Science</a:t>
            </a:r>
          </a:p>
          <a:p>
            <a:pPr algn="ctr"/>
            <a:r>
              <a:rPr lang="en-US" sz="2400" cap="small" dirty="0" smtClean="0"/>
              <a:t>The University of Texas at Dallas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4800600"/>
            <a:ext cx="5389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Supported in part by:</a:t>
            </a:r>
          </a:p>
          <a:p>
            <a:pPr algn="r"/>
            <a:r>
              <a:rPr lang="en-US" sz="1600" dirty="0" smtClean="0"/>
              <a:t>AFOSR YIP (Career) Award FA9550-08-1-0044,</a:t>
            </a:r>
          </a:p>
          <a:p>
            <a:pPr algn="r"/>
            <a:r>
              <a:rPr lang="en-US" sz="1600" dirty="0" smtClean="0"/>
              <a:t>AFOSR Active Defense Grant FA9550-10-1-0088,</a:t>
            </a:r>
          </a:p>
          <a:p>
            <a:pPr algn="r"/>
            <a:r>
              <a:rPr lang="en-US" sz="1600" dirty="0" smtClean="0"/>
              <a:t>and NSF CAREER Award #1054629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438400" y="6324600"/>
            <a:ext cx="653243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smtClean="0"/>
              <a:t>Any opinions, findings, conclusions, or recommendations expressed in this presentation are those of the author(s) and do not necessarily reflect the views of the AFOSR or NSF.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791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Code-injection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143000"/>
            <a:ext cx="1824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lea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r>
              <a:rPr lang="en-US" dirty="0" smtClean="0">
                <a:solidFill>
                  <a:srgbClr val="1F497D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push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call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&lt;</a:t>
            </a:r>
            <a:r>
              <a:rPr lang="en-US" dirty="0" err="1" smtClean="0">
                <a:solidFill>
                  <a:srgbClr val="1F497D"/>
                </a:solidFill>
              </a:rPr>
              <a:t>addr</a:t>
            </a:r>
            <a:r>
              <a:rPr lang="en-US" dirty="0" smtClean="0">
                <a:solidFill>
                  <a:srgbClr val="1F497D"/>
                </a:solidFill>
              </a:rPr>
              <a:t> of 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219200" y="1143000"/>
            <a:ext cx="1853392" cy="3048000"/>
            <a:chOff x="1219200" y="1143000"/>
            <a:chExt cx="1853392" cy="304800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1143000"/>
              <a:ext cx="185339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8D 45 B8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50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FF 15 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(x24)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61 61 61 61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&lt;</a:t>
              </a:r>
              <a:r>
                <a:rPr lang="en-US" dirty="0" err="1" smtClean="0">
                  <a:solidFill>
                    <a:srgbClr val="FF0000"/>
                  </a:solidFill>
                </a:rPr>
                <a:t>addr</a:t>
              </a:r>
              <a:r>
                <a:rPr lang="en-US" dirty="0" smtClean="0">
                  <a:solidFill>
                    <a:srgbClr val="FF0000"/>
                  </a:solidFill>
                </a:rPr>
                <a:t> of “erase *.* …”&gt;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2514600"/>
            <a:ext cx="1970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r>
              <a:rPr lang="en-US" dirty="0" smtClean="0">
                <a:solidFill>
                  <a:srgbClr val="FF0000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push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call &lt;system&gt;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erase *.* </a:t>
            </a:r>
            <a:r>
              <a:rPr lang="en-US" dirty="0" err="1" smtClean="0">
                <a:solidFill>
                  <a:srgbClr val="FF0000"/>
                </a:solidFill>
              </a:rPr>
              <a:t>aaaaaaaa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aaaaaaaaaaaaaaaa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 err="1" smtClean="0">
                <a:solidFill>
                  <a:srgbClr val="FF0000"/>
                </a:solidFill>
              </a:rPr>
              <a:t>addr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buf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647980" y="2913042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86829" y="5566272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Code-injection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143000"/>
            <a:ext cx="1824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lea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r>
              <a:rPr lang="en-US" dirty="0" smtClean="0">
                <a:solidFill>
                  <a:srgbClr val="1F497D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push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call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&lt;</a:t>
            </a:r>
            <a:r>
              <a:rPr lang="en-US" dirty="0" err="1" smtClean="0">
                <a:solidFill>
                  <a:srgbClr val="1F497D"/>
                </a:solidFill>
              </a:rPr>
              <a:t>addr</a:t>
            </a:r>
            <a:r>
              <a:rPr lang="en-US" dirty="0" smtClean="0">
                <a:solidFill>
                  <a:srgbClr val="1F497D"/>
                </a:solidFill>
              </a:rPr>
              <a:t> of 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219200" y="1143000"/>
            <a:ext cx="1853392" cy="3048000"/>
            <a:chOff x="1219200" y="1143000"/>
            <a:chExt cx="1853392" cy="304800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1143000"/>
              <a:ext cx="185339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8D 45 B8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50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FF 15 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(x24)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61 61 61 61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&lt;</a:t>
              </a:r>
              <a:r>
                <a:rPr lang="en-US" dirty="0" err="1" smtClean="0">
                  <a:solidFill>
                    <a:srgbClr val="FF0000"/>
                  </a:solidFill>
                </a:rPr>
                <a:t>addr</a:t>
              </a:r>
              <a:r>
                <a:rPr lang="en-US" dirty="0" smtClean="0">
                  <a:solidFill>
                    <a:srgbClr val="FF0000"/>
                  </a:solidFill>
                </a:rPr>
                <a:t> of “erase *.* …”&gt;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2514600"/>
            <a:ext cx="1970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r>
              <a:rPr lang="en-US" dirty="0" smtClean="0">
                <a:solidFill>
                  <a:srgbClr val="FF0000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push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call &lt;system&gt;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erase *.* </a:t>
            </a:r>
            <a:r>
              <a:rPr lang="en-US" dirty="0" err="1" smtClean="0">
                <a:solidFill>
                  <a:srgbClr val="FF0000"/>
                </a:solidFill>
              </a:rPr>
              <a:t>aaaaaaaa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aaaaaaaaaaaaaaaa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 err="1" smtClean="0">
                <a:solidFill>
                  <a:srgbClr val="FF0000"/>
                </a:solidFill>
              </a:rPr>
              <a:t>addr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buf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647980" y="317744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86829" y="5566272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Defense: W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X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Execution Prevention (DEP)</a:t>
            </a:r>
          </a:p>
          <a:p>
            <a:pPr lvl="1"/>
            <a:r>
              <a:rPr lang="en-US" dirty="0" smtClean="0"/>
              <a:t>disallow writable &amp; executable pages</a:t>
            </a:r>
          </a:p>
          <a:p>
            <a:pPr lvl="1"/>
            <a:r>
              <a:rPr lang="en-US" dirty="0" smtClean="0"/>
              <a:t>stack writable but non-executable by default</a:t>
            </a:r>
          </a:p>
          <a:p>
            <a:pPr lvl="1"/>
            <a:r>
              <a:rPr lang="en-US" dirty="0" smtClean="0"/>
              <a:t>now default on most Windows &amp; Linux systems</a:t>
            </a:r>
          </a:p>
          <a:p>
            <a:r>
              <a:rPr lang="en-US" dirty="0" smtClean="0"/>
              <a:t>Counter-attack</a:t>
            </a:r>
          </a:p>
          <a:p>
            <a:pPr lvl="1"/>
            <a:r>
              <a:rPr lang="en-US" dirty="0" smtClean="0"/>
              <a:t>don’t insert any code onto the stack</a:t>
            </a:r>
          </a:p>
          <a:p>
            <a:pPr lvl="1"/>
            <a:r>
              <a:rPr lang="en-US" dirty="0" smtClean="0"/>
              <a:t>jump </a:t>
            </a:r>
            <a:r>
              <a:rPr lang="en-US" i="1" dirty="0" smtClean="0"/>
              <a:t>directly to existing code fragments</a:t>
            </a:r>
          </a:p>
          <a:p>
            <a:pPr lvl="1"/>
            <a:r>
              <a:rPr lang="en-US" dirty="0" smtClean="0"/>
              <a:t>called “jump-to-</a:t>
            </a:r>
            <a:r>
              <a:rPr lang="en-US" dirty="0" err="1" smtClean="0"/>
              <a:t>libc</a:t>
            </a:r>
            <a:r>
              <a:rPr lang="en-US" dirty="0" smtClean="0"/>
              <a:t>” or </a:t>
            </a:r>
            <a:r>
              <a:rPr lang="en-US" dirty="0" err="1" smtClean="0"/>
              <a:t>RoP</a:t>
            </a:r>
            <a:r>
              <a:rPr lang="en-US" dirty="0" smtClean="0"/>
              <a:t>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698239"/>
            <a:ext cx="15902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94608" y="1692348"/>
            <a:ext cx="1853392" cy="2498652"/>
            <a:chOff x="1194608" y="1692348"/>
            <a:chExt cx="1853392" cy="2498652"/>
          </a:xfrm>
        </p:grpSpPr>
        <p:sp>
          <p:nvSpPr>
            <p:cNvPr id="5" name="TextBox 4"/>
            <p:cNvSpPr txBox="1"/>
            <p:nvPr/>
          </p:nvSpPr>
          <p:spPr>
            <a:xfrm>
              <a:off x="1194608" y="1692348"/>
              <a:ext cx="185339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(x58)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(x8)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argc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buf</a:t>
              </a:r>
              <a:r>
                <a:rPr lang="en-US" dirty="0" smtClean="0">
                  <a:solidFill>
                    <a:prstClr val="black"/>
                  </a:solidFill>
                </a:rPr>
                <a:t> (64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saved EIP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saved EBP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00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102524" y="2435646"/>
            <a:ext cx="1883016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erase *.*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aaaaaaa</a:t>
            </a:r>
            <a:r>
              <a:rPr lang="en-US" sz="1900" dirty="0" smtClean="0">
                <a:solidFill>
                  <a:srgbClr val="FF0000"/>
                </a:solidFill>
              </a:rPr>
              <a:t>…</a:t>
            </a: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&lt;system&gt;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</a:t>
            </a:r>
            <a:r>
              <a:rPr lang="en-US" sz="1900" dirty="0" err="1" smtClean="0">
                <a:solidFill>
                  <a:srgbClr val="FF0000"/>
                </a:solidFill>
              </a:rPr>
              <a:t>buf</a:t>
            </a:r>
            <a:r>
              <a:rPr lang="en-US" sz="1900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318351" y="514946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75812" y="2283246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1698239"/>
            <a:ext cx="15902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94608" y="1692348"/>
            <a:ext cx="1853392" cy="2498652"/>
            <a:chOff x="1194608" y="1692348"/>
            <a:chExt cx="1853392" cy="2498652"/>
          </a:xfrm>
        </p:grpSpPr>
        <p:sp>
          <p:nvSpPr>
            <p:cNvPr id="26" name="TextBox 25"/>
            <p:cNvSpPr txBox="1"/>
            <p:nvPr/>
          </p:nvSpPr>
          <p:spPr>
            <a:xfrm>
              <a:off x="1194608" y="1692348"/>
              <a:ext cx="185339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(x58)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(x8)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1318351" y="571132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75812" y="2283246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698239"/>
            <a:ext cx="15902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94608" y="1692348"/>
            <a:ext cx="1853392" cy="2498652"/>
            <a:chOff x="1194608" y="1692348"/>
            <a:chExt cx="1853392" cy="2498652"/>
          </a:xfrm>
        </p:grpSpPr>
        <p:sp>
          <p:nvSpPr>
            <p:cNvPr id="22" name="TextBox 21"/>
            <p:cNvSpPr txBox="1"/>
            <p:nvPr/>
          </p:nvSpPr>
          <p:spPr>
            <a:xfrm>
              <a:off x="1194608" y="1692348"/>
              <a:ext cx="185339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(x58)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(x8)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02524" y="2435646"/>
            <a:ext cx="1883016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erase *.*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aaaaaaa</a:t>
            </a:r>
            <a:r>
              <a:rPr lang="en-US" sz="1900" dirty="0" smtClean="0">
                <a:solidFill>
                  <a:srgbClr val="FF0000"/>
                </a:solidFill>
              </a:rPr>
              <a:t>…</a:t>
            </a: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&lt;system&gt;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</a:t>
            </a:r>
            <a:r>
              <a:rPr lang="en-US" sz="1900" dirty="0" err="1" smtClean="0">
                <a:solidFill>
                  <a:srgbClr val="FF0000"/>
                </a:solidFill>
              </a:rPr>
              <a:t>buf</a:t>
            </a:r>
            <a:r>
              <a:rPr lang="en-US" sz="1900" dirty="0" smtClean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531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1318351" y="571132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75812" y="5105400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698239"/>
            <a:ext cx="15902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94608" y="1692348"/>
            <a:ext cx="1853392" cy="2498652"/>
            <a:chOff x="1194608" y="1692348"/>
            <a:chExt cx="1853392" cy="2498652"/>
          </a:xfrm>
        </p:grpSpPr>
        <p:sp>
          <p:nvSpPr>
            <p:cNvPr id="22" name="TextBox 21"/>
            <p:cNvSpPr txBox="1"/>
            <p:nvPr/>
          </p:nvSpPr>
          <p:spPr>
            <a:xfrm>
              <a:off x="1194608" y="1692348"/>
              <a:ext cx="185339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(x58)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(x8)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02524" y="2435646"/>
            <a:ext cx="1883016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erase *.*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aaaaaaa</a:t>
            </a:r>
            <a:r>
              <a:rPr lang="en-US" sz="1900" dirty="0" smtClean="0">
                <a:solidFill>
                  <a:srgbClr val="FF0000"/>
                </a:solidFill>
              </a:rPr>
              <a:t>…</a:t>
            </a: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&lt;system&gt;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</a:t>
            </a:r>
            <a:r>
              <a:rPr lang="en-US" sz="1900" dirty="0" err="1" smtClean="0">
                <a:solidFill>
                  <a:srgbClr val="FF0000"/>
                </a:solidFill>
              </a:rPr>
              <a:t>buf</a:t>
            </a:r>
            <a:r>
              <a:rPr lang="en-US" sz="1900" dirty="0" smtClean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776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libc</a:t>
            </a:r>
            <a:r>
              <a:rPr lang="en-US" dirty="0" smtClean="0">
                <a:solidFill>
                  <a:prstClr val="black"/>
                </a:solidFill>
              </a:rPr>
              <a:t>::system(char *</a:t>
            </a:r>
            <a:r>
              <a:rPr lang="en-US" dirty="0" err="1" smtClean="0">
                <a:solidFill>
                  <a:prstClr val="black"/>
                </a:solidFill>
              </a:rPr>
              <a:t>cmd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&lt;passes </a:t>
            </a:r>
            <a:r>
              <a:rPr lang="en-US" dirty="0" err="1" smtClean="0">
                <a:solidFill>
                  <a:prstClr val="black"/>
                </a:solidFill>
              </a:rPr>
              <a:t>cmd</a:t>
            </a:r>
            <a:r>
              <a:rPr lang="en-US" dirty="0" smtClean="0">
                <a:solidFill>
                  <a:prstClr val="black"/>
                </a:solidFill>
              </a:rPr>
              <a:t> to the shell!&gt;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887260" y="4306133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94601" y="6019800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698239"/>
            <a:ext cx="15902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&lt;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94608" y="1692348"/>
            <a:ext cx="1853392" cy="2498652"/>
            <a:chOff x="1194608" y="1692348"/>
            <a:chExt cx="1853392" cy="2498652"/>
          </a:xfrm>
        </p:grpSpPr>
        <p:sp>
          <p:nvSpPr>
            <p:cNvPr id="22" name="TextBox 21"/>
            <p:cNvSpPr txBox="1"/>
            <p:nvPr/>
          </p:nvSpPr>
          <p:spPr>
            <a:xfrm>
              <a:off x="1194608" y="1692348"/>
              <a:ext cx="185339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(x58)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(x8)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02524" y="2435646"/>
            <a:ext cx="1883016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erase *.*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aaaaaaa</a:t>
            </a:r>
            <a:r>
              <a:rPr lang="en-US" sz="1900" dirty="0" smtClean="0">
                <a:solidFill>
                  <a:srgbClr val="FF0000"/>
                </a:solidFill>
              </a:rPr>
              <a:t>…</a:t>
            </a: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  <a:p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&lt;system&gt;</a:t>
            </a: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aaaa</a:t>
            </a:r>
            <a:endParaRPr lang="en-US" sz="1900" dirty="0" smtClean="0">
              <a:solidFill>
                <a:srgbClr val="FF0000"/>
              </a:solidFill>
            </a:endParaRPr>
          </a:p>
          <a:p>
            <a:r>
              <a:rPr lang="en-US" sz="1900" dirty="0" err="1" smtClean="0">
                <a:solidFill>
                  <a:srgbClr val="FF0000"/>
                </a:solidFill>
              </a:rPr>
              <a:t>addr</a:t>
            </a:r>
            <a:r>
              <a:rPr lang="en-US" sz="1900" dirty="0" smtClean="0">
                <a:solidFill>
                  <a:srgbClr val="FF0000"/>
                </a:solidFill>
              </a:rPr>
              <a:t> of &lt;</a:t>
            </a:r>
            <a:r>
              <a:rPr lang="en-US" sz="1900" dirty="0" err="1" smtClean="0">
                <a:solidFill>
                  <a:srgbClr val="FF0000"/>
                </a:solidFill>
              </a:rPr>
              <a:t>buf</a:t>
            </a:r>
            <a:r>
              <a:rPr lang="en-US" sz="1900" dirty="0" smtClean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004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Oriented Programming Attacks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201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Weak Defense: Address Space Layout Randomization (ASLR)</a:t>
            </a:r>
          </a:p>
          <a:p>
            <a:pPr lvl="1"/>
            <a:r>
              <a:rPr lang="en-US" dirty="0" smtClean="0"/>
              <a:t>randomize locations of all libraries at load-time</a:t>
            </a:r>
          </a:p>
          <a:p>
            <a:pPr lvl="1"/>
            <a:r>
              <a:rPr lang="en-US" dirty="0" smtClean="0"/>
              <a:t>depends on linking info for dynamic-load libraries</a:t>
            </a:r>
          </a:p>
          <a:p>
            <a:pPr lvl="1"/>
            <a:r>
              <a:rPr lang="en-US" dirty="0" smtClean="0"/>
              <a:t>NOT possible for most main modules (no link info)</a:t>
            </a:r>
          </a:p>
          <a:p>
            <a:r>
              <a:rPr lang="en-US" dirty="0" smtClean="0"/>
              <a:t>Return-oriented Programming</a:t>
            </a:r>
          </a:p>
          <a:p>
            <a:pPr lvl="1"/>
            <a:r>
              <a:rPr lang="en-US" dirty="0" smtClean="0"/>
              <a:t>jump to a series of pre-existing “gadgets” (code fragments)</a:t>
            </a:r>
          </a:p>
          <a:p>
            <a:pPr lvl="1"/>
            <a:r>
              <a:rPr lang="en-US" dirty="0" smtClean="0"/>
              <a:t>large enough main module includes Turing-complete gadget set</a:t>
            </a:r>
          </a:p>
          <a:p>
            <a:pPr lvl="1"/>
            <a:r>
              <a:rPr lang="en-US" dirty="0" smtClean="0"/>
              <a:t>arbitrary attack functionality possible with no code injection!</a:t>
            </a:r>
          </a:p>
        </p:txBody>
      </p:sp>
      <p:pic>
        <p:nvPicPr>
          <p:cNvPr id="1026" name="Picture 2" descr="http://images.sciencedaily.com/2009/08/090810161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0344"/>
            <a:ext cx="2552700" cy="220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4530343"/>
            <a:ext cx="5791200" cy="2203831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Researchers from UCSD, U. </a:t>
            </a:r>
            <a:r>
              <a:rPr lang="en-US" dirty="0" err="1" smtClean="0"/>
              <a:t>Mich</a:t>
            </a:r>
            <a:r>
              <a:rPr lang="en-US" dirty="0" smtClean="0"/>
              <a:t>, and Princeton hack a “secure” voting machine</a:t>
            </a:r>
          </a:p>
          <a:p>
            <a:pPr lvl="1"/>
            <a:r>
              <a:rPr lang="en-US" dirty="0" smtClean="0"/>
              <a:t>no hardware tampering</a:t>
            </a:r>
          </a:p>
          <a:p>
            <a:pPr lvl="1"/>
            <a:r>
              <a:rPr lang="en-US" dirty="0" smtClean="0"/>
              <a:t>hardware only lets proper voting program run</a:t>
            </a:r>
          </a:p>
          <a:p>
            <a:pPr lvl="1"/>
            <a:r>
              <a:rPr lang="en-US" dirty="0" smtClean="0"/>
              <a:t>yet attacker can cause arbitrary vote miscounts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Checkoway</a:t>
            </a:r>
            <a:r>
              <a:rPr lang="en-US" dirty="0" smtClean="0"/>
              <a:t>, Feldman, Kantor, </a:t>
            </a:r>
            <a:r>
              <a:rPr lang="en-US" dirty="0" err="1" smtClean="0"/>
              <a:t>Halderman</a:t>
            </a:r>
            <a:r>
              <a:rPr lang="en-US" dirty="0" smtClean="0"/>
              <a:t>, </a:t>
            </a:r>
            <a:r>
              <a:rPr lang="en-US" dirty="0" err="1" smtClean="0"/>
              <a:t>Felten</a:t>
            </a:r>
            <a:r>
              <a:rPr lang="en-US" dirty="0" smtClean="0"/>
              <a:t>, and </a:t>
            </a:r>
            <a:r>
              <a:rPr lang="en-US" dirty="0" err="1" smtClean="0"/>
              <a:t>Shacham</a:t>
            </a:r>
            <a:r>
              <a:rPr lang="en-US" dirty="0" smtClean="0"/>
              <a:t>, USENIX Security 2009]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Battling </a:t>
            </a:r>
            <a:r>
              <a:rPr lang="en-US" dirty="0" err="1" smtClean="0"/>
              <a:t>RoP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19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1" y="1600200"/>
            <a:ext cx="8381999" cy="47244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Microsoft’s 2012 </a:t>
            </a:r>
            <a:r>
              <a:rPr lang="en-US" sz="3200" dirty="0" err="1" smtClean="0"/>
              <a:t>BlueHat</a:t>
            </a:r>
            <a:r>
              <a:rPr lang="en-US" sz="3200" dirty="0" smtClean="0"/>
              <a:t> Competition</a:t>
            </a:r>
          </a:p>
          <a:p>
            <a:pPr lvl="1"/>
            <a:r>
              <a:rPr lang="en-US" sz="2800" dirty="0" smtClean="0"/>
              <a:t>Focused on </a:t>
            </a:r>
            <a:r>
              <a:rPr lang="en-US" sz="2800" dirty="0" err="1" smtClean="0"/>
              <a:t>RoP</a:t>
            </a:r>
            <a:r>
              <a:rPr lang="en-US" sz="2800" dirty="0" smtClean="0"/>
              <a:t> Mitigation</a:t>
            </a:r>
          </a:p>
          <a:p>
            <a:pPr lvl="1"/>
            <a:r>
              <a:rPr lang="en-US" sz="2800" dirty="0" smtClean="0"/>
              <a:t>$260,000 total for top three solutions</a:t>
            </a:r>
          </a:p>
          <a:p>
            <a:pPr lvl="2"/>
            <a:r>
              <a:rPr lang="en-US" sz="2400" dirty="0" smtClean="0"/>
              <a:t>Successful attack against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place solution was published one month </a:t>
            </a:r>
            <a:r>
              <a:rPr lang="en-US" sz="2400" dirty="0" smtClean="0"/>
              <a:t>later</a:t>
            </a:r>
            <a:endParaRPr lang="en-US" sz="2400" dirty="0"/>
          </a:p>
          <a:p>
            <a:r>
              <a:rPr lang="en-US" sz="3000" dirty="0"/>
              <a:t>Google </a:t>
            </a:r>
            <a:r>
              <a:rPr lang="en-US" sz="3000" dirty="0" err="1"/>
              <a:t>Pwnium</a:t>
            </a:r>
            <a:r>
              <a:rPr lang="en-US" sz="3000" dirty="0"/>
              <a:t> Competition</a:t>
            </a:r>
          </a:p>
          <a:p>
            <a:pPr lvl="1"/>
            <a:r>
              <a:rPr lang="en-US" sz="2700" dirty="0"/>
              <a:t>Hacker Pinkie Pie paid $</a:t>
            </a:r>
            <a:r>
              <a:rPr lang="en-US" sz="2700" dirty="0" smtClean="0"/>
              <a:t>60K</a:t>
            </a:r>
          </a:p>
          <a:p>
            <a:pPr marL="365760" lvl="1"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for </a:t>
            </a:r>
            <a:r>
              <a:rPr lang="en-US" sz="2700" dirty="0"/>
              <a:t>Chrome </a:t>
            </a:r>
            <a:r>
              <a:rPr lang="en-US" sz="2700" dirty="0" err="1"/>
              <a:t>RoP</a:t>
            </a:r>
            <a:r>
              <a:rPr lang="en-US" sz="2700" dirty="0"/>
              <a:t> exploit</a:t>
            </a:r>
          </a:p>
          <a:p>
            <a:pPr lvl="1"/>
            <a:r>
              <a:rPr lang="en-US" sz="2700" dirty="0"/>
              <a:t>Google fixes the exploit</a:t>
            </a:r>
          </a:p>
          <a:p>
            <a:pPr lvl="1"/>
            <a:r>
              <a:rPr lang="en-US" sz="2700" dirty="0"/>
              <a:t>Five months later, Pinkie Pie finds a new </a:t>
            </a:r>
            <a:r>
              <a:rPr lang="en-US" sz="2700" dirty="0" err="1"/>
              <a:t>RoP</a:t>
            </a:r>
            <a:r>
              <a:rPr lang="en-US" sz="2700" dirty="0"/>
              <a:t> exploit in the fixed Chrome, gets paid another $60K</a:t>
            </a:r>
          </a:p>
          <a:p>
            <a:pPr lvl="1"/>
            <a:r>
              <a:rPr lang="en-US" sz="2700" dirty="0"/>
              <a:t>Google fixes the 2</a:t>
            </a:r>
            <a:r>
              <a:rPr lang="en-US" sz="2700" baseline="30000" dirty="0"/>
              <a:t>nd</a:t>
            </a:r>
            <a:r>
              <a:rPr lang="en-US" sz="2700" dirty="0"/>
              <a:t> exploit</a:t>
            </a:r>
          </a:p>
          <a:p>
            <a:pPr lvl="1"/>
            <a:r>
              <a:rPr lang="en-US" sz="2700" dirty="0"/>
              <a:t>Five months later, Pinkie Pie finds a yet another (partial) exploit, </a:t>
            </a:r>
            <a:r>
              <a:rPr lang="en-US" sz="2700" dirty="0" smtClean="0"/>
              <a:t>gets paid another </a:t>
            </a:r>
            <a:r>
              <a:rPr lang="en-US" sz="2700" dirty="0"/>
              <a:t>$</a:t>
            </a:r>
            <a:r>
              <a:rPr lang="en-US" sz="2700" dirty="0" smtClean="0"/>
              <a:t>40K</a:t>
            </a:r>
            <a:endParaRPr lang="en-US" sz="2700" dirty="0"/>
          </a:p>
        </p:txBody>
      </p:sp>
      <p:pic>
        <p:nvPicPr>
          <p:cNvPr id="2052" name="Picture 4" descr="http://fc03.deviantart.net/fs71/i/2012/257/8/8/pinkie_pie_google_logo_by_misteralex-d5eojc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347425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9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Mission-critical</a:t>
            </a:r>
            <a:br>
              <a:rPr lang="en-US" sz="4000" dirty="0" smtClean="0"/>
            </a:br>
            <a:r>
              <a:rPr lang="en-US" sz="4000" dirty="0" smtClean="0"/>
              <a:t>Software Environments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5562599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Myth:</a:t>
            </a:r>
            <a:r>
              <a:rPr lang="en-US" dirty="0" smtClean="0"/>
              <a:t> In mission-critical environments, all software is custom, rigorously tested, and formally verified.</a:t>
            </a:r>
          </a:p>
          <a:p>
            <a:r>
              <a:rPr lang="en-US" b="1" dirty="0" smtClean="0"/>
              <a:t>Reality:</a:t>
            </a:r>
            <a:r>
              <a:rPr lang="en-US" dirty="0" smtClean="0"/>
              <a:t> Most mission-critical environments use commodity software and components extensively.</a:t>
            </a:r>
          </a:p>
          <a:p>
            <a:pPr lvl="1"/>
            <a:r>
              <a:rPr lang="en-US" dirty="0" smtClean="0"/>
              <a:t>Commercial Off-The-Shelf (COTS)</a:t>
            </a:r>
          </a:p>
          <a:p>
            <a:pPr lvl="2"/>
            <a:r>
              <a:rPr lang="en-US" dirty="0" smtClean="0"/>
              <a:t>widely available to attackers</a:t>
            </a:r>
          </a:p>
          <a:p>
            <a:pPr lvl="1"/>
            <a:r>
              <a:rPr lang="en-US" dirty="0" smtClean="0"/>
              <a:t>mostly closed-source</a:t>
            </a:r>
          </a:p>
          <a:p>
            <a:pPr lvl="2"/>
            <a:r>
              <a:rPr lang="en-US" dirty="0" smtClean="0"/>
              <a:t>independent security audit not feasible</a:t>
            </a:r>
          </a:p>
          <a:p>
            <a:pPr lvl="1"/>
            <a:r>
              <a:rPr lang="en-US" dirty="0" smtClean="0"/>
              <a:t>supports mainstream </a:t>
            </a:r>
            <a:r>
              <a:rPr lang="en-US" dirty="0" err="1" smtClean="0"/>
              <a:t>OSes</a:t>
            </a:r>
            <a:r>
              <a:rPr lang="en-US" dirty="0" smtClean="0"/>
              <a:t> (Windows) and architectures (Intel)</a:t>
            </a:r>
          </a:p>
          <a:p>
            <a:pPr lvl="1"/>
            <a:r>
              <a:rPr lang="en-US" dirty="0" smtClean="0"/>
              <a:t>some effort at secure development, but no formal guarantees</a:t>
            </a:r>
          </a:p>
        </p:txBody>
      </p:sp>
      <p:pic>
        <p:nvPicPr>
          <p:cNvPr id="1026" name="Picture 2" descr="http://www.datamation.com/imagesvr_ce/2163/secure-sh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1524000"/>
            <a:ext cx="3186545" cy="431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Frankenstein </a:t>
            </a:r>
            <a:r>
              <a:rPr lang="en-US" sz="2200" dirty="0" smtClean="0"/>
              <a:t>[Mohan &amp; Hamlen, August 2012]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5105400" cy="3352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Virus recreates itself from gadgets</a:t>
            </a:r>
          </a:p>
          <a:p>
            <a:pPr lvl="1"/>
            <a:r>
              <a:rPr lang="en-US" dirty="0" smtClean="0"/>
              <a:t>reads </a:t>
            </a:r>
            <a:r>
              <a:rPr lang="en-US" dirty="0"/>
              <a:t>benign programs on victim system</a:t>
            </a:r>
          </a:p>
          <a:p>
            <a:pPr lvl="1"/>
            <a:r>
              <a:rPr lang="en-US" dirty="0"/>
              <a:t>steals gadgets to propagate on the fly</a:t>
            </a:r>
          </a:p>
          <a:p>
            <a:r>
              <a:rPr lang="en-US" dirty="0" smtClean="0"/>
              <a:t>Wide media coverage</a:t>
            </a:r>
          </a:p>
          <a:p>
            <a:pPr lvl="1"/>
            <a:r>
              <a:rPr lang="en-US" dirty="0" smtClean="0"/>
              <a:t>First published in USENIX Offensive Technologies, August 2012</a:t>
            </a:r>
          </a:p>
          <a:p>
            <a:pPr lvl="1"/>
            <a:r>
              <a:rPr lang="en-US" dirty="0" smtClean="0"/>
              <a:t>then in thousands of news stories worldwide</a:t>
            </a:r>
          </a:p>
          <a:p>
            <a:pPr lvl="2"/>
            <a:r>
              <a:rPr lang="en-US" dirty="0" smtClean="0"/>
              <a:t>The Economist, New Scientist, NBC News, Wired UK, 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36" y="2073357"/>
            <a:ext cx="3702326" cy="28034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152400" y="4876800"/>
            <a:ext cx="8382000" cy="1600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Hard to detect</a:t>
            </a:r>
          </a:p>
          <a:p>
            <a:pPr lvl="1"/>
            <a:r>
              <a:rPr lang="en-US" dirty="0" smtClean="0"/>
              <a:t>every instance completely different</a:t>
            </a:r>
          </a:p>
          <a:p>
            <a:pPr lvl="1"/>
            <a:r>
              <a:rPr lang="en-US" dirty="0" smtClean="0"/>
              <a:t>every instance composed 100% of “normal” code</a:t>
            </a:r>
          </a:p>
          <a:p>
            <a:pPr lvl="1"/>
            <a:r>
              <a:rPr lang="en-US" dirty="0" smtClean="0"/>
              <a:t>mutations become more diverse and “smarter” as they infect more systems</a:t>
            </a:r>
          </a:p>
        </p:txBody>
      </p:sp>
    </p:spTree>
    <p:extLst>
      <p:ext uri="{BB962C8B-B14F-4D97-AF65-F5344CB8AC3E}">
        <p14:creationId xmlns:p14="http://schemas.microsoft.com/office/powerpoint/2010/main" val="20208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228600" y="4185166"/>
            <a:ext cx="8763000" cy="2368034"/>
            <a:chOff x="228600" y="4185166"/>
            <a:chExt cx="8763000" cy="2368034"/>
          </a:xfrm>
        </p:grpSpPr>
        <p:sp>
          <p:nvSpPr>
            <p:cNvPr id="26" name="Rectangle 25"/>
            <p:cNvSpPr/>
            <p:nvPr/>
          </p:nvSpPr>
          <p:spPr>
            <a:xfrm>
              <a:off x="5676900" y="4185166"/>
              <a:ext cx="3314700" cy="23622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TRUSTED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" y="4191000"/>
              <a:ext cx="5334000" cy="2362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UNTRUSTED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441966"/>
          </a:xfrm>
        </p:spPr>
        <p:txBody>
          <a:bodyPr>
            <a:normAutofit/>
          </a:bodyPr>
          <a:lstStyle/>
          <a:p>
            <a:r>
              <a:rPr lang="en-US" dirty="0" smtClean="0"/>
              <a:t>Secure commodity software AFTER it is compiled and distributed, by automatically modifying it at the binary level.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39ECF-864F-4567-B990-DE0685876BE2}" type="slidenum">
              <a:rPr lang="en-US" smtClean="0"/>
              <a:t>21</a:t>
            </a:fld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273627" y="4648200"/>
            <a:ext cx="5212773" cy="1447800"/>
            <a:chOff x="273627" y="4648200"/>
            <a:chExt cx="5212773" cy="1447800"/>
          </a:xfrm>
        </p:grpSpPr>
        <p:sp>
          <p:nvSpPr>
            <p:cNvPr id="5" name="Oval 4"/>
            <p:cNvSpPr/>
            <p:nvPr/>
          </p:nvSpPr>
          <p:spPr>
            <a:xfrm>
              <a:off x="273627" y="4982987"/>
              <a:ext cx="1295400" cy="78105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600" dirty="0" smtClean="0"/>
                <a:t>untrusted</a:t>
              </a:r>
            </a:p>
            <a:p>
              <a:pPr algn="ctr"/>
              <a:r>
                <a:rPr lang="en-US" sz="1600" dirty="0" smtClean="0"/>
                <a:t>binary code</a:t>
              </a:r>
              <a:endParaRPr 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43100" y="4648200"/>
              <a:ext cx="20193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Binary</a:t>
              </a:r>
            </a:p>
            <a:p>
              <a:pPr algn="ctr"/>
              <a:r>
                <a:rPr lang="en-US" dirty="0" smtClean="0"/>
                <a:t>Rewriter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67200" y="4991806"/>
              <a:ext cx="1219200" cy="762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600" dirty="0" smtClean="0"/>
                <a:t>secure</a:t>
              </a:r>
            </a:p>
            <a:p>
              <a:pPr algn="ctr"/>
              <a:r>
                <a:rPr lang="en-US" sz="1600" dirty="0" smtClean="0"/>
                <a:t>binary</a:t>
              </a:r>
              <a:endParaRPr lang="en-US" sz="1600" dirty="0"/>
            </a:p>
          </p:txBody>
        </p:sp>
        <p:cxnSp>
          <p:nvCxnSpPr>
            <p:cNvPr id="12" name="Straight Arrow Connector 11"/>
            <p:cNvCxnSpPr>
              <a:stCxn id="5" idx="6"/>
              <a:endCxn id="6" idx="1"/>
            </p:cNvCxnSpPr>
            <p:nvPr/>
          </p:nvCxnSpPr>
          <p:spPr>
            <a:xfrm flipV="1">
              <a:off x="1569027" y="5372100"/>
              <a:ext cx="374073" cy="141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3"/>
              <a:endCxn id="7" idx="2"/>
            </p:cNvCxnSpPr>
            <p:nvPr/>
          </p:nvCxnSpPr>
          <p:spPr>
            <a:xfrm>
              <a:off x="3962400" y="5372100"/>
              <a:ext cx="304800" cy="70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5486400" y="5007233"/>
            <a:ext cx="2161308" cy="718066"/>
            <a:chOff x="5486400" y="5007233"/>
            <a:chExt cx="2161308" cy="718066"/>
          </a:xfrm>
        </p:grpSpPr>
        <p:sp>
          <p:nvSpPr>
            <p:cNvPr id="8" name="Flowchart: Decision 7"/>
            <p:cNvSpPr/>
            <p:nvPr/>
          </p:nvSpPr>
          <p:spPr>
            <a:xfrm>
              <a:off x="6428508" y="5007233"/>
              <a:ext cx="1219200" cy="718066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Verifier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>
            <a:xfrm flipV="1">
              <a:off x="5486400" y="5366266"/>
              <a:ext cx="942108" cy="654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647708" y="5181600"/>
            <a:ext cx="1234948" cy="369332"/>
            <a:chOff x="7647708" y="5181600"/>
            <a:chExt cx="1234948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8018317" y="5181600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deploy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8" idx="3"/>
              <a:endCxn id="9" idx="1"/>
            </p:cNvCxnSpPr>
            <p:nvPr/>
          </p:nvCxnSpPr>
          <p:spPr>
            <a:xfrm>
              <a:off x="7647708" y="5366266"/>
              <a:ext cx="370609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663646" y="5725299"/>
            <a:ext cx="748923" cy="694686"/>
            <a:chOff x="6663646" y="5725299"/>
            <a:chExt cx="748923" cy="694686"/>
          </a:xfrm>
        </p:grpSpPr>
        <p:sp>
          <p:nvSpPr>
            <p:cNvPr id="10" name="TextBox 9"/>
            <p:cNvSpPr txBox="1"/>
            <p:nvPr/>
          </p:nvSpPr>
          <p:spPr>
            <a:xfrm>
              <a:off x="6663646" y="6050653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2"/>
              <a:endCxn id="10" idx="0"/>
            </p:cNvCxnSpPr>
            <p:nvPr/>
          </p:nvCxnSpPr>
          <p:spPr>
            <a:xfrm>
              <a:off x="7038108" y="5725299"/>
              <a:ext cx="0" cy="32535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19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need to get code-producer cooperation</a:t>
            </a:r>
          </a:p>
          <a:p>
            <a:r>
              <a:rPr lang="en-US" dirty="0" smtClean="0"/>
              <a:t>No need to customize the OS/VM</a:t>
            </a:r>
          </a:p>
          <a:p>
            <a:r>
              <a:rPr lang="en-US" dirty="0" smtClean="0"/>
              <a:t>No custom hardware needed (expensive &amp; slow)</a:t>
            </a:r>
          </a:p>
          <a:p>
            <a:r>
              <a:rPr lang="en-US" dirty="0" smtClean="0"/>
              <a:t>Not limited to any particular source language or tool chain</a:t>
            </a:r>
          </a:p>
          <a:p>
            <a:r>
              <a:rPr lang="en-US" dirty="0" smtClean="0"/>
              <a:t>Can enforce consumer-specific policies</a:t>
            </a:r>
          </a:p>
          <a:p>
            <a:r>
              <a:rPr lang="en-US" dirty="0" smtClean="0"/>
              <a:t>Maintainable across version updates (just re-apply rewriter to newly released version)</a:t>
            </a:r>
          </a:p>
          <a:p>
            <a:r>
              <a:rPr lang="en-US" dirty="0" smtClean="0"/>
              <a:t>Rewriter remains untrusted, so can outsource that task to an untrusted third party!</a:t>
            </a:r>
          </a:p>
          <a:p>
            <a:pPr lvl="1"/>
            <a:r>
              <a:rPr lang="en-US" dirty="0" smtClean="0"/>
              <a:t>Local, trusted verifier checks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Software is in purely binary form</a:t>
            </a:r>
          </a:p>
          <a:p>
            <a:pPr lvl="1"/>
            <a:r>
              <a:rPr lang="en-US" dirty="0" smtClean="0"/>
              <a:t>no source, no debug info, no disassembly</a:t>
            </a:r>
          </a:p>
          <a:p>
            <a:r>
              <a:rPr lang="en-US" dirty="0" smtClean="0"/>
              <a:t>Diverse origins</a:t>
            </a:r>
          </a:p>
          <a:p>
            <a:pPr lvl="1"/>
            <a:r>
              <a:rPr lang="en-US" dirty="0" smtClean="0"/>
              <a:t>various source languages, compilers, tools, …</a:t>
            </a:r>
          </a:p>
          <a:p>
            <a:r>
              <a:rPr lang="en-US" dirty="0" smtClean="0"/>
              <a:t>Code-producers are uncooperative</a:t>
            </a:r>
          </a:p>
          <a:p>
            <a:pPr lvl="1"/>
            <a:r>
              <a:rPr lang="en-US" dirty="0" smtClean="0"/>
              <a:t>unwilling to recompile with special compiler</a:t>
            </a:r>
          </a:p>
          <a:p>
            <a:pPr lvl="1"/>
            <a:r>
              <a:rPr lang="en-US" dirty="0" smtClean="0"/>
              <a:t>unwilling to add/remove features</a:t>
            </a:r>
          </a:p>
          <a:p>
            <a:pPr lvl="1"/>
            <a:r>
              <a:rPr lang="en-US" dirty="0" smtClean="0"/>
              <a:t>no compliance with any coding standard</a:t>
            </a:r>
          </a:p>
          <a:p>
            <a:r>
              <a:rPr lang="en-US" dirty="0" smtClean="0"/>
              <a:t>Highly complex binary structure</a:t>
            </a:r>
          </a:p>
          <a:p>
            <a:pPr lvl="1"/>
            <a:r>
              <a:rPr lang="en-US" dirty="0" smtClean="0"/>
              <a:t>target real-world APIs (e.g., hundreds of thousands of Windows system </a:t>
            </a:r>
            <a:r>
              <a:rPr lang="en-US" dirty="0" err="1" smtClean="0"/>
              <a:t>dll’s</a:t>
            </a:r>
            <a:r>
              <a:rPr lang="en-US" dirty="0" smtClean="0"/>
              <a:t> and drivers)</a:t>
            </a:r>
          </a:p>
          <a:p>
            <a:pPr lvl="1"/>
            <a:r>
              <a:rPr lang="en-US" dirty="0" smtClean="0"/>
              <a:t>multi-threaded, multi-process</a:t>
            </a:r>
          </a:p>
          <a:p>
            <a:pPr lvl="1"/>
            <a:r>
              <a:rPr lang="en-US" dirty="0" smtClean="0"/>
              <a:t>event-driven (callbacks), dynamically linked (runtime loading)</a:t>
            </a:r>
          </a:p>
          <a:p>
            <a:pPr lvl="1"/>
            <a:r>
              <a:rPr lang="en-US" dirty="0" smtClean="0"/>
              <a:t>heavily optimized (binary code &amp; data arbitrarily interleaved)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Step: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6099048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Disassemble this hex sequence</a:t>
            </a:r>
          </a:p>
          <a:p>
            <a:pPr lvl="1"/>
            <a:r>
              <a:rPr lang="en-US" sz="2800" dirty="0" smtClean="0"/>
              <a:t>Turns out x86 disassembly is an </a:t>
            </a:r>
            <a:r>
              <a:rPr lang="en-US" sz="2800" dirty="0" err="1" smtClean="0"/>
              <a:t>undecidable</a:t>
            </a:r>
            <a:r>
              <a:rPr lang="en-US" sz="2800" dirty="0" smtClean="0"/>
              <a:t> problem!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8600" y="1752600"/>
            <a:ext cx="2590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FF E0 5B 5D C3 0F 88 52 0F 84 EC 8B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8329"/>
              </p:ext>
            </p:extLst>
          </p:nvPr>
        </p:nvGraphicFramePr>
        <p:xfrm>
          <a:off x="381000" y="3048000"/>
          <a:ext cx="2438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394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Valid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Disassembly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 E0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5D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ebp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C3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retn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0F 88 52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0F 84 EC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jcc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8B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…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06986"/>
              </p:ext>
            </p:extLst>
          </p:nvPr>
        </p:nvGraphicFramePr>
        <p:xfrm>
          <a:off x="3352800" y="3048000"/>
          <a:ext cx="2438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394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Valid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Disassembly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 E0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5D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ebp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C3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retn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46374"/>
              </p:ext>
            </p:extLst>
          </p:nvPr>
        </p:nvGraphicFramePr>
        <p:xfrm>
          <a:off x="3352800" y="4751615"/>
          <a:ext cx="2438400" cy="33528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1219200"/>
                <a:gridCol w="1219200"/>
              </a:tblGrid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db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(1)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81910"/>
              </p:ext>
            </p:extLst>
          </p:nvPr>
        </p:nvGraphicFramePr>
        <p:xfrm>
          <a:off x="3352800" y="5109755"/>
          <a:ext cx="24384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39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88 52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0F 84 EC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8B …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432727"/>
              </p:ext>
            </p:extLst>
          </p:nvPr>
        </p:nvGraphicFramePr>
        <p:xfrm>
          <a:off x="6324600" y="3048000"/>
          <a:ext cx="2438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394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Valid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Disassembly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 E0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5D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ebp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C3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retn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32857"/>
              </p:ext>
            </p:extLst>
          </p:nvPr>
        </p:nvGraphicFramePr>
        <p:xfrm>
          <a:off x="6324600" y="4751615"/>
          <a:ext cx="2438400" cy="33528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1219200"/>
                <a:gridCol w="1219200"/>
              </a:tblGrid>
              <a:tr h="239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0F 88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db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(2)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42740"/>
              </p:ext>
            </p:extLst>
          </p:nvPr>
        </p:nvGraphicFramePr>
        <p:xfrm>
          <a:off x="6324600" y="5109755"/>
          <a:ext cx="243840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39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push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0F 84 EC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8B …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jcc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Disassembly Intractability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458200" cy="160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Even the best reverse-engineering tools cannot reliably disassemble even standard COTS products</a:t>
            </a:r>
          </a:p>
          <a:p>
            <a:r>
              <a:rPr lang="en-US" dirty="0" smtClean="0"/>
              <a:t>Example: IDA Professional Disassembler (Hex-rays)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54976"/>
              </p:ext>
            </p:extLst>
          </p:nvPr>
        </p:nvGraphicFramePr>
        <p:xfrm>
          <a:off x="1066800" y="3276600"/>
          <a:ext cx="7010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Name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Disassembly Errors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 Foundation Class</a:t>
                      </a:r>
                      <a:r>
                        <a:rPr lang="en-US" baseline="0" dirty="0" smtClean="0"/>
                        <a:t> Lib (mfc42.dll)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 Player (mplayerc.exe)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Avant Web Browser (RevelationClient.exe)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VM</a:t>
                      </a:r>
                      <a:r>
                        <a:rPr lang="en-US" baseline="0" dirty="0" err="1" smtClean="0"/>
                        <a:t>Ware</a:t>
                      </a:r>
                      <a:r>
                        <a:rPr lang="en-US" baseline="0" dirty="0" smtClean="0"/>
                        <a:t> (vmware.exe)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2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Innovation: De-shingling Disassembly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716491"/>
              </p:ext>
            </p:extLst>
          </p:nvPr>
        </p:nvGraphicFramePr>
        <p:xfrm>
          <a:off x="762000" y="2331720"/>
          <a:ext cx="76962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770170"/>
                <a:gridCol w="230649"/>
                <a:gridCol w="1396693"/>
                <a:gridCol w="234176"/>
                <a:gridCol w="1326995"/>
                <a:gridCol w="234176"/>
                <a:gridCol w="1405053"/>
                <a:gridCol w="234176"/>
                <a:gridCol w="1483112"/>
              </a:tblGrid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Hex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 1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2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 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 4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Courier New" pitchFamily="49" charset="0"/>
                          <a:cs typeface="Courier New" pitchFamily="49" charset="0"/>
                        </a:rPr>
                        <a:t>jmp eax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loopne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5D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L1: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C3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retn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jcc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88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B0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N/A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L2: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64286" y="1600200"/>
            <a:ext cx="7012913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Byte Sequence: FF E0 5B 5D C3 0F 88 B0 50 FF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8B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26</a:t>
            </a:fld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810000" y="3700698"/>
            <a:ext cx="1093034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410200" y="6400800"/>
            <a:ext cx="1093034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8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200" y="473193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38200" y="2718841"/>
            <a:ext cx="228600" cy="3910559"/>
            <a:chOff x="838200" y="2490241"/>
            <a:chExt cx="228600" cy="3910559"/>
          </a:xfrm>
        </p:grpSpPr>
        <p:grpSp>
          <p:nvGrpSpPr>
            <p:cNvPr id="26" name="Group 25"/>
            <p:cNvGrpSpPr/>
            <p:nvPr/>
          </p:nvGrpSpPr>
          <p:grpSpPr>
            <a:xfrm>
              <a:off x="838200" y="2490241"/>
              <a:ext cx="228600" cy="1891651"/>
              <a:chOff x="838200" y="2490241"/>
              <a:chExt cx="228600" cy="1891651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838200" y="2490241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38200" y="314035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38200" y="3507241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38200" y="3837188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38200" y="415329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838200" y="6172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/>
        </p:nvSpPr>
        <p:spPr>
          <a:xfrm>
            <a:off x="835687" y="50497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 flipH="1">
            <a:off x="814082" y="5715000"/>
            <a:ext cx="276833" cy="3048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 flipH="1">
            <a:off x="811570" y="5027110"/>
            <a:ext cx="276833" cy="3048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057400" y="2286000"/>
            <a:ext cx="16002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2286000"/>
            <a:ext cx="16002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2283378"/>
            <a:ext cx="16002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 flipH="1">
            <a:off x="4876800" y="1981200"/>
            <a:ext cx="276833" cy="3048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58975" y="203801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47788" y="2228514"/>
            <a:ext cx="1752600" cy="346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0" y="5691433"/>
            <a:ext cx="1752600" cy="4572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47788" y="2228514"/>
            <a:ext cx="1742388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971800" y="1981200"/>
            <a:ext cx="508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Disassembled             Invalid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22220"/>
              </p:ext>
            </p:extLst>
          </p:nvPr>
        </p:nvGraphicFramePr>
        <p:xfrm>
          <a:off x="7162800" y="2362200"/>
          <a:ext cx="17526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2146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Included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Disassembly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pop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L1: pop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retn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jcc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L2: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loopne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L1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L2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17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Pointers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We just rearranged everything.  Pointers will all point to the wrong places.</a:t>
            </a:r>
          </a:p>
          <a:p>
            <a:pPr lvl="1"/>
            <a:r>
              <a:rPr lang="en-US" dirty="0" smtClean="0"/>
              <a:t>can’t reliably identify pointer data in a sea of unlabeled bytes</a:t>
            </a:r>
          </a:p>
          <a:p>
            <a:r>
              <a:rPr lang="en-US" dirty="0" smtClean="0"/>
              <a:t>Two kinds of relevant pointers:</a:t>
            </a:r>
          </a:p>
          <a:p>
            <a:pPr lvl="1"/>
            <a:r>
              <a:rPr lang="en-US" dirty="0" smtClean="0"/>
              <a:t>pointers to static data bytes among the code bytes</a:t>
            </a:r>
          </a:p>
          <a:p>
            <a:pPr lvl="1"/>
            <a:r>
              <a:rPr lang="en-US" dirty="0" smtClean="0"/>
              <a:t>pointers to code (e.g., method dispatch tables)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Static Data Pointers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Put the de-shingled code in a NEW code segment.</a:t>
            </a:r>
          </a:p>
          <a:p>
            <a:pPr lvl="1"/>
            <a:r>
              <a:rPr lang="en-US" dirty="0" smtClean="0"/>
              <a:t>Set it execute-only (non-writable)</a:t>
            </a:r>
          </a:p>
          <a:p>
            <a:r>
              <a:rPr lang="en-US" dirty="0" smtClean="0"/>
              <a:t>Leave the original .text section</a:t>
            </a:r>
          </a:p>
          <a:p>
            <a:pPr lvl="1"/>
            <a:r>
              <a:rPr lang="en-US" dirty="0" smtClean="0"/>
              <a:t>Set it read/write-only (non-execute)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645765" y="3103551"/>
            <a:ext cx="5429747" cy="3256557"/>
            <a:chOff x="661900" y="3131819"/>
            <a:chExt cx="7548651" cy="5230772"/>
          </a:xfrm>
        </p:grpSpPr>
        <p:sp>
          <p:nvSpPr>
            <p:cNvPr id="5" name="Rectangle 4"/>
            <p:cNvSpPr/>
            <p:nvPr/>
          </p:nvSpPr>
          <p:spPr>
            <a:xfrm>
              <a:off x="661900" y="3665218"/>
              <a:ext cx="3433733" cy="3810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Header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61900" y="4046218"/>
              <a:ext cx="3433733" cy="388621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Import Address Table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61900" y="4434839"/>
              <a:ext cx="3433732" cy="3810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.data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61900" y="4815838"/>
              <a:ext cx="3433733" cy="1744982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.text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1900" y="3131819"/>
              <a:ext cx="3433734" cy="59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Original Binary</a:t>
              </a:r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4300" y="3665219"/>
              <a:ext cx="3585211" cy="380999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Header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4300" y="4046219"/>
              <a:ext cx="3585211" cy="3886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Import Address Table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4300" y="4434839"/>
              <a:ext cx="3585211" cy="38099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.data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4302" y="4815841"/>
              <a:ext cx="3586249" cy="174497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.told (NX bit set)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4300" y="3131819"/>
              <a:ext cx="3586249" cy="59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Rewritten Binary</a:t>
              </a:r>
              <a:endParaRPr lang="en-US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4301" y="6560820"/>
              <a:ext cx="3585212" cy="18017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tnew</a:t>
              </a:r>
              <a:endParaRPr lang="en-US" dirty="0" smtClean="0"/>
            </a:p>
            <a:p>
              <a:pPr algn="ctr"/>
              <a:r>
                <a:rPr lang="en-US" dirty="0" smtClean="0"/>
                <a:t>(de-shingled code)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2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Code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Almost half of all jump instructions in real x86 binaries </a:t>
            </a:r>
            <a:r>
              <a:rPr lang="en-US" i="1" dirty="0" smtClean="0"/>
              <a:t>compute their destinations at runtime.</a:t>
            </a:r>
          </a:p>
          <a:p>
            <a:pPr lvl="2"/>
            <a:r>
              <a:rPr lang="en-US" dirty="0" smtClean="0"/>
              <a:t>all method calls (read method dispatch table)</a:t>
            </a:r>
          </a:p>
          <a:p>
            <a:pPr lvl="2"/>
            <a:r>
              <a:rPr lang="en-US" dirty="0" smtClean="0"/>
              <a:t>all function returns (read stack)</a:t>
            </a:r>
          </a:p>
          <a:p>
            <a:pPr lvl="2"/>
            <a:r>
              <a:rPr lang="en-US" dirty="0" smtClean="0"/>
              <a:t>almost all API calls (read linker tables)</a:t>
            </a:r>
          </a:p>
          <a:p>
            <a:pPr lvl="2"/>
            <a:r>
              <a:rPr lang="en-US" dirty="0" smtClean="0"/>
              <a:t>pointer encryption/decryption logic for security</a:t>
            </a:r>
          </a:p>
          <a:p>
            <a:r>
              <a:rPr lang="en-US" dirty="0" smtClean="0"/>
              <a:t>Must ensure these jumps target </a:t>
            </a:r>
            <a:r>
              <a:rPr lang="en-US" i="1" dirty="0" smtClean="0"/>
              <a:t>new code locations</a:t>
            </a:r>
            <a:r>
              <a:rPr lang="en-US" dirty="0" smtClean="0"/>
              <a:t> instead of old.</a:t>
            </a:r>
          </a:p>
          <a:p>
            <a:pPr lvl="1"/>
            <a:r>
              <a:rPr lang="en-US" dirty="0" smtClean="0"/>
              <a:t>impossible to statically predict their destinations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The Power Industry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46350" y="1600200"/>
            <a:ext cx="5237018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2010</a:t>
            </a:r>
            <a:r>
              <a:rPr lang="en-US" dirty="0"/>
              <a:t>: </a:t>
            </a:r>
            <a:r>
              <a:rPr lang="en-US" dirty="0" err="1"/>
              <a:t>Stuxnet</a:t>
            </a:r>
            <a:r>
              <a:rPr lang="en-US" dirty="0"/>
              <a:t> virus successfully infiltrates and destroys nuclear centrifuges at </a:t>
            </a:r>
            <a:r>
              <a:rPr lang="en-US" dirty="0" err="1"/>
              <a:t>Natanz</a:t>
            </a:r>
            <a:r>
              <a:rPr lang="en-US" dirty="0"/>
              <a:t>, Iran</a:t>
            </a:r>
          </a:p>
          <a:p>
            <a:pPr lvl="1"/>
            <a:r>
              <a:rPr lang="en-US" b="1" dirty="0"/>
              <a:t>Software exploited:</a:t>
            </a:r>
            <a:r>
              <a:rPr lang="en-US" dirty="0"/>
              <a:t> </a:t>
            </a:r>
            <a:r>
              <a:rPr lang="en-US" dirty="0" smtClean="0"/>
              <a:t>Siemens </a:t>
            </a:r>
            <a:r>
              <a:rPr lang="en-US" dirty="0"/>
              <a:t>Windows apps and </a:t>
            </a:r>
            <a:r>
              <a:rPr lang="en-US" dirty="0" smtClean="0"/>
              <a:t>PLCs</a:t>
            </a:r>
          </a:p>
          <a:p>
            <a:pPr lvl="1"/>
            <a:r>
              <a:rPr lang="en-US" dirty="0" smtClean="0"/>
              <a:t>Allegedly sets Iranian nuclear program back 3-5 years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media.monstersandcritics.com/galleries/1149052/0130875250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23" y="1600201"/>
            <a:ext cx="3494376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iller-scientific-medical.com/images/uploads/bulletin/aramc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99" y="4114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249382" y="3979718"/>
            <a:ext cx="6705600" cy="26670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2012: </a:t>
            </a:r>
            <a:r>
              <a:rPr lang="en-US" dirty="0" err="1" smtClean="0"/>
              <a:t>Shamoon</a:t>
            </a:r>
            <a:r>
              <a:rPr lang="en-US" dirty="0" smtClean="0"/>
              <a:t> virus destroys 30K power control workstations owned by Saudi Aramco, world’s largest oil producer</a:t>
            </a:r>
          </a:p>
          <a:p>
            <a:pPr lvl="1"/>
            <a:r>
              <a:rPr lang="en-US" b="1" dirty="0" smtClean="0"/>
              <a:t>Software exploited:</a:t>
            </a:r>
            <a:r>
              <a:rPr lang="en-US" dirty="0" smtClean="0"/>
              <a:t> </a:t>
            </a:r>
            <a:r>
              <a:rPr lang="en-US" u="sng" dirty="0" smtClean="0"/>
              <a:t>unpatched</a:t>
            </a:r>
            <a:r>
              <a:rPr lang="en-US" dirty="0" smtClean="0"/>
              <a:t> Windows NT</a:t>
            </a:r>
          </a:p>
          <a:p>
            <a:pPr lvl="1"/>
            <a:r>
              <a:rPr lang="en-US" i="1" dirty="0" smtClean="0"/>
              <a:t>“All told, the </a:t>
            </a:r>
            <a:r>
              <a:rPr lang="en-US" i="1" dirty="0" err="1" smtClean="0"/>
              <a:t>Shamoon</a:t>
            </a:r>
            <a:r>
              <a:rPr lang="en-US" i="1" dirty="0" smtClean="0"/>
              <a:t> virus was probably the most destructive attack that the private sector has seen to date.”</a:t>
            </a:r>
            <a:r>
              <a:rPr lang="en-US" dirty="0" smtClean="0"/>
              <a:t> –Leon Panetta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Control-flow Patching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Create a lookup table that maps old code addresses to new ones at runtime.</a:t>
            </a:r>
          </a:p>
          <a:p>
            <a:r>
              <a:rPr lang="en-US" dirty="0" smtClean="0"/>
              <a:t>Add instructions that consult the lookup table before any computed jump.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82336"/>
              </p:ext>
            </p:extLst>
          </p:nvPr>
        </p:nvGraphicFramePr>
        <p:xfrm>
          <a:off x="1447800" y="3133898"/>
          <a:ext cx="2133600" cy="731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jump </a:t>
                      </a:r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3886200" y="3332018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86853"/>
              </p:ext>
            </p:extLst>
          </p:nvPr>
        </p:nvGraphicFramePr>
        <p:xfrm>
          <a:off x="5257800" y="3133898"/>
          <a:ext cx="2438400" cy="731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38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Rewritten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jump table[</a:t>
                      </a:r>
                      <a:r>
                        <a:rPr lang="en-US" dirty="0" err="1" smtClean="0"/>
                        <a:t>eax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13064" y="4038600"/>
            <a:ext cx="8153400" cy="3810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Suddenly we can enforce many security policies: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52665"/>
              </p:ext>
            </p:extLst>
          </p:nvPr>
        </p:nvGraphicFramePr>
        <p:xfrm>
          <a:off x="1447800" y="4651664"/>
          <a:ext cx="2133600" cy="731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r>
                        <a:rPr lang="en-US" baseline="0" dirty="0" smtClean="0"/>
                        <a:t> dangerous(x)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3886200" y="4849784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753635"/>
              </p:ext>
            </p:extLst>
          </p:nvPr>
        </p:nvGraphicFramePr>
        <p:xfrm>
          <a:off x="5257800" y="4651664"/>
          <a:ext cx="2895600" cy="1097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95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Rewritten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L1:</a:t>
                      </a:r>
                      <a:r>
                        <a:rPr lang="en-US" dirty="0" smtClean="0"/>
                        <a:t> if unsafe(x)</a:t>
                      </a:r>
                      <a:r>
                        <a:rPr lang="en-US" baseline="0" dirty="0" smtClean="0"/>
                        <a:t> then abort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L2:</a:t>
                      </a:r>
                      <a:r>
                        <a:rPr lang="en-US" dirty="0" smtClean="0"/>
                        <a:t> call dangerous(x)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613064" y="5829300"/>
            <a:ext cx="8153400" cy="3810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prevent circumvention of L1, just set table[L2]=null !</a:t>
            </a:r>
          </a:p>
        </p:txBody>
      </p:sp>
    </p:spTree>
    <p:extLst>
      <p:ext uri="{BB962C8B-B14F-4D97-AF65-F5344CB8AC3E}">
        <p14:creationId xmlns:p14="http://schemas.microsoft.com/office/powerpoint/2010/main" val="27809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these three tricks we can successfully transform (most) real-world COTS binaries even without knowing how they work or what they do!</a:t>
            </a:r>
          </a:p>
          <a:p>
            <a:pPr lvl="1"/>
            <a:r>
              <a:rPr lang="en-US" dirty="0" smtClean="0"/>
              <a:t>de-shingling disassembly</a:t>
            </a:r>
          </a:p>
          <a:p>
            <a:pPr lvl="1"/>
            <a:r>
              <a:rPr lang="en-US" dirty="0" smtClean="0"/>
              <a:t>static data preservation</a:t>
            </a:r>
          </a:p>
          <a:p>
            <a:pPr lvl="1"/>
            <a:r>
              <a:rPr lang="en-US" dirty="0" smtClean="0"/>
              <a:t>control-flow patching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runtime code modification conservatively disallowed</a:t>
            </a:r>
          </a:p>
          <a:p>
            <a:pPr lvl="1"/>
            <a:r>
              <a:rPr lang="en-US" dirty="0" smtClean="0"/>
              <a:t>computing data pointers from code pointers breaks</a:t>
            </a:r>
          </a:p>
          <a:p>
            <a:pPr lvl="1"/>
            <a:r>
              <a:rPr lang="en-US" dirty="0" smtClean="0"/>
              <a:t>These are </a:t>
            </a:r>
            <a:r>
              <a:rPr lang="en-US" u="sng" dirty="0" smtClean="0"/>
              <a:t>compatibility</a:t>
            </a:r>
            <a:r>
              <a:rPr lang="en-US" dirty="0" smtClean="0"/>
              <a:t> limitations </a:t>
            </a:r>
            <a:r>
              <a:rPr lang="en-US" i="1" dirty="0" smtClean="0"/>
              <a:t>not security limitations.</a:t>
            </a:r>
            <a:endParaRPr lang="en-US" dirty="0" smtClean="0"/>
          </a:p>
          <a:p>
            <a:r>
              <a:rPr lang="en-US" dirty="0" smtClean="0"/>
              <a:t>But it’s prohibitively inefficient (increases code size ~700%)</a:t>
            </a:r>
          </a:p>
          <a:p>
            <a:pPr lvl="1"/>
            <a:r>
              <a:rPr lang="en-US" dirty="0" smtClean="0"/>
              <a:t>need to optimize the approach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67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Philosophy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If the optimization fails, we might get broken code but </a:t>
            </a:r>
            <a:r>
              <a:rPr lang="en-US" i="1" dirty="0" smtClean="0"/>
              <a:t>never </a:t>
            </a:r>
            <a:r>
              <a:rPr lang="en-US" dirty="0" smtClean="0"/>
              <a:t>unsafe code.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The optimizations only need to work for non-malicious, non-vulnerable code fragments.</a:t>
            </a:r>
          </a:p>
          <a:p>
            <a:pPr lvl="1"/>
            <a:r>
              <a:rPr lang="en-US" dirty="0" smtClean="0"/>
              <a:t>If the code fragment is malicious or vulnerable, we don’t want to preserve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 #1: Pruning Shingles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55540"/>
              </p:ext>
            </p:extLst>
          </p:nvPr>
        </p:nvGraphicFramePr>
        <p:xfrm>
          <a:off x="762000" y="2331720"/>
          <a:ext cx="76962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770170"/>
                <a:gridCol w="230649"/>
                <a:gridCol w="1396693"/>
                <a:gridCol w="234176"/>
                <a:gridCol w="1326995"/>
                <a:gridCol w="234176"/>
                <a:gridCol w="1405053"/>
                <a:gridCol w="234176"/>
                <a:gridCol w="1483112"/>
              </a:tblGrid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Hex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 1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2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 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Path 4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Courier New" pitchFamily="49" charset="0"/>
                          <a:cs typeface="Courier New" pitchFamily="49" charset="0"/>
                        </a:rPr>
                        <a:t>jmp eax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loopne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5D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L1: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pop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C3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retn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jcc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88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B0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50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N/A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FF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32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8B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L2: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33</a:t>
            </a:fld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859966" y="3700698"/>
            <a:ext cx="1093034" cy="2637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460166" y="6400800"/>
            <a:ext cx="1093034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8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200" y="473193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38200" y="2718841"/>
            <a:ext cx="228600" cy="3910559"/>
            <a:chOff x="838200" y="2490241"/>
            <a:chExt cx="228600" cy="3910559"/>
          </a:xfrm>
        </p:grpSpPr>
        <p:grpSp>
          <p:nvGrpSpPr>
            <p:cNvPr id="26" name="Group 25"/>
            <p:cNvGrpSpPr/>
            <p:nvPr/>
          </p:nvGrpSpPr>
          <p:grpSpPr>
            <a:xfrm>
              <a:off x="838200" y="2490241"/>
              <a:ext cx="228600" cy="1891651"/>
              <a:chOff x="838200" y="2490241"/>
              <a:chExt cx="228600" cy="1891651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838200" y="2490241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38200" y="314035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38200" y="3507241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38200" y="3837188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38200" y="415329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838200" y="6172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Multiply 30"/>
          <p:cNvSpPr/>
          <p:nvPr/>
        </p:nvSpPr>
        <p:spPr>
          <a:xfrm flipH="1">
            <a:off x="814082" y="5715000"/>
            <a:ext cx="276833" cy="3048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 flipH="1">
            <a:off x="814081" y="5027110"/>
            <a:ext cx="276833" cy="3048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12648" y="14478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Lots of extra overlapping information</a:t>
            </a:r>
          </a:p>
          <a:p>
            <a:pPr lvl="1"/>
            <a:r>
              <a:rPr lang="en-US" sz="2000" dirty="0" smtClean="0"/>
              <a:t>Can we prune our disassembly tree?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2209800"/>
            <a:ext cx="2057400" cy="525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733800" y="2217336"/>
            <a:ext cx="3101811" cy="525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8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Disassembler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Insight: Distinguishing real code bytes from data bytes is a “noisy word segmentation problem”.</a:t>
            </a:r>
          </a:p>
          <a:p>
            <a:pPr lvl="1"/>
            <a:r>
              <a:rPr lang="en-US" dirty="0" smtClean="0"/>
              <a:t>Word segmentation:  Given a stream of symbols, partition them into words that are contextually sensible. [</a:t>
            </a:r>
            <a:r>
              <a:rPr lang="en-US" dirty="0" err="1" smtClean="0"/>
              <a:t>Teahan</a:t>
            </a:r>
            <a:r>
              <a:rPr lang="en-US" dirty="0" smtClean="0"/>
              <a:t>, 2000]</a:t>
            </a:r>
          </a:p>
          <a:p>
            <a:pPr lvl="1"/>
            <a:r>
              <a:rPr lang="en-US" dirty="0" smtClean="0"/>
              <a:t>Noisy word segmentation:  Some symbols are noise (data).</a:t>
            </a:r>
          </a:p>
          <a:p>
            <a:r>
              <a:rPr lang="en-US" dirty="0" smtClean="0"/>
              <a:t>Machine </a:t>
            </a:r>
            <a:r>
              <a:rPr lang="en-US" dirty="0"/>
              <a:t>Learning based </a:t>
            </a:r>
            <a:r>
              <a:rPr lang="en-US" dirty="0" smtClean="0"/>
              <a:t>disassembler</a:t>
            </a:r>
          </a:p>
          <a:p>
            <a:pPr lvl="1"/>
            <a:r>
              <a:rPr lang="en-US" dirty="0" smtClean="0"/>
              <a:t>based on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-order Markov model</a:t>
            </a:r>
          </a:p>
          <a:p>
            <a:pPr lvl="1"/>
            <a:r>
              <a:rPr lang="en-US" dirty="0"/>
              <a:t>Estimate the probability of the sequence </a:t>
            </a:r>
            <a:r>
              <a:rPr lang="en-US" dirty="0" smtClean="0"/>
              <a:t>B</a:t>
            </a:r>
            <a:r>
              <a:rPr lang="en-US" dirty="0"/>
              <a:t>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0"/>
            <a:ext cx="432261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5715000"/>
            <a:ext cx="7924800" cy="898331"/>
          </a:xfrm>
        </p:spPr>
        <p:txBody>
          <a:bodyPr/>
          <a:lstStyle/>
          <a:p>
            <a:pPr algn="just"/>
            <a:r>
              <a:rPr lang="en-US" sz="1600" dirty="0" err="1" smtClean="0"/>
              <a:t>Wartell</a:t>
            </a:r>
            <a:r>
              <a:rPr lang="en-US" sz="1600" dirty="0" smtClean="0"/>
              <a:t>, Zhou, Hamlen</a:t>
            </a:r>
            <a:r>
              <a:rPr lang="en-US" sz="1600" dirty="0"/>
              <a:t>, </a:t>
            </a:r>
            <a:r>
              <a:rPr lang="en-US" sz="1600" dirty="0" err="1" smtClean="0"/>
              <a:t>Kantarcioglu</a:t>
            </a:r>
            <a:r>
              <a:rPr lang="en-US" sz="1600" dirty="0"/>
              <a:t>, </a:t>
            </a:r>
            <a:r>
              <a:rPr lang="en-US" sz="1600" dirty="0" smtClean="0"/>
              <a:t>and </a:t>
            </a:r>
            <a:r>
              <a:rPr lang="en-US" sz="1600" dirty="0" err="1" smtClean="0"/>
              <a:t>Thuraisingham</a:t>
            </a:r>
            <a:r>
              <a:rPr lang="en-US" sz="1600" dirty="0" smtClean="0"/>
              <a:t>. Differentiating </a:t>
            </a:r>
            <a:r>
              <a:rPr lang="en-US" sz="1600" dirty="0"/>
              <a:t>code from data in x86 binaries. </a:t>
            </a:r>
            <a:r>
              <a:rPr lang="en-US" sz="1600" i="1" dirty="0" smtClean="0"/>
              <a:t>Proc</a:t>
            </a:r>
            <a:r>
              <a:rPr lang="en-US" sz="1600" i="1" dirty="0"/>
              <a:t>. European Conference </a:t>
            </a:r>
            <a:r>
              <a:rPr lang="en-US" sz="1600" i="1" dirty="0" smtClean="0"/>
              <a:t>Machine Learning </a:t>
            </a:r>
            <a:r>
              <a:rPr lang="en-US" sz="1600" i="1" dirty="0"/>
              <a:t>and Principles and Practice of Knowledge Discovery in </a:t>
            </a:r>
            <a:r>
              <a:rPr lang="en-US" sz="1600" i="1" dirty="0" smtClean="0"/>
              <a:t>Databases (ECML PKDD)</a:t>
            </a:r>
            <a:r>
              <a:rPr lang="en-US" sz="1600" dirty="0" smtClean="0"/>
              <a:t>, 2011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1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Disassembly Stats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2049143"/>
              </p:ext>
            </p:extLst>
          </p:nvPr>
        </p:nvGraphicFramePr>
        <p:xfrm>
          <a:off x="1828800" y="1600200"/>
          <a:ext cx="5050972" cy="5055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/>
                <a:gridCol w="1262743"/>
                <a:gridCol w="1262743"/>
                <a:gridCol w="1262743"/>
              </a:tblGrid>
              <a:tr h="354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PPM Disassembler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0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</a:p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</a:p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smtClean="0"/>
                        <a:t>7zFM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smtClean="0"/>
                        <a:t>notepad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smtClean="0"/>
                        <a:t>WinRAR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99.982%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smtClean="0"/>
                        <a:t>mulberry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918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scummvm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99.988%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smtClean="0"/>
                        <a:t>Mfc42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99.987%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mplayerc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99.963%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revClient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99.893%</a:t>
                      </a:r>
                      <a:endParaRPr lang="en-US" dirty="0"/>
                    </a:p>
                  </a:txBody>
                  <a:tcPr/>
                </a:tc>
              </a:tr>
              <a:tr h="354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vmware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99.988%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Disassembler Stats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8784766"/>
              </p:ext>
            </p:extLst>
          </p:nvPr>
        </p:nvGraphicFramePr>
        <p:xfrm>
          <a:off x="0" y="1905000"/>
          <a:ext cx="91439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1600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instructions identified by our disassembler but not by IDA 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 #2:</a:t>
            </a:r>
            <a:br>
              <a:rPr lang="en-US" dirty="0" smtClean="0"/>
            </a:br>
            <a:r>
              <a:rPr lang="en-US" dirty="0" smtClean="0"/>
              <a:t>Lookup Table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Idea: Overwrite the old code bytes with the lookup table.</a:t>
            </a:r>
          </a:p>
          <a:p>
            <a:pPr lvl="1"/>
            <a:r>
              <a:rPr lang="en-US" dirty="0" smtClean="0"/>
              <a:t>PPM disassembler identifies most code bytes</a:t>
            </a:r>
          </a:p>
          <a:p>
            <a:pPr lvl="1"/>
            <a:r>
              <a:rPr lang="en-US" dirty="0" smtClean="0"/>
              <a:t>Also identifies subset that are possible computed jump destinations.</a:t>
            </a:r>
          </a:p>
          <a:p>
            <a:pPr lvl="1"/>
            <a:r>
              <a:rPr lang="en-US" dirty="0" smtClean="0"/>
              <a:t>Overwrite those destinations with our lookup table.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2763"/>
              </p:ext>
            </p:extLst>
          </p:nvPr>
        </p:nvGraphicFramePr>
        <p:xfrm>
          <a:off x="1524000" y="4450080"/>
          <a:ext cx="2133600" cy="1463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call </a:t>
                      </a:r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38600" y="513588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02740"/>
              </p:ext>
            </p:extLst>
          </p:nvPr>
        </p:nvGraphicFramePr>
        <p:xfrm>
          <a:off x="5334000" y="4450080"/>
          <a:ext cx="2438400" cy="1463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38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Rewritten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cmp</a:t>
                      </a:r>
                      <a:r>
                        <a:rPr lang="en-US" dirty="0" smtClean="0"/>
                        <a:t> [</a:t>
                      </a:r>
                      <a:r>
                        <a:rPr lang="en-US" dirty="0" err="1" smtClean="0"/>
                        <a:t>eax</a:t>
                      </a:r>
                      <a:r>
                        <a:rPr lang="en-US" dirty="0" smtClean="0"/>
                        <a:t>], 0xF4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cmovz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eax</a:t>
                      </a:r>
                      <a:r>
                        <a:rPr lang="en-US" baseline="0" dirty="0" smtClean="0"/>
                        <a:t>, [eax+1]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call </a:t>
                      </a:r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98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our Rewriter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Applications</a:t>
            </a:r>
          </a:p>
          <a:p>
            <a:pPr lvl="1"/>
            <a:r>
              <a:rPr lang="en-US" dirty="0" smtClean="0"/>
              <a:t>Binary randomization for </a:t>
            </a:r>
            <a:r>
              <a:rPr lang="en-US" dirty="0" err="1" smtClean="0"/>
              <a:t>RoP</a:t>
            </a:r>
            <a:r>
              <a:rPr lang="en-US" dirty="0" smtClean="0"/>
              <a:t> Defense (STIR)</a:t>
            </a:r>
          </a:p>
          <a:p>
            <a:pPr lvl="1"/>
            <a:r>
              <a:rPr lang="en-US" dirty="0" smtClean="0"/>
              <a:t>Machine-certified Software Fault Isolation (Reins)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" y="3530480"/>
            <a:ext cx="1524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86600" y="3530480"/>
            <a:ext cx="1676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Assembly Listing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349238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De-shingling Disassembler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76800" y="3492380"/>
            <a:ext cx="152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PPM</a:t>
            </a:r>
          </a:p>
          <a:p>
            <a:pPr algn="ctr"/>
            <a:r>
              <a:rPr lang="en-US" dirty="0" smtClean="0"/>
              <a:t>Pruner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0" y="4686299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Rewriter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543300" y="5905499"/>
            <a:ext cx="2057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Binary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001140" y="3752670"/>
            <a:ext cx="685800" cy="1652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267200" y="3767624"/>
            <a:ext cx="609600" cy="17162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400800" y="3774032"/>
            <a:ext cx="685800" cy="1652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 Arrow 13"/>
          <p:cNvSpPr/>
          <p:nvPr/>
        </p:nvSpPr>
        <p:spPr>
          <a:xfrm>
            <a:off x="1143000" y="4140080"/>
            <a:ext cx="2500001" cy="1063952"/>
          </a:xfrm>
          <a:prstGeom prst="bentArrow">
            <a:avLst>
              <a:gd name="adj1" fmla="val 11916"/>
              <a:gd name="adj2" fmla="val 10981"/>
              <a:gd name="adj3" fmla="val 9112"/>
              <a:gd name="adj4" fmla="val 43750"/>
            </a:avLst>
          </a:prstGeom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>
            <a:off x="5486400" y="4154323"/>
            <a:ext cx="2500001" cy="1063952"/>
          </a:xfrm>
          <a:prstGeom prst="bentArrow">
            <a:avLst>
              <a:gd name="adj1" fmla="val 11916"/>
              <a:gd name="adj2" fmla="val 10981"/>
              <a:gd name="adj3" fmla="val 9112"/>
              <a:gd name="adj4" fmla="val 43750"/>
            </a:avLst>
          </a:prstGeom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495800" y="5448299"/>
            <a:ext cx="152400" cy="4572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RoP</a:t>
            </a:r>
            <a:r>
              <a:rPr lang="en-US" dirty="0" smtClean="0"/>
              <a:t> Defense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RoP</a:t>
            </a:r>
            <a:r>
              <a:rPr lang="en-US" sz="3200" dirty="0" smtClean="0"/>
              <a:t> is one example of a broad class of attacks that require attackers to know or predict the location of binary features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3657600"/>
            <a:ext cx="83820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/>
              <a:t>Defense </a:t>
            </a:r>
            <a:r>
              <a:rPr lang="en-US" sz="3600" b="1" u="sng" dirty="0" smtClean="0"/>
              <a:t>Goal</a:t>
            </a:r>
          </a:p>
          <a:p>
            <a:pPr algn="ctr"/>
            <a:r>
              <a:rPr lang="en-US" sz="3600" dirty="0" smtClean="0"/>
              <a:t>Frustrate </a:t>
            </a:r>
            <a:r>
              <a:rPr lang="en-US" sz="3600" dirty="0"/>
              <a:t>such attacks by </a:t>
            </a:r>
            <a:r>
              <a:rPr lang="en-US" sz="3600" dirty="0" smtClean="0"/>
              <a:t>randomizing the feature space</a:t>
            </a:r>
            <a:endParaRPr lang="en-US" sz="3600" dirty="0"/>
          </a:p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Alternative:</a:t>
            </a:r>
            <a:r>
              <a:rPr lang="en-US" dirty="0" smtClean="0"/>
              <a:t> Build all your own custom software in-house from scratch (or contract trusted third-party to build from scratch).</a:t>
            </a:r>
          </a:p>
          <a:p>
            <a:pPr lvl="1"/>
            <a:r>
              <a:rPr lang="en-US" dirty="0" smtClean="0"/>
              <a:t>expensive, time-consuming</a:t>
            </a:r>
          </a:p>
          <a:p>
            <a:pPr lvl="1"/>
            <a:r>
              <a:rPr lang="en-US" dirty="0" smtClean="0"/>
              <a:t>error-prone (not built by specialists)</a:t>
            </a:r>
          </a:p>
          <a:p>
            <a:pPr lvl="2"/>
            <a:r>
              <a:rPr lang="en-US" dirty="0" smtClean="0"/>
              <a:t>63</a:t>
            </a:r>
            <a:r>
              <a:rPr lang="en-US" dirty="0"/>
              <a:t>% of in-house IT projects fail to meet their own </a:t>
            </a:r>
            <a:r>
              <a:rPr lang="en-US" dirty="0" smtClean="0"/>
              <a:t>specs [Standish Group, 2011 CHAOS Report]</a:t>
            </a:r>
          </a:p>
          <a:p>
            <a:pPr lvl="1"/>
            <a:r>
              <a:rPr lang="en-US" dirty="0" smtClean="0"/>
              <a:t>poor compatibility, hard to maintain</a:t>
            </a:r>
          </a:p>
          <a:p>
            <a:pPr lvl="1"/>
            <a:r>
              <a:rPr lang="en-US" dirty="0" smtClean="0"/>
              <a:t>very questionable security assurance</a:t>
            </a:r>
          </a:p>
          <a:p>
            <a:pPr lvl="2"/>
            <a:r>
              <a:rPr lang="en-US" dirty="0" smtClean="0"/>
              <a:t>vulnerable to insider threats, less tested, shaky design, etc.</a:t>
            </a:r>
          </a:p>
          <a:p>
            <a:r>
              <a:rPr lang="en-US" dirty="0" smtClean="0"/>
              <a:t>Many COTS advantages</a:t>
            </a:r>
          </a:p>
          <a:p>
            <a:pPr lvl="1"/>
            <a:r>
              <a:rPr lang="en-US" dirty="0" smtClean="0"/>
              <a:t>constantly updated for new threats</a:t>
            </a:r>
          </a:p>
          <a:p>
            <a:pPr lvl="1"/>
            <a:r>
              <a:rPr lang="en-US" dirty="0" smtClean="0"/>
              <a:t>tested on a mass scale</a:t>
            </a:r>
          </a:p>
          <a:p>
            <a:pPr lvl="1"/>
            <a:r>
              <a:rPr lang="en-US" dirty="0" smtClean="0"/>
              <a:t>crafted &amp; maintained by specialists</a:t>
            </a:r>
          </a:p>
          <a:p>
            <a:pPr lvl="1"/>
            <a:r>
              <a:rPr lang="en-US" dirty="0" smtClean="0"/>
              <a:t>cheaper, mass-produced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6784848" cy="12954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</a:t>
            </a:r>
            <a:r>
              <a:rPr lang="en-US" dirty="0" smtClean="0"/>
              <a:t>elf-</a:t>
            </a:r>
            <a:r>
              <a:rPr lang="en-US" u="sng" dirty="0" smtClean="0"/>
              <a:t>T</a:t>
            </a:r>
            <a:r>
              <a:rPr lang="en-US" dirty="0" smtClean="0"/>
              <a:t>ransforming 			      </a:t>
            </a:r>
            <a:r>
              <a:rPr lang="en-US" u="sng" dirty="0" smtClean="0"/>
              <a:t>I</a:t>
            </a:r>
            <a:r>
              <a:rPr lang="en-US" dirty="0" smtClean="0"/>
              <a:t>nstruction </a:t>
            </a:r>
            <a:r>
              <a:rPr lang="en-US" u="sng" dirty="0" smtClean="0"/>
              <a:t>R</a:t>
            </a:r>
            <a:r>
              <a:rPr lang="en-US" dirty="0" smtClean="0"/>
              <a:t>elocation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2286000"/>
            <a:ext cx="5641848" cy="251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Randomly reorder all the basic blocks every time the program loads</a:t>
            </a:r>
          </a:p>
          <a:p>
            <a:pPr lvl="1"/>
            <a:r>
              <a:rPr lang="en-US" dirty="0" smtClean="0"/>
              <a:t>Attacker cannot reliably locate gadgets for </a:t>
            </a:r>
            <a:r>
              <a:rPr lang="en-US" dirty="0" err="1" smtClean="0"/>
              <a:t>RoP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Astronomically low chance of attack success due to much higher entropy than ASLR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0"/>
            <a:ext cx="6784848" cy="12954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STIR -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455776" y="2667000"/>
            <a:ext cx="1982624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 2</a:t>
            </a:r>
            <a:r>
              <a:rPr lang="en-US" u="sng" baseline="30000" dirty="0" smtClean="0"/>
              <a:t>0</a:t>
            </a:r>
            <a:endParaRPr lang="en-US" u="sng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2373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 2</a:t>
            </a:r>
            <a:r>
              <a:rPr lang="en-US" u="sng" baseline="30000" dirty="0" smtClean="0"/>
              <a:t>31</a:t>
            </a:r>
            <a:endParaRPr lang="en-US" u="sng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537395" y="4970584"/>
            <a:ext cx="1803590" cy="4396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3936390"/>
            <a:ext cx="1803590" cy="4070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lib3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7395" y="3429000"/>
            <a:ext cx="1803590" cy="4337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lib2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7395" y="2895600"/>
            <a:ext cx="180359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lib1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5776" y="2057400"/>
            <a:ext cx="1982624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User  Address  Space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6800" y="2954304"/>
            <a:ext cx="152400" cy="34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2954303"/>
            <a:ext cx="154604" cy="3405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2954302"/>
            <a:ext cx="159012" cy="3405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0" y="2949924"/>
            <a:ext cx="150968" cy="3449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76400" y="2949923"/>
            <a:ext cx="152400" cy="3405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2949922"/>
            <a:ext cx="152400" cy="3405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2949924"/>
            <a:ext cx="142374" cy="340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33600" y="2949924"/>
            <a:ext cx="152400" cy="340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6800" y="3469436"/>
            <a:ext cx="152400" cy="34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19200" y="3469435"/>
            <a:ext cx="154604" cy="3405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3469434"/>
            <a:ext cx="159012" cy="3405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24000" y="3465056"/>
            <a:ext cx="150968" cy="3449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76400" y="3465055"/>
            <a:ext cx="152400" cy="3405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828800" y="3465054"/>
            <a:ext cx="152400" cy="3405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81200" y="3465056"/>
            <a:ext cx="142374" cy="340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33600" y="3465056"/>
            <a:ext cx="152400" cy="340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66800" y="3966782"/>
            <a:ext cx="152400" cy="34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19200" y="3966781"/>
            <a:ext cx="154604" cy="3405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71600" y="3966780"/>
            <a:ext cx="159012" cy="3405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0" y="3962402"/>
            <a:ext cx="150968" cy="3449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76400" y="3962401"/>
            <a:ext cx="152400" cy="3405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828800" y="3962400"/>
            <a:ext cx="152400" cy="3405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81200" y="3962402"/>
            <a:ext cx="142374" cy="340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133600" y="3962402"/>
            <a:ext cx="152400" cy="340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66800" y="5033582"/>
            <a:ext cx="152400" cy="34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19200" y="5033581"/>
            <a:ext cx="154604" cy="3405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371600" y="5033580"/>
            <a:ext cx="159012" cy="3405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24000" y="5029202"/>
            <a:ext cx="150968" cy="3449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76400" y="5029201"/>
            <a:ext cx="152400" cy="3405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828800" y="5029200"/>
            <a:ext cx="152400" cy="3405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981200" y="5029202"/>
            <a:ext cx="142374" cy="340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33600" y="5029202"/>
            <a:ext cx="152400" cy="340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3333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4983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22222E-6 L 0.08264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4965 0.00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69 L -0.01701 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5 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69 L 0.01666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39 L -0.06666 0.0020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3333 2.2222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4983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22222E-6 L 0.08264 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4965 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69 L -0.01701 0.001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5 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69 L 0.01666 0.001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39 L -0.06666 0.002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3333 2.22222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4983 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22222E-6 L 0.08264 2.22222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4965 0.000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69 L -0.01701 0.0013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5 2.22222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69 L 0.01666 0.00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39 L -0.06666 0.0020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3333 2.22222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4983 0.0002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22222E-6 L 0.08264 2.22222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4965 0.0004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69 L -0.01701 0.0013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5 2.22222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69 L 0.01666 0.0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39 L -0.06666 0.0020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STIR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Supports Windows PE and Linux ELF files</a:t>
            </a:r>
          </a:p>
          <a:p>
            <a:r>
              <a:rPr lang="en-US" dirty="0" smtClean="0"/>
              <a:t>Tested on SPEC2000 benchmarks and the entire </a:t>
            </a:r>
            <a:r>
              <a:rPr lang="en-US" dirty="0" err="1" smtClean="0"/>
              <a:t>coreutils</a:t>
            </a:r>
            <a:r>
              <a:rPr lang="en-US" dirty="0" smtClean="0"/>
              <a:t> chain for Linux</a:t>
            </a:r>
          </a:p>
          <a:p>
            <a:r>
              <a:rPr lang="en-US" dirty="0" smtClean="0"/>
              <a:t>1.5% overhead on average</a:t>
            </a:r>
          </a:p>
          <a:p>
            <a:r>
              <a:rPr lang="en-US" dirty="0" err="1" smtClean="0"/>
              <a:t>Wartell</a:t>
            </a:r>
            <a:r>
              <a:rPr lang="en-US" dirty="0" smtClean="0"/>
              <a:t>, Mohan, Hamlen, and Lin.  Binary Stirring: Self-randomizing Instruction Addresses of Legacy x86 Binary Code.  </a:t>
            </a:r>
            <a:r>
              <a:rPr lang="en-US" i="1" dirty="0" smtClean="0"/>
              <a:t>Proc. ACM Computer and Communications Security (CCS)</a:t>
            </a:r>
            <a:r>
              <a:rPr lang="en-US" dirty="0" smtClean="0"/>
              <a:t>, 2012.</a:t>
            </a:r>
          </a:p>
          <a:p>
            <a:pPr lvl="1"/>
            <a:r>
              <a:rPr lang="en-US" dirty="0" smtClean="0"/>
              <a:t>Won 2</a:t>
            </a:r>
            <a:r>
              <a:rPr lang="en-US" baseline="30000" dirty="0" smtClean="0"/>
              <a:t>nd</a:t>
            </a:r>
            <a:r>
              <a:rPr lang="en-US" dirty="0" smtClean="0"/>
              <a:t> place in the NYU-Poly AT&amp;T Best Applied Security Paper of the Year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 Reduction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464634"/>
              </p:ext>
            </p:extLst>
          </p:nvPr>
        </p:nvGraphicFramePr>
        <p:xfrm>
          <a:off x="152400" y="16002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STIR Runtime Overhead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83901717"/>
              </p:ext>
            </p:extLst>
          </p:nvPr>
        </p:nvGraphicFramePr>
        <p:xfrm>
          <a:off x="152400" y="16002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STIR Runtime Overhead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29031676"/>
              </p:ext>
            </p:extLst>
          </p:nvPr>
        </p:nvGraphicFramePr>
        <p:xfrm>
          <a:off x="0" y="1676400"/>
          <a:ext cx="8991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Safety Policy Enforcement with Machine-provable Assurance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45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70809" y="3667125"/>
            <a:ext cx="20193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</a:t>
            </a:r>
          </a:p>
          <a:p>
            <a:pPr algn="ctr"/>
            <a:r>
              <a:rPr lang="en-US" dirty="0" smtClean="0"/>
              <a:t>Rewriter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301336" y="4001912"/>
            <a:ext cx="1669473" cy="781050"/>
            <a:chOff x="273627" y="4982987"/>
            <a:chExt cx="1669473" cy="781050"/>
          </a:xfrm>
        </p:grpSpPr>
        <p:sp>
          <p:nvSpPr>
            <p:cNvPr id="26" name="Oval 25"/>
            <p:cNvSpPr/>
            <p:nvPr/>
          </p:nvSpPr>
          <p:spPr>
            <a:xfrm>
              <a:off x="273627" y="4982987"/>
              <a:ext cx="1295400" cy="78105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600" dirty="0" smtClean="0"/>
                <a:t>untrusted</a:t>
              </a:r>
            </a:p>
            <a:p>
              <a:pPr algn="ctr"/>
              <a:r>
                <a:rPr lang="en-US" sz="1600" dirty="0" smtClean="0"/>
                <a:t>binary code</a:t>
              </a:r>
              <a:endParaRPr lang="en-US" sz="1600" dirty="0"/>
            </a:p>
          </p:txBody>
        </p:sp>
        <p:cxnSp>
          <p:nvCxnSpPr>
            <p:cNvPr id="29" name="Straight Arrow Connector 28"/>
            <p:cNvCxnSpPr>
              <a:stCxn id="26" idx="6"/>
              <a:endCxn id="27" idx="1"/>
            </p:cNvCxnSpPr>
            <p:nvPr/>
          </p:nvCxnSpPr>
          <p:spPr>
            <a:xfrm flipV="1">
              <a:off x="1569027" y="5372100"/>
              <a:ext cx="374073" cy="141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990109" y="4010731"/>
            <a:ext cx="1524000" cy="762000"/>
            <a:chOff x="3962400" y="4991806"/>
            <a:chExt cx="1524000" cy="762000"/>
          </a:xfrm>
        </p:grpSpPr>
        <p:sp>
          <p:nvSpPr>
            <p:cNvPr id="28" name="Oval 27"/>
            <p:cNvSpPr/>
            <p:nvPr/>
          </p:nvSpPr>
          <p:spPr>
            <a:xfrm>
              <a:off x="4267200" y="4991806"/>
              <a:ext cx="1219200" cy="762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600" dirty="0" smtClean="0"/>
                <a:t>secure</a:t>
              </a:r>
            </a:p>
            <a:p>
              <a:pPr algn="ctr"/>
              <a:r>
                <a:rPr lang="en-US" sz="1600" dirty="0" smtClean="0"/>
                <a:t>binary</a:t>
              </a:r>
              <a:endParaRPr lang="en-US" sz="1600" dirty="0"/>
            </a:p>
          </p:txBody>
        </p:sp>
        <p:cxnSp>
          <p:nvCxnSpPr>
            <p:cNvPr id="30" name="Straight Arrow Connector 29"/>
            <p:cNvCxnSpPr>
              <a:stCxn id="27" idx="3"/>
              <a:endCxn id="28" idx="2"/>
            </p:cNvCxnSpPr>
            <p:nvPr/>
          </p:nvCxnSpPr>
          <p:spPr>
            <a:xfrm>
              <a:off x="3962400" y="5372100"/>
              <a:ext cx="304800" cy="70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lowchart: Decision 31"/>
          <p:cNvSpPr/>
          <p:nvPr/>
        </p:nvSpPr>
        <p:spPr>
          <a:xfrm>
            <a:off x="6480462" y="4033404"/>
            <a:ext cx="1219200" cy="71806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Verifier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8" idx="6"/>
            <a:endCxn id="32" idx="1"/>
          </p:cNvCxnSpPr>
          <p:nvPr/>
        </p:nvCxnSpPr>
        <p:spPr>
          <a:xfrm>
            <a:off x="5514109" y="4391731"/>
            <a:ext cx="966353" cy="70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7699662" y="4206359"/>
            <a:ext cx="1103331" cy="369332"/>
            <a:chOff x="7671953" y="5187434"/>
            <a:chExt cx="1103331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7910945" y="5187434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deploy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2" idx="3"/>
              <a:endCxn id="35" idx="1"/>
            </p:cNvCxnSpPr>
            <p:nvPr/>
          </p:nvCxnSpPr>
          <p:spPr>
            <a:xfrm flipV="1">
              <a:off x="7671953" y="5372100"/>
              <a:ext cx="238992" cy="141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6715600" y="4751470"/>
            <a:ext cx="748923" cy="687440"/>
            <a:chOff x="6687891" y="5732545"/>
            <a:chExt cx="748923" cy="687440"/>
          </a:xfrm>
        </p:grpSpPr>
        <p:sp>
          <p:nvSpPr>
            <p:cNvPr id="38" name="TextBox 37"/>
            <p:cNvSpPr txBox="1"/>
            <p:nvPr/>
          </p:nvSpPr>
          <p:spPr>
            <a:xfrm>
              <a:off x="6687891" y="6050653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2" idx="2"/>
              <a:endCxn id="38" idx="0"/>
            </p:cNvCxnSpPr>
            <p:nvPr/>
          </p:nvCxnSpPr>
          <p:spPr>
            <a:xfrm>
              <a:off x="7062353" y="5732545"/>
              <a:ext cx="0" cy="31810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332759" y="2295525"/>
            <a:ext cx="1295400" cy="1371600"/>
            <a:chOff x="2305050" y="3276600"/>
            <a:chExt cx="1295400" cy="1371600"/>
          </a:xfrm>
        </p:grpSpPr>
        <p:sp>
          <p:nvSpPr>
            <p:cNvPr id="40" name="Oval 39"/>
            <p:cNvSpPr/>
            <p:nvPr/>
          </p:nvSpPr>
          <p:spPr>
            <a:xfrm>
              <a:off x="2305050" y="3276600"/>
              <a:ext cx="1295400" cy="781050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safety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policy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>
              <a:stCxn id="40" idx="4"/>
              <a:endCxn id="27" idx="0"/>
            </p:cNvCxnSpPr>
            <p:nvPr/>
          </p:nvCxnSpPr>
          <p:spPr>
            <a:xfrm>
              <a:off x="2952750" y="4057650"/>
              <a:ext cx="0" cy="59055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Elbow Connector 42"/>
          <p:cNvCxnSpPr>
            <a:stCxn id="40" idx="6"/>
            <a:endCxn id="32" idx="0"/>
          </p:cNvCxnSpPr>
          <p:nvPr/>
        </p:nvCxnSpPr>
        <p:spPr>
          <a:xfrm>
            <a:off x="3628159" y="2686050"/>
            <a:ext cx="3461903" cy="1347354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9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API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1828800"/>
            <a:ext cx="6682150" cy="2862322"/>
          </a:xfrm>
          <a:prstGeom prst="rect">
            <a:avLst/>
          </a:prstGeom>
          <a:solidFill>
            <a:schemeClr val="accent5"/>
          </a:solidFill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function</a:t>
            </a:r>
            <a:r>
              <a:rPr lang="en-US" dirty="0" smtClean="0"/>
              <a:t> conn = ws2_32::connect(</a:t>
            </a:r>
          </a:p>
          <a:p>
            <a:r>
              <a:rPr lang="en-US" dirty="0"/>
              <a:t> </a:t>
            </a:r>
            <a:r>
              <a:rPr lang="en-US" dirty="0" smtClean="0"/>
              <a:t> SOCKET,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sockaddr_in</a:t>
            </a:r>
            <a:r>
              <a:rPr lang="en-US" dirty="0" smtClean="0"/>
              <a:t> *, </a:t>
            </a:r>
            <a:r>
              <a:rPr lang="en-US" dirty="0" err="1" smtClean="0"/>
              <a:t>int</a:t>
            </a:r>
            <a:r>
              <a:rPr lang="en-US" dirty="0" smtClean="0"/>
              <a:t>) -&gt;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function</a:t>
            </a:r>
            <a:r>
              <a:rPr lang="en-US" dirty="0" smtClean="0"/>
              <a:t> </a:t>
            </a:r>
            <a:r>
              <a:rPr lang="en-US" dirty="0" err="1" smtClean="0"/>
              <a:t>cfile</a:t>
            </a:r>
            <a:r>
              <a:rPr lang="en-US" dirty="0" smtClean="0"/>
              <a:t> = kernel32::</a:t>
            </a:r>
            <a:r>
              <a:rPr lang="en-US" dirty="0" err="1" smtClean="0"/>
              <a:t>CreateFileW</a:t>
            </a:r>
            <a:r>
              <a:rPr lang="en-US" dirty="0" smtClean="0"/>
              <a:t>(</a:t>
            </a:r>
          </a:p>
          <a:p>
            <a:r>
              <a:rPr lang="en-US" dirty="0"/>
              <a:t> </a:t>
            </a:r>
            <a:r>
              <a:rPr lang="en-US" dirty="0" smtClean="0"/>
              <a:t> LPCWSTR, DWORD, DWORD, LPSECURITY_ATTRIBUTES,</a:t>
            </a:r>
          </a:p>
          <a:p>
            <a:r>
              <a:rPr lang="en-US" dirty="0"/>
              <a:t> </a:t>
            </a:r>
            <a:r>
              <a:rPr lang="en-US" dirty="0" smtClean="0"/>
              <a:t> DWORD, DWORD, HANDLE) -&gt; HANDLE WINAPI;</a:t>
            </a:r>
          </a:p>
          <a:p>
            <a:endParaRPr lang="en-US" dirty="0"/>
          </a:p>
          <a:p>
            <a:r>
              <a:rPr lang="en-US" b="1" dirty="0" smtClean="0"/>
              <a:t>event</a:t>
            </a:r>
            <a:r>
              <a:rPr lang="en-US" dirty="0" smtClean="0"/>
              <a:t> e1 = conn(_, {</a:t>
            </a:r>
            <a:r>
              <a:rPr lang="en-US" dirty="0" err="1" smtClean="0"/>
              <a:t>sin_port</a:t>
            </a:r>
            <a:r>
              <a:rPr lang="en-US" dirty="0" smtClean="0"/>
              <a:t>=25}, _) -&gt; 0;</a:t>
            </a:r>
          </a:p>
          <a:p>
            <a:r>
              <a:rPr lang="en-US" b="1" dirty="0" smtClean="0"/>
              <a:t>event</a:t>
            </a:r>
            <a:r>
              <a:rPr lang="en-US" dirty="0" smtClean="0"/>
              <a:t> e2 = </a:t>
            </a:r>
            <a:r>
              <a:rPr lang="en-US" dirty="0" err="1" smtClean="0"/>
              <a:t>cfile</a:t>
            </a:r>
            <a:r>
              <a:rPr lang="en-US" dirty="0" smtClean="0"/>
              <a:t>(“*.exe”, _, _, _, _, _, _) -&gt; _;</a:t>
            </a:r>
          </a:p>
          <a:p>
            <a:endParaRPr lang="en-US" dirty="0"/>
          </a:p>
          <a:p>
            <a:r>
              <a:rPr lang="en-US" b="1" dirty="0" smtClean="0"/>
              <a:t>policy</a:t>
            </a:r>
            <a:r>
              <a:rPr lang="en-US" dirty="0" smtClean="0"/>
              <a:t> = e1* + e2*;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0569" y="4914248"/>
            <a:ext cx="6851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Policy:</a:t>
            </a:r>
            <a:r>
              <a:rPr lang="en-US" sz="2000" dirty="0" smtClean="0"/>
              <a:t>  Applications may not both open email connections</a:t>
            </a:r>
          </a:p>
          <a:p>
            <a:r>
              <a:rPr lang="en-US" sz="2000" i="1" dirty="0" smtClean="0"/>
              <a:t>and</a:t>
            </a:r>
            <a:r>
              <a:rPr lang="en-US" sz="2000" dirty="0" smtClean="0"/>
              <a:t> create files whose names end in “.exe”.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02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Monitor In-lining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In-line security checks as rewriting progresses</a:t>
            </a:r>
          </a:p>
          <a:p>
            <a:pPr lvl="1"/>
            <a:r>
              <a:rPr lang="en-US" dirty="0" smtClean="0"/>
              <a:t>checks </a:t>
            </a:r>
            <a:r>
              <a:rPr lang="en-US" dirty="0" err="1" smtClean="0"/>
              <a:t>uncircumventable</a:t>
            </a:r>
            <a:r>
              <a:rPr lang="en-US" dirty="0" smtClean="0"/>
              <a:t> due to control-flow and memory safety</a:t>
            </a:r>
          </a:p>
          <a:p>
            <a:pPr lvl="1"/>
            <a:r>
              <a:rPr lang="en-US" dirty="0" smtClean="0"/>
              <a:t>ensures </a:t>
            </a:r>
            <a:r>
              <a:rPr lang="en-US" i="1" dirty="0" smtClean="0"/>
              <a:t>complete mediation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60218" y="3581400"/>
            <a:ext cx="83820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Rewritten Binary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41218" y="4114800"/>
            <a:ext cx="1752600" cy="990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Rewritten Code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08618" y="4114800"/>
            <a:ext cx="1752600" cy="990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Libraries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13018" y="4114800"/>
            <a:ext cx="16764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Inline</a:t>
            </a:r>
          </a:p>
          <a:p>
            <a:pPr algn="ctr"/>
            <a:r>
              <a:rPr lang="en-US" dirty="0" smtClean="0"/>
              <a:t>Reference </a:t>
            </a:r>
          </a:p>
          <a:p>
            <a:pPr algn="ctr"/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493818" y="4419600"/>
            <a:ext cx="12192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389418" y="4419600"/>
            <a:ext cx="12192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493818" y="4610100"/>
            <a:ext cx="1219200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389418" y="4610100"/>
            <a:ext cx="1219200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2282952" cy="990600"/>
          </a:xfrm>
        </p:spPr>
        <p:txBody>
          <a:bodyPr/>
          <a:lstStyle/>
          <a:p>
            <a:r>
              <a:rPr lang="en-US" dirty="0" smtClean="0"/>
              <a:t>REINS -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Prototype targets full Windows XP/7/8 OS</a:t>
            </a:r>
          </a:p>
          <a:p>
            <a:pPr lvl="1"/>
            <a:r>
              <a:rPr lang="en-US" dirty="0" smtClean="0"/>
              <a:t>significantly harder than Linux</a:t>
            </a:r>
          </a:p>
          <a:p>
            <a:r>
              <a:rPr lang="en-US" dirty="0" smtClean="0"/>
              <a:t>2.4% average runtime overhead</a:t>
            </a:r>
          </a:p>
          <a:p>
            <a:r>
              <a:rPr lang="en-US" dirty="0" smtClean="0"/>
              <a:t>15% average process size increase</a:t>
            </a:r>
          </a:p>
          <a:p>
            <a:r>
              <a:rPr lang="en-US" dirty="0" smtClean="0"/>
              <a:t>Tested on SPEC2000, malware, and large GUI binaries</a:t>
            </a:r>
          </a:p>
          <a:p>
            <a:pPr lvl="1"/>
            <a:r>
              <a:rPr lang="en-US" dirty="0" smtClean="0"/>
              <a:t>Eureka email client and </a:t>
            </a:r>
            <a:r>
              <a:rPr lang="en-US" dirty="0" err="1" smtClean="0"/>
              <a:t>DOSBox</a:t>
            </a:r>
            <a:r>
              <a:rPr lang="en-US" dirty="0" smtClean="0"/>
              <a:t>, much larger than any previous implementation had accomplished</a:t>
            </a:r>
          </a:p>
          <a:p>
            <a:r>
              <a:rPr lang="en-US" dirty="0" err="1" smtClean="0"/>
              <a:t>Wartell</a:t>
            </a:r>
            <a:r>
              <a:rPr lang="en-US" dirty="0" smtClean="0"/>
              <a:t>, Mohan, Hamlen, and Lin.  Securing Untrusted Code via Compiler-Agnostic Binary Rewriting. </a:t>
            </a:r>
            <a:r>
              <a:rPr lang="en-US" i="1" dirty="0" smtClean="0"/>
              <a:t>Proc. 28</a:t>
            </a:r>
            <a:r>
              <a:rPr lang="en-US" i="1" baseline="30000" dirty="0" smtClean="0"/>
              <a:t>th</a:t>
            </a:r>
            <a:r>
              <a:rPr lang="en-US" i="1" dirty="0" smtClean="0"/>
              <a:t> Annual Computer Security Applications Conference</a:t>
            </a:r>
            <a:r>
              <a:rPr lang="en-US" dirty="0" smtClean="0"/>
              <a:t>, 2012.</a:t>
            </a:r>
          </a:p>
          <a:p>
            <a:pPr lvl="1"/>
            <a:r>
              <a:rPr lang="en-US" dirty="0" smtClean="0"/>
              <a:t>won Best Student Paper at ACSAC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152400"/>
            <a:ext cx="6248400" cy="1072662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Re</a:t>
            </a:r>
            <a:r>
              <a:rPr lang="en-US" dirty="0" smtClean="0"/>
              <a:t>writing and </a:t>
            </a:r>
          </a:p>
          <a:p>
            <a:r>
              <a:rPr lang="en-US" u="sng" dirty="0" smtClean="0"/>
              <a:t>In</a:t>
            </a:r>
            <a:r>
              <a:rPr lang="en-US" dirty="0" smtClean="0"/>
              <a:t>-lining </a:t>
            </a:r>
            <a:r>
              <a:rPr lang="en-US" u="sng" dirty="0" smtClean="0"/>
              <a:t>S</a:t>
            </a:r>
            <a:r>
              <a:rPr lang="en-US" dirty="0" smtClean="0"/>
              <a:t>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Used </a:t>
            </a:r>
            <a:r>
              <a:rPr lang="en-US" dirty="0" err="1" smtClean="0"/>
              <a:t>PittSFIeld</a:t>
            </a:r>
            <a:r>
              <a:rPr lang="en-US" dirty="0" smtClean="0"/>
              <a:t> approach [</a:t>
            </a:r>
            <a:r>
              <a:rPr lang="en-US" dirty="0" err="1" smtClean="0"/>
              <a:t>McCamant</a:t>
            </a:r>
            <a:r>
              <a:rPr lang="en-US" dirty="0" smtClean="0"/>
              <a:t> &amp; </a:t>
            </a:r>
            <a:r>
              <a:rPr lang="en-US" dirty="0" err="1" smtClean="0"/>
              <a:t>Morrisett</a:t>
            </a:r>
            <a:r>
              <a:rPr lang="en-US" dirty="0" smtClean="0"/>
              <a:t>, 2006]</a:t>
            </a:r>
          </a:p>
          <a:p>
            <a:pPr lvl="1"/>
            <a:r>
              <a:rPr lang="en-US" dirty="0" smtClean="0"/>
              <a:t> Break binaries into chunks</a:t>
            </a:r>
          </a:p>
          <a:p>
            <a:pPr lvl="2"/>
            <a:r>
              <a:rPr lang="en-US" dirty="0" smtClean="0"/>
              <a:t>chunk – fixed length (16 byte) basic blocks</a:t>
            </a:r>
          </a:p>
          <a:p>
            <a:pPr lvl="1"/>
            <a:r>
              <a:rPr lang="en-US" dirty="0" smtClean="0"/>
              <a:t>Only one extra guard instruction necessary</a:t>
            </a:r>
          </a:p>
          <a:p>
            <a:pPr lvl="1"/>
            <a:r>
              <a:rPr lang="en-US" dirty="0" smtClean="0"/>
              <a:t>Mask instruction only affects violating 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49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67213"/>
              </p:ext>
            </p:extLst>
          </p:nvPr>
        </p:nvGraphicFramePr>
        <p:xfrm>
          <a:off x="1066800" y="4343400"/>
          <a:ext cx="2286000" cy="1828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86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call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733800" y="50292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95882"/>
              </p:ext>
            </p:extLst>
          </p:nvPr>
        </p:nvGraphicFramePr>
        <p:xfrm>
          <a:off x="5181600" y="4343400"/>
          <a:ext cx="3048000" cy="1828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Rewritten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cmp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[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], 0xF4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cmovz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, [eax+1]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and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, 0x0FFFFFF0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call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04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COTS Software so Insecure?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Huge and constantly evolving</a:t>
            </a:r>
          </a:p>
          <a:p>
            <a:pPr lvl="1"/>
            <a:r>
              <a:rPr lang="en-US" dirty="0" smtClean="0"/>
              <a:t>Windows XP has 40 million lines of code</a:t>
            </a:r>
          </a:p>
          <a:p>
            <a:pPr lvl="1"/>
            <a:r>
              <a:rPr lang="en-US" dirty="0" smtClean="0"/>
              <a:t>Microsoft Office had 30 million lines in 2006</a:t>
            </a:r>
          </a:p>
          <a:p>
            <a:pPr lvl="1"/>
            <a:r>
              <a:rPr lang="en-US" dirty="0" err="1" smtClean="0"/>
              <a:t>Debian</a:t>
            </a:r>
            <a:r>
              <a:rPr lang="en-US" dirty="0" smtClean="0"/>
              <a:t> 5.0 has a staggering 324 million lines!</a:t>
            </a:r>
          </a:p>
          <a:p>
            <a:pPr lvl="2"/>
            <a:r>
              <a:rPr lang="en-US" dirty="0" smtClean="0"/>
              <a:t>contrast: Space shuttle has only 2.5 million moving parts!</a:t>
            </a:r>
          </a:p>
          <a:p>
            <a:r>
              <a:rPr lang="en-US" dirty="0" smtClean="0"/>
              <a:t>Often written in unsafe languages</a:t>
            </a:r>
          </a:p>
          <a:p>
            <a:pPr lvl="1"/>
            <a:r>
              <a:rPr lang="en-US" dirty="0" smtClean="0"/>
              <a:t>C, C++, VC++, Visual Basic, scripting languages, …</a:t>
            </a:r>
          </a:p>
          <a:p>
            <a:r>
              <a:rPr lang="en-US" dirty="0" smtClean="0"/>
              <a:t>Increasingly sophisticated attacks</a:t>
            </a:r>
          </a:p>
          <a:p>
            <a:pPr lvl="1"/>
            <a:r>
              <a:rPr lang="en-US" dirty="0" smtClean="0"/>
              <a:t>buffer-overrun</a:t>
            </a:r>
          </a:p>
          <a:p>
            <a:pPr lvl="1"/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endParaRPr lang="en-US" dirty="0" smtClean="0"/>
          </a:p>
          <a:p>
            <a:pPr lvl="1"/>
            <a:r>
              <a:rPr lang="en-US" dirty="0" smtClean="0"/>
              <a:t>return-oriented programming (</a:t>
            </a:r>
            <a:r>
              <a:rPr lang="en-US" dirty="0" err="1" smtClean="0"/>
              <a:t>RoP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9913" y="3581400"/>
            <a:ext cx="8493087" cy="3124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Table w/ Masking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939290"/>
            <a:ext cx="2318134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:0040CC9B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3267" y="1939290"/>
            <a:ext cx="3352800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5223" y="1939290"/>
            <a:ext cx="2148043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FF DO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467" y="3874532"/>
            <a:ext cx="2318134" cy="11546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.tnew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:0052A1C0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:0052A1C3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.tnew: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0052A1C7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:0052A1CE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3267" y="3874532"/>
            <a:ext cx="3352800" cy="11546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byte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F4h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cmovz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[eax+1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0x0FFFFFF0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1" y="3874532"/>
            <a:ext cx="2177666" cy="11546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80 38 F4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44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40 01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FF D0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24846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Original Instruction: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7467" y="3581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Rewritten Instructions: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577467" y="5368290"/>
            <a:ext cx="2318134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.told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:00411A40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73267" y="5368290"/>
            <a:ext cx="3352800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F4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0x534AB0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1" y="5368290"/>
            <a:ext cx="2177666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F4 B9 4A 53 00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7467" y="505901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Rewritten Jump Table: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69912" y="3429000"/>
            <a:ext cx="8645487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2853690"/>
            <a:ext cx="2318134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:00411A40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73267" y="2853690"/>
            <a:ext cx="3352800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5223" y="2853690"/>
            <a:ext cx="2148043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5B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272" y="2539246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Original Possible Target: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577467" y="6118622"/>
            <a:ext cx="2318134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.tnew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:00534AB0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3267" y="6118622"/>
            <a:ext cx="3352800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1" y="6118622"/>
            <a:ext cx="2177666" cy="4229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5B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7467" y="5791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Rewritten Target: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331FAA-50EC-4C56-9D36-99FA80716BE4}" type="slidenum">
              <a:rPr lang="en-US" smtClean="0"/>
              <a:t>50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073267" y="1636514"/>
            <a:ext cx="277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ax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0x411A40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4592656" y="2082046"/>
            <a:ext cx="436544" cy="11183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3267" y="3593068"/>
            <a:ext cx="277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ax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0x411A40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3267" y="3581400"/>
            <a:ext cx="277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ax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0x534AB0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Curved Right Arrow 32"/>
          <p:cNvSpPr/>
          <p:nvPr/>
        </p:nvSpPr>
        <p:spPr>
          <a:xfrm>
            <a:off x="4572000" y="4074914"/>
            <a:ext cx="436544" cy="3446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Right Arrow 33"/>
          <p:cNvSpPr/>
          <p:nvPr/>
        </p:nvSpPr>
        <p:spPr>
          <a:xfrm>
            <a:off x="4572000" y="4303514"/>
            <a:ext cx="436544" cy="3446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Right Arrow 31"/>
          <p:cNvSpPr/>
          <p:nvPr/>
        </p:nvSpPr>
        <p:spPr>
          <a:xfrm>
            <a:off x="4572000" y="4800600"/>
            <a:ext cx="436544" cy="16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Right Arrow 34"/>
          <p:cNvSpPr/>
          <p:nvPr/>
        </p:nvSpPr>
        <p:spPr>
          <a:xfrm>
            <a:off x="4572000" y="4532114"/>
            <a:ext cx="436544" cy="3446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 animBg="1"/>
      <p:bldP spid="30" grpId="0"/>
      <p:bldP spid="30" grpId="1"/>
      <p:bldP spid="31" grpId="0"/>
      <p:bldP spid="33" grpId="0" animBg="1"/>
      <p:bldP spid="34" grpId="0" animBg="1"/>
      <p:bldP spid="32" grpId="0" animBg="1"/>
      <p:bldP spid="3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 Overhead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51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95085333"/>
              </p:ext>
            </p:extLst>
          </p:nvPr>
        </p:nvGraphicFramePr>
        <p:xfrm>
          <a:off x="152400" y="16002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4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 code is verifiable with a simple algorithm based on </a:t>
            </a:r>
            <a:r>
              <a:rPr lang="en-US" dirty="0" err="1" smtClean="0"/>
              <a:t>PittSFIeld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McCamant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Morrisett</a:t>
            </a:r>
            <a:r>
              <a:rPr lang="en-US" sz="2400" dirty="0" smtClean="0"/>
              <a:t>, 2006]</a:t>
            </a:r>
            <a:endParaRPr lang="en-US" dirty="0" smtClean="0"/>
          </a:p>
          <a:p>
            <a:pPr lvl="1"/>
            <a:r>
              <a:rPr lang="en-US" dirty="0" smtClean="0"/>
              <a:t>disassemble each chunk-aligned byte sequence</a:t>
            </a:r>
          </a:p>
          <a:p>
            <a:pPr lvl="1"/>
            <a:r>
              <a:rPr lang="en-US" dirty="0" smtClean="0"/>
              <a:t>ensure all computed jumps are protected by masking operation</a:t>
            </a:r>
          </a:p>
          <a:p>
            <a:pPr lvl="1"/>
            <a:r>
              <a:rPr lang="en-US" dirty="0" smtClean="0"/>
              <a:t>Conclusion:  All jumps must target chunk boundaries.</a:t>
            </a:r>
          </a:p>
          <a:p>
            <a:r>
              <a:rPr lang="en-US" dirty="0" smtClean="0"/>
              <a:t>Verifier is extremely small and trustworthy</a:t>
            </a:r>
          </a:p>
          <a:p>
            <a:pPr lvl="1"/>
            <a:r>
              <a:rPr lang="en-US" dirty="0" smtClean="0"/>
              <a:t>1500 lines </a:t>
            </a:r>
            <a:r>
              <a:rPr lang="en-US" dirty="0" err="1" smtClean="0"/>
              <a:t>OCaml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supports entire x86 instruction architecture and all Windows PE binary features</a:t>
            </a:r>
          </a:p>
          <a:p>
            <a:r>
              <a:rPr lang="en-US" dirty="0" smtClean="0"/>
              <a:t>Formal </a:t>
            </a:r>
            <a:r>
              <a:rPr lang="en-US" dirty="0"/>
              <a:t>proof </a:t>
            </a:r>
            <a:r>
              <a:rPr lang="en-US" dirty="0" smtClean="0"/>
              <a:t>that any binary accepted by verifier cannot violate the control-flow or memory safety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53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Automated transformation of full-scale binary applications is actually possible and practical.</a:t>
            </a:r>
          </a:p>
          <a:p>
            <a:pPr lvl="1"/>
            <a:r>
              <a:rPr lang="en-US" dirty="0" smtClean="0"/>
              <a:t>large, working prototypes for Windows &amp; Linux</a:t>
            </a:r>
          </a:p>
          <a:p>
            <a:pPr lvl="1"/>
            <a:r>
              <a:rPr lang="en-US" dirty="0" smtClean="0"/>
              <a:t>successful tests on hundreds of complex applications</a:t>
            </a:r>
          </a:p>
          <a:p>
            <a:r>
              <a:rPr lang="en-US" dirty="0" smtClean="0"/>
              <a:t>Can attain the highest level of software assurance</a:t>
            </a:r>
          </a:p>
          <a:p>
            <a:pPr lvl="1"/>
            <a:r>
              <a:rPr lang="en-US" dirty="0" smtClean="0"/>
              <a:t>fully automated, whole-program, machine-verification</a:t>
            </a:r>
          </a:p>
          <a:p>
            <a:pPr lvl="1"/>
            <a:r>
              <a:rPr lang="en-US" dirty="0" smtClean="0"/>
              <a:t>formal proof of verifier soundness</a:t>
            </a:r>
          </a:p>
          <a:p>
            <a:pPr lvl="1"/>
            <a:r>
              <a:rPr lang="en-US" dirty="0" smtClean="0"/>
              <a:t>SFI approach recently proved using the Coq theorem-</a:t>
            </a:r>
            <a:r>
              <a:rPr lang="en-US" dirty="0" err="1" smtClean="0"/>
              <a:t>prover</a:t>
            </a:r>
            <a:r>
              <a:rPr lang="en-US" dirty="0" smtClean="0"/>
              <a:t>!  </a:t>
            </a:r>
            <a:r>
              <a:rPr lang="en-US" sz="2100" dirty="0" smtClean="0"/>
              <a:t>[</a:t>
            </a:r>
            <a:r>
              <a:rPr lang="en-US" sz="2100" dirty="0" err="1" smtClean="0"/>
              <a:t>Morrisett</a:t>
            </a:r>
            <a:r>
              <a:rPr lang="en-US" sz="2100" dirty="0" smtClean="0"/>
              <a:t>, Tan, </a:t>
            </a:r>
            <a:r>
              <a:rPr lang="en-US" sz="2100" dirty="0" err="1" smtClean="0"/>
              <a:t>Tassarotti</a:t>
            </a:r>
            <a:r>
              <a:rPr lang="en-US" sz="2100" dirty="0" smtClean="0"/>
              <a:t>, Tristan, and </a:t>
            </a:r>
            <a:r>
              <a:rPr lang="en-US" sz="2100" dirty="0" err="1" smtClean="0"/>
              <a:t>Gan</a:t>
            </a:r>
            <a:r>
              <a:rPr lang="en-US" sz="2100" dirty="0" smtClean="0"/>
              <a:t>, PLDI 2012]</a:t>
            </a:r>
          </a:p>
          <a:p>
            <a:r>
              <a:rPr lang="en-US" dirty="0" smtClean="0"/>
              <a:t>New way to think about secure software development</a:t>
            </a:r>
          </a:p>
          <a:p>
            <a:pPr lvl="1"/>
            <a:r>
              <a:rPr lang="en-US" dirty="0" smtClean="0"/>
              <a:t>Do we really need secure compilers and debuggers if we can add the security later?</a:t>
            </a:r>
          </a:p>
          <a:p>
            <a:pPr lvl="1"/>
            <a:r>
              <a:rPr lang="en-US" dirty="0" smtClean="0"/>
              <a:t>Can we stretch this beyond security to add custom features?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smtClean="0"/>
              <a:t>Richard </a:t>
            </a:r>
            <a:r>
              <a:rPr lang="en-US" dirty="0" err="1" smtClean="0"/>
              <a:t>Wartell</a:t>
            </a:r>
            <a:r>
              <a:rPr lang="en-US" dirty="0" smtClean="0"/>
              <a:t>, </a:t>
            </a:r>
            <a:r>
              <a:rPr lang="en-US" dirty="0" err="1" smtClean="0"/>
              <a:t>Vishwath</a:t>
            </a:r>
            <a:r>
              <a:rPr lang="en-US" dirty="0" smtClean="0"/>
              <a:t> Mohan, Kevin W. Hamlen, and </a:t>
            </a:r>
            <a:r>
              <a:rPr lang="en-US" dirty="0" err="1" smtClean="0"/>
              <a:t>Zhiqiang</a:t>
            </a:r>
            <a:r>
              <a:rPr lang="en-US" dirty="0" smtClean="0"/>
              <a:t> Lin.  </a:t>
            </a:r>
            <a:r>
              <a:rPr lang="en-US" b="1" u="sng" dirty="0" smtClean="0"/>
              <a:t>Securing Untrusted Code via Compiler-Agnostic Binary Rewriting</a:t>
            </a:r>
            <a:r>
              <a:rPr lang="en-US" b="1" dirty="0" smtClean="0"/>
              <a:t>.</a:t>
            </a:r>
            <a:r>
              <a:rPr lang="en-US" dirty="0" smtClean="0"/>
              <a:t> In </a:t>
            </a:r>
            <a:r>
              <a:rPr lang="en-US" i="1" dirty="0" smtClean="0"/>
              <a:t>Proceedings of the 28</a:t>
            </a:r>
            <a:r>
              <a:rPr lang="en-US" i="1" baseline="30000" dirty="0" smtClean="0"/>
              <a:t>th</a:t>
            </a:r>
            <a:r>
              <a:rPr lang="en-US" i="1" dirty="0" smtClean="0"/>
              <a:t> Annual Computer Security Applications Conference (ACSAC), </a:t>
            </a:r>
            <a:r>
              <a:rPr lang="en-US" dirty="0" smtClean="0"/>
              <a:t>pp. 299-308, December 2012.</a:t>
            </a:r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smtClean="0"/>
              <a:t>Richard </a:t>
            </a:r>
            <a:r>
              <a:rPr lang="en-US" dirty="0" err="1" smtClean="0"/>
              <a:t>Wartell</a:t>
            </a:r>
            <a:r>
              <a:rPr lang="en-US" dirty="0" smtClean="0"/>
              <a:t>, </a:t>
            </a:r>
            <a:r>
              <a:rPr lang="en-US" dirty="0" err="1" smtClean="0"/>
              <a:t>Vishath</a:t>
            </a:r>
            <a:r>
              <a:rPr lang="en-US" dirty="0" smtClean="0"/>
              <a:t> Mohan, Kevin W. Hamlen, and </a:t>
            </a:r>
            <a:r>
              <a:rPr lang="en-US" dirty="0" err="1" smtClean="0"/>
              <a:t>Zhiqiang</a:t>
            </a:r>
            <a:r>
              <a:rPr lang="en-US" dirty="0" smtClean="0"/>
              <a:t> Lin.  </a:t>
            </a:r>
            <a:r>
              <a:rPr lang="en-US" b="1" u="sng" dirty="0" smtClean="0"/>
              <a:t>Binary Stirring: Self-randomizing Instruction Addresses of Legacy x86 Binary Code</a:t>
            </a:r>
            <a:r>
              <a:rPr lang="en-US" dirty="0" smtClean="0"/>
              <a:t>.  In </a:t>
            </a:r>
            <a:r>
              <a:rPr lang="en-US" i="1" dirty="0" smtClean="0"/>
              <a:t>Proceedings </a:t>
            </a:r>
            <a:r>
              <a:rPr lang="en-US" i="1" dirty="0" smtClean="0"/>
              <a:t>of the 19</a:t>
            </a:r>
            <a:r>
              <a:rPr lang="en-US" i="1" baseline="30000" dirty="0" smtClean="0"/>
              <a:t>th</a:t>
            </a:r>
            <a:r>
              <a:rPr lang="en-US" i="1" dirty="0" smtClean="0"/>
              <a:t> ACM Conference on Computer and Communications Security (CCS), </a:t>
            </a:r>
            <a:r>
              <a:rPr lang="en-US" dirty="0" smtClean="0"/>
              <a:t>pp. 157-168, October 2012.</a:t>
            </a:r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err="1" smtClean="0"/>
              <a:t>Vishwath</a:t>
            </a:r>
            <a:r>
              <a:rPr lang="en-US" dirty="0" smtClean="0"/>
              <a:t> Mohan and Kevin W. Hamlen.  </a:t>
            </a:r>
            <a:r>
              <a:rPr lang="en-US" b="1" u="sng" dirty="0" smtClean="0"/>
              <a:t>Frankenstein: Stitching Malware from Benign Binaries</a:t>
            </a:r>
            <a:r>
              <a:rPr lang="en-US" b="1" dirty="0" smtClean="0"/>
              <a:t>.</a:t>
            </a:r>
            <a:r>
              <a:rPr lang="en-US" dirty="0" smtClean="0"/>
              <a:t>  In </a:t>
            </a:r>
            <a:r>
              <a:rPr lang="en-US" i="1" dirty="0" smtClean="0"/>
              <a:t>Proceedings of the 6</a:t>
            </a:r>
            <a:r>
              <a:rPr lang="en-US" i="1" baseline="30000" dirty="0" smtClean="0"/>
              <a:t>th</a:t>
            </a:r>
            <a:r>
              <a:rPr lang="en-US" i="1" dirty="0" smtClean="0"/>
              <a:t> USENIX Workshop on Offensive Technologies (WOOT)</a:t>
            </a:r>
            <a:r>
              <a:rPr lang="en-US" dirty="0" smtClean="0"/>
              <a:t>, pp. 77-84, August 2012.</a:t>
            </a:r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smtClean="0"/>
              <a:t>Kevin W. Hamlen, Micah M. Jones, and </a:t>
            </a:r>
            <a:r>
              <a:rPr lang="en-US" dirty="0" err="1" smtClean="0"/>
              <a:t>Meera</a:t>
            </a:r>
            <a:r>
              <a:rPr lang="en-US" dirty="0" smtClean="0"/>
              <a:t> Sridhar.  </a:t>
            </a:r>
            <a:r>
              <a:rPr lang="en-US" b="1" u="sng" dirty="0" smtClean="0"/>
              <a:t>Aspect-oriented Runtime Monitor Certification</a:t>
            </a:r>
            <a:r>
              <a:rPr lang="en-US" dirty="0" smtClean="0"/>
              <a:t>.  In </a:t>
            </a:r>
            <a:r>
              <a:rPr lang="en-US" i="1" dirty="0" smtClean="0"/>
              <a:t>Proceedings of the 18</a:t>
            </a:r>
            <a:r>
              <a:rPr lang="en-US" i="1" baseline="30000" dirty="0" smtClean="0"/>
              <a:t>th</a:t>
            </a:r>
            <a:r>
              <a:rPr lang="en-US" i="1" dirty="0" smtClean="0"/>
              <a:t> International Conference on Tools and Algorithms for the Construction and Analysis of Systems (TACAS)</a:t>
            </a:r>
            <a:r>
              <a:rPr lang="en-US" dirty="0" smtClean="0"/>
              <a:t>, pp. 126-140, March-April 2012.</a:t>
            </a:r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smtClean="0"/>
              <a:t>Richard </a:t>
            </a:r>
            <a:r>
              <a:rPr lang="en-US" dirty="0" err="1" smtClean="0"/>
              <a:t>Wartell</a:t>
            </a:r>
            <a:r>
              <a:rPr lang="en-US" dirty="0" smtClean="0"/>
              <a:t>, Yan Zhou, Kevin W. Hamlen, Murat </a:t>
            </a:r>
            <a:r>
              <a:rPr lang="en-US" dirty="0" err="1" smtClean="0"/>
              <a:t>Kantarcioglu</a:t>
            </a:r>
            <a:r>
              <a:rPr lang="en-US" dirty="0" smtClean="0"/>
              <a:t>, and </a:t>
            </a:r>
            <a:r>
              <a:rPr lang="en-US" dirty="0" err="1" smtClean="0"/>
              <a:t>Bhavani</a:t>
            </a:r>
            <a:r>
              <a:rPr lang="en-US" dirty="0" smtClean="0"/>
              <a:t> </a:t>
            </a:r>
            <a:r>
              <a:rPr lang="en-US" dirty="0" err="1" smtClean="0"/>
              <a:t>Thuraisingham</a:t>
            </a:r>
            <a:r>
              <a:rPr lang="en-US" dirty="0" smtClean="0"/>
              <a:t>.  </a:t>
            </a:r>
            <a:r>
              <a:rPr lang="en-US" b="1" u="sng" dirty="0" smtClean="0"/>
              <a:t>Differentiating Code from Data in x86 Binaries</a:t>
            </a:r>
            <a:r>
              <a:rPr lang="en-US" dirty="0" smtClean="0"/>
              <a:t>.  In </a:t>
            </a:r>
            <a:r>
              <a:rPr lang="en-US" i="1" dirty="0" smtClean="0"/>
              <a:t>Proceedings of the European Conference on Machine Learning and Principles and Practice of Knowledge Discovery in Databases (ECML PKDD)</a:t>
            </a:r>
            <a:r>
              <a:rPr lang="en-US" dirty="0" smtClean="0"/>
              <a:t>, Vol. 3, pp. 522-536, September 2011.</a:t>
            </a:r>
            <a:endParaRPr lang="en-US" dirty="0"/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smtClean="0"/>
              <a:t>Micah Jones and Kevin W. Hamlen.  </a:t>
            </a:r>
            <a:r>
              <a:rPr lang="en-US" b="1" u="sng" dirty="0" smtClean="0"/>
              <a:t>A Service-oriented Approach to Mobile Code Security</a:t>
            </a:r>
            <a:r>
              <a:rPr lang="en-US" dirty="0" smtClean="0"/>
              <a:t>.  In </a:t>
            </a:r>
            <a:r>
              <a:rPr lang="en-US" i="1" dirty="0" smtClean="0"/>
              <a:t>Proceedings of the 8</a:t>
            </a:r>
            <a:r>
              <a:rPr lang="en-US" i="1" baseline="30000" dirty="0" smtClean="0"/>
              <a:t>th</a:t>
            </a:r>
            <a:r>
              <a:rPr lang="en-US" i="1" dirty="0" smtClean="0"/>
              <a:t> International Conference on Mobile Web Information Systems (</a:t>
            </a:r>
            <a:r>
              <a:rPr lang="en-US" i="1" dirty="0" err="1" smtClean="0"/>
              <a:t>MobiWIS</a:t>
            </a:r>
            <a:r>
              <a:rPr lang="en-US" i="1" dirty="0" smtClean="0"/>
              <a:t>)</a:t>
            </a:r>
            <a:r>
              <a:rPr lang="en-US" dirty="0" smtClean="0"/>
              <a:t>, pp. 531-538, September 2011.</a:t>
            </a:r>
            <a:endParaRPr lang="en-US" dirty="0"/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dirty="0" err="1" smtClean="0"/>
              <a:t>Meera</a:t>
            </a:r>
            <a:r>
              <a:rPr lang="en-US" dirty="0" smtClean="0"/>
              <a:t> Sridhar and Kevin W. Hamlen.  </a:t>
            </a:r>
            <a:r>
              <a:rPr lang="en-US" b="1" u="sng" dirty="0" smtClean="0"/>
              <a:t>Flexible In-lined Reference Monitor Certification: Challenges and Future Directions</a:t>
            </a:r>
            <a:r>
              <a:rPr lang="en-US" dirty="0" smtClean="0"/>
              <a:t>.  In </a:t>
            </a:r>
            <a:r>
              <a:rPr lang="en-US" i="1" dirty="0" smtClean="0"/>
              <a:t>Proceedings of the 5</a:t>
            </a:r>
            <a:r>
              <a:rPr lang="en-US" i="1" baseline="30000" dirty="0" smtClean="0"/>
              <a:t>th</a:t>
            </a:r>
            <a:r>
              <a:rPr lang="en-US" i="1" dirty="0" smtClean="0"/>
              <a:t> ACM SIGPLAN Workshop on Programming Languages meets Program Verification (PLPV)</a:t>
            </a:r>
            <a:r>
              <a:rPr lang="en-US" dirty="0" smtClean="0"/>
              <a:t>, pp. 55-60, January 2011.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8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/>
              <a:t>Micah Jones and Kevin W. Hamlen.  </a:t>
            </a:r>
            <a:r>
              <a:rPr lang="en-US" b="1" u="sng" dirty="0"/>
              <a:t>Disambiguating Aspect-oriented Security Policies</a:t>
            </a:r>
            <a:r>
              <a:rPr lang="en-US" dirty="0"/>
              <a:t>.  In </a:t>
            </a:r>
            <a:r>
              <a:rPr lang="en-US" i="1" dirty="0"/>
              <a:t>Proceedings of the 9</a:t>
            </a:r>
            <a:r>
              <a:rPr lang="en-US" i="1" baseline="30000" dirty="0"/>
              <a:t>th</a:t>
            </a:r>
            <a:r>
              <a:rPr lang="en-US" i="1" dirty="0"/>
              <a:t> International Conference on Aspect-Oriented Software Development (AOSD)</a:t>
            </a:r>
            <a:r>
              <a:rPr lang="en-US" dirty="0"/>
              <a:t>, pp. 193-204, March 2010.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err="1" smtClean="0"/>
              <a:t>Aditi</a:t>
            </a:r>
            <a:r>
              <a:rPr lang="en-US" dirty="0" smtClean="0"/>
              <a:t> </a:t>
            </a:r>
            <a:r>
              <a:rPr lang="en-US" dirty="0" err="1" smtClean="0"/>
              <a:t>Patwardhan</a:t>
            </a:r>
            <a:r>
              <a:rPr lang="en-US" dirty="0" smtClean="0"/>
              <a:t>, Kevin W. Hamlen, and Kendra Cooper.  </a:t>
            </a:r>
            <a:r>
              <a:rPr lang="en-US" b="1" u="sng" dirty="0" smtClean="0"/>
              <a:t>Towards Security-aware Visualization for Analyzing In-lined Reference Monitors</a:t>
            </a:r>
            <a:r>
              <a:rPr lang="en-US" b="1" dirty="0" smtClean="0"/>
              <a:t>.</a:t>
            </a:r>
            <a:r>
              <a:rPr lang="en-US" dirty="0" smtClean="0"/>
              <a:t> In </a:t>
            </a:r>
            <a:r>
              <a:rPr lang="en-US" i="1" dirty="0" smtClean="0"/>
              <a:t>Proceedings of the International Workshop on Visual Languages and Computing (VLC), </a:t>
            </a:r>
            <a:r>
              <a:rPr lang="en-US" dirty="0" smtClean="0"/>
              <a:t>pp. 257-260, October 2010.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err="1" smtClean="0"/>
              <a:t>Meera</a:t>
            </a:r>
            <a:r>
              <a:rPr lang="en-US" dirty="0" smtClean="0"/>
              <a:t> Sridhar and Kevin W. Hamlen.  </a:t>
            </a:r>
            <a:r>
              <a:rPr lang="en-US" b="1" u="sng" dirty="0" err="1" smtClean="0"/>
              <a:t>ActionScript</a:t>
            </a:r>
            <a:r>
              <a:rPr lang="en-US" b="1" u="sng" dirty="0" smtClean="0"/>
              <a:t> In-lined Reference Monitoring in Prolog</a:t>
            </a:r>
            <a:r>
              <a:rPr lang="en-US" dirty="0" smtClean="0"/>
              <a:t>.  In </a:t>
            </a:r>
            <a:r>
              <a:rPr lang="en-US" i="1" dirty="0" smtClean="0"/>
              <a:t>Proceedings </a:t>
            </a:r>
            <a:r>
              <a:rPr lang="en-US" i="1" dirty="0" smtClean="0"/>
              <a:t>of the 12</a:t>
            </a:r>
            <a:r>
              <a:rPr lang="en-US" i="1" baseline="30000" dirty="0" smtClean="0"/>
              <a:t>th</a:t>
            </a:r>
            <a:r>
              <a:rPr lang="en-US" i="1" dirty="0" smtClean="0"/>
              <a:t> International Symposium on Practical Aspects of Declarative Languages (PADL), </a:t>
            </a:r>
            <a:r>
              <a:rPr lang="en-US" dirty="0" smtClean="0"/>
              <a:t>pp. 149-151, January 2010.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err="1" smtClean="0"/>
              <a:t>Meera</a:t>
            </a:r>
            <a:r>
              <a:rPr lang="en-US" dirty="0" smtClean="0"/>
              <a:t> Sridhar and Kevin W. Hamlen.  </a:t>
            </a:r>
            <a:r>
              <a:rPr lang="en-US" b="1" u="sng" dirty="0" smtClean="0"/>
              <a:t>Model-checking In-lined Reference Monitors</a:t>
            </a:r>
            <a:r>
              <a:rPr lang="en-US" dirty="0" smtClean="0"/>
              <a:t>.  In </a:t>
            </a:r>
            <a:r>
              <a:rPr lang="en-US" i="1" dirty="0" smtClean="0"/>
              <a:t>Proceedings of the 11</a:t>
            </a:r>
            <a:r>
              <a:rPr lang="en-US" i="1" baseline="30000" dirty="0" smtClean="0"/>
              <a:t>th</a:t>
            </a:r>
            <a:r>
              <a:rPr lang="en-US" i="1" dirty="0" smtClean="0"/>
              <a:t> International Conference on Verification, Model Checking, and Abstract Interpretation (VMCAI)</a:t>
            </a:r>
            <a:r>
              <a:rPr lang="en-US" dirty="0" smtClean="0"/>
              <a:t>, pp. 312-327, January 2010.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smtClean="0"/>
              <a:t>Brian W. </a:t>
            </a:r>
            <a:r>
              <a:rPr lang="en-US" dirty="0" err="1" smtClean="0"/>
              <a:t>DeVries</a:t>
            </a:r>
            <a:r>
              <a:rPr lang="en-US" dirty="0" smtClean="0"/>
              <a:t>, </a:t>
            </a:r>
            <a:r>
              <a:rPr lang="en-US" dirty="0" err="1" smtClean="0"/>
              <a:t>Gopal</a:t>
            </a:r>
            <a:r>
              <a:rPr lang="en-US" dirty="0" smtClean="0"/>
              <a:t> Gupta, Kevin W. Hamlen, Scott Moore, and </a:t>
            </a:r>
            <a:r>
              <a:rPr lang="en-US" dirty="0" err="1" smtClean="0"/>
              <a:t>Meera</a:t>
            </a:r>
            <a:r>
              <a:rPr lang="en-US" dirty="0" smtClean="0"/>
              <a:t> Sridhar.  </a:t>
            </a:r>
            <a:r>
              <a:rPr lang="en-US" b="1" u="sng" dirty="0" err="1" smtClean="0"/>
              <a:t>ActionScript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Bytecode</a:t>
            </a:r>
            <a:r>
              <a:rPr lang="en-US" b="1" u="sng" dirty="0" smtClean="0"/>
              <a:t> Verification With Co-Logic Programming</a:t>
            </a:r>
            <a:r>
              <a:rPr lang="en-US" dirty="0" smtClean="0"/>
              <a:t>.  In </a:t>
            </a:r>
            <a:r>
              <a:rPr lang="en-US" i="1" dirty="0" smtClean="0"/>
              <a:t>Proceedings of the 4</a:t>
            </a:r>
            <a:r>
              <a:rPr lang="en-US" i="1" baseline="30000" dirty="0" smtClean="0"/>
              <a:t>th</a:t>
            </a:r>
            <a:r>
              <a:rPr lang="en-US" i="1" dirty="0" smtClean="0"/>
              <a:t> ACM SIGPLAN Workshop on Programming Languages and Analysis for Security (PLAS),</a:t>
            </a:r>
            <a:r>
              <a:rPr lang="en-US" dirty="0"/>
              <a:t> </a:t>
            </a:r>
            <a:r>
              <a:rPr lang="en-US" dirty="0" smtClean="0"/>
              <a:t>pp. 9-15, June 2009.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smtClean="0"/>
              <a:t>Micah Jones and Kevin W. Hamlen.  </a:t>
            </a:r>
            <a:r>
              <a:rPr lang="en-US" b="1" u="sng" dirty="0" smtClean="0"/>
              <a:t>Enforcing IRM Security Policies: Two Case Studies</a:t>
            </a:r>
            <a:r>
              <a:rPr lang="en-US" dirty="0" smtClean="0"/>
              <a:t>.  In </a:t>
            </a:r>
            <a:r>
              <a:rPr lang="en-US" i="1" dirty="0" smtClean="0"/>
              <a:t>Proceedings of the IEEE International Conference on Intelligence and Security Informatics (ISI)</a:t>
            </a:r>
            <a:r>
              <a:rPr lang="en-US" dirty="0" smtClean="0"/>
              <a:t>, pp. 214-216, June 2009.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err="1" smtClean="0"/>
              <a:t>Bhavani</a:t>
            </a:r>
            <a:r>
              <a:rPr lang="en-US" dirty="0" smtClean="0"/>
              <a:t> </a:t>
            </a:r>
            <a:r>
              <a:rPr lang="en-US" dirty="0" err="1" smtClean="0"/>
              <a:t>Thuraisingham</a:t>
            </a:r>
            <a:r>
              <a:rPr lang="en-US" dirty="0" smtClean="0"/>
              <a:t>, </a:t>
            </a:r>
            <a:r>
              <a:rPr lang="en-US" dirty="0" err="1" smtClean="0"/>
              <a:t>Latifur</a:t>
            </a:r>
            <a:r>
              <a:rPr lang="en-US" dirty="0" smtClean="0"/>
              <a:t> Khan, Mohammed M. </a:t>
            </a:r>
            <a:r>
              <a:rPr lang="en-US" dirty="0" err="1" smtClean="0"/>
              <a:t>Masud</a:t>
            </a:r>
            <a:r>
              <a:rPr lang="en-US" dirty="0" smtClean="0"/>
              <a:t>, and Kevin W. Hamlen.  </a:t>
            </a:r>
            <a:r>
              <a:rPr lang="en-US" b="1" u="sng" dirty="0" smtClean="0"/>
              <a:t>Data Mining for Security Applications</a:t>
            </a:r>
            <a:r>
              <a:rPr lang="en-US" dirty="0" smtClean="0"/>
              <a:t>.  In </a:t>
            </a:r>
            <a:r>
              <a:rPr lang="en-US" i="1" dirty="0" smtClean="0"/>
              <a:t>Proceedings of the IEEE/IFIP International Conference on Embedded and Ubiquitous Computing (EUC),</a:t>
            </a:r>
            <a:r>
              <a:rPr lang="en-US" dirty="0" smtClean="0"/>
              <a:t> pp. 585-589, December 2008.</a:t>
            </a:r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en-US" dirty="0" smtClean="0"/>
              <a:t>Kevin W. Hamlen and Micah Jones.  </a:t>
            </a:r>
            <a:r>
              <a:rPr lang="en-US" b="1" u="sng" dirty="0" smtClean="0"/>
              <a:t>Aspect-Oriented In-lined Reference Monitors</a:t>
            </a:r>
            <a:r>
              <a:rPr lang="en-US" dirty="0" smtClean="0"/>
              <a:t>.  In </a:t>
            </a:r>
            <a:r>
              <a:rPr lang="en-US" i="1" dirty="0" smtClean="0"/>
              <a:t>Proceedings of the 3</a:t>
            </a:r>
            <a:r>
              <a:rPr lang="en-US" i="1" baseline="30000" dirty="0" smtClean="0"/>
              <a:t>rd</a:t>
            </a:r>
            <a:r>
              <a:rPr lang="en-US" i="1" dirty="0" smtClean="0"/>
              <a:t> ACM SIGPLAN Workshop on Programming Languages and Analysis for Security (PLAS), </a:t>
            </a:r>
            <a:r>
              <a:rPr lang="en-US" dirty="0" smtClean="0"/>
              <a:t>pp. 11-20, June 2008.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739ECF-864F-4567-B990-DE0685876BE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Code-injection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143000"/>
            <a:ext cx="1824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lea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r>
              <a:rPr lang="en-US" dirty="0" smtClean="0">
                <a:solidFill>
                  <a:srgbClr val="1F497D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push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call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&lt;</a:t>
            </a:r>
            <a:r>
              <a:rPr lang="en-US" dirty="0" err="1" smtClean="0">
                <a:solidFill>
                  <a:srgbClr val="1F497D"/>
                </a:solidFill>
              </a:rPr>
              <a:t>addr</a:t>
            </a:r>
            <a:r>
              <a:rPr lang="en-US" dirty="0" smtClean="0">
                <a:solidFill>
                  <a:srgbClr val="1F497D"/>
                </a:solidFill>
              </a:rPr>
              <a:t> of 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19200" y="1143000"/>
            <a:ext cx="1853392" cy="3048000"/>
            <a:chOff x="1219200" y="1143000"/>
            <a:chExt cx="1853392" cy="304800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1143000"/>
              <a:ext cx="185339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8D 45 B8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50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FF 15 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(x24)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61 61 61 61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argc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buf</a:t>
              </a:r>
              <a:r>
                <a:rPr lang="en-US" dirty="0" smtClean="0">
                  <a:solidFill>
                    <a:prstClr val="black"/>
                  </a:solidFill>
                </a:rPr>
                <a:t> (64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saved EIP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saved EBP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8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Code-injection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143000"/>
            <a:ext cx="1824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lea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r>
              <a:rPr lang="en-US" dirty="0" smtClean="0">
                <a:solidFill>
                  <a:srgbClr val="1F497D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push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call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&lt;</a:t>
            </a:r>
            <a:r>
              <a:rPr lang="en-US" dirty="0" err="1" smtClean="0">
                <a:solidFill>
                  <a:srgbClr val="1F497D"/>
                </a:solidFill>
              </a:rPr>
              <a:t>addr</a:t>
            </a:r>
            <a:r>
              <a:rPr lang="en-US" dirty="0" smtClean="0">
                <a:solidFill>
                  <a:srgbClr val="1F497D"/>
                </a:solidFill>
              </a:rPr>
              <a:t> of 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219200" y="1143000"/>
            <a:ext cx="1853392" cy="3048000"/>
            <a:chOff x="1219200" y="1143000"/>
            <a:chExt cx="1853392" cy="304800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1143000"/>
              <a:ext cx="185339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8D 45 B8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50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FF 15 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(x24)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61 61 61 61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argc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2514600"/>
            <a:ext cx="1970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r>
              <a:rPr lang="en-US" dirty="0" smtClean="0">
                <a:solidFill>
                  <a:srgbClr val="FF0000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push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call &lt;system&gt;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erase *.* </a:t>
            </a:r>
            <a:r>
              <a:rPr lang="en-US" dirty="0" err="1" smtClean="0">
                <a:solidFill>
                  <a:srgbClr val="FF0000"/>
                </a:solidFill>
              </a:rPr>
              <a:t>aaaaaaaa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aaaaaaaaaaaaaaaa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 err="1" smtClean="0">
                <a:solidFill>
                  <a:srgbClr val="FF0000"/>
                </a:solidFill>
              </a:rPr>
              <a:t>addr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buf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318351" y="514946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75812" y="2283246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2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Code-injection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143000"/>
            <a:ext cx="1824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lea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r>
              <a:rPr lang="en-US" dirty="0" smtClean="0">
                <a:solidFill>
                  <a:srgbClr val="1F497D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push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call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&lt;</a:t>
            </a:r>
            <a:r>
              <a:rPr lang="en-US" dirty="0" err="1" smtClean="0">
                <a:solidFill>
                  <a:srgbClr val="1F497D"/>
                </a:solidFill>
              </a:rPr>
              <a:t>addr</a:t>
            </a:r>
            <a:r>
              <a:rPr lang="en-US" dirty="0" smtClean="0">
                <a:solidFill>
                  <a:srgbClr val="1F497D"/>
                </a:solidFill>
              </a:rPr>
              <a:t> of 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219200" y="1143000"/>
            <a:ext cx="1853392" cy="3048000"/>
            <a:chOff x="1219200" y="1143000"/>
            <a:chExt cx="1853392" cy="304800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1143000"/>
              <a:ext cx="185339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8D 45 B8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50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FF 15 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(x24)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61 61 61 61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argc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2514600"/>
            <a:ext cx="1970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r>
              <a:rPr lang="en-US" dirty="0" smtClean="0">
                <a:solidFill>
                  <a:srgbClr val="FF0000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push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call &lt;system&gt;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erase *.* </a:t>
            </a:r>
            <a:r>
              <a:rPr lang="en-US" dirty="0" err="1" smtClean="0">
                <a:solidFill>
                  <a:srgbClr val="FF0000"/>
                </a:solidFill>
              </a:rPr>
              <a:t>aaaaaaaa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aaaaaaaaaaaaaaaa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 err="1" smtClean="0">
                <a:solidFill>
                  <a:srgbClr val="FF0000"/>
                </a:solidFill>
              </a:rPr>
              <a:t>addr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buf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318351" y="571132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75812" y="2283246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Code-injection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191000"/>
            <a:ext cx="3173626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void main(</a:t>
            </a:r>
            <a:r>
              <a:rPr lang="en-US" dirty="0" err="1" smtClean="0">
                <a:solidFill>
                  <a:prstClr val="black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argc</a:t>
            </a:r>
            <a:r>
              <a:rPr lang="en-US" dirty="0" smtClean="0">
                <a:solidFill>
                  <a:prstClr val="black"/>
                </a:solidFill>
              </a:rPr>
              <a:t>, char *</a:t>
            </a:r>
            <a:r>
              <a:rPr lang="en-US" dirty="0" err="1" smtClean="0">
                <a:solidFill>
                  <a:prstClr val="black"/>
                </a:solidFill>
              </a:rPr>
              <a:t>argv</a:t>
            </a:r>
            <a:r>
              <a:rPr lang="en-US" dirty="0" smtClean="0">
                <a:solidFill>
                  <a:prstClr val="black"/>
                </a:solidFill>
              </a:rPr>
              <a:t>[])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char </a:t>
            </a:r>
            <a:r>
              <a:rPr lang="en-US" dirty="0" err="1" smtClean="0">
                <a:solidFill>
                  <a:prstClr val="black"/>
                </a:solidFill>
              </a:rPr>
              <a:t>buf</a:t>
            </a:r>
            <a:r>
              <a:rPr lang="en-US" dirty="0" smtClean="0">
                <a:solidFill>
                  <a:prstClr val="black"/>
                </a:solidFill>
              </a:rPr>
              <a:t>[64];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</a:rPr>
              <a:t>strcpy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buf,argv</a:t>
            </a:r>
            <a:r>
              <a:rPr lang="en-US" dirty="0" smtClean="0">
                <a:solidFill>
                  <a:prstClr val="black"/>
                </a:solidFill>
              </a:rPr>
              <a:t>[1]);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…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return;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143000"/>
            <a:ext cx="18240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lea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r>
              <a:rPr lang="en-US" dirty="0" smtClean="0">
                <a:solidFill>
                  <a:srgbClr val="1F497D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push </a:t>
            </a:r>
            <a:r>
              <a:rPr lang="en-US" dirty="0" err="1" smtClean="0">
                <a:solidFill>
                  <a:srgbClr val="1F497D"/>
                </a:solidFill>
              </a:rPr>
              <a:t>eax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call &lt;system&gt;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“erase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“*.* 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aaaaa</a:t>
            </a:r>
            <a:r>
              <a:rPr lang="en-US" dirty="0" smtClean="0">
                <a:solidFill>
                  <a:srgbClr val="1F497D"/>
                </a:solidFill>
              </a:rPr>
              <a:t>…”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.data “</a:t>
            </a:r>
            <a:r>
              <a:rPr lang="en-US" dirty="0" err="1" smtClean="0">
                <a:solidFill>
                  <a:srgbClr val="1F497D"/>
                </a:solidFill>
              </a:rPr>
              <a:t>aaaa</a:t>
            </a:r>
            <a:r>
              <a:rPr lang="en-US" dirty="0" smtClean="0">
                <a:solidFill>
                  <a:srgbClr val="1F497D"/>
                </a:solidFill>
              </a:rPr>
              <a:t>”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&lt;</a:t>
            </a:r>
            <a:r>
              <a:rPr lang="en-US" dirty="0" err="1" smtClean="0">
                <a:solidFill>
                  <a:srgbClr val="1F497D"/>
                </a:solidFill>
              </a:rPr>
              <a:t>addr</a:t>
            </a:r>
            <a:r>
              <a:rPr lang="en-US" dirty="0" smtClean="0">
                <a:solidFill>
                  <a:srgbClr val="1F497D"/>
                </a:solidFill>
              </a:rPr>
              <a:t> of </a:t>
            </a:r>
            <a:r>
              <a:rPr lang="en-US" dirty="0" err="1" smtClean="0">
                <a:solidFill>
                  <a:srgbClr val="1F497D"/>
                </a:solidFill>
              </a:rPr>
              <a:t>buf</a:t>
            </a:r>
            <a:r>
              <a:rPr lang="en-US" dirty="0" smtClean="0">
                <a:solidFill>
                  <a:srgbClr val="1F497D"/>
                </a:solidFill>
              </a:rPr>
              <a:t>&gt;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219200" y="1143000"/>
            <a:ext cx="1853392" cy="3048000"/>
            <a:chOff x="1219200" y="1143000"/>
            <a:chExt cx="1853392" cy="304800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1143000"/>
              <a:ext cx="185339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8D 45 B8	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50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FF 15 BC 82 2F 01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65 72 61 73 65 20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2A 2E 2A 20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61 (x24)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61 61 61 61</a:t>
              </a:r>
            </a:p>
            <a:p>
              <a:r>
                <a:rPr lang="en-US" dirty="0" smtClean="0">
                  <a:solidFill>
                    <a:prstClr val="black"/>
                  </a:solidFill>
                </a:rPr>
                <a:t>30 FB 1F 00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676400" y="3429000"/>
              <a:ext cx="533400" cy="762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5257800" y="1066800"/>
            <a:ext cx="3505200" cy="5181600"/>
            <a:chOff x="5257800" y="1066800"/>
            <a:chExt cx="3505200" cy="5181600"/>
          </a:xfrm>
        </p:grpSpPr>
        <p:sp>
          <p:nvSpPr>
            <p:cNvPr id="9" name="Rectangle 8"/>
            <p:cNvSpPr/>
            <p:nvPr/>
          </p:nvSpPr>
          <p:spPr>
            <a:xfrm>
              <a:off x="5257800" y="59436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bottom of stack (higher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56388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argc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53340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prstClr val="black"/>
                  </a:solidFill>
                </a:rPr>
                <a:t>argv</a:t>
              </a:r>
              <a:r>
                <a:rPr lang="en-US" dirty="0" smtClean="0">
                  <a:solidFill>
                    <a:prstClr val="black"/>
                  </a:solidFill>
                </a:rPr>
                <a:t> (4 bytes)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3505200" cy="23622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50292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7800" y="4724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057400"/>
              <a:ext cx="3505200" cy="304800"/>
            </a:xfrm>
            <a:prstGeom prst="rect">
              <a:avLst/>
            </a:prstGeom>
            <a:noFill/>
            <a:ln cap="sq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top of stack (lower addresses)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flipV="1">
              <a:off x="6629400" y="1066800"/>
              <a:ext cx="609600" cy="9144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2514600"/>
            <a:ext cx="1970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r>
              <a:rPr lang="en-US" dirty="0" smtClean="0">
                <a:solidFill>
                  <a:srgbClr val="FF0000"/>
                </a:solidFill>
              </a:rPr>
              <a:t>,[ebp-48h]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push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call &lt;system&gt;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erase *.* </a:t>
            </a:r>
            <a:r>
              <a:rPr lang="en-US" dirty="0" err="1" smtClean="0">
                <a:solidFill>
                  <a:srgbClr val="FF0000"/>
                </a:solidFill>
              </a:rPr>
              <a:t>aaaaaaaa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aaaaaaaaaaaaaaaa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aaaa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 err="1" smtClean="0">
                <a:solidFill>
                  <a:srgbClr val="FF0000"/>
                </a:solidFill>
              </a:rPr>
              <a:t>addr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buf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636963" y="2615587"/>
            <a:ext cx="4572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86829" y="5874744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057C42"/>
      </a:accent1>
      <a:accent2>
        <a:srgbClr val="C75B12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4386</Words>
  <Application>Microsoft Office PowerPoint</Application>
  <PresentationFormat>On-screen Show (4:3)</PresentationFormat>
  <Paragraphs>990</Paragraphs>
  <Slides>55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Median</vt:lpstr>
      <vt:lpstr>Office Theme</vt:lpstr>
      <vt:lpstr>securing binary software through retrofitting</vt:lpstr>
      <vt:lpstr>Mission-critical Software Environments</vt:lpstr>
      <vt:lpstr>Example: The Power Industry</vt:lpstr>
      <vt:lpstr>Why COTS?</vt:lpstr>
      <vt:lpstr>Why is COTS Software so Insecure?</vt:lpstr>
      <vt:lpstr>Code-injection Example</vt:lpstr>
      <vt:lpstr>Code-injection Example</vt:lpstr>
      <vt:lpstr>Code-injection Example</vt:lpstr>
      <vt:lpstr>Code-injection Example</vt:lpstr>
      <vt:lpstr>Code-injection Example</vt:lpstr>
      <vt:lpstr>Code-injection Example</vt:lpstr>
      <vt:lpstr>Defense: WX Pages</vt:lpstr>
      <vt:lpstr>Return-to-libc Example</vt:lpstr>
      <vt:lpstr>Return-to-libc Example</vt:lpstr>
      <vt:lpstr>Return-to-libc Example</vt:lpstr>
      <vt:lpstr>Return-to-libc Example</vt:lpstr>
      <vt:lpstr>Return-to-libc Example</vt:lpstr>
      <vt:lpstr>Return Oriented Programming Attacks</vt:lpstr>
      <vt:lpstr>Battling RoP</vt:lpstr>
      <vt:lpstr>Frankenstein [Mohan &amp; Hamlen, August 2012]</vt:lpstr>
      <vt:lpstr>My Research</vt:lpstr>
      <vt:lpstr>Advantages</vt:lpstr>
      <vt:lpstr>Challenges</vt:lpstr>
      <vt:lpstr>First Step: Disassembly</vt:lpstr>
      <vt:lpstr>Disassembly Intractability</vt:lpstr>
      <vt:lpstr>Innovation: De-shingling Disassembly</vt:lpstr>
      <vt:lpstr>Problem: Pointers</vt:lpstr>
      <vt:lpstr>Preserving Static Data Pointers</vt:lpstr>
      <vt:lpstr>Preserving Code Pointers</vt:lpstr>
      <vt:lpstr>Solution: Control-flow Patching</vt:lpstr>
      <vt:lpstr>Optimizing</vt:lpstr>
      <vt:lpstr>Optimization Philosophy</vt:lpstr>
      <vt:lpstr>Optimization #1: Pruning Shingles</vt:lpstr>
      <vt:lpstr>PPM Disassembler</vt:lpstr>
      <vt:lpstr>PPM Disassembly Stats</vt:lpstr>
      <vt:lpstr>Disassembler Stats</vt:lpstr>
      <vt:lpstr>Optimization #2: Lookup Table Compression</vt:lpstr>
      <vt:lpstr>Applications of our Rewriter</vt:lpstr>
      <vt:lpstr>RoP Defense Strategy</vt:lpstr>
      <vt:lpstr>Self-Transforming          Instruction Relocation</vt:lpstr>
      <vt:lpstr>STIR Implementation</vt:lpstr>
      <vt:lpstr>Gadget Reduction</vt:lpstr>
      <vt:lpstr>Windows STIR Runtime Overhead</vt:lpstr>
      <vt:lpstr>Linux STIR Runtime Overhead</vt:lpstr>
      <vt:lpstr>Custom Safety Policy Enforcement with Machine-provable Assurance</vt:lpstr>
      <vt:lpstr>An API Policy</vt:lpstr>
      <vt:lpstr>Reference Monitor In-lining</vt:lpstr>
      <vt:lpstr>REINS - </vt:lpstr>
      <vt:lpstr>Control-Flow Safety</vt:lpstr>
      <vt:lpstr>Jump Table w/ Masking</vt:lpstr>
      <vt:lpstr>REINS Overhead</vt:lpstr>
      <vt:lpstr>Verifier</vt:lpstr>
      <vt:lpstr>Conclusions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2013-04-13T00:50:58Z</dcterms:created>
  <dcterms:modified xsi:type="dcterms:W3CDTF">2013-04-13T01:19:43Z</dcterms:modified>
</cp:coreProperties>
</file>