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67" r:id="rId4"/>
    <p:sldId id="268" r:id="rId5"/>
    <p:sldId id="269" r:id="rId6"/>
    <p:sldId id="270" r:id="rId7"/>
    <p:sldId id="271" r:id="rId8"/>
    <p:sldId id="275" r:id="rId9"/>
    <p:sldId id="272" r:id="rId10"/>
    <p:sldId id="273" r:id="rId11"/>
    <p:sldId id="274" r:id="rId12"/>
    <p:sldId id="294" r:id="rId13"/>
    <p:sldId id="296" r:id="rId14"/>
    <p:sldId id="297" r:id="rId15"/>
    <p:sldId id="298" r:id="rId16"/>
    <p:sldId id="299" r:id="rId17"/>
    <p:sldId id="300" r:id="rId18"/>
    <p:sldId id="288" r:id="rId19"/>
    <p:sldId id="289" r:id="rId20"/>
    <p:sldId id="290" r:id="rId21"/>
    <p:sldId id="291" r:id="rId22"/>
    <p:sldId id="292" r:id="rId23"/>
    <p:sldId id="293" r:id="rId24"/>
    <p:sldId id="276" r:id="rId25"/>
    <p:sldId id="277" r:id="rId26"/>
    <p:sldId id="278" r:id="rId27"/>
    <p:sldId id="280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301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 autoAdjust="0"/>
    <p:restoredTop sz="96122" autoAdjust="0"/>
  </p:normalViewPr>
  <p:slideViewPr>
    <p:cSldViewPr snapToGrid="0" snapToObjects="1">
      <p:cViewPr varScale="1">
        <p:scale>
          <a:sx n="114" d="100"/>
          <a:sy n="114" d="100"/>
        </p:scale>
        <p:origin x="8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2FADF-600E-4062-AE58-352E6F7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2A3F-FEBB-4BF6-8CAB-4C4B412BDA8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88B8A-392F-478A-B548-FD00A1D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C2E4-AA04-49B3-8483-CAAFD823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FA4FC-0CB4-4748-B3F8-0D1666F9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17B8-EB26-41A6-9609-1A59947E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C74F-CAF9-4EB6-9A89-1BF99EFB3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2A3F-FEBB-4BF6-8CAB-4C4B412BDA8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2AF-2CFF-4289-BDE8-8ABE18C92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356E-B9BB-4046-9633-3940B9B8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10: The Singular Value Decomposition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4FF2-5DAF-4657-ABEE-11AD0A88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Morse-Penrose Pseudo-inverse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429E8-41EC-4F88-824D-CAC2BA9186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If the linear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has a solution, then the solution of minimum norm is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where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the singular value decomposition</a:t>
                </a: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endParaRPr lang="en-US" sz="100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invertible,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All the interesting algebraic properties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following directly from the definition above, e.g.,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429E8-41EC-4F88-824D-CAC2BA918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23B7E-5500-4835-9255-CF2BC267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3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C18-54A8-40F9-9599-1E83FFA1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1: Convex Quadratic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Either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4F08-BECA-43C0-831A-C45701AF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293DE1-9156-4746-8FEE-6DD63357D848}"/>
                  </a:ext>
                </a:extLst>
              </p:cNvPr>
              <p:cNvSpPr txBox="1"/>
              <p:nvPr/>
            </p:nvSpPr>
            <p:spPr>
              <a:xfrm>
                <a:off x="6216243" y="1577129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</a:t>
                </a:r>
                <a:r>
                  <a:rPr lang="en-US" dirty="0" err="1">
                    <a:solidFill>
                      <a:srgbClr val="FF0000"/>
                    </a:solidFill>
                  </a:rPr>
                  <a:t>p.s.d</a:t>
                </a:r>
                <a:r>
                  <a:rPr lang="en-US" dirty="0">
                    <a:solidFill>
                      <a:srgbClr val="FF0000"/>
                    </a:solidFill>
                  </a:rPr>
                  <a:t> matrix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293DE1-9156-4746-8FEE-6DD63357D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43" y="1577129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17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28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D858-9867-431C-AEB5-9A03DFD4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Pseudoinverse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A5732-9796-4C9A-A1C9-67787ACC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2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D858-9867-431C-AEB5-9A03DFD4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Pseudoinverse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A5732-9796-4C9A-A1C9-67787ACC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6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D858-9867-431C-AEB5-9A03DFD4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Pseudoinverse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Either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A5732-9796-4C9A-A1C9-67787ACC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7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D858-9867-431C-AEB5-9A03DFD4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Pseudoinverse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Either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A5732-9796-4C9A-A1C9-67787ACC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5D4BFC-1D1A-48A6-81D5-A1F8B97AA94C}"/>
              </a:ext>
            </a:extLst>
          </p:cNvPr>
          <p:cNvCxnSpPr/>
          <p:nvPr/>
        </p:nvCxnSpPr>
        <p:spPr>
          <a:xfrm flipV="1">
            <a:off x="3867325" y="3137483"/>
            <a:ext cx="1803633" cy="132546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9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D858-9867-431C-AEB5-9A03DFD4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Pseudoinverse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The pseudoinverse solves the norm minimization problem even if there is no solution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A5732-9796-4C9A-A1C9-67787ACC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46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C18-54A8-40F9-9599-1E83FFA1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2: Convex Quadratic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4F08-BECA-43C0-831A-C45701AF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293DE1-9156-4746-8FEE-6DD63357D848}"/>
                  </a:ext>
                </a:extLst>
              </p:cNvPr>
              <p:cNvSpPr txBox="1"/>
              <p:nvPr/>
            </p:nvSpPr>
            <p:spPr>
              <a:xfrm>
                <a:off x="6216243" y="1577129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</a:t>
                </a:r>
                <a:r>
                  <a:rPr lang="en-US" dirty="0" err="1">
                    <a:solidFill>
                      <a:srgbClr val="FF0000"/>
                    </a:solidFill>
                  </a:rPr>
                  <a:t>p.s.d</a:t>
                </a:r>
                <a:r>
                  <a:rPr lang="en-US" dirty="0">
                    <a:solidFill>
                      <a:srgbClr val="FF0000"/>
                    </a:solidFill>
                  </a:rPr>
                  <a:t> matrix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293DE1-9156-4746-8FEE-6DD63357D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43" y="1577129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17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003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C18-54A8-40F9-9599-1E83FFA1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2: Convex Quadratic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Either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4F08-BECA-43C0-831A-C45701AF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31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C18-54A8-40F9-9599-1E83FFA1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2: Convex Quadratic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4F08-BECA-43C0-831A-C45701AF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3D0E-2E3B-4F65-8EEB-AB8644FF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3B9AC-CB85-41E0-B8BA-3F539558F1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just spent a lot of time looking at interesting consequences of the observation that any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can be </a:t>
                </a:r>
                <a:r>
                  <a:rPr lang="en-US" b="1" dirty="0"/>
                  <a:t>factorized </a:t>
                </a: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some orthogonal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some diagonal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there a generalization of this for arbitrary matrices?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Yes! It is based on the same eigenvectors/eigenvalues construction as above, but it isn’t symmetric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3B9AC-CB85-41E0-B8BA-3F539558F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C5BDA-AB4C-4161-8A68-51AB82FE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6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C18-54A8-40F9-9599-1E83FFA1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2: Convex Quadratic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4F08-BECA-43C0-831A-C45701AF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55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C18-54A8-40F9-9599-1E83FFA1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2: Convex Quadratic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𝑒𝑖𝑔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𝑧𝑒𝑟𝑜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𝑒𝑖𝑔𝑒𝑛𝑣𝑎𝑙𝑢𝑒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4F08-BECA-43C0-831A-C45701AF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79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C18-54A8-40F9-9599-1E83FFA1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2: Convex Quadratic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4F08-BECA-43C0-831A-C45701AF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170E1F-38EA-439E-90F9-959E0CF84A5B}"/>
                  </a:ext>
                </a:extLst>
              </p:cNvPr>
              <p:cNvSpPr txBox="1"/>
              <p:nvPr/>
            </p:nvSpPr>
            <p:spPr>
              <a:xfrm>
                <a:off x="6676880" y="4395830"/>
                <a:ext cx="2117799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170E1F-38EA-439E-90F9-959E0CF84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880" y="4395830"/>
                <a:ext cx="2117799" cy="764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751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638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742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Bounded from below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positive semidefinite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and the linear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has a solution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876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Bounded from below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positive semidefinite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and the linear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has a solution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497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03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377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AB9CE2-C254-4CEA-82C1-7484806748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AB9CE2-C254-4CEA-82C1-7484806748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05" t="-19266" b="-4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C123E-C6E9-4D18-9416-C2DEB4F59D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b="0" dirty="0"/>
              </a:p>
              <a:p>
                <a:r>
                  <a:rPr lang="en-US" b="0" dirty="0"/>
                  <a:t>If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 eigenvector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eigenvalue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</a:t>
                </a:r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positive semidefinite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is the smallest eigenvalue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C123E-C6E9-4D18-9416-C2DEB4F59D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D6B1E-E6C9-4F5A-BF7E-2FADE6DC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47FE-8487-4EFE-A02C-DE2598AC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Singular Value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EF6F1-33A0-4664-A2ED-67AC2AEB9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Every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can be factorized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are orthogonal matrices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diagonal matrix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 diagonal 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called the singular values of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We’ll show that we can use this decomposition similarly to the eigenvalue decomposition, e.g., for finding least squares solutions for linear systems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But first, let’s show that the SVD exists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EF6F1-33A0-4664-A2ED-67AC2AEB9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08E83-67C0-4FF9-ADE7-36F35E61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16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236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CB541-18D8-4BA9-80CB-E6DA2077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of a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932944-B2B1-4D8B-B92E-3F831A6107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has a solution for a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in the span of the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with non-zero eigenvalues (note the eigenvectors of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are the same as the orthonormal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In this case,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Otherwise, the constraint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violated, i.e., there exists an eigenvector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Note that, for 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this system always has a solution, indeed,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≠0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932944-B2B1-4D8B-B92E-3F831A610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b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260A1-12BF-4EC0-803F-D2524494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77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∞,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∃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≠0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&gt;0</m:t>
                                        </m:r>
                                      </m:sub>
                                      <m:sup/>
                                      <m:e>
                                        <m:f>
                                          <m:f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p>
                                                      <m:sSupPr>
                                                        <m:ctrlPr>
                                                          <a:rPr lang="en-US" sz="18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8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p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en-US" sz="180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d>
                                                              <m:dPr>
                                                                <m:ctrlPr>
                                                                  <a:rPr lang="en-US" sz="1800" i="1"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dPr>
                                                              <m:e>
                                                                <m:r>
                                                                  <a:rPr lang="en-US" sz="1800" i="1"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𝑖</m:t>
                                                                </m:r>
                                                              </m:e>
                                                            </m:d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sz="180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𝑇</m:t>
                                                            </m:r>
                                                          </m:sup>
                                                        </m:sSup>
                                                      </m:sup>
                                                    </m:sSup>
                                                    <m: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nary>
                                  </m:e>
                                </m:d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377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∞,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∃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≠0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&gt;0</m:t>
                                        </m:r>
                                      </m:sub>
                                      <m:sup/>
                                      <m:e>
                                        <m:f>
                                          <m:f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p>
                                                      <m:sSupPr>
                                                        <m:ctrlPr>
                                                          <a:rPr lang="en-US" sz="18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8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p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en-US" sz="180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d>
                                                              <m:dPr>
                                                                <m:ctrlPr>
                                                                  <a:rPr lang="en-US" sz="1800" i="1"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dPr>
                                                              <m:e>
                                                                <m:r>
                                                                  <a:rPr lang="en-US" sz="1800" i="1"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𝑖</m:t>
                                                                </m:r>
                                                              </m:e>
                                                            </m:d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sz="180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𝑇</m:t>
                                                            </m:r>
                                                          </m:sup>
                                                        </m:sSup>
                                                      </m:sup>
                                                    </m:sSup>
                                                    <m: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nary>
                                  </m:e>
                                </m:d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09B6485-24B9-4EEC-99F9-1887739A740B}"/>
              </a:ext>
            </a:extLst>
          </p:cNvPr>
          <p:cNvSpPr txBox="1"/>
          <p:nvPr/>
        </p:nvSpPr>
        <p:spPr>
          <a:xfrm>
            <a:off x="7175603" y="5037319"/>
            <a:ext cx="1619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How would you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1020925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65A4-5814-4AEA-B4F4-1B9BEC3F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Reformulated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A19C2-335E-4E64-8BDB-39D907C26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svd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r>
                  <a:rPr lang="en-US" dirty="0"/>
                  <a:t>Without loss of generality, we can assume that the singular values are in decreasing order,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A19C2-335E-4E64-8BDB-39D907C26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51B15-B61F-450E-BD2C-F2000F94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97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Applications of SVD:  Low Rank Approximations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𝑟𝑎𝑛𝑘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func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r>
                  <a:rPr lang="en-US" b="0" dirty="0">
                    <a:solidFill>
                      <a:srgbClr val="FF0000"/>
                    </a:solidFill>
                  </a:rPr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 must be in decreasing order for this!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5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61D2-8793-417B-854C-23CEB4A0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of the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63233-F9AF-4984-A9DE-B7B7349C0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an arbitrary matrix and consider the positive semidefinite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now, let’s assume that it is full rank, i.e., it has no zero eigenvalues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It can be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are orthonormal eigenvectors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63233-F9AF-4984-A9DE-B7B7349C0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DD9D7-9951-4BA7-9F3A-23CEF764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8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61D2-8793-417B-854C-23CEB4A0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of the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63233-F9AF-4984-A9DE-B7B7349C0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an arbitrary matrix and consider the positive semidefinite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orthonormal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a diagonal matrix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be a diagonal matrix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Now, by construction, </a:t>
                </a:r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𝐴𝑉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𝐴𝑉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i="1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63233-F9AF-4984-A9DE-B7B7349C0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DD9D7-9951-4BA7-9F3A-23CEF764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0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61D2-8793-417B-854C-23CEB4A0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of the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63233-F9AF-4984-A9DE-B7B7349C0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Finally if the positive semidefinite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not full rank, we can apply the same argument by constructing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for each of the non-zero eigenvalues and then extending them to an orthonormal basis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We keep the diagonal entries of both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equal to zero for vectors in the extension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That’s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63233-F9AF-4984-A9DE-B7B7349C0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DD9D7-9951-4BA7-9F3A-23CEF764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6D086-633C-499B-9FCF-A29C251389BE}"/>
              </a:ext>
            </a:extLst>
          </p:cNvPr>
          <p:cNvSpPr txBox="1"/>
          <p:nvPr/>
        </p:nvSpPr>
        <p:spPr>
          <a:xfrm>
            <a:off x="1543542" y="5970988"/>
            <a:ext cx="6056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*This nice argument was taken from a blog post of Gregory Gunderson</a:t>
            </a:r>
          </a:p>
        </p:txBody>
      </p:sp>
    </p:spTree>
    <p:extLst>
      <p:ext uri="{BB962C8B-B14F-4D97-AF65-F5344CB8AC3E}">
        <p14:creationId xmlns:p14="http://schemas.microsoft.com/office/powerpoint/2010/main" val="238552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47FE-8487-4EFE-A02C-DE2598AC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Singular Value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EF6F1-33A0-4664-A2ED-67AC2AEB9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Every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can be factorized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are orthogonal matrices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diagonal matrix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 diagonal 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called the singular values of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they are the square roots of the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are orthonormal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are orthonormal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EF6F1-33A0-4664-A2ED-67AC2AEB9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08E83-67C0-4FF9-ADE7-36F35E61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2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392F-8D4A-4729-BC7C-DA1C5ED7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Least Squares Solutions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19F21-32C0-4336-8FBC-E86CFBB445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𝛴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where</a:t>
                </a:r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e>
                    </m:rad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19F21-32C0-4336-8FBC-E86CFBB445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74627-58D7-4CBC-8312-3F1B8139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0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392F-8D4A-4729-BC7C-DA1C5ED7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Least Squares Solutions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19F21-32C0-4336-8FBC-E86CFBB445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QD</m:t>
                          </m:r>
                        </m:e>
                        <m:sup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𝛴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where</a:t>
                </a:r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e>
                    </m:rad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19F21-32C0-4336-8FBC-E86CFBB445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b="-5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74627-58D7-4CBC-8312-3F1B8139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8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27799</TotalTime>
  <Words>1829</Words>
  <Application>Microsoft Office PowerPoint</Application>
  <PresentationFormat>On-screen Show (4:3)</PresentationFormat>
  <Paragraphs>381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Custom Design</vt:lpstr>
      <vt:lpstr>Lecture 10: The Singular Value Decomposition</vt:lpstr>
      <vt:lpstr>Motivation</vt:lpstr>
      <vt:lpstr>The Singular Value Decomposition</vt:lpstr>
      <vt:lpstr>Existence of the SVD</vt:lpstr>
      <vt:lpstr>Existence of the SVD</vt:lpstr>
      <vt:lpstr>Existence of the SVD</vt:lpstr>
      <vt:lpstr>The Singular Value Decomposition</vt:lpstr>
      <vt:lpstr>Least Squares Solutions Linear Systems</vt:lpstr>
      <vt:lpstr>Least Squares Solutions Linear Systems</vt:lpstr>
      <vt:lpstr>The Morse-Penrose Pseudo-inverse</vt:lpstr>
      <vt:lpstr>Ex 1: Convex Quadratic Minimization</vt:lpstr>
      <vt:lpstr>Pseudoinverse</vt:lpstr>
      <vt:lpstr>Pseudoinverse</vt:lpstr>
      <vt:lpstr>Pseudoinverse</vt:lpstr>
      <vt:lpstr>Pseudoinverse</vt:lpstr>
      <vt:lpstr>Pseudoinverse</vt:lpstr>
      <vt:lpstr>Ex 2: Convex Quadratic Minimization</vt:lpstr>
      <vt:lpstr>Ex 2: Convex Quadratic Minimization</vt:lpstr>
      <vt:lpstr>Ex 2: Convex Quadratic Minimization</vt:lpstr>
      <vt:lpstr>Ex 2: Convex Quadratic Minimization</vt:lpstr>
      <vt:lpstr>Ex 2: Convex Quadratic Minimization</vt:lpstr>
      <vt:lpstr>Ex 2: Convex Quadratic Minimization</vt:lpstr>
      <vt:lpstr>Non-Convex Quadratic Minimization</vt:lpstr>
      <vt:lpstr>Non-Convex Quadratic Minimization</vt:lpstr>
      <vt:lpstr>Non-Convex Quadratic Minimization</vt:lpstr>
      <vt:lpstr>Non-Convex Quadratic Minimization</vt:lpstr>
      <vt:lpstr>Non-Convex Quadratic Minimization</vt:lpstr>
      <vt:lpstr>Non-Convex Quadratic Minimization</vt:lpstr>
      <vt:lpstr>Eigenvectors of A+λI</vt:lpstr>
      <vt:lpstr>Non-Convex Quadratic Minimization</vt:lpstr>
      <vt:lpstr>Range of a Matrix</vt:lpstr>
      <vt:lpstr>Non-Convex Quadratic Minimization</vt:lpstr>
      <vt:lpstr>Non-Convex Quadratic Minimization</vt:lpstr>
      <vt:lpstr>SVD Reformulated</vt:lpstr>
      <vt:lpstr>Applications of SVD:  Low Rank Approximations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Nicholas Ruozzi</cp:lastModifiedBy>
  <cp:revision>411</cp:revision>
  <dcterms:created xsi:type="dcterms:W3CDTF">2011-08-25T15:49:05Z</dcterms:created>
  <dcterms:modified xsi:type="dcterms:W3CDTF">2020-10-28T06:09:55Z</dcterms:modified>
</cp:coreProperties>
</file>