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0" r:id="rId2"/>
  </p:sldMasterIdLst>
  <p:notesMasterIdLst>
    <p:notesMasterId r:id="rId26"/>
  </p:notesMasterIdLst>
  <p:sldIdLst>
    <p:sldId id="256" r:id="rId3"/>
    <p:sldId id="301" r:id="rId4"/>
    <p:sldId id="295" r:id="rId5"/>
    <p:sldId id="344" r:id="rId6"/>
    <p:sldId id="351" r:id="rId7"/>
    <p:sldId id="356" r:id="rId8"/>
    <p:sldId id="349" r:id="rId9"/>
    <p:sldId id="352" r:id="rId10"/>
    <p:sldId id="353" r:id="rId11"/>
    <p:sldId id="354" r:id="rId12"/>
    <p:sldId id="355" r:id="rId13"/>
    <p:sldId id="357" r:id="rId14"/>
    <p:sldId id="346" r:id="rId15"/>
    <p:sldId id="347" r:id="rId16"/>
    <p:sldId id="348" r:id="rId17"/>
    <p:sldId id="350" r:id="rId18"/>
    <p:sldId id="358" r:id="rId19"/>
    <p:sldId id="345" r:id="rId20"/>
    <p:sldId id="359" r:id="rId21"/>
    <p:sldId id="360" r:id="rId22"/>
    <p:sldId id="361" r:id="rId23"/>
    <p:sldId id="305" r:id="rId24"/>
    <p:sldId id="362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018752"/>
    <a:srgbClr val="7AC043"/>
    <a:srgbClr val="7AC1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70" autoAdjust="0"/>
    <p:restoredTop sz="96122" autoAdjust="0"/>
  </p:normalViewPr>
  <p:slideViewPr>
    <p:cSldViewPr snapToGrid="0" snapToObjects="1">
      <p:cViewPr varScale="1">
        <p:scale>
          <a:sx n="67" d="100"/>
          <a:sy n="67" d="100"/>
        </p:scale>
        <p:origin x="126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2E9FED-4A5A-440E-9ADD-96E04009DFF9}" type="datetimeFigureOut">
              <a:rPr lang="en-US" smtClean="0"/>
              <a:t>11/16/2020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7E8E53-FB47-4CBB-8CE0-B6A37821A0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124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E8E53-FB47-4CBB-8CE0-B6A37821A0A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585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69823"/>
            <a:ext cx="7772400" cy="1704226"/>
          </a:xfrm>
        </p:spPr>
        <p:txBody>
          <a:bodyPr>
            <a:normAutofit/>
          </a:bodyPr>
          <a:lstStyle>
            <a:lvl1pPr>
              <a:defRPr sz="3600"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3587" y="4566863"/>
            <a:ext cx="6400800" cy="130653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46CA7-7F8D-446F-8C20-873B6AB3D3CF}" type="datetime1">
              <a:rPr lang="en-US" smtClean="0"/>
              <a:t>11/16/2020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9958" y="125794"/>
            <a:ext cx="2475215" cy="2470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642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0D92D-B794-47F2-AE6D-993E638EF1B8}" type="datetime1">
              <a:rPr lang="en-US" smtClean="0"/>
              <a:t>11/16/2020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591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57229-FCBE-49F1-9156-901A69CE6A36}" type="datetime1">
              <a:rPr lang="en-US" smtClean="0"/>
              <a:t>11/16/2020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331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A2FADF-600E-4062-AE58-352E6F754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B2A3F-FEBB-4BF6-8CAB-4C4B412BDA8E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588B8A-392F-478A-B548-FD00A1DDF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67C2E4-AA04-49B3-8483-CAAFD8239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F4A17-43D1-48A3-AE62-EA4B765A4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201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8229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75" y="90080"/>
            <a:ext cx="8867775" cy="664929"/>
          </a:xfrm>
        </p:spPr>
        <p:txBody>
          <a:bodyPr>
            <a:noAutofit/>
          </a:bodyPr>
          <a:lstStyle>
            <a:lvl1pPr algn="l">
              <a:defRPr sz="4000" i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402" y="965771"/>
            <a:ext cx="8517277" cy="5302858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40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240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sz="240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>
              <a:buFont typeface="Arial" panose="020B0604020202020204" pitchFamily="34" charset="0"/>
              <a:buChar char="•"/>
              <a:defRPr sz="240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>
              <a:buFont typeface="Arial" panose="020B0604020202020204" pitchFamily="34" charset="0"/>
              <a:buChar char="•"/>
              <a:defRPr sz="240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F4F4E-FAB0-40A4-A64B-22200FE4C09C}" type="datetime1">
              <a:rPr lang="en-US" smtClean="0"/>
              <a:t>11/16/2020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02779" y="6350453"/>
            <a:ext cx="20991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22963" y="6350454"/>
            <a:ext cx="882717" cy="365125"/>
          </a:xfrm>
        </p:spPr>
        <p:txBody>
          <a:bodyPr/>
          <a:lstStyle>
            <a:lvl1pPr algn="ctr">
              <a:defRPr/>
            </a:lvl1pPr>
          </a:lstStyle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26" name="Picture 2" descr="https://www.utdallas.edu/brand/files/UTDmono_circle_flame.png">
            <a:extLst>
              <a:ext uri="{FF2B5EF4-FFF2-40B4-BE49-F238E27FC236}">
                <a16:creationId xmlns:a16="http://schemas.microsoft.com/office/drawing/2014/main" id="{47B3B7AB-3414-4F7C-8529-5FD009682A3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0578" y="67175"/>
            <a:ext cx="711972" cy="71073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 userDrawn="1"/>
        </p:nvGrpSpPr>
        <p:grpSpPr>
          <a:xfrm>
            <a:off x="0" y="811662"/>
            <a:ext cx="9144000" cy="45719"/>
            <a:chOff x="0" y="791114"/>
            <a:chExt cx="9144000" cy="45719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791114"/>
              <a:ext cx="1643865" cy="45719"/>
            </a:xfrm>
            <a:prstGeom prst="rect">
              <a:avLst/>
            </a:prstGeom>
            <a:solidFill>
              <a:srgbClr val="7AC043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1643865" y="791114"/>
              <a:ext cx="7500135" cy="45719"/>
            </a:xfrm>
            <a:prstGeom prst="rect">
              <a:avLst/>
            </a:prstGeom>
            <a:solidFill>
              <a:srgbClr val="01875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17959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114431"/>
            <a:ext cx="7772400" cy="129246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29B21-F111-4302-AE96-9A81F70D9770}" type="datetime1">
              <a:rPr lang="en-US" smtClean="0"/>
              <a:t>11/16/2020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38701"/>
            <a:ext cx="2980896" cy="2975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452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17ACB-CB82-4E63-BE58-837CC553A2E1}" type="datetime1">
              <a:rPr lang="en-US" smtClean="0"/>
              <a:t>11/16/2020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021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896F8-AD69-4411-8D19-9DBCBFF34953}" type="datetime1">
              <a:rPr lang="en-US" smtClean="0"/>
              <a:t>11/16/2020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333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7B127-A4EF-432B-AFDD-30E107B86B4C}" type="datetime1">
              <a:rPr lang="en-US" smtClean="0"/>
              <a:t>11/16/2020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544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6A8FB-8FC7-4698-A439-8EC1CF4B6D54}" type="datetime1">
              <a:rPr lang="en-US" smtClean="0"/>
              <a:t>11/16/2020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387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9D7BC-1CF9-41E0-92DB-F07C1E72FFA7}" type="datetime1">
              <a:rPr lang="en-US" smtClean="0"/>
              <a:t>11/16/2020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091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6FACD-283A-43F2-824F-5EFF4A33B657}" type="datetime1">
              <a:rPr lang="en-US" smtClean="0"/>
              <a:t>11/16/2020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536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AB23DB-BB2A-4685-AE96-F8AD3E7470CF}" type="datetime1">
              <a:rPr lang="en-US" smtClean="0"/>
              <a:t>11/16/2020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Block3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622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6FA4FC-0CB4-4748-B3F8-0D1666F9C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E517B8-EB26-41A6-9609-1A59947ED4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F6C74F-CAF9-4EB6-9A89-1BF99EFB32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9B2A3F-FEBB-4BF6-8CAB-4C4B412BDA8E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7FE2AF-2CFF-4289-BDE8-8ABE18C921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C3356E-B9BB-4046-9633-3940B9B889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2F4A17-43D1-48A3-AE62-EA4B765A4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170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Lecture 13: Submodular Functions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Nicholas </a:t>
            </a:r>
            <a:r>
              <a:rPr lang="en-US" dirty="0" err="1"/>
              <a:t>Ruozzi</a:t>
            </a:r>
            <a:endParaRPr lang="en-US" dirty="0"/>
          </a:p>
          <a:p>
            <a:r>
              <a:rPr lang="en-US" dirty="0"/>
              <a:t>University of Texas at Dallas</a:t>
            </a:r>
          </a:p>
        </p:txBody>
      </p:sp>
    </p:spTree>
    <p:extLst>
      <p:ext uri="{BB962C8B-B14F-4D97-AF65-F5344CB8AC3E}">
        <p14:creationId xmlns:p14="http://schemas.microsoft.com/office/powerpoint/2010/main" val="12734407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8E38B-74AC-40CC-893A-C26A43172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Examples of Submodular Functions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1DE7FB-DC74-40CE-A7B5-09B384FC2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10</a:t>
            </a:fld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952453C-AFF9-4418-BFC9-0263C9B3F9AC}"/>
              </a:ext>
            </a:extLst>
          </p:cNvPr>
          <p:cNvGrpSpPr/>
          <p:nvPr/>
        </p:nvGrpSpPr>
        <p:grpSpPr>
          <a:xfrm>
            <a:off x="851799" y="4400427"/>
            <a:ext cx="2666998" cy="1243667"/>
            <a:chOff x="1216404" y="2185333"/>
            <a:chExt cx="6267974" cy="2922864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86A9E1FF-2AF6-4541-BF84-146E57C1B600}"/>
                </a:ext>
              </a:extLst>
            </p:cNvPr>
            <p:cNvSpPr/>
            <p:nvPr/>
          </p:nvSpPr>
          <p:spPr>
            <a:xfrm>
              <a:off x="1216404" y="2833382"/>
              <a:ext cx="595618" cy="595618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4138A0EF-E7C8-4078-9DBA-58E769EE4027}"/>
                </a:ext>
              </a:extLst>
            </p:cNvPr>
            <p:cNvSpPr/>
            <p:nvPr/>
          </p:nvSpPr>
          <p:spPr>
            <a:xfrm>
              <a:off x="3390551" y="4512579"/>
              <a:ext cx="595618" cy="595618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D94D381F-E4F0-4236-BF25-3CD8F1FFEBCB}"/>
                </a:ext>
              </a:extLst>
            </p:cNvPr>
            <p:cNvSpPr/>
            <p:nvPr/>
          </p:nvSpPr>
          <p:spPr>
            <a:xfrm>
              <a:off x="3527345" y="2237764"/>
              <a:ext cx="595618" cy="595618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86329805-0D4B-4A4B-8974-F85211B91A62}"/>
                </a:ext>
              </a:extLst>
            </p:cNvPr>
            <p:cNvSpPr/>
            <p:nvPr/>
          </p:nvSpPr>
          <p:spPr>
            <a:xfrm>
              <a:off x="4938100" y="3661942"/>
              <a:ext cx="595618" cy="595618"/>
            </a:xfrm>
            <a:prstGeom prst="ellipse">
              <a:avLst/>
            </a:prstGeom>
            <a:noFill/>
            <a:ln w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11358311-D7E2-4307-B69E-BEDD6A7A98EF}"/>
                </a:ext>
              </a:extLst>
            </p:cNvPr>
            <p:cNvSpPr/>
            <p:nvPr/>
          </p:nvSpPr>
          <p:spPr>
            <a:xfrm>
              <a:off x="6033083" y="2185333"/>
              <a:ext cx="595618" cy="595618"/>
            </a:xfrm>
            <a:prstGeom prst="ellipse">
              <a:avLst/>
            </a:prstGeom>
            <a:noFill/>
            <a:ln w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1B9A9144-797A-4A47-9A57-702795A1877D}"/>
                </a:ext>
              </a:extLst>
            </p:cNvPr>
            <p:cNvSpPr/>
            <p:nvPr/>
          </p:nvSpPr>
          <p:spPr>
            <a:xfrm>
              <a:off x="6888760" y="3690457"/>
              <a:ext cx="595618" cy="595618"/>
            </a:xfrm>
            <a:prstGeom prst="ellipse">
              <a:avLst/>
            </a:prstGeom>
            <a:noFill/>
            <a:ln w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E94854D-3E9E-4D7A-B662-B096FDD6DA85}"/>
                </a:ext>
              </a:extLst>
            </p:cNvPr>
            <p:cNvSpPr/>
            <p:nvPr/>
          </p:nvSpPr>
          <p:spPr>
            <a:xfrm>
              <a:off x="2689654" y="3283591"/>
              <a:ext cx="595618" cy="595618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4094DB8-5D88-4772-8355-F0A5A8BE3750}"/>
                </a:ext>
              </a:extLst>
            </p:cNvPr>
            <p:cNvCxnSpPr>
              <a:cxnSpLocks/>
              <a:stCxn id="5" idx="5"/>
              <a:endCxn id="11" idx="2"/>
            </p:cNvCxnSpPr>
            <p:nvPr/>
          </p:nvCxnSpPr>
          <p:spPr>
            <a:xfrm>
              <a:off x="1724796" y="3341774"/>
              <a:ext cx="964858" cy="23962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047BB0BB-23FD-44DA-A3BF-F44961EE526C}"/>
                </a:ext>
              </a:extLst>
            </p:cNvPr>
            <p:cNvCxnSpPr>
              <a:stCxn id="11" idx="7"/>
              <a:endCxn id="7" idx="3"/>
            </p:cNvCxnSpPr>
            <p:nvPr/>
          </p:nvCxnSpPr>
          <p:spPr>
            <a:xfrm flipV="1">
              <a:off x="3198046" y="2746156"/>
              <a:ext cx="416525" cy="62466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6299430-318C-4CB6-95A7-5D4E5A8A9465}"/>
                </a:ext>
              </a:extLst>
            </p:cNvPr>
            <p:cNvCxnSpPr>
              <a:stCxn id="11" idx="6"/>
              <a:endCxn id="8" idx="2"/>
            </p:cNvCxnSpPr>
            <p:nvPr/>
          </p:nvCxnSpPr>
          <p:spPr>
            <a:xfrm>
              <a:off x="3285272" y="3581400"/>
              <a:ext cx="1652828" cy="37835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D37A673E-440B-42CB-BB54-EA0D0B50D899}"/>
                </a:ext>
              </a:extLst>
            </p:cNvPr>
            <p:cNvCxnSpPr>
              <a:stCxn id="11" idx="5"/>
              <a:endCxn id="6" idx="1"/>
            </p:cNvCxnSpPr>
            <p:nvPr/>
          </p:nvCxnSpPr>
          <p:spPr>
            <a:xfrm>
              <a:off x="3198046" y="3791983"/>
              <a:ext cx="279731" cy="80782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8C0A4E5B-3FFF-4524-A698-F4DF603417FA}"/>
                </a:ext>
              </a:extLst>
            </p:cNvPr>
            <p:cNvCxnSpPr>
              <a:stCxn id="6" idx="6"/>
              <a:endCxn id="8" idx="3"/>
            </p:cNvCxnSpPr>
            <p:nvPr/>
          </p:nvCxnSpPr>
          <p:spPr>
            <a:xfrm flipV="1">
              <a:off x="3986169" y="4170334"/>
              <a:ext cx="1039157" cy="64005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9FEC75F1-B6D6-4629-ACA9-95601C53949F}"/>
                </a:ext>
              </a:extLst>
            </p:cNvPr>
            <p:cNvCxnSpPr>
              <a:stCxn id="7" idx="6"/>
              <a:endCxn id="9" idx="2"/>
            </p:cNvCxnSpPr>
            <p:nvPr/>
          </p:nvCxnSpPr>
          <p:spPr>
            <a:xfrm flipV="1">
              <a:off x="4122963" y="2483142"/>
              <a:ext cx="1910120" cy="5243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57F85F28-8955-43EC-9197-18718AA29F1E}"/>
                </a:ext>
              </a:extLst>
            </p:cNvPr>
            <p:cNvCxnSpPr>
              <a:stCxn id="9" idx="3"/>
              <a:endCxn id="8" idx="7"/>
            </p:cNvCxnSpPr>
            <p:nvPr/>
          </p:nvCxnSpPr>
          <p:spPr>
            <a:xfrm flipH="1">
              <a:off x="5446492" y="2693725"/>
              <a:ext cx="673817" cy="105544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B557452B-E989-41E7-B3DA-847A5C774863}"/>
                </a:ext>
              </a:extLst>
            </p:cNvPr>
            <p:cNvCxnSpPr>
              <a:stCxn id="5" idx="7"/>
              <a:endCxn id="7" idx="2"/>
            </p:cNvCxnSpPr>
            <p:nvPr/>
          </p:nvCxnSpPr>
          <p:spPr>
            <a:xfrm flipV="1">
              <a:off x="1724796" y="2535573"/>
              <a:ext cx="1802549" cy="38503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CB8CC638-A44E-4FF6-9B13-BF65F3772550}"/>
                </a:ext>
              </a:extLst>
            </p:cNvPr>
            <p:cNvCxnSpPr>
              <a:stCxn id="10" idx="2"/>
              <a:endCxn id="8" idx="6"/>
            </p:cNvCxnSpPr>
            <p:nvPr/>
          </p:nvCxnSpPr>
          <p:spPr>
            <a:xfrm flipH="1" flipV="1">
              <a:off x="5533718" y="3959751"/>
              <a:ext cx="1355042" cy="2851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DE035FE7-77E3-4258-B597-B12AC6817B97}"/>
                </a:ext>
              </a:extLst>
            </p:cNvPr>
            <p:cNvCxnSpPr>
              <a:stCxn id="9" idx="5"/>
              <a:endCxn id="10" idx="0"/>
            </p:cNvCxnSpPr>
            <p:nvPr/>
          </p:nvCxnSpPr>
          <p:spPr>
            <a:xfrm>
              <a:off x="6541475" y="2693725"/>
              <a:ext cx="645094" cy="99673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BA2285E1-5E69-41E3-A7F2-40291437B5D0}"/>
                </a:ext>
              </a:extLst>
            </p:cNvPr>
            <p:cNvCxnSpPr>
              <a:stCxn id="7" idx="5"/>
              <a:endCxn id="8" idx="1"/>
            </p:cNvCxnSpPr>
            <p:nvPr/>
          </p:nvCxnSpPr>
          <p:spPr>
            <a:xfrm>
              <a:off x="4035737" y="2746156"/>
              <a:ext cx="989589" cy="100301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4DF2DFB-0B93-44AD-B666-915C695E3B47}"/>
              </a:ext>
            </a:extLst>
          </p:cNvPr>
          <p:cNvGrpSpPr/>
          <p:nvPr/>
        </p:nvGrpSpPr>
        <p:grpSpPr>
          <a:xfrm>
            <a:off x="851799" y="2102600"/>
            <a:ext cx="2666998" cy="1243667"/>
            <a:chOff x="1216404" y="2185333"/>
            <a:chExt cx="6267974" cy="2922864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E4E0A302-F25C-4EAB-9181-6F4C02A3F906}"/>
                </a:ext>
              </a:extLst>
            </p:cNvPr>
            <p:cNvSpPr/>
            <p:nvPr/>
          </p:nvSpPr>
          <p:spPr>
            <a:xfrm>
              <a:off x="1216404" y="2833382"/>
              <a:ext cx="595618" cy="595618"/>
            </a:xfrm>
            <a:prstGeom prst="ellipse">
              <a:avLst/>
            </a:prstGeom>
            <a:noFill/>
            <a:ln w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2F5EEF3E-F1AC-4711-9D6E-C9D7DF408413}"/>
                </a:ext>
              </a:extLst>
            </p:cNvPr>
            <p:cNvSpPr/>
            <p:nvPr/>
          </p:nvSpPr>
          <p:spPr>
            <a:xfrm>
              <a:off x="3390551" y="4512579"/>
              <a:ext cx="595618" cy="595618"/>
            </a:xfrm>
            <a:prstGeom prst="ellipse">
              <a:avLst/>
            </a:prstGeom>
            <a:noFill/>
            <a:ln w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18527D63-840B-4D05-A7D4-F5C3645A6CE3}"/>
                </a:ext>
              </a:extLst>
            </p:cNvPr>
            <p:cNvSpPr/>
            <p:nvPr/>
          </p:nvSpPr>
          <p:spPr>
            <a:xfrm>
              <a:off x="3527345" y="2237764"/>
              <a:ext cx="595618" cy="595618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5CCDC0F5-6520-4F47-857A-576C6A0F1503}"/>
                </a:ext>
              </a:extLst>
            </p:cNvPr>
            <p:cNvSpPr/>
            <p:nvPr/>
          </p:nvSpPr>
          <p:spPr>
            <a:xfrm>
              <a:off x="4938100" y="3661942"/>
              <a:ext cx="595618" cy="595618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08EB6F9B-A8D5-4FF5-819D-9FB1E9A3C550}"/>
                </a:ext>
              </a:extLst>
            </p:cNvPr>
            <p:cNvSpPr/>
            <p:nvPr/>
          </p:nvSpPr>
          <p:spPr>
            <a:xfrm>
              <a:off x="6033083" y="2185333"/>
              <a:ext cx="595618" cy="595618"/>
            </a:xfrm>
            <a:prstGeom prst="ellipse">
              <a:avLst/>
            </a:prstGeom>
            <a:noFill/>
            <a:ln w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134C7EB4-E7ED-47C5-A1CE-7A978AA42FCF}"/>
                </a:ext>
              </a:extLst>
            </p:cNvPr>
            <p:cNvSpPr/>
            <p:nvPr/>
          </p:nvSpPr>
          <p:spPr>
            <a:xfrm>
              <a:off x="6888760" y="3690457"/>
              <a:ext cx="595618" cy="595618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D64FFC9B-0A77-4ABC-8B85-35AC9E339036}"/>
                </a:ext>
              </a:extLst>
            </p:cNvPr>
            <p:cNvSpPr/>
            <p:nvPr/>
          </p:nvSpPr>
          <p:spPr>
            <a:xfrm>
              <a:off x="2689654" y="3283591"/>
              <a:ext cx="595618" cy="595618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8D61B31D-915A-473D-9140-7DE54D48E491}"/>
                </a:ext>
              </a:extLst>
            </p:cNvPr>
            <p:cNvCxnSpPr>
              <a:cxnSpLocks/>
              <a:stCxn id="28" idx="5"/>
              <a:endCxn id="38" idx="2"/>
            </p:cNvCxnSpPr>
            <p:nvPr/>
          </p:nvCxnSpPr>
          <p:spPr>
            <a:xfrm>
              <a:off x="1724796" y="3341774"/>
              <a:ext cx="964858" cy="23962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CEE9E38E-F68E-4C52-AE6C-27F9B9F997CF}"/>
                </a:ext>
              </a:extLst>
            </p:cNvPr>
            <p:cNvCxnSpPr>
              <a:stCxn id="38" idx="7"/>
              <a:endCxn id="32" idx="3"/>
            </p:cNvCxnSpPr>
            <p:nvPr/>
          </p:nvCxnSpPr>
          <p:spPr>
            <a:xfrm flipV="1">
              <a:off x="3198046" y="2746156"/>
              <a:ext cx="416525" cy="62466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328C76B7-60C2-47D7-A00B-B67FF44E667C}"/>
                </a:ext>
              </a:extLst>
            </p:cNvPr>
            <p:cNvCxnSpPr>
              <a:stCxn id="38" idx="6"/>
              <a:endCxn id="34" idx="2"/>
            </p:cNvCxnSpPr>
            <p:nvPr/>
          </p:nvCxnSpPr>
          <p:spPr>
            <a:xfrm>
              <a:off x="3285272" y="3581400"/>
              <a:ext cx="1652828" cy="378351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A15C9496-ABF8-4A21-86AB-89D0F538D128}"/>
                </a:ext>
              </a:extLst>
            </p:cNvPr>
            <p:cNvCxnSpPr>
              <a:stCxn id="38" idx="5"/>
              <a:endCxn id="30" idx="1"/>
            </p:cNvCxnSpPr>
            <p:nvPr/>
          </p:nvCxnSpPr>
          <p:spPr>
            <a:xfrm>
              <a:off x="3198046" y="3791983"/>
              <a:ext cx="279731" cy="80782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601EA306-2087-4C97-B6D0-E5692294A200}"/>
                </a:ext>
              </a:extLst>
            </p:cNvPr>
            <p:cNvCxnSpPr>
              <a:stCxn id="30" idx="6"/>
              <a:endCxn id="34" idx="3"/>
            </p:cNvCxnSpPr>
            <p:nvPr/>
          </p:nvCxnSpPr>
          <p:spPr>
            <a:xfrm flipV="1">
              <a:off x="3986169" y="4170334"/>
              <a:ext cx="1039157" cy="64005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5C00D10-C594-477C-AA01-CF11763D23D5}"/>
                </a:ext>
              </a:extLst>
            </p:cNvPr>
            <p:cNvCxnSpPr>
              <a:stCxn id="32" idx="6"/>
              <a:endCxn id="35" idx="2"/>
            </p:cNvCxnSpPr>
            <p:nvPr/>
          </p:nvCxnSpPr>
          <p:spPr>
            <a:xfrm flipV="1">
              <a:off x="4122963" y="2483142"/>
              <a:ext cx="1910120" cy="5243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0637BAC-C472-4EDC-B8E1-8E45314824F2}"/>
                </a:ext>
              </a:extLst>
            </p:cNvPr>
            <p:cNvCxnSpPr>
              <a:stCxn id="35" idx="3"/>
              <a:endCxn id="34" idx="7"/>
            </p:cNvCxnSpPr>
            <p:nvPr/>
          </p:nvCxnSpPr>
          <p:spPr>
            <a:xfrm flipH="1">
              <a:off x="5446492" y="2693725"/>
              <a:ext cx="673817" cy="105544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90D41659-4EDA-489D-97C5-E7EE94BC263A}"/>
                </a:ext>
              </a:extLst>
            </p:cNvPr>
            <p:cNvCxnSpPr>
              <a:stCxn id="28" idx="7"/>
              <a:endCxn id="32" idx="2"/>
            </p:cNvCxnSpPr>
            <p:nvPr/>
          </p:nvCxnSpPr>
          <p:spPr>
            <a:xfrm flipV="1">
              <a:off x="1724796" y="2535573"/>
              <a:ext cx="1802549" cy="38503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AD9C22A2-3396-4869-AAA5-444CE835F67E}"/>
                </a:ext>
              </a:extLst>
            </p:cNvPr>
            <p:cNvCxnSpPr>
              <a:stCxn id="37" idx="2"/>
              <a:endCxn id="34" idx="6"/>
            </p:cNvCxnSpPr>
            <p:nvPr/>
          </p:nvCxnSpPr>
          <p:spPr>
            <a:xfrm flipH="1" flipV="1">
              <a:off x="5533718" y="3959751"/>
              <a:ext cx="1355042" cy="2851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0D4912A8-00CF-40B9-9CF0-009E71A57FD8}"/>
                </a:ext>
              </a:extLst>
            </p:cNvPr>
            <p:cNvCxnSpPr>
              <a:stCxn id="35" idx="5"/>
              <a:endCxn id="37" idx="0"/>
            </p:cNvCxnSpPr>
            <p:nvPr/>
          </p:nvCxnSpPr>
          <p:spPr>
            <a:xfrm>
              <a:off x="6541475" y="2693725"/>
              <a:ext cx="645094" cy="99673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C7E113C4-E643-4FA2-B1CB-C72B02578A4F}"/>
                </a:ext>
              </a:extLst>
            </p:cNvPr>
            <p:cNvCxnSpPr>
              <a:stCxn id="32" idx="5"/>
              <a:endCxn id="34" idx="1"/>
            </p:cNvCxnSpPr>
            <p:nvPr/>
          </p:nvCxnSpPr>
          <p:spPr>
            <a:xfrm>
              <a:off x="4035737" y="2746156"/>
              <a:ext cx="989589" cy="1003012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5593122B-794D-4731-83AB-C17211630C61}"/>
              </a:ext>
            </a:extLst>
          </p:cNvPr>
          <p:cNvGrpSpPr/>
          <p:nvPr/>
        </p:nvGrpSpPr>
        <p:grpSpPr>
          <a:xfrm>
            <a:off x="5818919" y="4307768"/>
            <a:ext cx="2666998" cy="1243667"/>
            <a:chOff x="1216404" y="2185333"/>
            <a:chExt cx="6267974" cy="2922864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A80D6733-1623-4729-9ACA-B217C7459C6C}"/>
                </a:ext>
              </a:extLst>
            </p:cNvPr>
            <p:cNvSpPr/>
            <p:nvPr/>
          </p:nvSpPr>
          <p:spPr>
            <a:xfrm>
              <a:off x="1216404" y="2833382"/>
              <a:ext cx="595618" cy="595618"/>
            </a:xfrm>
            <a:prstGeom prst="ellipse">
              <a:avLst/>
            </a:prstGeom>
            <a:solidFill>
              <a:schemeClr val="bg1"/>
            </a:solidFill>
            <a:ln w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122BF1AC-BA0C-4DE7-B42C-D51B13CF2E39}"/>
                </a:ext>
              </a:extLst>
            </p:cNvPr>
            <p:cNvSpPr/>
            <p:nvPr/>
          </p:nvSpPr>
          <p:spPr>
            <a:xfrm>
              <a:off x="3390551" y="4512579"/>
              <a:ext cx="595618" cy="595618"/>
            </a:xfrm>
            <a:prstGeom prst="ellipse">
              <a:avLst/>
            </a:prstGeom>
            <a:solidFill>
              <a:schemeClr val="bg1"/>
            </a:solidFill>
            <a:ln w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DBD96FC1-88E1-401F-9946-EF25F098ED72}"/>
                </a:ext>
              </a:extLst>
            </p:cNvPr>
            <p:cNvSpPr/>
            <p:nvPr/>
          </p:nvSpPr>
          <p:spPr>
            <a:xfrm>
              <a:off x="3527345" y="2237764"/>
              <a:ext cx="595618" cy="595618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B6B45355-2711-4D92-9EBC-773CA3C7D875}"/>
                </a:ext>
              </a:extLst>
            </p:cNvPr>
            <p:cNvSpPr/>
            <p:nvPr/>
          </p:nvSpPr>
          <p:spPr>
            <a:xfrm>
              <a:off x="4938100" y="3661942"/>
              <a:ext cx="595618" cy="595618"/>
            </a:xfrm>
            <a:prstGeom prst="ellipse">
              <a:avLst/>
            </a:prstGeom>
            <a:noFill/>
            <a:ln w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48C71171-C2E2-4A09-9072-FBDEA00CEA6A}"/>
                </a:ext>
              </a:extLst>
            </p:cNvPr>
            <p:cNvSpPr/>
            <p:nvPr/>
          </p:nvSpPr>
          <p:spPr>
            <a:xfrm>
              <a:off x="6033083" y="2185333"/>
              <a:ext cx="595618" cy="595618"/>
            </a:xfrm>
            <a:prstGeom prst="ellipse">
              <a:avLst/>
            </a:prstGeom>
            <a:noFill/>
            <a:ln w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0114A4AD-8E9F-4C64-AB60-3AACDC336167}"/>
                </a:ext>
              </a:extLst>
            </p:cNvPr>
            <p:cNvSpPr/>
            <p:nvPr/>
          </p:nvSpPr>
          <p:spPr>
            <a:xfrm>
              <a:off x="6888760" y="3690457"/>
              <a:ext cx="595618" cy="595618"/>
            </a:xfrm>
            <a:prstGeom prst="ellipse">
              <a:avLst/>
            </a:prstGeom>
            <a:noFill/>
            <a:ln w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7750FE21-99F5-44F4-B024-C22709D3EA95}"/>
                </a:ext>
              </a:extLst>
            </p:cNvPr>
            <p:cNvSpPr/>
            <p:nvPr/>
          </p:nvSpPr>
          <p:spPr>
            <a:xfrm>
              <a:off x="2689654" y="3283591"/>
              <a:ext cx="595618" cy="595618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D181A75A-8B39-452C-9EA3-BA9507D0EE39}"/>
                </a:ext>
              </a:extLst>
            </p:cNvPr>
            <p:cNvCxnSpPr>
              <a:cxnSpLocks/>
              <a:stCxn id="51" idx="5"/>
              <a:endCxn id="57" idx="2"/>
            </p:cNvCxnSpPr>
            <p:nvPr/>
          </p:nvCxnSpPr>
          <p:spPr>
            <a:xfrm>
              <a:off x="1724796" y="3341774"/>
              <a:ext cx="964858" cy="23962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A1D24D20-49E8-4CD8-B883-A61F60177036}"/>
                </a:ext>
              </a:extLst>
            </p:cNvPr>
            <p:cNvCxnSpPr>
              <a:stCxn id="57" idx="7"/>
              <a:endCxn id="53" idx="3"/>
            </p:cNvCxnSpPr>
            <p:nvPr/>
          </p:nvCxnSpPr>
          <p:spPr>
            <a:xfrm flipV="1">
              <a:off x="3198046" y="2746156"/>
              <a:ext cx="416525" cy="62466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433655C2-8648-4669-AB1D-260CB070BEBE}"/>
                </a:ext>
              </a:extLst>
            </p:cNvPr>
            <p:cNvCxnSpPr>
              <a:stCxn id="57" idx="6"/>
              <a:endCxn id="54" idx="2"/>
            </p:cNvCxnSpPr>
            <p:nvPr/>
          </p:nvCxnSpPr>
          <p:spPr>
            <a:xfrm>
              <a:off x="3285272" y="3581400"/>
              <a:ext cx="1652828" cy="37835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FA6716AB-8A73-4C18-B421-C8C22455BBFB}"/>
                </a:ext>
              </a:extLst>
            </p:cNvPr>
            <p:cNvCxnSpPr>
              <a:stCxn id="57" idx="5"/>
              <a:endCxn id="52" idx="1"/>
            </p:cNvCxnSpPr>
            <p:nvPr/>
          </p:nvCxnSpPr>
          <p:spPr>
            <a:xfrm>
              <a:off x="3198046" y="3791983"/>
              <a:ext cx="279731" cy="80782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25B00FBC-DF42-4B44-BF36-1C800DCFF43E}"/>
                </a:ext>
              </a:extLst>
            </p:cNvPr>
            <p:cNvCxnSpPr>
              <a:stCxn id="52" idx="6"/>
              <a:endCxn id="54" idx="3"/>
            </p:cNvCxnSpPr>
            <p:nvPr/>
          </p:nvCxnSpPr>
          <p:spPr>
            <a:xfrm flipV="1">
              <a:off x="3986169" y="4170334"/>
              <a:ext cx="1039157" cy="640054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47A6BCBD-A9CC-4C8A-B32D-122C9D4C7643}"/>
                </a:ext>
              </a:extLst>
            </p:cNvPr>
            <p:cNvCxnSpPr>
              <a:stCxn id="53" idx="6"/>
              <a:endCxn id="55" idx="2"/>
            </p:cNvCxnSpPr>
            <p:nvPr/>
          </p:nvCxnSpPr>
          <p:spPr>
            <a:xfrm flipV="1">
              <a:off x="4122963" y="2483142"/>
              <a:ext cx="1910120" cy="5243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31A12E72-5197-472A-891A-0422B59988C6}"/>
                </a:ext>
              </a:extLst>
            </p:cNvPr>
            <p:cNvCxnSpPr>
              <a:stCxn id="55" idx="3"/>
              <a:endCxn id="54" idx="7"/>
            </p:cNvCxnSpPr>
            <p:nvPr/>
          </p:nvCxnSpPr>
          <p:spPr>
            <a:xfrm flipH="1">
              <a:off x="5446492" y="2693725"/>
              <a:ext cx="673817" cy="105544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16B9FF34-8C33-4B3D-8EB6-E307B7F6C93D}"/>
                </a:ext>
              </a:extLst>
            </p:cNvPr>
            <p:cNvCxnSpPr>
              <a:stCxn id="51" idx="7"/>
              <a:endCxn id="53" idx="2"/>
            </p:cNvCxnSpPr>
            <p:nvPr/>
          </p:nvCxnSpPr>
          <p:spPr>
            <a:xfrm flipV="1">
              <a:off x="1724796" y="2535573"/>
              <a:ext cx="1802549" cy="38503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1F23A940-5111-4C2E-9244-23A1725C0BF2}"/>
                </a:ext>
              </a:extLst>
            </p:cNvPr>
            <p:cNvCxnSpPr>
              <a:stCxn id="56" idx="2"/>
              <a:endCxn id="54" idx="6"/>
            </p:cNvCxnSpPr>
            <p:nvPr/>
          </p:nvCxnSpPr>
          <p:spPr>
            <a:xfrm flipH="1" flipV="1">
              <a:off x="5533718" y="3959751"/>
              <a:ext cx="1355042" cy="2851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1E8901DD-9C0D-4B9F-9508-57FDFE99A6DC}"/>
                </a:ext>
              </a:extLst>
            </p:cNvPr>
            <p:cNvCxnSpPr>
              <a:stCxn id="55" idx="5"/>
              <a:endCxn id="56" idx="0"/>
            </p:cNvCxnSpPr>
            <p:nvPr/>
          </p:nvCxnSpPr>
          <p:spPr>
            <a:xfrm>
              <a:off x="6541475" y="2693725"/>
              <a:ext cx="645094" cy="99673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2288AD45-EAF4-4F9F-8C78-CD56847FDB0B}"/>
                </a:ext>
              </a:extLst>
            </p:cNvPr>
            <p:cNvCxnSpPr>
              <a:stCxn id="53" idx="5"/>
              <a:endCxn id="54" idx="1"/>
            </p:cNvCxnSpPr>
            <p:nvPr/>
          </p:nvCxnSpPr>
          <p:spPr>
            <a:xfrm>
              <a:off x="4035737" y="2746156"/>
              <a:ext cx="989589" cy="100301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5C0369B6-5EAB-4AC4-8FAC-9203808C7C0C}"/>
              </a:ext>
            </a:extLst>
          </p:cNvPr>
          <p:cNvGrpSpPr/>
          <p:nvPr/>
        </p:nvGrpSpPr>
        <p:grpSpPr>
          <a:xfrm>
            <a:off x="5818919" y="2096338"/>
            <a:ext cx="2666998" cy="1243667"/>
            <a:chOff x="1216404" y="2185333"/>
            <a:chExt cx="6267974" cy="2922864"/>
          </a:xfrm>
        </p:grpSpPr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E2A130F6-2D73-41B8-AE07-7410EE3B76B7}"/>
                </a:ext>
              </a:extLst>
            </p:cNvPr>
            <p:cNvSpPr/>
            <p:nvPr/>
          </p:nvSpPr>
          <p:spPr>
            <a:xfrm>
              <a:off x="1216404" y="2833382"/>
              <a:ext cx="595618" cy="595618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B8EC93CA-CFD5-4E62-BF19-8DC154D9A94D}"/>
                </a:ext>
              </a:extLst>
            </p:cNvPr>
            <p:cNvSpPr/>
            <p:nvPr/>
          </p:nvSpPr>
          <p:spPr>
            <a:xfrm>
              <a:off x="3390551" y="4512579"/>
              <a:ext cx="595618" cy="595618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F06A9F56-3007-430F-B689-5B4BCC3F805F}"/>
                </a:ext>
              </a:extLst>
            </p:cNvPr>
            <p:cNvSpPr/>
            <p:nvPr/>
          </p:nvSpPr>
          <p:spPr>
            <a:xfrm>
              <a:off x="3527345" y="2237764"/>
              <a:ext cx="595618" cy="595618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37EE514E-182B-46E7-A1D1-C33D97D2089C}"/>
                </a:ext>
              </a:extLst>
            </p:cNvPr>
            <p:cNvSpPr/>
            <p:nvPr/>
          </p:nvSpPr>
          <p:spPr>
            <a:xfrm>
              <a:off x="4938100" y="3661942"/>
              <a:ext cx="595618" cy="595618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5BBA33DE-6BE7-4560-A022-A9ABE91FD467}"/>
                </a:ext>
              </a:extLst>
            </p:cNvPr>
            <p:cNvSpPr/>
            <p:nvPr/>
          </p:nvSpPr>
          <p:spPr>
            <a:xfrm>
              <a:off x="6033083" y="2185333"/>
              <a:ext cx="595618" cy="595618"/>
            </a:xfrm>
            <a:prstGeom prst="ellipse">
              <a:avLst/>
            </a:prstGeom>
            <a:noFill/>
            <a:ln w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118B3264-0EB3-4C5F-AF47-89607EE8AE0F}"/>
                </a:ext>
              </a:extLst>
            </p:cNvPr>
            <p:cNvSpPr/>
            <p:nvPr/>
          </p:nvSpPr>
          <p:spPr>
            <a:xfrm>
              <a:off x="6888760" y="3690457"/>
              <a:ext cx="595618" cy="595618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BCDAB45A-DCDB-4602-A6C0-2B8FFB5B7876}"/>
                </a:ext>
              </a:extLst>
            </p:cNvPr>
            <p:cNvSpPr/>
            <p:nvPr/>
          </p:nvSpPr>
          <p:spPr>
            <a:xfrm>
              <a:off x="2689654" y="3283591"/>
              <a:ext cx="595618" cy="595618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F690066E-C719-49E2-A66E-55C45C974963}"/>
                </a:ext>
              </a:extLst>
            </p:cNvPr>
            <p:cNvCxnSpPr>
              <a:cxnSpLocks/>
              <a:stCxn id="70" idx="5"/>
              <a:endCxn id="76" idx="2"/>
            </p:cNvCxnSpPr>
            <p:nvPr/>
          </p:nvCxnSpPr>
          <p:spPr>
            <a:xfrm>
              <a:off x="1724796" y="3341774"/>
              <a:ext cx="964858" cy="23962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E55FE33B-1AB9-4DA5-8B20-204B4D26DEDB}"/>
                </a:ext>
              </a:extLst>
            </p:cNvPr>
            <p:cNvCxnSpPr>
              <a:stCxn id="76" idx="7"/>
              <a:endCxn id="72" idx="3"/>
            </p:cNvCxnSpPr>
            <p:nvPr/>
          </p:nvCxnSpPr>
          <p:spPr>
            <a:xfrm flipV="1">
              <a:off x="3198046" y="2746156"/>
              <a:ext cx="416525" cy="62466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7D17BBF1-A503-4DB2-9AAF-C7939BBAB2E1}"/>
                </a:ext>
              </a:extLst>
            </p:cNvPr>
            <p:cNvCxnSpPr>
              <a:stCxn id="76" idx="6"/>
              <a:endCxn id="73" idx="2"/>
            </p:cNvCxnSpPr>
            <p:nvPr/>
          </p:nvCxnSpPr>
          <p:spPr>
            <a:xfrm>
              <a:off x="3285272" y="3581400"/>
              <a:ext cx="1652828" cy="378351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5786AA9A-E169-49D9-B948-9A6C595662AC}"/>
                </a:ext>
              </a:extLst>
            </p:cNvPr>
            <p:cNvCxnSpPr>
              <a:stCxn id="76" idx="5"/>
              <a:endCxn id="71" idx="1"/>
            </p:cNvCxnSpPr>
            <p:nvPr/>
          </p:nvCxnSpPr>
          <p:spPr>
            <a:xfrm>
              <a:off x="3198046" y="3791983"/>
              <a:ext cx="279731" cy="80782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DA754F49-D1E1-44AE-972A-3F7E08666851}"/>
                </a:ext>
              </a:extLst>
            </p:cNvPr>
            <p:cNvCxnSpPr>
              <a:stCxn id="71" idx="6"/>
              <a:endCxn id="73" idx="3"/>
            </p:cNvCxnSpPr>
            <p:nvPr/>
          </p:nvCxnSpPr>
          <p:spPr>
            <a:xfrm flipV="1">
              <a:off x="3986169" y="4170334"/>
              <a:ext cx="1039157" cy="640054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0EF7413D-CE94-4101-990C-BA9B0BCDB6E3}"/>
                </a:ext>
              </a:extLst>
            </p:cNvPr>
            <p:cNvCxnSpPr>
              <a:stCxn id="72" idx="6"/>
              <a:endCxn id="74" idx="2"/>
            </p:cNvCxnSpPr>
            <p:nvPr/>
          </p:nvCxnSpPr>
          <p:spPr>
            <a:xfrm flipV="1">
              <a:off x="4122963" y="2483142"/>
              <a:ext cx="1910120" cy="5243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00E51993-232E-47AD-B1F0-A1B246C56B75}"/>
                </a:ext>
              </a:extLst>
            </p:cNvPr>
            <p:cNvCxnSpPr>
              <a:stCxn id="74" idx="3"/>
              <a:endCxn id="73" idx="7"/>
            </p:cNvCxnSpPr>
            <p:nvPr/>
          </p:nvCxnSpPr>
          <p:spPr>
            <a:xfrm flipH="1">
              <a:off x="5446492" y="2693725"/>
              <a:ext cx="673817" cy="105544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47FF8ABC-D7A8-4E6E-B57A-B4CF71DC0169}"/>
                </a:ext>
              </a:extLst>
            </p:cNvPr>
            <p:cNvCxnSpPr>
              <a:stCxn id="70" idx="7"/>
              <a:endCxn id="72" idx="2"/>
            </p:cNvCxnSpPr>
            <p:nvPr/>
          </p:nvCxnSpPr>
          <p:spPr>
            <a:xfrm flipV="1">
              <a:off x="1724796" y="2535573"/>
              <a:ext cx="1802549" cy="38503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08DBCA6F-46F3-4E24-80AE-182563C7CD0C}"/>
                </a:ext>
              </a:extLst>
            </p:cNvPr>
            <p:cNvCxnSpPr>
              <a:stCxn id="75" idx="2"/>
              <a:endCxn id="73" idx="6"/>
            </p:cNvCxnSpPr>
            <p:nvPr/>
          </p:nvCxnSpPr>
          <p:spPr>
            <a:xfrm flipH="1" flipV="1">
              <a:off x="5533718" y="3959751"/>
              <a:ext cx="1355042" cy="2851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7800E03C-4793-4AF2-8E0A-23BC4683C6B8}"/>
                </a:ext>
              </a:extLst>
            </p:cNvPr>
            <p:cNvCxnSpPr>
              <a:stCxn id="74" idx="5"/>
              <a:endCxn id="75" idx="0"/>
            </p:cNvCxnSpPr>
            <p:nvPr/>
          </p:nvCxnSpPr>
          <p:spPr>
            <a:xfrm>
              <a:off x="6541475" y="2693725"/>
              <a:ext cx="645094" cy="99673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3AB49BEF-16B5-4B14-B099-011DC37BB758}"/>
                </a:ext>
              </a:extLst>
            </p:cNvPr>
            <p:cNvCxnSpPr>
              <a:stCxn id="72" idx="5"/>
              <a:endCxn id="73" idx="1"/>
            </p:cNvCxnSpPr>
            <p:nvPr/>
          </p:nvCxnSpPr>
          <p:spPr>
            <a:xfrm>
              <a:off x="4035737" y="2746156"/>
              <a:ext cx="989589" cy="1003012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E153EB0F-3DBD-43A1-AD39-53A8EF105257}"/>
              </a:ext>
            </a:extLst>
          </p:cNvPr>
          <p:cNvSpPr txBox="1"/>
          <p:nvPr/>
        </p:nvSpPr>
        <p:spPr>
          <a:xfrm>
            <a:off x="1912182" y="3664546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+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BD243CF2-56B8-48D2-A5E1-D8F93FB2F690}"/>
              </a:ext>
            </a:extLst>
          </p:cNvPr>
          <p:cNvSpPr txBox="1"/>
          <p:nvPr/>
        </p:nvSpPr>
        <p:spPr>
          <a:xfrm>
            <a:off x="6873547" y="3616923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+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E886DEDD-C1F4-42E4-BD84-B44ACAD31772}"/>
                  </a:ext>
                </a:extLst>
              </p:cNvPr>
              <p:cNvSpPr txBox="1"/>
              <p:nvPr/>
            </p:nvSpPr>
            <p:spPr>
              <a:xfrm>
                <a:off x="4485781" y="3423162"/>
                <a:ext cx="53572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≥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E886DEDD-C1F4-42E4-BD84-B44ACAD317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5781" y="3423162"/>
                <a:ext cx="535723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35488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8E38B-74AC-40CC-893A-C26A43172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Examples of Submodular Functions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1DE7FB-DC74-40CE-A7B5-09B384FC2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11</a:t>
            </a:fld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952453C-AFF9-4418-BFC9-0263C9B3F9AC}"/>
              </a:ext>
            </a:extLst>
          </p:cNvPr>
          <p:cNvGrpSpPr/>
          <p:nvPr/>
        </p:nvGrpSpPr>
        <p:grpSpPr>
          <a:xfrm>
            <a:off x="851799" y="4400427"/>
            <a:ext cx="2666998" cy="1243667"/>
            <a:chOff x="1216404" y="2185333"/>
            <a:chExt cx="6267974" cy="2922864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86A9E1FF-2AF6-4541-BF84-146E57C1B600}"/>
                </a:ext>
              </a:extLst>
            </p:cNvPr>
            <p:cNvSpPr/>
            <p:nvPr/>
          </p:nvSpPr>
          <p:spPr>
            <a:xfrm>
              <a:off x="1216404" y="2833382"/>
              <a:ext cx="595618" cy="595618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4138A0EF-E7C8-4078-9DBA-58E769EE4027}"/>
                </a:ext>
              </a:extLst>
            </p:cNvPr>
            <p:cNvSpPr/>
            <p:nvPr/>
          </p:nvSpPr>
          <p:spPr>
            <a:xfrm>
              <a:off x="3390551" y="4512579"/>
              <a:ext cx="595618" cy="595618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D94D381F-E4F0-4236-BF25-3CD8F1FFEBCB}"/>
                </a:ext>
              </a:extLst>
            </p:cNvPr>
            <p:cNvSpPr/>
            <p:nvPr/>
          </p:nvSpPr>
          <p:spPr>
            <a:xfrm>
              <a:off x="3527345" y="2237764"/>
              <a:ext cx="595618" cy="595618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86329805-0D4B-4A4B-8974-F85211B91A62}"/>
                </a:ext>
              </a:extLst>
            </p:cNvPr>
            <p:cNvSpPr/>
            <p:nvPr/>
          </p:nvSpPr>
          <p:spPr>
            <a:xfrm>
              <a:off x="4938100" y="3661942"/>
              <a:ext cx="595618" cy="595618"/>
            </a:xfrm>
            <a:prstGeom prst="ellipse">
              <a:avLst/>
            </a:prstGeom>
            <a:noFill/>
            <a:ln w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11358311-D7E2-4307-B69E-BEDD6A7A98EF}"/>
                </a:ext>
              </a:extLst>
            </p:cNvPr>
            <p:cNvSpPr/>
            <p:nvPr/>
          </p:nvSpPr>
          <p:spPr>
            <a:xfrm>
              <a:off x="6033083" y="2185333"/>
              <a:ext cx="595618" cy="595618"/>
            </a:xfrm>
            <a:prstGeom prst="ellipse">
              <a:avLst/>
            </a:prstGeom>
            <a:noFill/>
            <a:ln w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1B9A9144-797A-4A47-9A57-702795A1877D}"/>
                </a:ext>
              </a:extLst>
            </p:cNvPr>
            <p:cNvSpPr/>
            <p:nvPr/>
          </p:nvSpPr>
          <p:spPr>
            <a:xfrm>
              <a:off x="6888760" y="3690457"/>
              <a:ext cx="595618" cy="595618"/>
            </a:xfrm>
            <a:prstGeom prst="ellipse">
              <a:avLst/>
            </a:prstGeom>
            <a:noFill/>
            <a:ln w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E94854D-3E9E-4D7A-B662-B096FDD6DA85}"/>
                </a:ext>
              </a:extLst>
            </p:cNvPr>
            <p:cNvSpPr/>
            <p:nvPr/>
          </p:nvSpPr>
          <p:spPr>
            <a:xfrm>
              <a:off x="2689654" y="3283591"/>
              <a:ext cx="595618" cy="595618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4094DB8-5D88-4772-8355-F0A5A8BE3750}"/>
                </a:ext>
              </a:extLst>
            </p:cNvPr>
            <p:cNvCxnSpPr>
              <a:cxnSpLocks/>
              <a:stCxn id="5" idx="5"/>
              <a:endCxn id="11" idx="2"/>
            </p:cNvCxnSpPr>
            <p:nvPr/>
          </p:nvCxnSpPr>
          <p:spPr>
            <a:xfrm>
              <a:off x="1724796" y="3341774"/>
              <a:ext cx="964858" cy="23962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047BB0BB-23FD-44DA-A3BF-F44961EE526C}"/>
                </a:ext>
              </a:extLst>
            </p:cNvPr>
            <p:cNvCxnSpPr>
              <a:stCxn id="11" idx="7"/>
              <a:endCxn id="7" idx="3"/>
            </p:cNvCxnSpPr>
            <p:nvPr/>
          </p:nvCxnSpPr>
          <p:spPr>
            <a:xfrm flipV="1">
              <a:off x="3198046" y="2746156"/>
              <a:ext cx="416525" cy="62466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6299430-318C-4CB6-95A7-5D4E5A8A9465}"/>
                </a:ext>
              </a:extLst>
            </p:cNvPr>
            <p:cNvCxnSpPr>
              <a:stCxn id="11" idx="6"/>
              <a:endCxn id="8" idx="2"/>
            </p:cNvCxnSpPr>
            <p:nvPr/>
          </p:nvCxnSpPr>
          <p:spPr>
            <a:xfrm>
              <a:off x="3285272" y="3581400"/>
              <a:ext cx="1652828" cy="37835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D37A673E-440B-42CB-BB54-EA0D0B50D899}"/>
                </a:ext>
              </a:extLst>
            </p:cNvPr>
            <p:cNvCxnSpPr>
              <a:stCxn id="11" idx="5"/>
              <a:endCxn id="6" idx="1"/>
            </p:cNvCxnSpPr>
            <p:nvPr/>
          </p:nvCxnSpPr>
          <p:spPr>
            <a:xfrm>
              <a:off x="3198046" y="3791983"/>
              <a:ext cx="279731" cy="80782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8C0A4E5B-3FFF-4524-A698-F4DF603417FA}"/>
                </a:ext>
              </a:extLst>
            </p:cNvPr>
            <p:cNvCxnSpPr>
              <a:stCxn id="6" idx="6"/>
              <a:endCxn id="8" idx="3"/>
            </p:cNvCxnSpPr>
            <p:nvPr/>
          </p:nvCxnSpPr>
          <p:spPr>
            <a:xfrm flipV="1">
              <a:off x="3986169" y="4170334"/>
              <a:ext cx="1039157" cy="64005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9FEC75F1-B6D6-4629-ACA9-95601C53949F}"/>
                </a:ext>
              </a:extLst>
            </p:cNvPr>
            <p:cNvCxnSpPr>
              <a:stCxn id="7" idx="6"/>
              <a:endCxn id="9" idx="2"/>
            </p:cNvCxnSpPr>
            <p:nvPr/>
          </p:nvCxnSpPr>
          <p:spPr>
            <a:xfrm flipV="1">
              <a:off x="4122963" y="2483142"/>
              <a:ext cx="1910120" cy="5243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57F85F28-8955-43EC-9197-18718AA29F1E}"/>
                </a:ext>
              </a:extLst>
            </p:cNvPr>
            <p:cNvCxnSpPr>
              <a:stCxn id="9" idx="3"/>
              <a:endCxn id="8" idx="7"/>
            </p:cNvCxnSpPr>
            <p:nvPr/>
          </p:nvCxnSpPr>
          <p:spPr>
            <a:xfrm flipH="1">
              <a:off x="5446492" y="2693725"/>
              <a:ext cx="673817" cy="105544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B557452B-E989-41E7-B3DA-847A5C774863}"/>
                </a:ext>
              </a:extLst>
            </p:cNvPr>
            <p:cNvCxnSpPr>
              <a:stCxn id="5" idx="7"/>
              <a:endCxn id="7" idx="2"/>
            </p:cNvCxnSpPr>
            <p:nvPr/>
          </p:nvCxnSpPr>
          <p:spPr>
            <a:xfrm flipV="1">
              <a:off x="1724796" y="2535573"/>
              <a:ext cx="1802549" cy="38503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CB8CC638-A44E-4FF6-9B13-BF65F3772550}"/>
                </a:ext>
              </a:extLst>
            </p:cNvPr>
            <p:cNvCxnSpPr>
              <a:stCxn id="10" idx="2"/>
              <a:endCxn id="8" idx="6"/>
            </p:cNvCxnSpPr>
            <p:nvPr/>
          </p:nvCxnSpPr>
          <p:spPr>
            <a:xfrm flipH="1" flipV="1">
              <a:off x="5533718" y="3959751"/>
              <a:ext cx="1355042" cy="2851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DE035FE7-77E3-4258-B597-B12AC6817B97}"/>
                </a:ext>
              </a:extLst>
            </p:cNvPr>
            <p:cNvCxnSpPr>
              <a:stCxn id="9" idx="5"/>
              <a:endCxn id="10" idx="0"/>
            </p:cNvCxnSpPr>
            <p:nvPr/>
          </p:nvCxnSpPr>
          <p:spPr>
            <a:xfrm>
              <a:off x="6541475" y="2693725"/>
              <a:ext cx="645094" cy="99673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BA2285E1-5E69-41E3-A7F2-40291437B5D0}"/>
                </a:ext>
              </a:extLst>
            </p:cNvPr>
            <p:cNvCxnSpPr>
              <a:stCxn id="7" idx="5"/>
              <a:endCxn id="8" idx="1"/>
            </p:cNvCxnSpPr>
            <p:nvPr/>
          </p:nvCxnSpPr>
          <p:spPr>
            <a:xfrm>
              <a:off x="4035737" y="2746156"/>
              <a:ext cx="989589" cy="100301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4DF2DFB-0B93-44AD-B666-915C695E3B47}"/>
              </a:ext>
            </a:extLst>
          </p:cNvPr>
          <p:cNvGrpSpPr/>
          <p:nvPr/>
        </p:nvGrpSpPr>
        <p:grpSpPr>
          <a:xfrm>
            <a:off x="851799" y="2102600"/>
            <a:ext cx="2666998" cy="1243667"/>
            <a:chOff x="1216404" y="2185333"/>
            <a:chExt cx="6267974" cy="2922864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E4E0A302-F25C-4EAB-9181-6F4C02A3F906}"/>
                </a:ext>
              </a:extLst>
            </p:cNvPr>
            <p:cNvSpPr/>
            <p:nvPr/>
          </p:nvSpPr>
          <p:spPr>
            <a:xfrm>
              <a:off x="1216404" y="2833382"/>
              <a:ext cx="595618" cy="595618"/>
            </a:xfrm>
            <a:prstGeom prst="ellipse">
              <a:avLst/>
            </a:prstGeom>
            <a:noFill/>
            <a:ln w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2F5EEF3E-F1AC-4711-9D6E-C9D7DF408413}"/>
                </a:ext>
              </a:extLst>
            </p:cNvPr>
            <p:cNvSpPr/>
            <p:nvPr/>
          </p:nvSpPr>
          <p:spPr>
            <a:xfrm>
              <a:off x="3390551" y="4512579"/>
              <a:ext cx="595618" cy="595618"/>
            </a:xfrm>
            <a:prstGeom prst="ellipse">
              <a:avLst/>
            </a:prstGeom>
            <a:noFill/>
            <a:ln w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18527D63-840B-4D05-A7D4-F5C3645A6CE3}"/>
                </a:ext>
              </a:extLst>
            </p:cNvPr>
            <p:cNvSpPr/>
            <p:nvPr/>
          </p:nvSpPr>
          <p:spPr>
            <a:xfrm>
              <a:off x="3527345" y="2237764"/>
              <a:ext cx="595618" cy="595618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5CCDC0F5-6520-4F47-857A-576C6A0F1503}"/>
                </a:ext>
              </a:extLst>
            </p:cNvPr>
            <p:cNvSpPr/>
            <p:nvPr/>
          </p:nvSpPr>
          <p:spPr>
            <a:xfrm>
              <a:off x="4938100" y="3661942"/>
              <a:ext cx="595618" cy="595618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08EB6F9B-A8D5-4FF5-819D-9FB1E9A3C550}"/>
                </a:ext>
              </a:extLst>
            </p:cNvPr>
            <p:cNvSpPr/>
            <p:nvPr/>
          </p:nvSpPr>
          <p:spPr>
            <a:xfrm>
              <a:off x="6033083" y="2185333"/>
              <a:ext cx="595618" cy="595618"/>
            </a:xfrm>
            <a:prstGeom prst="ellipse">
              <a:avLst/>
            </a:prstGeom>
            <a:noFill/>
            <a:ln w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134C7EB4-E7ED-47C5-A1CE-7A978AA42FCF}"/>
                </a:ext>
              </a:extLst>
            </p:cNvPr>
            <p:cNvSpPr/>
            <p:nvPr/>
          </p:nvSpPr>
          <p:spPr>
            <a:xfrm>
              <a:off x="6888760" y="3690457"/>
              <a:ext cx="595618" cy="595618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D64FFC9B-0A77-4ABC-8B85-35AC9E339036}"/>
                </a:ext>
              </a:extLst>
            </p:cNvPr>
            <p:cNvSpPr/>
            <p:nvPr/>
          </p:nvSpPr>
          <p:spPr>
            <a:xfrm>
              <a:off x="2689654" y="3283591"/>
              <a:ext cx="595618" cy="595618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8D61B31D-915A-473D-9140-7DE54D48E491}"/>
                </a:ext>
              </a:extLst>
            </p:cNvPr>
            <p:cNvCxnSpPr>
              <a:cxnSpLocks/>
              <a:stCxn id="28" idx="5"/>
              <a:endCxn id="38" idx="2"/>
            </p:cNvCxnSpPr>
            <p:nvPr/>
          </p:nvCxnSpPr>
          <p:spPr>
            <a:xfrm>
              <a:off x="1724796" y="3341774"/>
              <a:ext cx="964858" cy="23962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CEE9E38E-F68E-4C52-AE6C-27F9B9F997CF}"/>
                </a:ext>
              </a:extLst>
            </p:cNvPr>
            <p:cNvCxnSpPr>
              <a:stCxn id="38" idx="7"/>
              <a:endCxn id="32" idx="3"/>
            </p:cNvCxnSpPr>
            <p:nvPr/>
          </p:nvCxnSpPr>
          <p:spPr>
            <a:xfrm flipV="1">
              <a:off x="3198046" y="2746156"/>
              <a:ext cx="416525" cy="62466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328C76B7-60C2-47D7-A00B-B67FF44E667C}"/>
                </a:ext>
              </a:extLst>
            </p:cNvPr>
            <p:cNvCxnSpPr>
              <a:stCxn id="38" idx="6"/>
              <a:endCxn id="34" idx="2"/>
            </p:cNvCxnSpPr>
            <p:nvPr/>
          </p:nvCxnSpPr>
          <p:spPr>
            <a:xfrm>
              <a:off x="3285272" y="3581400"/>
              <a:ext cx="1652828" cy="378351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A15C9496-ABF8-4A21-86AB-89D0F538D128}"/>
                </a:ext>
              </a:extLst>
            </p:cNvPr>
            <p:cNvCxnSpPr>
              <a:stCxn id="38" idx="5"/>
              <a:endCxn id="30" idx="1"/>
            </p:cNvCxnSpPr>
            <p:nvPr/>
          </p:nvCxnSpPr>
          <p:spPr>
            <a:xfrm>
              <a:off x="3198046" y="3791983"/>
              <a:ext cx="279731" cy="80782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601EA306-2087-4C97-B6D0-E5692294A200}"/>
                </a:ext>
              </a:extLst>
            </p:cNvPr>
            <p:cNvCxnSpPr>
              <a:stCxn id="30" idx="6"/>
              <a:endCxn id="34" idx="3"/>
            </p:cNvCxnSpPr>
            <p:nvPr/>
          </p:nvCxnSpPr>
          <p:spPr>
            <a:xfrm flipV="1">
              <a:off x="3986169" y="4170334"/>
              <a:ext cx="1039157" cy="64005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5C00D10-C594-477C-AA01-CF11763D23D5}"/>
                </a:ext>
              </a:extLst>
            </p:cNvPr>
            <p:cNvCxnSpPr>
              <a:stCxn id="32" idx="6"/>
              <a:endCxn id="35" idx="2"/>
            </p:cNvCxnSpPr>
            <p:nvPr/>
          </p:nvCxnSpPr>
          <p:spPr>
            <a:xfrm flipV="1">
              <a:off x="4122963" y="2483142"/>
              <a:ext cx="1910120" cy="5243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0637BAC-C472-4EDC-B8E1-8E45314824F2}"/>
                </a:ext>
              </a:extLst>
            </p:cNvPr>
            <p:cNvCxnSpPr>
              <a:stCxn id="35" idx="3"/>
              <a:endCxn id="34" idx="7"/>
            </p:cNvCxnSpPr>
            <p:nvPr/>
          </p:nvCxnSpPr>
          <p:spPr>
            <a:xfrm flipH="1">
              <a:off x="5446492" y="2693725"/>
              <a:ext cx="673817" cy="105544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90D41659-4EDA-489D-97C5-E7EE94BC263A}"/>
                </a:ext>
              </a:extLst>
            </p:cNvPr>
            <p:cNvCxnSpPr>
              <a:stCxn id="28" idx="7"/>
              <a:endCxn id="32" idx="2"/>
            </p:cNvCxnSpPr>
            <p:nvPr/>
          </p:nvCxnSpPr>
          <p:spPr>
            <a:xfrm flipV="1">
              <a:off x="1724796" y="2535573"/>
              <a:ext cx="1802549" cy="38503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AD9C22A2-3396-4869-AAA5-444CE835F67E}"/>
                </a:ext>
              </a:extLst>
            </p:cNvPr>
            <p:cNvCxnSpPr>
              <a:stCxn id="37" idx="2"/>
              <a:endCxn id="34" idx="6"/>
            </p:cNvCxnSpPr>
            <p:nvPr/>
          </p:nvCxnSpPr>
          <p:spPr>
            <a:xfrm flipH="1" flipV="1">
              <a:off x="5533718" y="3959751"/>
              <a:ext cx="1355042" cy="2851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0D4912A8-00CF-40B9-9CF0-009E71A57FD8}"/>
                </a:ext>
              </a:extLst>
            </p:cNvPr>
            <p:cNvCxnSpPr>
              <a:stCxn id="35" idx="5"/>
              <a:endCxn id="37" idx="0"/>
            </p:cNvCxnSpPr>
            <p:nvPr/>
          </p:nvCxnSpPr>
          <p:spPr>
            <a:xfrm>
              <a:off x="6541475" y="2693725"/>
              <a:ext cx="645094" cy="99673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C7E113C4-E643-4FA2-B1CB-C72B02578A4F}"/>
                </a:ext>
              </a:extLst>
            </p:cNvPr>
            <p:cNvCxnSpPr>
              <a:stCxn id="32" idx="5"/>
              <a:endCxn id="34" idx="1"/>
            </p:cNvCxnSpPr>
            <p:nvPr/>
          </p:nvCxnSpPr>
          <p:spPr>
            <a:xfrm>
              <a:off x="4035737" y="2746156"/>
              <a:ext cx="989589" cy="1003012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5593122B-794D-4731-83AB-C17211630C61}"/>
              </a:ext>
            </a:extLst>
          </p:cNvPr>
          <p:cNvGrpSpPr/>
          <p:nvPr/>
        </p:nvGrpSpPr>
        <p:grpSpPr>
          <a:xfrm>
            <a:off x="5818919" y="4307768"/>
            <a:ext cx="2666998" cy="1243667"/>
            <a:chOff x="1216404" y="2185333"/>
            <a:chExt cx="6267974" cy="2922864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A80D6733-1623-4729-9ACA-B217C7459C6C}"/>
                </a:ext>
              </a:extLst>
            </p:cNvPr>
            <p:cNvSpPr/>
            <p:nvPr/>
          </p:nvSpPr>
          <p:spPr>
            <a:xfrm>
              <a:off x="1216404" y="2833382"/>
              <a:ext cx="595618" cy="595618"/>
            </a:xfrm>
            <a:prstGeom prst="ellipse">
              <a:avLst/>
            </a:prstGeom>
            <a:solidFill>
              <a:schemeClr val="bg1"/>
            </a:solidFill>
            <a:ln w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122BF1AC-BA0C-4DE7-B42C-D51B13CF2E39}"/>
                </a:ext>
              </a:extLst>
            </p:cNvPr>
            <p:cNvSpPr/>
            <p:nvPr/>
          </p:nvSpPr>
          <p:spPr>
            <a:xfrm>
              <a:off x="3390551" y="4512579"/>
              <a:ext cx="595618" cy="595618"/>
            </a:xfrm>
            <a:prstGeom prst="ellipse">
              <a:avLst/>
            </a:prstGeom>
            <a:solidFill>
              <a:schemeClr val="bg1"/>
            </a:solidFill>
            <a:ln w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DBD96FC1-88E1-401F-9946-EF25F098ED72}"/>
                </a:ext>
              </a:extLst>
            </p:cNvPr>
            <p:cNvSpPr/>
            <p:nvPr/>
          </p:nvSpPr>
          <p:spPr>
            <a:xfrm>
              <a:off x="3527345" y="2237764"/>
              <a:ext cx="595618" cy="595618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B6B45355-2711-4D92-9EBC-773CA3C7D875}"/>
                </a:ext>
              </a:extLst>
            </p:cNvPr>
            <p:cNvSpPr/>
            <p:nvPr/>
          </p:nvSpPr>
          <p:spPr>
            <a:xfrm>
              <a:off x="4938100" y="3661942"/>
              <a:ext cx="595618" cy="595618"/>
            </a:xfrm>
            <a:prstGeom prst="ellipse">
              <a:avLst/>
            </a:prstGeom>
            <a:noFill/>
            <a:ln w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48C71171-C2E2-4A09-9072-FBDEA00CEA6A}"/>
                </a:ext>
              </a:extLst>
            </p:cNvPr>
            <p:cNvSpPr/>
            <p:nvPr/>
          </p:nvSpPr>
          <p:spPr>
            <a:xfrm>
              <a:off x="6033083" y="2185333"/>
              <a:ext cx="595618" cy="595618"/>
            </a:xfrm>
            <a:prstGeom prst="ellipse">
              <a:avLst/>
            </a:prstGeom>
            <a:noFill/>
            <a:ln w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0114A4AD-8E9F-4C64-AB60-3AACDC336167}"/>
                </a:ext>
              </a:extLst>
            </p:cNvPr>
            <p:cNvSpPr/>
            <p:nvPr/>
          </p:nvSpPr>
          <p:spPr>
            <a:xfrm>
              <a:off x="6888760" y="3690457"/>
              <a:ext cx="595618" cy="595618"/>
            </a:xfrm>
            <a:prstGeom prst="ellipse">
              <a:avLst/>
            </a:prstGeom>
            <a:noFill/>
            <a:ln w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7750FE21-99F5-44F4-B024-C22709D3EA95}"/>
                </a:ext>
              </a:extLst>
            </p:cNvPr>
            <p:cNvSpPr/>
            <p:nvPr/>
          </p:nvSpPr>
          <p:spPr>
            <a:xfrm>
              <a:off x="2689654" y="3283591"/>
              <a:ext cx="595618" cy="595618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D181A75A-8B39-452C-9EA3-BA9507D0EE39}"/>
                </a:ext>
              </a:extLst>
            </p:cNvPr>
            <p:cNvCxnSpPr>
              <a:cxnSpLocks/>
              <a:stCxn id="51" idx="5"/>
              <a:endCxn id="57" idx="2"/>
            </p:cNvCxnSpPr>
            <p:nvPr/>
          </p:nvCxnSpPr>
          <p:spPr>
            <a:xfrm>
              <a:off x="1724796" y="3341774"/>
              <a:ext cx="964858" cy="23962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A1D24D20-49E8-4CD8-B883-A61F60177036}"/>
                </a:ext>
              </a:extLst>
            </p:cNvPr>
            <p:cNvCxnSpPr>
              <a:stCxn id="57" idx="7"/>
              <a:endCxn id="53" idx="3"/>
            </p:cNvCxnSpPr>
            <p:nvPr/>
          </p:nvCxnSpPr>
          <p:spPr>
            <a:xfrm flipV="1">
              <a:off x="3198046" y="2746156"/>
              <a:ext cx="416525" cy="62466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433655C2-8648-4669-AB1D-260CB070BEBE}"/>
                </a:ext>
              </a:extLst>
            </p:cNvPr>
            <p:cNvCxnSpPr>
              <a:stCxn id="57" idx="6"/>
              <a:endCxn id="54" idx="2"/>
            </p:cNvCxnSpPr>
            <p:nvPr/>
          </p:nvCxnSpPr>
          <p:spPr>
            <a:xfrm>
              <a:off x="3285272" y="3581400"/>
              <a:ext cx="1652828" cy="37835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FA6716AB-8A73-4C18-B421-C8C22455BBFB}"/>
                </a:ext>
              </a:extLst>
            </p:cNvPr>
            <p:cNvCxnSpPr>
              <a:stCxn id="57" idx="5"/>
              <a:endCxn id="52" idx="1"/>
            </p:cNvCxnSpPr>
            <p:nvPr/>
          </p:nvCxnSpPr>
          <p:spPr>
            <a:xfrm>
              <a:off x="3198046" y="3791983"/>
              <a:ext cx="279731" cy="80782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25B00FBC-DF42-4B44-BF36-1C800DCFF43E}"/>
                </a:ext>
              </a:extLst>
            </p:cNvPr>
            <p:cNvCxnSpPr>
              <a:stCxn id="52" idx="6"/>
              <a:endCxn id="54" idx="3"/>
            </p:cNvCxnSpPr>
            <p:nvPr/>
          </p:nvCxnSpPr>
          <p:spPr>
            <a:xfrm flipV="1">
              <a:off x="3986169" y="4170334"/>
              <a:ext cx="1039157" cy="640054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47A6BCBD-A9CC-4C8A-B32D-122C9D4C7643}"/>
                </a:ext>
              </a:extLst>
            </p:cNvPr>
            <p:cNvCxnSpPr>
              <a:stCxn id="53" idx="6"/>
              <a:endCxn id="55" idx="2"/>
            </p:cNvCxnSpPr>
            <p:nvPr/>
          </p:nvCxnSpPr>
          <p:spPr>
            <a:xfrm flipV="1">
              <a:off x="4122963" y="2483142"/>
              <a:ext cx="1910120" cy="5243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31A12E72-5197-472A-891A-0422B59988C6}"/>
                </a:ext>
              </a:extLst>
            </p:cNvPr>
            <p:cNvCxnSpPr>
              <a:stCxn id="55" idx="3"/>
              <a:endCxn id="54" idx="7"/>
            </p:cNvCxnSpPr>
            <p:nvPr/>
          </p:nvCxnSpPr>
          <p:spPr>
            <a:xfrm flipH="1">
              <a:off x="5446492" y="2693725"/>
              <a:ext cx="673817" cy="105544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16B9FF34-8C33-4B3D-8EB6-E307B7F6C93D}"/>
                </a:ext>
              </a:extLst>
            </p:cNvPr>
            <p:cNvCxnSpPr>
              <a:stCxn id="51" idx="7"/>
              <a:endCxn id="53" idx="2"/>
            </p:cNvCxnSpPr>
            <p:nvPr/>
          </p:nvCxnSpPr>
          <p:spPr>
            <a:xfrm flipV="1">
              <a:off x="1724796" y="2535573"/>
              <a:ext cx="1802549" cy="38503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1F23A940-5111-4C2E-9244-23A1725C0BF2}"/>
                </a:ext>
              </a:extLst>
            </p:cNvPr>
            <p:cNvCxnSpPr>
              <a:stCxn id="56" idx="2"/>
              <a:endCxn id="54" idx="6"/>
            </p:cNvCxnSpPr>
            <p:nvPr/>
          </p:nvCxnSpPr>
          <p:spPr>
            <a:xfrm flipH="1" flipV="1">
              <a:off x="5533718" y="3959751"/>
              <a:ext cx="1355042" cy="2851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1E8901DD-9C0D-4B9F-9508-57FDFE99A6DC}"/>
                </a:ext>
              </a:extLst>
            </p:cNvPr>
            <p:cNvCxnSpPr>
              <a:stCxn id="55" idx="5"/>
              <a:endCxn id="56" idx="0"/>
            </p:cNvCxnSpPr>
            <p:nvPr/>
          </p:nvCxnSpPr>
          <p:spPr>
            <a:xfrm>
              <a:off x="6541475" y="2693725"/>
              <a:ext cx="645094" cy="99673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2288AD45-EAF4-4F9F-8C78-CD56847FDB0B}"/>
                </a:ext>
              </a:extLst>
            </p:cNvPr>
            <p:cNvCxnSpPr>
              <a:stCxn id="53" idx="5"/>
              <a:endCxn id="54" idx="1"/>
            </p:cNvCxnSpPr>
            <p:nvPr/>
          </p:nvCxnSpPr>
          <p:spPr>
            <a:xfrm>
              <a:off x="4035737" y="2746156"/>
              <a:ext cx="989589" cy="100301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5C0369B6-5EAB-4AC4-8FAC-9203808C7C0C}"/>
              </a:ext>
            </a:extLst>
          </p:cNvPr>
          <p:cNvGrpSpPr/>
          <p:nvPr/>
        </p:nvGrpSpPr>
        <p:grpSpPr>
          <a:xfrm>
            <a:off x="5818919" y="2096338"/>
            <a:ext cx="2666998" cy="1243667"/>
            <a:chOff x="1216404" y="2185333"/>
            <a:chExt cx="6267974" cy="2922864"/>
          </a:xfrm>
        </p:grpSpPr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E2A130F6-2D73-41B8-AE07-7410EE3B76B7}"/>
                </a:ext>
              </a:extLst>
            </p:cNvPr>
            <p:cNvSpPr/>
            <p:nvPr/>
          </p:nvSpPr>
          <p:spPr>
            <a:xfrm>
              <a:off x="1216404" y="2833382"/>
              <a:ext cx="595618" cy="595618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B8EC93CA-CFD5-4E62-BF19-8DC154D9A94D}"/>
                </a:ext>
              </a:extLst>
            </p:cNvPr>
            <p:cNvSpPr/>
            <p:nvPr/>
          </p:nvSpPr>
          <p:spPr>
            <a:xfrm>
              <a:off x="3390551" y="4512579"/>
              <a:ext cx="595618" cy="595618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F06A9F56-3007-430F-B689-5B4BCC3F805F}"/>
                </a:ext>
              </a:extLst>
            </p:cNvPr>
            <p:cNvSpPr/>
            <p:nvPr/>
          </p:nvSpPr>
          <p:spPr>
            <a:xfrm>
              <a:off x="3527345" y="2237764"/>
              <a:ext cx="595618" cy="595618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37EE514E-182B-46E7-A1D1-C33D97D2089C}"/>
                </a:ext>
              </a:extLst>
            </p:cNvPr>
            <p:cNvSpPr/>
            <p:nvPr/>
          </p:nvSpPr>
          <p:spPr>
            <a:xfrm>
              <a:off x="4938100" y="3661942"/>
              <a:ext cx="595618" cy="595618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5BBA33DE-6BE7-4560-A022-A9ABE91FD467}"/>
                </a:ext>
              </a:extLst>
            </p:cNvPr>
            <p:cNvSpPr/>
            <p:nvPr/>
          </p:nvSpPr>
          <p:spPr>
            <a:xfrm>
              <a:off x="6033083" y="2185333"/>
              <a:ext cx="595618" cy="595618"/>
            </a:xfrm>
            <a:prstGeom prst="ellipse">
              <a:avLst/>
            </a:prstGeom>
            <a:noFill/>
            <a:ln w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118B3264-0EB3-4C5F-AF47-89607EE8AE0F}"/>
                </a:ext>
              </a:extLst>
            </p:cNvPr>
            <p:cNvSpPr/>
            <p:nvPr/>
          </p:nvSpPr>
          <p:spPr>
            <a:xfrm>
              <a:off x="6888760" y="3690457"/>
              <a:ext cx="595618" cy="595618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BCDAB45A-DCDB-4602-A6C0-2B8FFB5B7876}"/>
                </a:ext>
              </a:extLst>
            </p:cNvPr>
            <p:cNvSpPr/>
            <p:nvPr/>
          </p:nvSpPr>
          <p:spPr>
            <a:xfrm>
              <a:off x="2689654" y="3283591"/>
              <a:ext cx="595618" cy="595618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F690066E-C719-49E2-A66E-55C45C974963}"/>
                </a:ext>
              </a:extLst>
            </p:cNvPr>
            <p:cNvCxnSpPr>
              <a:cxnSpLocks/>
              <a:stCxn id="70" idx="5"/>
              <a:endCxn id="76" idx="2"/>
            </p:cNvCxnSpPr>
            <p:nvPr/>
          </p:nvCxnSpPr>
          <p:spPr>
            <a:xfrm>
              <a:off x="1724796" y="3341774"/>
              <a:ext cx="964858" cy="23962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E55FE33B-1AB9-4DA5-8B20-204B4D26DEDB}"/>
                </a:ext>
              </a:extLst>
            </p:cNvPr>
            <p:cNvCxnSpPr>
              <a:stCxn id="76" idx="7"/>
              <a:endCxn id="72" idx="3"/>
            </p:cNvCxnSpPr>
            <p:nvPr/>
          </p:nvCxnSpPr>
          <p:spPr>
            <a:xfrm flipV="1">
              <a:off x="3198046" y="2746156"/>
              <a:ext cx="416525" cy="62466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7D17BBF1-A503-4DB2-9AAF-C7939BBAB2E1}"/>
                </a:ext>
              </a:extLst>
            </p:cNvPr>
            <p:cNvCxnSpPr>
              <a:stCxn id="76" idx="6"/>
              <a:endCxn id="73" idx="2"/>
            </p:cNvCxnSpPr>
            <p:nvPr/>
          </p:nvCxnSpPr>
          <p:spPr>
            <a:xfrm>
              <a:off x="3285272" y="3581400"/>
              <a:ext cx="1652828" cy="378351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5786AA9A-E169-49D9-B948-9A6C595662AC}"/>
                </a:ext>
              </a:extLst>
            </p:cNvPr>
            <p:cNvCxnSpPr>
              <a:stCxn id="76" idx="5"/>
              <a:endCxn id="71" idx="1"/>
            </p:cNvCxnSpPr>
            <p:nvPr/>
          </p:nvCxnSpPr>
          <p:spPr>
            <a:xfrm>
              <a:off x="3198046" y="3791983"/>
              <a:ext cx="279731" cy="80782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DA754F49-D1E1-44AE-972A-3F7E08666851}"/>
                </a:ext>
              </a:extLst>
            </p:cNvPr>
            <p:cNvCxnSpPr>
              <a:stCxn id="71" idx="6"/>
              <a:endCxn id="73" idx="3"/>
            </p:cNvCxnSpPr>
            <p:nvPr/>
          </p:nvCxnSpPr>
          <p:spPr>
            <a:xfrm flipV="1">
              <a:off x="3986169" y="4170334"/>
              <a:ext cx="1039157" cy="640054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0EF7413D-CE94-4101-990C-BA9B0BCDB6E3}"/>
                </a:ext>
              </a:extLst>
            </p:cNvPr>
            <p:cNvCxnSpPr>
              <a:stCxn id="72" idx="6"/>
              <a:endCxn id="74" idx="2"/>
            </p:cNvCxnSpPr>
            <p:nvPr/>
          </p:nvCxnSpPr>
          <p:spPr>
            <a:xfrm flipV="1">
              <a:off x="4122963" y="2483142"/>
              <a:ext cx="1910120" cy="5243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00E51993-232E-47AD-B1F0-A1B246C56B75}"/>
                </a:ext>
              </a:extLst>
            </p:cNvPr>
            <p:cNvCxnSpPr>
              <a:stCxn id="74" idx="3"/>
              <a:endCxn id="73" idx="7"/>
            </p:cNvCxnSpPr>
            <p:nvPr/>
          </p:nvCxnSpPr>
          <p:spPr>
            <a:xfrm flipH="1">
              <a:off x="5446492" y="2693725"/>
              <a:ext cx="673817" cy="105544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47FF8ABC-D7A8-4E6E-B57A-B4CF71DC0169}"/>
                </a:ext>
              </a:extLst>
            </p:cNvPr>
            <p:cNvCxnSpPr>
              <a:stCxn id="70" idx="7"/>
              <a:endCxn id="72" idx="2"/>
            </p:cNvCxnSpPr>
            <p:nvPr/>
          </p:nvCxnSpPr>
          <p:spPr>
            <a:xfrm flipV="1">
              <a:off x="1724796" y="2535573"/>
              <a:ext cx="1802549" cy="38503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08DBCA6F-46F3-4E24-80AE-182563C7CD0C}"/>
                </a:ext>
              </a:extLst>
            </p:cNvPr>
            <p:cNvCxnSpPr>
              <a:stCxn id="75" idx="2"/>
              <a:endCxn id="73" idx="6"/>
            </p:cNvCxnSpPr>
            <p:nvPr/>
          </p:nvCxnSpPr>
          <p:spPr>
            <a:xfrm flipH="1" flipV="1">
              <a:off x="5533718" y="3959751"/>
              <a:ext cx="1355042" cy="2851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7800E03C-4793-4AF2-8E0A-23BC4683C6B8}"/>
                </a:ext>
              </a:extLst>
            </p:cNvPr>
            <p:cNvCxnSpPr>
              <a:stCxn id="74" idx="5"/>
              <a:endCxn id="75" idx="0"/>
            </p:cNvCxnSpPr>
            <p:nvPr/>
          </p:nvCxnSpPr>
          <p:spPr>
            <a:xfrm>
              <a:off x="6541475" y="2693725"/>
              <a:ext cx="645094" cy="99673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3AB49BEF-16B5-4B14-B099-011DC37BB758}"/>
                </a:ext>
              </a:extLst>
            </p:cNvPr>
            <p:cNvCxnSpPr>
              <a:stCxn id="72" idx="5"/>
              <a:endCxn id="73" idx="1"/>
            </p:cNvCxnSpPr>
            <p:nvPr/>
          </p:nvCxnSpPr>
          <p:spPr>
            <a:xfrm>
              <a:off x="4035737" y="2746156"/>
              <a:ext cx="989589" cy="1003012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E153EB0F-3DBD-43A1-AD39-53A8EF105257}"/>
              </a:ext>
            </a:extLst>
          </p:cNvPr>
          <p:cNvSpPr txBox="1"/>
          <p:nvPr/>
        </p:nvSpPr>
        <p:spPr>
          <a:xfrm>
            <a:off x="1912182" y="3664546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+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BD243CF2-56B8-48D2-A5E1-D8F93FB2F690}"/>
              </a:ext>
            </a:extLst>
          </p:cNvPr>
          <p:cNvSpPr txBox="1"/>
          <p:nvPr/>
        </p:nvSpPr>
        <p:spPr>
          <a:xfrm>
            <a:off x="6873547" y="3616923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+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E886DEDD-C1F4-42E4-BD84-B44ACAD31772}"/>
                  </a:ext>
                </a:extLst>
              </p:cNvPr>
              <p:cNvSpPr txBox="1"/>
              <p:nvPr/>
            </p:nvSpPr>
            <p:spPr>
              <a:xfrm>
                <a:off x="4485781" y="3423162"/>
                <a:ext cx="53572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≥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E886DEDD-C1F4-42E4-BD84-B44ACAD317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5781" y="3423162"/>
                <a:ext cx="535723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1A181244-9310-49E8-8A77-6E1098AAF6B5}"/>
              </a:ext>
            </a:extLst>
          </p:cNvPr>
          <p:cNvSpPr txBox="1"/>
          <p:nvPr/>
        </p:nvSpPr>
        <p:spPr>
          <a:xfrm>
            <a:off x="1835095" y="158551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5817124-425F-41C0-97ED-7A408179AF93}"/>
              </a:ext>
            </a:extLst>
          </p:cNvPr>
          <p:cNvSpPr txBox="1"/>
          <p:nvPr/>
        </p:nvSpPr>
        <p:spPr>
          <a:xfrm>
            <a:off x="1835095" y="599811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89AA549-1978-4D41-B879-0FF1BAC75E6B}"/>
              </a:ext>
            </a:extLst>
          </p:cNvPr>
          <p:cNvSpPr txBox="1"/>
          <p:nvPr/>
        </p:nvSpPr>
        <p:spPr>
          <a:xfrm>
            <a:off x="7130642" y="158551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C272133-0BF6-41D5-908C-C3F7920632CF}"/>
              </a:ext>
            </a:extLst>
          </p:cNvPr>
          <p:cNvSpPr txBox="1"/>
          <p:nvPr/>
        </p:nvSpPr>
        <p:spPr>
          <a:xfrm>
            <a:off x="7127575" y="599811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9079580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B9B52-3843-4C3A-95BD-02B0F936A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Submodular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85BB084-E387-4ED5-AFEC-2DFDF86F98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r>
                  <a:rPr lang="en-US" dirty="0"/>
                  <a:t>Set cover: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 be a set and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pPr lvl="1"/>
                <a:r>
                  <a:rPr lang="en-US" b="0" dirty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1,…,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b="0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∪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is submodular,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|⋅|</m:t>
                    </m:r>
                  </m:oMath>
                </a14:m>
                <a:r>
                  <a:rPr lang="en-US" dirty="0"/>
                  <a:t> is the cardinality function</a:t>
                </a:r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Intuition, is diminishing returns: once you have selected a lot of sets, you have covered a lot of elements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, so the benefit of adding another set diminishes as you cover more elements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85BB084-E387-4ED5-AFEC-2DFDF86F98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 r="-3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82ECF6-F07E-4F7E-872B-106A247BE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3049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07C29-8343-411C-85C8-79FFD0E9C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/>
              <a:t>Supermodular</a:t>
            </a:r>
            <a:r>
              <a:rPr lang="en-US" sz="3200" dirty="0"/>
              <a:t>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26D6C6-9816-4609-A4E4-B42A4315144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US" sz="1000" b="0" i="1" dirty="0">
                  <a:latin typeface="Cambria Math" panose="02040503050406030204" pitchFamily="18" charset="0"/>
                </a:endParaRPr>
              </a:p>
              <a:p>
                <a:r>
                  <a:rPr lang="en-US" b="0" dirty="0"/>
                  <a:t>A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 is </a:t>
                </a:r>
                <a:r>
                  <a:rPr lang="en-US" dirty="0" err="1">
                    <a:solidFill>
                      <a:srgbClr val="FF0000"/>
                    </a:solidFill>
                  </a:rPr>
                  <a:t>supermodular</a:t>
                </a:r>
                <a:r>
                  <a:rPr lang="en-US" dirty="0"/>
                  <a:t> if</a:t>
                </a:r>
              </a:p>
              <a:p>
                <a:endParaRPr lang="en-US" sz="1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∪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sz="1000" dirty="0"/>
              </a:p>
              <a:p>
                <a:pPr marL="0" indent="0">
                  <a:buNone/>
                </a:pPr>
                <a:r>
                  <a:rPr lang="en-US" dirty="0"/>
                  <a:t>for all subsets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sz="1000" dirty="0"/>
              </a:p>
              <a:p>
                <a:r>
                  <a:rPr lang="en-US" dirty="0"/>
                  <a:t>Equivalently,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is </a:t>
                </a:r>
                <a:r>
                  <a:rPr lang="en-US" dirty="0" err="1">
                    <a:solidFill>
                      <a:srgbClr val="FF0000"/>
                    </a:solidFill>
                  </a:rPr>
                  <a:t>supermodular</a:t>
                </a:r>
                <a:r>
                  <a:rPr lang="en-US" dirty="0"/>
                  <a:t> if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∨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sz="1000" dirty="0"/>
              </a:p>
              <a:p>
                <a:pPr marL="0" indent="0">
                  <a:buNone/>
                </a:pPr>
                <a:r>
                  <a:rPr lang="en-US" dirty="0"/>
                  <a:t>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∨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m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in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sz="100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is </a:t>
                </a:r>
                <a:r>
                  <a:rPr lang="en-US" dirty="0" err="1"/>
                  <a:t>supermodular</a:t>
                </a:r>
                <a:r>
                  <a:rPr lang="en-US" dirty="0"/>
                  <a:t> if and only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is submodular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26D6C6-9816-4609-A4E4-B42A4315144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7A67A6-9142-4F60-AACB-F467FA737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6091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07C29-8343-411C-85C8-79FFD0E9C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Modular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26D6C6-9816-4609-A4E4-B42A4315144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US" sz="1000" b="0" i="1" dirty="0">
                  <a:latin typeface="Cambria Math" panose="02040503050406030204" pitchFamily="18" charset="0"/>
                </a:endParaRPr>
              </a:p>
              <a:p>
                <a:r>
                  <a:rPr lang="en-US" b="0" dirty="0"/>
                  <a:t>A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 is </a:t>
                </a:r>
                <a:r>
                  <a:rPr lang="en-US" dirty="0">
                    <a:solidFill>
                      <a:srgbClr val="FF0000"/>
                    </a:solidFill>
                  </a:rPr>
                  <a:t>modular</a:t>
                </a:r>
                <a:r>
                  <a:rPr lang="en-US" dirty="0"/>
                  <a:t> if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∪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for all subsets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Equivalently,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is </a:t>
                </a:r>
                <a:r>
                  <a:rPr lang="en-US" dirty="0">
                    <a:solidFill>
                      <a:srgbClr val="FF0000"/>
                    </a:solidFill>
                  </a:rPr>
                  <a:t>modular</a:t>
                </a:r>
                <a:r>
                  <a:rPr lang="en-US" dirty="0"/>
                  <a:t> if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∨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sz="1000" dirty="0"/>
              </a:p>
              <a:p>
                <a:pPr marL="0" indent="0">
                  <a:buNone/>
                </a:pPr>
                <a:r>
                  <a:rPr lang="en-US" dirty="0"/>
                  <a:t>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∨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m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in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26D6C6-9816-4609-A4E4-B42A4315144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7A67A6-9142-4F60-AACB-F467FA737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3766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8E38B-74AC-40CC-893A-C26A43172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Examples of Modular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B3FC81D-EAE3-4B1B-B23D-ECE15C84B9E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r>
                  <a:rPr lang="en-US" dirty="0"/>
                  <a:t>A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 is modular</a:t>
                </a:r>
              </a:p>
              <a:p>
                <a:endParaRPr lang="en-US" sz="1000" dirty="0"/>
              </a:p>
              <a:p>
                <a:pPr lvl="1"/>
                <a:r>
                  <a:rPr lang="en-US" dirty="0"/>
                  <a:t>In fact, these are the only modular functions</a:t>
                </a:r>
              </a:p>
              <a:p>
                <a:pPr lvl="1"/>
                <a:endParaRPr lang="en-US" sz="1000" dirty="0"/>
              </a:p>
              <a:p>
                <a:r>
                  <a:rPr lang="en-US" dirty="0"/>
                  <a:t>Example: the cardinality function</a:t>
                </a:r>
              </a:p>
              <a:p>
                <a:endParaRPr lang="en-US" sz="1000" dirty="0"/>
              </a:p>
              <a:p>
                <a:pPr lvl="1"/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|=#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𝑒𝑙𝑒𝑚𝑒𝑛𝑡𝑠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B3FC81D-EAE3-4B1B-B23D-ECE15C84B9E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 t="-3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1DE7FB-DC74-40CE-A7B5-09B384FC2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7535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8B178-705A-4F45-A056-6609836A4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Convex Combinations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C8B7DFE-1CB7-4215-9269-103BDA5257F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r>
                  <a:rPr lang="en-US" dirty="0"/>
                  <a:t>Fix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dirty="0"/>
              </a:p>
              <a:p>
                <a:pPr lvl="1"/>
                <a:r>
                  <a:rPr lang="en-US" dirty="0"/>
                  <a:t>Let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0,1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be the vector whose non-zero entries correspond to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dirty="0"/>
                  <a:t> largest entries in the vector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Then,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  <m:sup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</m:sup>
                        </m:sSubSup>
                      </m:e>
                    </m:nary>
                  </m:oMath>
                </a14:m>
                <a:r>
                  <a:rPr lang="en-US" dirty="0"/>
                  <a:t> for some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nary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C8B7DFE-1CB7-4215-9269-103BDA5257F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DE60B1-EEDC-4C2C-8905-5EE74CCBC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8863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8B178-705A-4F45-A056-6609836A4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Convex Combinations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C8B7DFE-1CB7-4215-9269-103BDA5257F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sz="1000" dirty="0"/>
              </a:p>
              <a:p>
                <a:r>
                  <a:rPr lang="en-US" dirty="0"/>
                  <a:t>Fix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sz="1000" dirty="0"/>
              </a:p>
              <a:p>
                <a:pPr lvl="1"/>
                <a:r>
                  <a:rPr lang="en-US" dirty="0"/>
                  <a:t>Let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0,1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be the vector whose non-zero entries correspond to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dirty="0"/>
                  <a:t> largest entries in the vector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  <a:p>
                <a:pPr lvl="1"/>
                <a:endParaRPr lang="en-US" sz="1000" dirty="0"/>
              </a:p>
              <a:p>
                <a:pPr lvl="1"/>
                <a:r>
                  <a:rPr lang="en-US" dirty="0"/>
                  <a:t>Then,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  <m:sup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</m:sup>
                        </m:sSubSup>
                      </m:e>
                    </m:nary>
                  </m:oMath>
                </a14:m>
                <a:r>
                  <a:rPr lang="en-US" dirty="0"/>
                  <a:t> for some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nary>
                  </m:oMath>
                </a14:m>
                <a:endParaRPr lang="en-US" dirty="0"/>
              </a:p>
              <a:p>
                <a:pPr lvl="1"/>
                <a:endParaRPr lang="en-US" sz="1000" dirty="0"/>
              </a:p>
              <a:p>
                <a:pPr lvl="1"/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be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≥…≥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sub>
                    </m:sSub>
                  </m:oMath>
                </a14:m>
                <a:endParaRPr lang="en-US" dirty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sub>
                    </m:sSub>
                  </m:oMath>
                </a14:m>
                <a:endParaRPr lang="en-US" dirty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sub>
                    </m:sSub>
                  </m:oMath>
                </a14:m>
                <a:endParaRPr lang="en-US" dirty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  <a:p>
                <a:pPr lvl="2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C8B7DFE-1CB7-4215-9269-103BDA5257F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DE60B1-EEDC-4C2C-8905-5EE74CCBC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5509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9D411-2E90-49D4-911A-8E0FB3882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Lovasz</a:t>
            </a:r>
            <a:r>
              <a:rPr lang="en-US" dirty="0"/>
              <a:t> Extension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AE6488B-6CE2-4314-8551-EEC07B1207D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, the </a:t>
                </a:r>
                <a:r>
                  <a:rPr lang="en-US" dirty="0" err="1"/>
                  <a:t>Lovasz</a:t>
                </a:r>
                <a:r>
                  <a:rPr lang="en-US" dirty="0"/>
                  <a:t> extension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is a function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 such that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sz="1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acc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≡</m:t>
                      </m:r>
                      <m:nary>
                        <m:naryPr>
                          <m:chr m:val="∑"/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sup>
                              </m:sSubSup>
                            </m:e>
                          </m:d>
                        </m:e>
                      </m:nary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sz="1000" dirty="0"/>
              </a:p>
              <a:p>
                <a:pPr marL="0" indent="0">
                  <a:buNone/>
                </a:pPr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  <m:sup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</m:sup>
                        </m:sSubSup>
                      </m:e>
                    </m:nary>
                  </m:oMath>
                </a14:m>
                <a:r>
                  <a:rPr lang="en-US" dirty="0"/>
                  <a:t> from the previous slide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AE6488B-6CE2-4314-8551-EEC07B1207D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FE2169-6284-4704-AB26-67E47954D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5400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90BFA-76ED-4428-9863-121082BEE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Lovasz</a:t>
            </a:r>
            <a:r>
              <a:rPr lang="en-US" dirty="0"/>
              <a:t> Extension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AAC5C3-436C-409D-AACD-E0D6F2A9965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Theorem: </a:t>
                </a:r>
                <a:r>
                  <a:rPr lang="en-US" dirty="0"/>
                  <a:t> The </a:t>
                </a:r>
                <a:r>
                  <a:rPr lang="en-US" dirty="0" err="1"/>
                  <a:t>Lovasz</a:t>
                </a:r>
                <a:r>
                  <a:rPr lang="en-US" dirty="0"/>
                  <a:t> extension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 is convex if and only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is a submodular function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For submodular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, consider the convex optimization problem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acc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AAC5C3-436C-409D-AACD-E0D6F2A996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E282CE-2507-415B-A87B-7408804B5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901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E65A4-5814-4AEA-B4F4-1B9BEC3FB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BA19C2-335E-4E64-8BDB-39D907C26C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1000" dirty="0"/>
          </a:p>
          <a:p>
            <a:r>
              <a:rPr lang="en-US" dirty="0"/>
              <a:t>We’ve been looking at continuous, convex optimization problems</a:t>
            </a:r>
          </a:p>
          <a:p>
            <a:endParaRPr lang="en-US" sz="1000" dirty="0"/>
          </a:p>
          <a:p>
            <a:pPr lvl="1"/>
            <a:r>
              <a:rPr lang="en-US" dirty="0"/>
              <a:t>These come up a lot in machine learning, data science, AI, etc.</a:t>
            </a:r>
          </a:p>
          <a:p>
            <a:pPr lvl="1"/>
            <a:endParaRPr lang="en-US" sz="1000" dirty="0"/>
          </a:p>
          <a:p>
            <a:pPr lvl="1"/>
            <a:r>
              <a:rPr lang="en-US" dirty="0"/>
              <a:t>Feel a bit different than classical combinatorial optimization problems that you see in a CS algorithms course</a:t>
            </a:r>
          </a:p>
          <a:p>
            <a:pPr lvl="1"/>
            <a:endParaRPr lang="en-US" sz="1000" dirty="0"/>
          </a:p>
          <a:p>
            <a:r>
              <a:rPr lang="en-US" dirty="0"/>
              <a:t>Today: a connection between discrete and continuous optimization problems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951B15-B61F-450E-BD2C-F2000F948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9970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90BFA-76ED-4428-9863-121082BEE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Lovasz</a:t>
            </a:r>
            <a:r>
              <a:rPr lang="en-US" dirty="0"/>
              <a:t> Extension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AAC5C3-436C-409D-AACD-E0D6F2A9965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Theorem: </a:t>
                </a:r>
                <a:r>
                  <a:rPr lang="en-US" dirty="0"/>
                  <a:t> The </a:t>
                </a:r>
                <a:r>
                  <a:rPr lang="en-US" dirty="0" err="1"/>
                  <a:t>Lovasz</a:t>
                </a:r>
                <a:r>
                  <a:rPr lang="en-US" dirty="0"/>
                  <a:t> extension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 is convex if and only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is a submodular function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For submodular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, consider the convex optimization problem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acc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e>
                      </m:func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US" dirty="0">
                              <a:solidFill>
                                <a:srgbClr val="FF0000"/>
                              </a:solidFill>
                            </a:rPr>
                            <m:t> 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Why?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AAC5C3-436C-409D-AACD-E0D6F2A996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E282CE-2507-415B-A87B-7408804B5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6338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90BFA-76ED-4428-9863-121082BEE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Lovasz</a:t>
            </a:r>
            <a:r>
              <a:rPr lang="en-US" dirty="0"/>
              <a:t> Extension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AAC5C3-436C-409D-AACD-E0D6F2A9965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Theorem: </a:t>
                </a:r>
                <a:r>
                  <a:rPr lang="en-US" dirty="0"/>
                  <a:t> The </a:t>
                </a:r>
                <a:r>
                  <a:rPr lang="en-US" dirty="0" err="1"/>
                  <a:t>Lovasz</a:t>
                </a:r>
                <a:r>
                  <a:rPr lang="en-US" dirty="0"/>
                  <a:t> extension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 is convex if and only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is a submodular function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For submodular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, consider the convex optimization problem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acc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e>
                      </m:func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US" dirty="0">
                              <a:solidFill>
                                <a:srgbClr val="FF0000"/>
                              </a:solidFill>
                            </a:rPr>
                            <m:t> 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Because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can always be written as a convex combination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evaluated at some points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AAC5C3-436C-409D-AACD-E0D6F2A996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E282CE-2507-415B-A87B-7408804B5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1089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07C29-8343-411C-85C8-79FFD0E9C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Continuous Submodular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26D6C6-9816-4609-A4E4-B42A4315144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is submodular if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∨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Equivalently,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is twice continuously differentiable,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is submodular if and only if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≤0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Trickier to minimize, no simple to compute </a:t>
                </a:r>
                <a:r>
                  <a:rPr lang="en-US" dirty="0" err="1"/>
                  <a:t>Lovasz</a:t>
                </a:r>
                <a:r>
                  <a:rPr lang="en-US" dirty="0"/>
                  <a:t> extension (in practice, this can be done by discretizing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finely enough)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26D6C6-9816-4609-A4E4-B42A4315144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7A67A6-9142-4F60-AACB-F467FA737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0005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4959D-753B-4136-8B8D-85E726113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1600EF-CE47-4F66-A2A0-227F814FE7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Some discrete optimization problems can be solved with convex optimization</a:t>
            </a:r>
          </a:p>
          <a:p>
            <a:endParaRPr lang="en-US" dirty="0"/>
          </a:p>
          <a:p>
            <a:pPr lvl="1"/>
            <a:r>
              <a:rPr lang="en-US" dirty="0"/>
              <a:t>These actually come up in many ML/AI/Economics applications!</a:t>
            </a:r>
          </a:p>
          <a:p>
            <a:pPr lvl="1"/>
            <a:endParaRPr lang="en-US" dirty="0"/>
          </a:p>
          <a:p>
            <a:pPr lvl="1"/>
            <a:r>
              <a:rPr lang="en-US" dirty="0" err="1"/>
              <a:t>Submodularity</a:t>
            </a:r>
            <a:r>
              <a:rPr lang="en-US" dirty="0"/>
              <a:t> is like a discrete version of convexity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D10A32-AAAE-4478-AF1A-797717F8E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443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07C29-8343-411C-85C8-79FFD0E9C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Set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26D6C6-9816-4609-A4E4-B42A4315144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US" sz="1000" b="0" i="1" dirty="0">
                  <a:latin typeface="Cambria Math" panose="02040503050406030204" pitchFamily="18" charset="0"/>
                </a:endParaRPr>
              </a:p>
              <a:p>
                <a:r>
                  <a:rPr lang="en-US" b="0" dirty="0"/>
                  <a:t>Given a set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sup>
                    </m:sSup>
                  </m:oMath>
                </a14:m>
                <a:r>
                  <a:rPr lang="en-US" b="0" dirty="0"/>
                  <a:t>is the powerset of all entries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b="0" dirty="0"/>
                  <a:t>, i.e., the set of all subsets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b="0" dirty="0"/>
              </a:p>
              <a:p>
                <a:pPr lvl="1"/>
                <a:endParaRPr lang="en-US" sz="1000" b="0" dirty="0"/>
              </a:p>
              <a:p>
                <a:pPr lvl="1"/>
                <a:r>
                  <a:rPr lang="en-US" dirty="0"/>
                  <a:t>e.g.,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1,2,3</m:t>
                        </m:r>
                      </m:e>
                    </m:d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={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∅,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1,2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1,3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2,3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{1,2,3}}</m:t>
                      </m:r>
                    </m:oMath>
                  </m:oMathPara>
                </a14:m>
                <a:endParaRPr lang="en-US" b="0" dirty="0"/>
              </a:p>
              <a:p>
                <a:endParaRPr lang="en-US" b="0" dirty="0"/>
              </a:p>
              <a:p>
                <a:r>
                  <a:rPr lang="en-US" b="0" dirty="0"/>
                  <a:t>Can identify subsets of a set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b="0" dirty="0"/>
                  <a:t> with binary vectors of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b="0" dirty="0"/>
              </a:p>
              <a:p>
                <a:endParaRPr lang="en-US" sz="1000" dirty="0"/>
              </a:p>
              <a:p>
                <a:pPr lvl="1"/>
                <a:r>
                  <a:rPr lang="en-US" dirty="0"/>
                  <a:t>e.g.,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e>
                        </m:eqArr>
                      </m:e>
                    </m:d>
                  </m:oMath>
                </a14:m>
                <a:endParaRPr lang="en-US" b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26D6C6-9816-4609-A4E4-B42A4315144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 r="-16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7A67A6-9142-4F60-AACB-F467FA737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2532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07C29-8343-411C-85C8-79FFD0E9C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Submodular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26D6C6-9816-4609-A4E4-B42A4315144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US" sz="1000" b="0" i="1" dirty="0">
                  <a:latin typeface="Cambria Math" panose="02040503050406030204" pitchFamily="18" charset="0"/>
                </a:endParaRPr>
              </a:p>
              <a:p>
                <a:r>
                  <a:rPr lang="en-US" b="0" dirty="0"/>
                  <a:t>A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 is </a:t>
                </a:r>
                <a:r>
                  <a:rPr lang="en-US" dirty="0">
                    <a:solidFill>
                      <a:srgbClr val="FF0000"/>
                    </a:solidFill>
                  </a:rPr>
                  <a:t>submodular</a:t>
                </a:r>
                <a:r>
                  <a:rPr lang="en-US" dirty="0"/>
                  <a:t> if</a:t>
                </a:r>
              </a:p>
              <a:p>
                <a:endParaRPr lang="en-US" sz="1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∪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sz="1000" dirty="0"/>
              </a:p>
              <a:p>
                <a:pPr marL="0" indent="0">
                  <a:buNone/>
                </a:pPr>
                <a:r>
                  <a:rPr lang="en-US" dirty="0"/>
                  <a:t>for all subsets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Equivalently,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is </a:t>
                </a:r>
                <a:r>
                  <a:rPr lang="en-US" dirty="0">
                    <a:solidFill>
                      <a:srgbClr val="FF0000"/>
                    </a:solidFill>
                  </a:rPr>
                  <a:t>submodular</a:t>
                </a:r>
                <a:r>
                  <a:rPr lang="en-US" dirty="0"/>
                  <a:t> if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∨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sz="1000" dirty="0"/>
              </a:p>
              <a:p>
                <a:pPr marL="0" indent="0">
                  <a:buNone/>
                </a:pPr>
                <a:r>
                  <a:rPr lang="en-US" dirty="0"/>
                  <a:t>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∨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m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in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26D6C6-9816-4609-A4E4-B42A4315144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7A67A6-9142-4F60-AACB-F467FA737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3461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CB476-BEA4-4595-A6E7-68A3DAC8D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Diminishing Returns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742401-1468-4EE3-BCC1-0295BC339F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Having more items can only decrease the benefit of acquiring another item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E6DF32-9E2C-4405-9D49-A518CCCC6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677D1B-8EAA-48F2-92D9-C61E2AF6C3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407" y="2048100"/>
            <a:ext cx="8179266" cy="1128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402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CB476-BEA4-4595-A6E7-68A3DAC8D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Diminishing Returns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C742401-1468-4EE3-BCC1-0295BC339F4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sz="1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If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⊂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then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∪{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}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∪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r>
                  <a:rPr lang="en-US" dirty="0"/>
                  <a:t>Having more items can only decrease the benefit of acquiring another item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C742401-1468-4EE3-BCC1-0295BC339F4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E6DF32-9E2C-4405-9D49-A518CCCC6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677D1B-8EAA-48F2-92D9-C61E2AF6C3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407" y="2048100"/>
            <a:ext cx="8179266" cy="1128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1262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8E38B-74AC-40CC-893A-C26A43172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Examples of Submodular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3FC81D-EAE3-4B1B-B23D-ECE15C84B9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The cut-function: a function over subsets of vertices joined by edges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1DE7FB-DC74-40CE-A7B5-09B384FC2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6A9E1FF-2AF6-4541-BF84-146E57C1B600}"/>
              </a:ext>
            </a:extLst>
          </p:cNvPr>
          <p:cNvSpPr/>
          <p:nvPr/>
        </p:nvSpPr>
        <p:spPr>
          <a:xfrm>
            <a:off x="1216404" y="2833382"/>
            <a:ext cx="595618" cy="595618"/>
          </a:xfrm>
          <a:prstGeom prst="ellipse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138A0EF-E7C8-4078-9DBA-58E769EE4027}"/>
              </a:ext>
            </a:extLst>
          </p:cNvPr>
          <p:cNvSpPr/>
          <p:nvPr/>
        </p:nvSpPr>
        <p:spPr>
          <a:xfrm>
            <a:off x="3390551" y="4512579"/>
            <a:ext cx="595618" cy="595618"/>
          </a:xfrm>
          <a:prstGeom prst="ellipse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94D381F-E4F0-4236-BF25-3CD8F1FFEBCB}"/>
              </a:ext>
            </a:extLst>
          </p:cNvPr>
          <p:cNvSpPr/>
          <p:nvPr/>
        </p:nvSpPr>
        <p:spPr>
          <a:xfrm>
            <a:off x="3527345" y="2237764"/>
            <a:ext cx="595618" cy="595618"/>
          </a:xfrm>
          <a:prstGeom prst="ellipse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6329805-0D4B-4A4B-8974-F85211B91A62}"/>
              </a:ext>
            </a:extLst>
          </p:cNvPr>
          <p:cNvSpPr/>
          <p:nvPr/>
        </p:nvSpPr>
        <p:spPr>
          <a:xfrm>
            <a:off x="4938100" y="3661942"/>
            <a:ext cx="595618" cy="595618"/>
          </a:xfrm>
          <a:prstGeom prst="ellipse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1358311-D7E2-4307-B69E-BEDD6A7A98EF}"/>
              </a:ext>
            </a:extLst>
          </p:cNvPr>
          <p:cNvSpPr/>
          <p:nvPr/>
        </p:nvSpPr>
        <p:spPr>
          <a:xfrm>
            <a:off x="6033083" y="2185333"/>
            <a:ext cx="595618" cy="595618"/>
          </a:xfrm>
          <a:prstGeom prst="ellipse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B9A9144-797A-4A47-9A57-702795A1877D}"/>
              </a:ext>
            </a:extLst>
          </p:cNvPr>
          <p:cNvSpPr/>
          <p:nvPr/>
        </p:nvSpPr>
        <p:spPr>
          <a:xfrm>
            <a:off x="6888760" y="3690457"/>
            <a:ext cx="595618" cy="595618"/>
          </a:xfrm>
          <a:prstGeom prst="ellipse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E94854D-3E9E-4D7A-B662-B096FDD6DA85}"/>
              </a:ext>
            </a:extLst>
          </p:cNvPr>
          <p:cNvSpPr/>
          <p:nvPr/>
        </p:nvSpPr>
        <p:spPr>
          <a:xfrm>
            <a:off x="2689654" y="3283591"/>
            <a:ext cx="595618" cy="595618"/>
          </a:xfrm>
          <a:prstGeom prst="ellipse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4094DB8-5D88-4772-8355-F0A5A8BE3750}"/>
              </a:ext>
            </a:extLst>
          </p:cNvPr>
          <p:cNvCxnSpPr>
            <a:cxnSpLocks/>
            <a:stCxn id="5" idx="5"/>
            <a:endCxn id="11" idx="2"/>
          </p:cNvCxnSpPr>
          <p:nvPr/>
        </p:nvCxnSpPr>
        <p:spPr>
          <a:xfrm>
            <a:off x="1724796" y="3341774"/>
            <a:ext cx="964858" cy="23962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47BB0BB-23FD-44DA-A3BF-F44961EE526C}"/>
              </a:ext>
            </a:extLst>
          </p:cNvPr>
          <p:cNvCxnSpPr>
            <a:stCxn id="11" idx="7"/>
            <a:endCxn id="7" idx="3"/>
          </p:cNvCxnSpPr>
          <p:nvPr/>
        </p:nvCxnSpPr>
        <p:spPr>
          <a:xfrm flipV="1">
            <a:off x="3198046" y="2746156"/>
            <a:ext cx="416525" cy="62466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6299430-318C-4CB6-95A7-5D4E5A8A9465}"/>
              </a:ext>
            </a:extLst>
          </p:cNvPr>
          <p:cNvCxnSpPr>
            <a:stCxn id="11" idx="6"/>
            <a:endCxn id="8" idx="2"/>
          </p:cNvCxnSpPr>
          <p:nvPr/>
        </p:nvCxnSpPr>
        <p:spPr>
          <a:xfrm>
            <a:off x="3285272" y="3581400"/>
            <a:ext cx="1652828" cy="37835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37A673E-440B-42CB-BB54-EA0D0B50D899}"/>
              </a:ext>
            </a:extLst>
          </p:cNvPr>
          <p:cNvCxnSpPr>
            <a:stCxn id="11" idx="5"/>
            <a:endCxn id="6" idx="1"/>
          </p:cNvCxnSpPr>
          <p:nvPr/>
        </p:nvCxnSpPr>
        <p:spPr>
          <a:xfrm>
            <a:off x="3198046" y="3791983"/>
            <a:ext cx="279731" cy="80782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C0A4E5B-3FFF-4524-A698-F4DF603417FA}"/>
              </a:ext>
            </a:extLst>
          </p:cNvPr>
          <p:cNvCxnSpPr>
            <a:stCxn id="6" idx="6"/>
            <a:endCxn id="8" idx="3"/>
          </p:cNvCxnSpPr>
          <p:nvPr/>
        </p:nvCxnSpPr>
        <p:spPr>
          <a:xfrm flipV="1">
            <a:off x="3986169" y="4170334"/>
            <a:ext cx="1039157" cy="64005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FEC75F1-B6D6-4629-ACA9-95601C53949F}"/>
              </a:ext>
            </a:extLst>
          </p:cNvPr>
          <p:cNvCxnSpPr>
            <a:stCxn id="7" idx="6"/>
            <a:endCxn id="9" idx="2"/>
          </p:cNvCxnSpPr>
          <p:nvPr/>
        </p:nvCxnSpPr>
        <p:spPr>
          <a:xfrm flipV="1">
            <a:off x="4122963" y="2483142"/>
            <a:ext cx="1910120" cy="5243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7F85F28-8955-43EC-9197-18718AA29F1E}"/>
              </a:ext>
            </a:extLst>
          </p:cNvPr>
          <p:cNvCxnSpPr>
            <a:stCxn id="9" idx="3"/>
            <a:endCxn id="8" idx="7"/>
          </p:cNvCxnSpPr>
          <p:nvPr/>
        </p:nvCxnSpPr>
        <p:spPr>
          <a:xfrm flipH="1">
            <a:off x="5446492" y="2693725"/>
            <a:ext cx="673817" cy="105544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557452B-E989-41E7-B3DA-847A5C774863}"/>
              </a:ext>
            </a:extLst>
          </p:cNvPr>
          <p:cNvCxnSpPr>
            <a:stCxn id="5" idx="7"/>
            <a:endCxn id="7" idx="2"/>
          </p:cNvCxnSpPr>
          <p:nvPr/>
        </p:nvCxnSpPr>
        <p:spPr>
          <a:xfrm flipV="1">
            <a:off x="1724796" y="2535573"/>
            <a:ext cx="1802549" cy="38503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B8CC638-A44E-4FF6-9B13-BF65F3772550}"/>
              </a:ext>
            </a:extLst>
          </p:cNvPr>
          <p:cNvCxnSpPr>
            <a:stCxn id="10" idx="2"/>
            <a:endCxn id="8" idx="6"/>
          </p:cNvCxnSpPr>
          <p:nvPr/>
        </p:nvCxnSpPr>
        <p:spPr>
          <a:xfrm flipH="1" flipV="1">
            <a:off x="5533718" y="3959751"/>
            <a:ext cx="1355042" cy="2851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E035FE7-77E3-4258-B597-B12AC6817B97}"/>
              </a:ext>
            </a:extLst>
          </p:cNvPr>
          <p:cNvCxnSpPr>
            <a:stCxn id="9" idx="5"/>
            <a:endCxn id="10" idx="0"/>
          </p:cNvCxnSpPr>
          <p:nvPr/>
        </p:nvCxnSpPr>
        <p:spPr>
          <a:xfrm>
            <a:off x="6541475" y="2693725"/>
            <a:ext cx="645094" cy="99673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A2285E1-5E69-41E3-A7F2-40291437B5D0}"/>
              </a:ext>
            </a:extLst>
          </p:cNvPr>
          <p:cNvCxnSpPr>
            <a:stCxn id="7" idx="5"/>
            <a:endCxn id="8" idx="1"/>
          </p:cNvCxnSpPr>
          <p:nvPr/>
        </p:nvCxnSpPr>
        <p:spPr>
          <a:xfrm>
            <a:off x="4035737" y="2746156"/>
            <a:ext cx="989589" cy="100301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12034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8E38B-74AC-40CC-893A-C26A43172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Examples of Submodular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3FC81D-EAE3-4B1B-B23D-ECE15C84B9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The cut-function: a function over subsets of vertices joined by edges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1DE7FB-DC74-40CE-A7B5-09B384FC2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6A9E1FF-2AF6-4541-BF84-146E57C1B600}"/>
              </a:ext>
            </a:extLst>
          </p:cNvPr>
          <p:cNvSpPr/>
          <p:nvPr/>
        </p:nvSpPr>
        <p:spPr>
          <a:xfrm>
            <a:off x="1216404" y="2833382"/>
            <a:ext cx="595618" cy="59561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138A0EF-E7C8-4078-9DBA-58E769EE4027}"/>
              </a:ext>
            </a:extLst>
          </p:cNvPr>
          <p:cNvSpPr/>
          <p:nvPr/>
        </p:nvSpPr>
        <p:spPr>
          <a:xfrm>
            <a:off x="3390551" y="4512579"/>
            <a:ext cx="595618" cy="59561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94D381F-E4F0-4236-BF25-3CD8F1FFEBCB}"/>
              </a:ext>
            </a:extLst>
          </p:cNvPr>
          <p:cNvSpPr/>
          <p:nvPr/>
        </p:nvSpPr>
        <p:spPr>
          <a:xfrm>
            <a:off x="3527345" y="2237764"/>
            <a:ext cx="595618" cy="59561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6329805-0D4B-4A4B-8974-F85211B91A62}"/>
              </a:ext>
            </a:extLst>
          </p:cNvPr>
          <p:cNvSpPr/>
          <p:nvPr/>
        </p:nvSpPr>
        <p:spPr>
          <a:xfrm>
            <a:off x="4938100" y="3661942"/>
            <a:ext cx="595618" cy="595618"/>
          </a:xfrm>
          <a:prstGeom prst="ellipse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1358311-D7E2-4307-B69E-BEDD6A7A98EF}"/>
              </a:ext>
            </a:extLst>
          </p:cNvPr>
          <p:cNvSpPr/>
          <p:nvPr/>
        </p:nvSpPr>
        <p:spPr>
          <a:xfrm>
            <a:off x="6033083" y="2185333"/>
            <a:ext cx="595618" cy="595618"/>
          </a:xfrm>
          <a:prstGeom prst="ellipse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B9A9144-797A-4A47-9A57-702795A1877D}"/>
              </a:ext>
            </a:extLst>
          </p:cNvPr>
          <p:cNvSpPr/>
          <p:nvPr/>
        </p:nvSpPr>
        <p:spPr>
          <a:xfrm>
            <a:off x="6888760" y="3690457"/>
            <a:ext cx="595618" cy="595618"/>
          </a:xfrm>
          <a:prstGeom prst="ellipse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E94854D-3E9E-4D7A-B662-B096FDD6DA85}"/>
              </a:ext>
            </a:extLst>
          </p:cNvPr>
          <p:cNvSpPr/>
          <p:nvPr/>
        </p:nvSpPr>
        <p:spPr>
          <a:xfrm>
            <a:off x="2689654" y="3283591"/>
            <a:ext cx="595618" cy="59561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4094DB8-5D88-4772-8355-F0A5A8BE3750}"/>
              </a:ext>
            </a:extLst>
          </p:cNvPr>
          <p:cNvCxnSpPr>
            <a:cxnSpLocks/>
            <a:stCxn id="5" idx="5"/>
            <a:endCxn id="11" idx="2"/>
          </p:cNvCxnSpPr>
          <p:nvPr/>
        </p:nvCxnSpPr>
        <p:spPr>
          <a:xfrm>
            <a:off x="1724796" y="3341774"/>
            <a:ext cx="964858" cy="23962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47BB0BB-23FD-44DA-A3BF-F44961EE526C}"/>
              </a:ext>
            </a:extLst>
          </p:cNvPr>
          <p:cNvCxnSpPr>
            <a:stCxn id="11" idx="7"/>
            <a:endCxn id="7" idx="3"/>
          </p:cNvCxnSpPr>
          <p:nvPr/>
        </p:nvCxnSpPr>
        <p:spPr>
          <a:xfrm flipV="1">
            <a:off x="3198046" y="2746156"/>
            <a:ext cx="416525" cy="62466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6299430-318C-4CB6-95A7-5D4E5A8A9465}"/>
              </a:ext>
            </a:extLst>
          </p:cNvPr>
          <p:cNvCxnSpPr>
            <a:stCxn id="11" idx="6"/>
            <a:endCxn id="8" idx="2"/>
          </p:cNvCxnSpPr>
          <p:nvPr/>
        </p:nvCxnSpPr>
        <p:spPr>
          <a:xfrm>
            <a:off x="3285272" y="3581400"/>
            <a:ext cx="1652828" cy="37835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37A673E-440B-42CB-BB54-EA0D0B50D899}"/>
              </a:ext>
            </a:extLst>
          </p:cNvPr>
          <p:cNvCxnSpPr>
            <a:stCxn id="11" idx="5"/>
            <a:endCxn id="6" idx="1"/>
          </p:cNvCxnSpPr>
          <p:nvPr/>
        </p:nvCxnSpPr>
        <p:spPr>
          <a:xfrm>
            <a:off x="3198046" y="3791983"/>
            <a:ext cx="279731" cy="80782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C0A4E5B-3FFF-4524-A698-F4DF603417FA}"/>
              </a:ext>
            </a:extLst>
          </p:cNvPr>
          <p:cNvCxnSpPr>
            <a:stCxn id="6" idx="6"/>
            <a:endCxn id="8" idx="3"/>
          </p:cNvCxnSpPr>
          <p:nvPr/>
        </p:nvCxnSpPr>
        <p:spPr>
          <a:xfrm flipV="1">
            <a:off x="3986169" y="4170334"/>
            <a:ext cx="1039157" cy="64005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FEC75F1-B6D6-4629-ACA9-95601C53949F}"/>
              </a:ext>
            </a:extLst>
          </p:cNvPr>
          <p:cNvCxnSpPr>
            <a:stCxn id="7" idx="6"/>
            <a:endCxn id="9" idx="2"/>
          </p:cNvCxnSpPr>
          <p:nvPr/>
        </p:nvCxnSpPr>
        <p:spPr>
          <a:xfrm flipV="1">
            <a:off x="4122963" y="2483142"/>
            <a:ext cx="1910120" cy="5243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7F85F28-8955-43EC-9197-18718AA29F1E}"/>
              </a:ext>
            </a:extLst>
          </p:cNvPr>
          <p:cNvCxnSpPr>
            <a:stCxn id="9" idx="3"/>
            <a:endCxn id="8" idx="7"/>
          </p:cNvCxnSpPr>
          <p:nvPr/>
        </p:nvCxnSpPr>
        <p:spPr>
          <a:xfrm flipH="1">
            <a:off x="5446492" y="2693725"/>
            <a:ext cx="673817" cy="105544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557452B-E989-41E7-B3DA-847A5C774863}"/>
              </a:ext>
            </a:extLst>
          </p:cNvPr>
          <p:cNvCxnSpPr>
            <a:stCxn id="5" idx="7"/>
            <a:endCxn id="7" idx="2"/>
          </p:cNvCxnSpPr>
          <p:nvPr/>
        </p:nvCxnSpPr>
        <p:spPr>
          <a:xfrm flipV="1">
            <a:off x="1724796" y="2535573"/>
            <a:ext cx="1802549" cy="38503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B8CC638-A44E-4FF6-9B13-BF65F3772550}"/>
              </a:ext>
            </a:extLst>
          </p:cNvPr>
          <p:cNvCxnSpPr>
            <a:stCxn id="10" idx="2"/>
            <a:endCxn id="8" idx="6"/>
          </p:cNvCxnSpPr>
          <p:nvPr/>
        </p:nvCxnSpPr>
        <p:spPr>
          <a:xfrm flipH="1" flipV="1">
            <a:off x="5533718" y="3959751"/>
            <a:ext cx="1355042" cy="2851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E035FE7-77E3-4258-B597-B12AC6817B97}"/>
              </a:ext>
            </a:extLst>
          </p:cNvPr>
          <p:cNvCxnSpPr>
            <a:stCxn id="9" idx="5"/>
            <a:endCxn id="10" idx="0"/>
          </p:cNvCxnSpPr>
          <p:nvPr/>
        </p:nvCxnSpPr>
        <p:spPr>
          <a:xfrm>
            <a:off x="6541475" y="2693725"/>
            <a:ext cx="645094" cy="99673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A2285E1-5E69-41E3-A7F2-40291437B5D0}"/>
              </a:ext>
            </a:extLst>
          </p:cNvPr>
          <p:cNvCxnSpPr>
            <a:stCxn id="7" idx="5"/>
            <a:endCxn id="8" idx="1"/>
          </p:cNvCxnSpPr>
          <p:nvPr/>
        </p:nvCxnSpPr>
        <p:spPr>
          <a:xfrm>
            <a:off x="4035737" y="2746156"/>
            <a:ext cx="989589" cy="100301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1B3FDC2-F7A2-4671-9ACF-43FE21A8E298}"/>
              </a:ext>
            </a:extLst>
          </p:cNvPr>
          <p:cNvSpPr txBox="1"/>
          <p:nvPr/>
        </p:nvSpPr>
        <p:spPr>
          <a:xfrm>
            <a:off x="1021574" y="5553329"/>
            <a:ext cx="71008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Select some subset of the vertices (blue)</a:t>
            </a:r>
          </a:p>
          <a:p>
            <a:pPr algn="ctr"/>
            <a:r>
              <a:rPr lang="en-US" dirty="0"/>
              <a:t>The cut edges are those that touch one blue vertex one white vertex (red)</a:t>
            </a:r>
          </a:p>
        </p:txBody>
      </p:sp>
    </p:spTree>
    <p:extLst>
      <p:ext uri="{BB962C8B-B14F-4D97-AF65-F5344CB8AC3E}">
        <p14:creationId xmlns:p14="http://schemas.microsoft.com/office/powerpoint/2010/main" val="40244355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8E38B-74AC-40CC-893A-C26A43172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Examples of Submodular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B3FC81D-EAE3-4B1B-B23D-ECE15C84B9E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r>
                  <a:rPr lang="en-US" dirty="0"/>
                  <a:t>The cut-function: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=#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𝑜𝑓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𝑐𝑢𝑡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𝑒𝑑𝑔𝑒𝑠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B3FC81D-EAE3-4B1B-B23D-ECE15C84B9E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1DE7FB-DC74-40CE-A7B5-09B384FC2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6A9E1FF-2AF6-4541-BF84-146E57C1B600}"/>
              </a:ext>
            </a:extLst>
          </p:cNvPr>
          <p:cNvSpPr/>
          <p:nvPr/>
        </p:nvSpPr>
        <p:spPr>
          <a:xfrm>
            <a:off x="1216404" y="2833382"/>
            <a:ext cx="595618" cy="59561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138A0EF-E7C8-4078-9DBA-58E769EE4027}"/>
              </a:ext>
            </a:extLst>
          </p:cNvPr>
          <p:cNvSpPr/>
          <p:nvPr/>
        </p:nvSpPr>
        <p:spPr>
          <a:xfrm>
            <a:off x="3390551" y="4512579"/>
            <a:ext cx="595618" cy="59561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94D381F-E4F0-4236-BF25-3CD8F1FFEBCB}"/>
              </a:ext>
            </a:extLst>
          </p:cNvPr>
          <p:cNvSpPr/>
          <p:nvPr/>
        </p:nvSpPr>
        <p:spPr>
          <a:xfrm>
            <a:off x="3527345" y="2237764"/>
            <a:ext cx="595618" cy="59561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6329805-0D4B-4A4B-8974-F85211B91A62}"/>
              </a:ext>
            </a:extLst>
          </p:cNvPr>
          <p:cNvSpPr/>
          <p:nvPr/>
        </p:nvSpPr>
        <p:spPr>
          <a:xfrm>
            <a:off x="4938100" y="3661942"/>
            <a:ext cx="595618" cy="595618"/>
          </a:xfrm>
          <a:prstGeom prst="ellipse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1358311-D7E2-4307-B69E-BEDD6A7A98EF}"/>
              </a:ext>
            </a:extLst>
          </p:cNvPr>
          <p:cNvSpPr/>
          <p:nvPr/>
        </p:nvSpPr>
        <p:spPr>
          <a:xfrm>
            <a:off x="6033083" y="2185333"/>
            <a:ext cx="595618" cy="595618"/>
          </a:xfrm>
          <a:prstGeom prst="ellipse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B9A9144-797A-4A47-9A57-702795A1877D}"/>
              </a:ext>
            </a:extLst>
          </p:cNvPr>
          <p:cNvSpPr/>
          <p:nvPr/>
        </p:nvSpPr>
        <p:spPr>
          <a:xfrm>
            <a:off x="6888760" y="3690457"/>
            <a:ext cx="595618" cy="595618"/>
          </a:xfrm>
          <a:prstGeom prst="ellipse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E94854D-3E9E-4D7A-B662-B096FDD6DA85}"/>
              </a:ext>
            </a:extLst>
          </p:cNvPr>
          <p:cNvSpPr/>
          <p:nvPr/>
        </p:nvSpPr>
        <p:spPr>
          <a:xfrm>
            <a:off x="2689654" y="3283591"/>
            <a:ext cx="595618" cy="59561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4094DB8-5D88-4772-8355-F0A5A8BE3750}"/>
              </a:ext>
            </a:extLst>
          </p:cNvPr>
          <p:cNvCxnSpPr>
            <a:cxnSpLocks/>
            <a:stCxn id="5" idx="5"/>
            <a:endCxn id="11" idx="2"/>
          </p:cNvCxnSpPr>
          <p:nvPr/>
        </p:nvCxnSpPr>
        <p:spPr>
          <a:xfrm>
            <a:off x="1724796" y="3341774"/>
            <a:ext cx="964858" cy="23962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47BB0BB-23FD-44DA-A3BF-F44961EE526C}"/>
              </a:ext>
            </a:extLst>
          </p:cNvPr>
          <p:cNvCxnSpPr>
            <a:stCxn id="11" idx="7"/>
            <a:endCxn id="7" idx="3"/>
          </p:cNvCxnSpPr>
          <p:nvPr/>
        </p:nvCxnSpPr>
        <p:spPr>
          <a:xfrm flipV="1">
            <a:off x="3198046" y="2746156"/>
            <a:ext cx="416525" cy="62466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6299430-318C-4CB6-95A7-5D4E5A8A9465}"/>
              </a:ext>
            </a:extLst>
          </p:cNvPr>
          <p:cNvCxnSpPr>
            <a:stCxn id="11" idx="6"/>
            <a:endCxn id="8" idx="2"/>
          </p:cNvCxnSpPr>
          <p:nvPr/>
        </p:nvCxnSpPr>
        <p:spPr>
          <a:xfrm>
            <a:off x="3285272" y="3581400"/>
            <a:ext cx="1652828" cy="37835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37A673E-440B-42CB-BB54-EA0D0B50D899}"/>
              </a:ext>
            </a:extLst>
          </p:cNvPr>
          <p:cNvCxnSpPr>
            <a:stCxn id="11" idx="5"/>
            <a:endCxn id="6" idx="1"/>
          </p:cNvCxnSpPr>
          <p:nvPr/>
        </p:nvCxnSpPr>
        <p:spPr>
          <a:xfrm>
            <a:off x="3198046" y="3791983"/>
            <a:ext cx="279731" cy="80782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C0A4E5B-3FFF-4524-A698-F4DF603417FA}"/>
              </a:ext>
            </a:extLst>
          </p:cNvPr>
          <p:cNvCxnSpPr>
            <a:stCxn id="6" idx="6"/>
            <a:endCxn id="8" idx="3"/>
          </p:cNvCxnSpPr>
          <p:nvPr/>
        </p:nvCxnSpPr>
        <p:spPr>
          <a:xfrm flipV="1">
            <a:off x="3986169" y="4170334"/>
            <a:ext cx="1039157" cy="64005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FEC75F1-B6D6-4629-ACA9-95601C53949F}"/>
              </a:ext>
            </a:extLst>
          </p:cNvPr>
          <p:cNvCxnSpPr>
            <a:stCxn id="7" idx="6"/>
            <a:endCxn id="9" idx="2"/>
          </p:cNvCxnSpPr>
          <p:nvPr/>
        </p:nvCxnSpPr>
        <p:spPr>
          <a:xfrm flipV="1">
            <a:off x="4122963" y="2483142"/>
            <a:ext cx="1910120" cy="5243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7F85F28-8955-43EC-9197-18718AA29F1E}"/>
              </a:ext>
            </a:extLst>
          </p:cNvPr>
          <p:cNvCxnSpPr>
            <a:stCxn id="9" idx="3"/>
            <a:endCxn id="8" idx="7"/>
          </p:cNvCxnSpPr>
          <p:nvPr/>
        </p:nvCxnSpPr>
        <p:spPr>
          <a:xfrm flipH="1">
            <a:off x="5446492" y="2693725"/>
            <a:ext cx="673817" cy="105544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557452B-E989-41E7-B3DA-847A5C774863}"/>
              </a:ext>
            </a:extLst>
          </p:cNvPr>
          <p:cNvCxnSpPr>
            <a:stCxn id="5" idx="7"/>
            <a:endCxn id="7" idx="2"/>
          </p:cNvCxnSpPr>
          <p:nvPr/>
        </p:nvCxnSpPr>
        <p:spPr>
          <a:xfrm flipV="1">
            <a:off x="1724796" y="2535573"/>
            <a:ext cx="1802549" cy="38503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B8CC638-A44E-4FF6-9B13-BF65F3772550}"/>
              </a:ext>
            </a:extLst>
          </p:cNvPr>
          <p:cNvCxnSpPr>
            <a:stCxn id="10" idx="2"/>
            <a:endCxn id="8" idx="6"/>
          </p:cNvCxnSpPr>
          <p:nvPr/>
        </p:nvCxnSpPr>
        <p:spPr>
          <a:xfrm flipH="1" flipV="1">
            <a:off x="5533718" y="3959751"/>
            <a:ext cx="1355042" cy="2851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E035FE7-77E3-4258-B597-B12AC6817B97}"/>
              </a:ext>
            </a:extLst>
          </p:cNvPr>
          <p:cNvCxnSpPr>
            <a:stCxn id="9" idx="5"/>
            <a:endCxn id="10" idx="0"/>
          </p:cNvCxnSpPr>
          <p:nvPr/>
        </p:nvCxnSpPr>
        <p:spPr>
          <a:xfrm>
            <a:off x="6541475" y="2693725"/>
            <a:ext cx="645094" cy="99673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A2285E1-5E69-41E3-A7F2-40291437B5D0}"/>
              </a:ext>
            </a:extLst>
          </p:cNvPr>
          <p:cNvCxnSpPr>
            <a:stCxn id="7" idx="5"/>
            <a:endCxn id="8" idx="1"/>
          </p:cNvCxnSpPr>
          <p:nvPr/>
        </p:nvCxnSpPr>
        <p:spPr>
          <a:xfrm>
            <a:off x="4035737" y="2746156"/>
            <a:ext cx="989589" cy="100301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1B3FDC2-F7A2-4671-9ACF-43FE21A8E298}"/>
              </a:ext>
            </a:extLst>
          </p:cNvPr>
          <p:cNvSpPr txBox="1"/>
          <p:nvPr/>
        </p:nvSpPr>
        <p:spPr>
          <a:xfrm>
            <a:off x="1021574" y="5553329"/>
            <a:ext cx="71008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Select some subset of the vertices (blue)</a:t>
            </a:r>
          </a:p>
          <a:p>
            <a:pPr algn="ctr"/>
            <a:r>
              <a:rPr lang="en-US" dirty="0"/>
              <a:t>The cut edges are those that touch one blue vertex one white vertex (red)</a:t>
            </a:r>
          </a:p>
        </p:txBody>
      </p:sp>
    </p:spTree>
    <p:extLst>
      <p:ext uri="{BB962C8B-B14F-4D97-AF65-F5344CB8AC3E}">
        <p14:creationId xmlns:p14="http://schemas.microsoft.com/office/powerpoint/2010/main" val="12324770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29072</TotalTime>
  <Words>1077</Words>
  <Application>Microsoft Office PowerPoint</Application>
  <PresentationFormat>On-screen Show (4:3)</PresentationFormat>
  <Paragraphs>219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Cambria Math</vt:lpstr>
      <vt:lpstr>Office Theme</vt:lpstr>
      <vt:lpstr>Custom Design</vt:lpstr>
      <vt:lpstr>Lecture 13: Submodular Functions</vt:lpstr>
      <vt:lpstr>Motivation</vt:lpstr>
      <vt:lpstr>Set Functions</vt:lpstr>
      <vt:lpstr>Submodular Functions</vt:lpstr>
      <vt:lpstr>Diminishing Returns</vt:lpstr>
      <vt:lpstr>Diminishing Returns</vt:lpstr>
      <vt:lpstr>Examples of Submodular Functions</vt:lpstr>
      <vt:lpstr>Examples of Submodular Functions</vt:lpstr>
      <vt:lpstr>Examples of Submodular Functions</vt:lpstr>
      <vt:lpstr>Examples of Submodular Functions</vt:lpstr>
      <vt:lpstr>Examples of Submodular Functions</vt:lpstr>
      <vt:lpstr>Examples of Submodular Functions</vt:lpstr>
      <vt:lpstr>Supermodular Functions</vt:lpstr>
      <vt:lpstr>Modular Functions</vt:lpstr>
      <vt:lpstr>Examples of Modular Functions</vt:lpstr>
      <vt:lpstr>Convex Combinations</vt:lpstr>
      <vt:lpstr>Convex Combinations</vt:lpstr>
      <vt:lpstr>Lovasz Extension</vt:lpstr>
      <vt:lpstr>Lovasz Extension</vt:lpstr>
      <vt:lpstr>Lovasz Extension</vt:lpstr>
      <vt:lpstr>Lovasz Extension</vt:lpstr>
      <vt:lpstr>Continuous Submodular Functions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lxe072000</dc:creator>
  <cp:lastModifiedBy>Ruozzi, Nicholas</cp:lastModifiedBy>
  <cp:revision>460</cp:revision>
  <dcterms:created xsi:type="dcterms:W3CDTF">2011-08-25T15:49:05Z</dcterms:created>
  <dcterms:modified xsi:type="dcterms:W3CDTF">2020-11-16T16:01:20Z</dcterms:modified>
</cp:coreProperties>
</file>