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333" r:id="rId3"/>
    <p:sldId id="316" r:id="rId4"/>
    <p:sldId id="299" r:id="rId5"/>
    <p:sldId id="334" r:id="rId6"/>
    <p:sldId id="335" r:id="rId7"/>
    <p:sldId id="33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18752"/>
    <a:srgbClr val="7AC043"/>
    <a:srgbClr val="7AC1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5270" autoAdjust="0"/>
  </p:normalViewPr>
  <p:slideViewPr>
    <p:cSldViewPr snapToGrid="0" snapToObjects="1">
      <p:cViewPr varScale="1">
        <p:scale>
          <a:sx n="110" d="100"/>
          <a:sy n="110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E9FED-4A5A-440E-9ADD-96E04009DFF9}" type="datetimeFigureOut">
              <a:rPr lang="en-US" smtClean="0"/>
              <a:t>11/25/2020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E8E53-FB47-4CBB-8CE0-B6A37821A0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2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E8E53-FB47-4CBB-8CE0-B6A37821A0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8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69823"/>
            <a:ext cx="7772400" cy="1704226"/>
          </a:xfrm>
        </p:spPr>
        <p:txBody>
          <a:bodyPr>
            <a:normAutofit/>
          </a:bodyPr>
          <a:lstStyle>
            <a:lvl1pPr>
              <a:defRPr sz="360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587" y="4566863"/>
            <a:ext cx="6400800" cy="13065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6CA7-7F8D-446F-8C20-873B6AB3D3CF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958" y="125794"/>
            <a:ext cx="2475215" cy="247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64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D92D-B794-47F2-AE6D-993E638EF1B8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59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57229-FCBE-49F1-9156-901A69CE6A36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3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5" y="90080"/>
            <a:ext cx="8867775" cy="664929"/>
          </a:xfrm>
        </p:spPr>
        <p:txBody>
          <a:bodyPr>
            <a:noAutofit/>
          </a:bodyPr>
          <a:lstStyle>
            <a:lvl1pPr algn="l">
              <a:defRPr sz="4000" i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402" y="965771"/>
            <a:ext cx="8517277" cy="5302858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4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24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4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400"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4F4E-FAB0-40A4-A64B-22200FE4C09C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02779" y="6350453"/>
            <a:ext cx="2099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22963" y="6350454"/>
            <a:ext cx="882717" cy="365125"/>
          </a:xfrm>
        </p:spPr>
        <p:txBody>
          <a:bodyPr/>
          <a:lstStyle>
            <a:lvl1pPr algn="ctr">
              <a:defRPr/>
            </a:lvl1pPr>
          </a:lstStyle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 descr="https://www.utdallas.edu/brand/files/UTDmono_circle_flame.png">
            <a:extLst>
              <a:ext uri="{FF2B5EF4-FFF2-40B4-BE49-F238E27FC236}">
                <a16:creationId xmlns:a16="http://schemas.microsoft.com/office/drawing/2014/main" id="{47B3B7AB-3414-4F7C-8529-5FD009682A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578" y="67175"/>
            <a:ext cx="711972" cy="71073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 userDrawn="1"/>
        </p:nvGrpSpPr>
        <p:grpSpPr>
          <a:xfrm>
            <a:off x="0" y="811662"/>
            <a:ext cx="9144000" cy="45719"/>
            <a:chOff x="0" y="791114"/>
            <a:chExt cx="9144000" cy="45719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791114"/>
              <a:ext cx="1643865" cy="45719"/>
            </a:xfrm>
            <a:prstGeom prst="rect">
              <a:avLst/>
            </a:prstGeom>
            <a:solidFill>
              <a:srgbClr val="7AC04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1643865" y="791114"/>
              <a:ext cx="7500135" cy="45719"/>
            </a:xfrm>
            <a:prstGeom prst="rect">
              <a:avLst/>
            </a:prstGeom>
            <a:solidFill>
              <a:srgbClr val="01875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795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14431"/>
            <a:ext cx="7772400" cy="12924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29B21-F111-4302-AE96-9A81F70D9770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38701"/>
            <a:ext cx="2980896" cy="297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5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17ACB-CB82-4E63-BE58-837CC553A2E1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2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896F8-AD69-4411-8D19-9DBCBFF34953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3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B127-A4EF-432B-AFDD-30E107B86B4C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54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A8FB-8FC7-4698-A439-8EC1CF4B6D54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8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9D7BC-1CF9-41E0-92DB-F07C1E72FFA7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09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FACD-283A-43F2-824F-5EFF4A33B657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3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B23DB-BB2A-4685-AE96-F8AD3E7470CF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DACDF-E1A9-A04C-A5FF-FC2443684B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Block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62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Review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Nicholas </a:t>
            </a:r>
            <a:r>
              <a:rPr lang="en-US" dirty="0" err="1"/>
              <a:t>Ruozzi</a:t>
            </a:r>
            <a:endParaRPr lang="en-US" dirty="0"/>
          </a:p>
          <a:p>
            <a:r>
              <a:rPr lang="en-US" dirty="0"/>
              <a:t>University of Texas at Dallas</a:t>
            </a:r>
          </a:p>
        </p:txBody>
      </p:sp>
    </p:spTree>
    <p:extLst>
      <p:ext uri="{BB962C8B-B14F-4D97-AF65-F5344CB8AC3E}">
        <p14:creationId xmlns:p14="http://schemas.microsoft.com/office/powerpoint/2010/main" val="1273440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FD27A-682F-467A-B276-E7D7EE01A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Wrap-up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3F741-307F-40EB-A0B8-3CD7E292E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000" dirty="0"/>
          </a:p>
          <a:p>
            <a:r>
              <a:rPr lang="en-US" dirty="0"/>
              <a:t>Midterm 15% (max of final and midterm score)</a:t>
            </a:r>
          </a:p>
          <a:p>
            <a:endParaRPr lang="en-US" sz="1000" dirty="0"/>
          </a:p>
          <a:p>
            <a:r>
              <a:rPr lang="en-US" dirty="0"/>
              <a:t>Final 15% </a:t>
            </a:r>
          </a:p>
          <a:p>
            <a:endParaRPr lang="en-US" sz="1000" dirty="0"/>
          </a:p>
          <a:p>
            <a:r>
              <a:rPr lang="en-US" dirty="0"/>
              <a:t>Homework 70%</a:t>
            </a:r>
          </a:p>
          <a:p>
            <a:endParaRPr lang="en-US" sz="1000" dirty="0"/>
          </a:p>
          <a:p>
            <a:pPr lvl="1"/>
            <a:r>
              <a:rPr lang="en-US" dirty="0"/>
              <a:t>Best 3 out of 4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Bonus assignment can used to replace your lowest homework score</a:t>
            </a:r>
          </a:p>
          <a:p>
            <a:pPr lvl="1"/>
            <a:endParaRPr lang="en-US" sz="1000" dirty="0"/>
          </a:p>
          <a:p>
            <a:r>
              <a:rPr lang="en-US" dirty="0"/>
              <a:t>Office hours will continue next week at the same times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CF6BFF-553B-4DE8-9633-F638A6C67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56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Unconstrained convex optimization</a:t>
            </a:r>
          </a:p>
          <a:p>
            <a:pPr lvl="1"/>
            <a:r>
              <a:rPr lang="en-US" sz="1600" dirty="0"/>
              <a:t>Gradient descent</a:t>
            </a:r>
          </a:p>
          <a:p>
            <a:pPr lvl="1"/>
            <a:r>
              <a:rPr lang="en-US" sz="1600" dirty="0" err="1"/>
              <a:t>Subgradient</a:t>
            </a:r>
            <a:r>
              <a:rPr lang="en-US" sz="1600" dirty="0"/>
              <a:t> descent</a:t>
            </a:r>
          </a:p>
          <a:p>
            <a:pPr lvl="1"/>
            <a:r>
              <a:rPr lang="en-US" sz="1600" dirty="0"/>
              <a:t>Newton’s method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Proximal gradient</a:t>
            </a:r>
          </a:p>
          <a:p>
            <a:pPr lvl="1"/>
            <a:r>
              <a:rPr lang="en-US" sz="1600" dirty="0"/>
              <a:t>Quasi-Newton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Coordinate descent</a:t>
            </a:r>
          </a:p>
          <a:p>
            <a:r>
              <a:rPr lang="en-US" sz="1600" dirty="0"/>
              <a:t>Constrained convex optimization</a:t>
            </a:r>
          </a:p>
          <a:p>
            <a:pPr lvl="1"/>
            <a:r>
              <a:rPr lang="en-US" sz="1600" dirty="0"/>
              <a:t>Projected gradient</a:t>
            </a:r>
          </a:p>
          <a:p>
            <a:pPr lvl="1"/>
            <a:r>
              <a:rPr lang="en-US" sz="1600" dirty="0"/>
              <a:t>Frank-Wolfe</a:t>
            </a:r>
          </a:p>
          <a:p>
            <a:pPr lvl="1"/>
            <a:r>
              <a:rPr lang="en-US" sz="1600" dirty="0"/>
              <a:t>Equality constrained Newton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Interior point methods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Proximal gradient</a:t>
            </a:r>
          </a:p>
          <a:p>
            <a:r>
              <a:rPr lang="en-US" sz="1600" dirty="0"/>
              <a:t>Lagrange multipliers and duality</a:t>
            </a:r>
          </a:p>
          <a:p>
            <a:r>
              <a:rPr lang="en-US" sz="1600" dirty="0">
                <a:solidFill>
                  <a:srgbClr val="FF0000"/>
                </a:solidFill>
              </a:rPr>
              <a:t>Eigenvectors, eigenvalues, and singular value decomposition</a:t>
            </a:r>
          </a:p>
          <a:p>
            <a:r>
              <a:rPr lang="en-US" sz="1600" dirty="0">
                <a:solidFill>
                  <a:srgbClr val="FF0000"/>
                </a:solidFill>
              </a:rPr>
              <a:t>Matrix factorizations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Submodular optimization</a:t>
            </a:r>
          </a:p>
          <a:p>
            <a:r>
              <a:rPr lang="en-US" sz="1600" dirty="0">
                <a:solidFill>
                  <a:srgbClr val="FF0000"/>
                </a:solidFill>
              </a:rPr>
              <a:t>Alternating projections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42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for the Final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000" dirty="0"/>
          </a:p>
          <a:p>
            <a:r>
              <a:rPr lang="en-US" dirty="0"/>
              <a:t>Similar to the midterm</a:t>
            </a:r>
          </a:p>
          <a:p>
            <a:endParaRPr lang="en-US" sz="1000" dirty="0"/>
          </a:p>
          <a:p>
            <a:pPr lvl="1"/>
            <a:r>
              <a:rPr lang="en-US" dirty="0"/>
              <a:t>Be prepared to answer a series of questions related to a single topic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Some subproblems will be easier or harder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Ask (private) questions on Piazza if you get confused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No collaboration with other individuals, but all other resources are fine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43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3BEFD-D08C-4CA0-9002-2ADAF580D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for the Final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77559-F837-474D-A2ED-DC5043BAD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000" dirty="0"/>
          </a:p>
          <a:p>
            <a:r>
              <a:rPr lang="en-US" dirty="0"/>
              <a:t>Algorithm questions:</a:t>
            </a:r>
          </a:p>
          <a:p>
            <a:pPr lvl="1"/>
            <a:r>
              <a:rPr lang="en-US" dirty="0"/>
              <a:t>Be sure to fully explain your reasoning and provide full details of your algorithmic solutions</a:t>
            </a:r>
          </a:p>
          <a:p>
            <a:pPr lvl="1"/>
            <a:endParaRPr lang="en-US" sz="1000" dirty="0"/>
          </a:p>
          <a:p>
            <a:pPr lvl="2"/>
            <a:r>
              <a:rPr lang="en-US" dirty="0"/>
              <a:t>e.g., for gradient descent, specify the step size, choice of initial point, and write down the gradient update</a:t>
            </a:r>
          </a:p>
          <a:p>
            <a:endParaRPr lang="en-US" sz="1000" dirty="0"/>
          </a:p>
          <a:p>
            <a:r>
              <a:rPr lang="en-US" dirty="0"/>
              <a:t>Duality questions:</a:t>
            </a:r>
          </a:p>
          <a:p>
            <a:pPr lvl="1"/>
            <a:r>
              <a:rPr lang="en-US" dirty="0"/>
              <a:t>Don’t forget that Lagrange multipliers for inequality constraints are constrained in the dual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Don’t optimize of given quantities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For full credit, simplify the dual problem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5F615-881C-4F62-81FB-2F07DC1C8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88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E3630-6D6B-42C3-93CA-6B21CA6B2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0DAA0A-BEAD-48B9-AA0F-C281D2580D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Given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i="0" dirty="0" smtClean="0">
                              <a:latin typeface="Cambria Math" panose="02040503050406030204" pitchFamily="18" charset="0"/>
                            </a:rPr>
                            <m:t>mi</m:t>
                          </m:r>
                          <m:r>
                            <m:rPr>
                              <m:sty m:val="p"/>
                            </m:rPr>
                            <a:rPr lang="en-US" i="0" dirty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  <m:li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ℝ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lim>
                      </m:limLow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subject to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0DAA0A-BEAD-48B9-AA0F-C281D2580D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5" t="-9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B1E973-CB9F-45A4-B726-B2B27E17D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845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E3630-6D6B-42C3-93CA-6B21CA6B2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Problem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0DAA0A-BEAD-48B9-AA0F-C281D2580D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Given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𝑠𝑦𝑚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i="0" dirty="0" smtClean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ax</m:t>
                          </m:r>
                        </m:e>
                        <m:li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sSup>
                            <m:sSup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ℝ</m:t>
                              </m:r>
                            </m:e>
                            <m:sup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lim>
                      </m:limLow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𝑡𝑟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𝐴𝑋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subject to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≽0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≽0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0DAA0A-BEAD-48B9-AA0F-C281D2580D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5" t="-9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B1E973-CB9F-45A4-B726-B2B27E17D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CDF-E1A9-A04C-A5FF-FC2443684BF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956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28292</TotalTime>
  <Words>274</Words>
  <Application>Microsoft Office PowerPoint</Application>
  <PresentationFormat>On-screen Show (4:3)</PresentationFormat>
  <Paragraphs>79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Review</vt:lpstr>
      <vt:lpstr>Grading Wrap-up</vt:lpstr>
      <vt:lpstr>Course Topics</vt:lpstr>
      <vt:lpstr>Preparation for the Final</vt:lpstr>
      <vt:lpstr>Preparation for the Final</vt:lpstr>
      <vt:lpstr>Sample Problem</vt:lpstr>
      <vt:lpstr>Sample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lxe072000</dc:creator>
  <cp:lastModifiedBy>Nicholas Ruozzi</cp:lastModifiedBy>
  <cp:revision>257</cp:revision>
  <dcterms:created xsi:type="dcterms:W3CDTF">2011-08-25T15:49:05Z</dcterms:created>
  <dcterms:modified xsi:type="dcterms:W3CDTF">2020-11-25T09:20:48Z</dcterms:modified>
</cp:coreProperties>
</file>