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8" r:id="rId3"/>
    <p:sldId id="261" r:id="rId4"/>
    <p:sldId id="262" r:id="rId5"/>
    <p:sldId id="324" r:id="rId6"/>
    <p:sldId id="269" r:id="rId7"/>
    <p:sldId id="335" r:id="rId8"/>
    <p:sldId id="292" r:id="rId9"/>
    <p:sldId id="334" r:id="rId10"/>
    <p:sldId id="315" r:id="rId11"/>
    <p:sldId id="316" r:id="rId12"/>
    <p:sldId id="309" r:id="rId13"/>
    <p:sldId id="317" r:id="rId14"/>
    <p:sldId id="319" r:id="rId15"/>
    <p:sldId id="318" r:id="rId16"/>
    <p:sldId id="311" r:id="rId17"/>
    <p:sldId id="320" r:id="rId18"/>
    <p:sldId id="321" r:id="rId19"/>
    <p:sldId id="272" r:id="rId20"/>
    <p:sldId id="314" r:id="rId21"/>
    <p:sldId id="275" r:id="rId22"/>
    <p:sldId id="330" r:id="rId23"/>
    <p:sldId id="298" r:id="rId24"/>
    <p:sldId id="339" r:id="rId25"/>
    <p:sldId id="336" r:id="rId26"/>
    <p:sldId id="273" r:id="rId27"/>
    <p:sldId id="326" r:id="rId28"/>
    <p:sldId id="337" r:id="rId29"/>
    <p:sldId id="327" r:id="rId30"/>
    <p:sldId id="332" r:id="rId31"/>
    <p:sldId id="338" r:id="rId32"/>
    <p:sldId id="274" r:id="rId33"/>
    <p:sldId id="333" r:id="rId34"/>
    <p:sldId id="313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5270" autoAdjust="0"/>
  </p:normalViewPr>
  <p:slideViewPr>
    <p:cSldViewPr snapToGrid="0" snapToObjects="1">
      <p:cViewPr varScale="1">
        <p:scale>
          <a:sx n="57" d="100"/>
          <a:sy n="57" d="100"/>
        </p:scale>
        <p:origin x="15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3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allas.edu/~nrr150130/cs4375/2019f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CS 4301</a:t>
            </a:r>
            <a:br>
              <a:rPr lang="en-US" sz="3600" dirty="0"/>
            </a:br>
            <a:r>
              <a:rPr lang="en-US" sz="3600" dirty="0"/>
              <a:t>Numerical Methods in Machine Learning and Data Science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global minimum can only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3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global minimum can only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Note that in the last two cases, the global minimum need not be achievable at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9CED2-BB16-4946-A521-F6E95A7B5ED6}"/>
              </a:ext>
            </a:extLst>
          </p:cNvPr>
          <p:cNvSpPr txBox="1"/>
          <p:nvPr/>
        </p:nvSpPr>
        <p:spPr>
          <a:xfrm>
            <a:off x="4085303" y="295459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7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926C-3580-4E5C-B488-7848740A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31D71-92F4-45E3-AD1D-2C25A0EB1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To find the places where the derivative is equal to zero, we can employ the standard derivative rules from calculus: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any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31D71-92F4-45E3-AD1D-2C25A0EB1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1A6B1-BF8D-49F1-9075-078050FD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B93D-9254-4EE8-8CF4-D6C4ED18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vs. Inf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global minimum may also not exist!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example, 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44BA-002F-49C0-B2E2-C2ED486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454A-A181-499D-B8E7-F400EE32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74" y="2642822"/>
            <a:ext cx="5963132" cy="33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B93D-9254-4EE8-8CF4-D6C4ED18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vs. Inf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global minimum may also not exist!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example, 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This function has no finite minimum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this case, it doesn’t make sense to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b="0" dirty="0"/>
              </a:p>
              <a:p>
                <a:pPr lvl="2"/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infimum</a:t>
                </a:r>
                <a:r>
                  <a:rPr lang="en-US" dirty="0"/>
                  <a:t>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is defined to be the largest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if no such number exists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allows us to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44BA-002F-49C0-B2E2-C2ED486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1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B93D-9254-4EE8-8CF4-D6C4ED18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vs. Inf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endParaRPr lang="en-US" sz="1000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Infimums</a:t>
                </a:r>
                <a:r>
                  <a:rPr lang="en-US" dirty="0"/>
                  <a:t> are always well-defined even if the function is unbounded from below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The analogous concept for maximization is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supremum</a:t>
                </a:r>
                <a:r>
                  <a:rPr lang="en-US" dirty="0"/>
                  <a:t>, i.e., the smallest upper bound</a:t>
                </a:r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As a result, we can always talk about minimizing functions even if we want to maximize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44BA-002F-49C0-B2E2-C2ED486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181-6B28-4A29-ABFA-FA96DCD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Under Simple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minimum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D30-2EF1-4A0F-9677-9723BE4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9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181-6B28-4A29-ABFA-FA96DCD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Under Simple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minimum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can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lower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upper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D30-2EF1-4A0F-9677-9723BE4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1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181-6B28-4A29-ABFA-FA96DCD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Under Simple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minimum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can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lower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upper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r>
                  <a:rPr lang="en-US" dirty="0"/>
                  <a:t>The optimization problem becomes much more challenging with more complex constraints!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D30-2EF1-4A0F-9677-9723BE4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8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Instructor:  Nicholas Ruozzi</a:t>
            </a:r>
          </a:p>
          <a:p>
            <a:pPr lvl="1"/>
            <a:endParaRPr lang="en-US" sz="1050" dirty="0"/>
          </a:p>
          <a:p>
            <a:pPr lvl="1"/>
            <a:r>
              <a:rPr lang="en-US" sz="2000" dirty="0"/>
              <a:t>Office:  ECSS 3.409 (online this semester)</a:t>
            </a:r>
          </a:p>
          <a:p>
            <a:pPr marL="457200" lvl="1" indent="0">
              <a:buNone/>
            </a:pPr>
            <a:endParaRPr lang="en-US" sz="1050" dirty="0"/>
          </a:p>
          <a:p>
            <a:pPr lvl="1"/>
            <a:r>
              <a:rPr lang="en-US" sz="2000" dirty="0"/>
              <a:t>Office hours:  M 11:30-12:30, W 12:30pm-1:30pm</a:t>
            </a:r>
          </a:p>
          <a:p>
            <a:pPr lvl="1"/>
            <a:endParaRPr lang="en-US" sz="1050" dirty="0"/>
          </a:p>
          <a:p>
            <a:r>
              <a:rPr lang="en-US" sz="2400" dirty="0"/>
              <a:t>TA:  TBD</a:t>
            </a:r>
          </a:p>
          <a:p>
            <a:pPr lvl="1"/>
            <a:endParaRPr lang="en-US" sz="1050" dirty="0"/>
          </a:p>
          <a:p>
            <a:pPr lvl="1"/>
            <a:r>
              <a:rPr lang="en-US" sz="2000" dirty="0"/>
              <a:t>Office hours and location: TBD</a:t>
            </a:r>
          </a:p>
          <a:p>
            <a:endParaRPr lang="en-US" sz="1050" dirty="0"/>
          </a:p>
          <a:p>
            <a:r>
              <a:rPr lang="en-US" sz="2400" dirty="0"/>
              <a:t>Course website:  </a:t>
            </a:r>
            <a:r>
              <a:rPr lang="en-US" sz="2000" dirty="0">
                <a:hlinkClick r:id="rId2"/>
              </a:rPr>
              <a:t>www.utdallas.edu/~nicholas.ruozzi/cs4301/2020fa/</a:t>
            </a:r>
            <a:endParaRPr lang="en-US" sz="2000" dirty="0"/>
          </a:p>
          <a:p>
            <a:endParaRPr lang="en-US" sz="1000" dirty="0"/>
          </a:p>
          <a:p>
            <a:r>
              <a:rPr lang="en-US" dirty="0"/>
              <a:t>Book: none required</a:t>
            </a:r>
          </a:p>
          <a:p>
            <a:endParaRPr lang="en-US" sz="1000" dirty="0"/>
          </a:p>
          <a:p>
            <a:r>
              <a:rPr lang="en-US" sz="2400" dirty="0"/>
              <a:t>Piazza (online forum):  sign-up link on eLearning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404A-F5CA-477C-ABAB-715BC16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21A36-E544-450F-8257-A4DD6035F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tuple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real numbers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 of the tuple</a:t>
                </a:r>
              </a:p>
              <a:p>
                <a:endParaRPr lang="en-US" sz="1000" dirty="0"/>
              </a:p>
              <a:p>
                <a:r>
                  <a:rPr lang="en-US" dirty="0"/>
                  <a:t>Similarly,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indexed by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All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be treated as column vectors, i.e., they can be thought of as matrices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1 column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denotes the transpose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which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 vector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dot product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21A36-E544-450F-8257-A4DD6035F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B673C-977F-4EB8-A31B-D3572015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6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partial derivative </a:t>
                </a:r>
                <a:r>
                  <a:rPr lang="en-US" dirty="0"/>
                  <a:t>of a multivariate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assuming that all of the remaining variables are treated as constants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EBD1-1B6A-4406-8DE7-951B8235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5E695-3571-450F-8A19-476E61294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be differentiable functions, then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Applies, in the same way, to functions of more than two variables as well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5E695-3571-450F-8A19-476E61294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A1729-907F-42B6-B2C7-09B334E5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A7D0-D79F-4497-B0E1-ABD5ED0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4C6-E388-40C1-AF2B-E231FBDA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1BB-8C2D-4397-AB1D-4F6B824B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vector of partial derivatives,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),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entry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60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A7D0-D79F-4497-B0E1-ABD5ED0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4C6-E388-40C1-AF2B-E231FBDA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1BB-8C2D-4397-AB1D-4F6B824B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Unlike functions of a single variable, there is not a single derivative that describes the rate of change at the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ontour plot">
            <a:extLst>
              <a:ext uri="{FF2B5EF4-FFF2-40B4-BE49-F238E27FC236}">
                <a16:creationId xmlns:a16="http://schemas.microsoft.com/office/drawing/2014/main" id="{ED9F0269-02C7-4F62-992F-520310E8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14" y="2644204"/>
            <a:ext cx="3143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plot">
            <a:extLst>
              <a:ext uri="{FF2B5EF4-FFF2-40B4-BE49-F238E27FC236}">
                <a16:creationId xmlns:a16="http://schemas.microsoft.com/office/drawing/2014/main" id="{8DF6B473-87CF-4DE4-9548-7FE8E4E9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4" y="2530159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5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A7D0-D79F-4497-B0E1-ABD5ED0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4C6-E388-40C1-AF2B-E231FBDA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1BB-8C2D-4397-AB1D-4F6B824B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Unlike functions of a single variable, there is not a single derivative that describes the rate of change at the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is the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slope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when considered only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Equivalently, this is the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 the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all other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zero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  <a:blipFill>
                <a:blip r:embed="rId2"/>
                <a:stretch>
                  <a:fillRect l="-1002" t="-920" r="-164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9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directional derivative </a:t>
                </a:r>
                <a:r>
                  <a:rPr lang="en-US" dirty="0"/>
                  <a:t>of a differentiable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along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Equivalently, by the multivariate chain rule,</a:t>
                </a:r>
                <a:br>
                  <a:rPr lang="en-US" dirty="0"/>
                </a:b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differentiable functions, the gradient gives the </a:t>
                </a:r>
                <a:r>
                  <a:rPr lang="en-US" b="1" dirty="0">
                    <a:solidFill>
                      <a:srgbClr val="FF0000"/>
                    </a:solidFill>
                  </a:rPr>
                  <a:t>direction of steepest ascent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It maximizes the directional derivative,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over all possible unit length directions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angle between the two vectors (in the 2d-plane that contains them both)</a:t>
                </a:r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unit length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attains this upper bound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If the directional derivative of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in the direction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equal to zero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critical point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can only happen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Local maxima and minima of differentiable functions can only occur at places in which the gradient is zero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B0B393-FCDB-46A7-94FE-99C37D13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2" y="1817283"/>
            <a:ext cx="7877175" cy="4314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B0581-9679-483E-8E21-55ED0F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B225-F548-45D2-95E7-090093418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/>
              <a:t>Critical points can be local minima, local maxima, or </a:t>
            </a:r>
            <a:r>
              <a:rPr lang="en-US" b="1" dirty="0">
                <a:solidFill>
                  <a:srgbClr val="FF0000"/>
                </a:solidFill>
              </a:rPr>
              <a:t>saddle points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3684-7B39-406B-BF3B-71B7C1A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900" dirty="0"/>
          </a:p>
          <a:p>
            <a:endParaRPr lang="en-US" sz="2600" dirty="0"/>
          </a:p>
          <a:p>
            <a:r>
              <a:rPr lang="en-US" sz="2600" dirty="0"/>
              <a:t>CS3345, Data Structures and Algorithms</a:t>
            </a:r>
          </a:p>
          <a:p>
            <a:endParaRPr lang="en-US" sz="1100" dirty="0"/>
          </a:p>
          <a:p>
            <a:r>
              <a:rPr lang="en-US" sz="2600" dirty="0"/>
              <a:t>“Mathematical sophistication”</a:t>
            </a:r>
          </a:p>
          <a:p>
            <a:pPr lvl="1"/>
            <a:endParaRPr lang="en-US" sz="1100" dirty="0"/>
          </a:p>
          <a:p>
            <a:pPr lvl="1"/>
            <a:r>
              <a:rPr lang="en-US" sz="2600" dirty="0"/>
              <a:t>Linear algebra: eigenvalues/vectors, matrices, vectors, etc.</a:t>
            </a:r>
          </a:p>
          <a:p>
            <a:pPr lvl="1"/>
            <a:endParaRPr lang="en-US" sz="1100" dirty="0"/>
          </a:p>
          <a:p>
            <a:pPr lvl="1"/>
            <a:r>
              <a:rPr lang="en-US" sz="2600" dirty="0"/>
              <a:t>Multivariate calculus: derivatives, gradients, etc.</a:t>
            </a:r>
          </a:p>
          <a:p>
            <a:endParaRPr lang="en-US" sz="1100" dirty="0"/>
          </a:p>
          <a:p>
            <a:r>
              <a:rPr lang="en-US" sz="2600" dirty="0"/>
              <a:t>Take prerequisite “quiz” on eLearning (coming soon)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3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A2D294-D2CA-4D33-88BD-52CEADE9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15" y="1519260"/>
            <a:ext cx="6349427" cy="49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B0581-9679-483E-8E21-55ED0F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B225-F548-45D2-95E7-090093418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/>
              <a:t>Critical points can be local minima, local maxima, or </a:t>
            </a:r>
            <a:r>
              <a:rPr lang="en-US" b="1" dirty="0">
                <a:solidFill>
                  <a:srgbClr val="FF0000"/>
                </a:solidFill>
              </a:rPr>
              <a:t>saddle points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3684-7B39-406B-BF3B-71B7C1A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0263D-AA30-4080-BD4C-74DA2ABBEA81}"/>
              </a:ext>
            </a:extLst>
          </p:cNvPr>
          <p:cNvSpPr txBox="1"/>
          <p:nvPr/>
        </p:nvSpPr>
        <p:spPr>
          <a:xfrm>
            <a:off x="7549842" y="6407802"/>
            <a:ext cx="2129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8924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global minimum can only occur in one of two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1000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Note that we have to look along all possible directions in the limiting cases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8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Hessian is the matrix of second partial derivatives,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entry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twice differentiable functions, the Hessian describes the local curvature of the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Hessian is the matrix of second partial derivatives,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entry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twice differentiable functions, the Hessian is always a symmetric matrix,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3455-7AF3-4C24-A26A-D45D071F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How do we minimize a multivariate function with respect to simple constraints, e.g.,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BC578-EAE9-49A4-9E87-DD19FD8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5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3455-7AF3-4C24-A26A-D45D071F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How do we minimize a multivariate function with respect to simple constraints, e.g.,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is much more challenging than the univariate case!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optima can occur at a critical point,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or anywhere on the boundary of the rectangle determined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BC578-EAE9-49A4-9E87-DD19FD8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117311-0504-49A3-9006-F66BC1A12D83}"/>
              </a:ext>
            </a:extLst>
          </p:cNvPr>
          <p:cNvCxnSpPr/>
          <p:nvPr/>
        </p:nvCxnSpPr>
        <p:spPr>
          <a:xfrm>
            <a:off x="3293807" y="4257299"/>
            <a:ext cx="0" cy="2025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3649A-4B4F-46AB-81E5-E2B1D29997AB}"/>
              </a:ext>
            </a:extLst>
          </p:cNvPr>
          <p:cNvCxnSpPr/>
          <p:nvPr/>
        </p:nvCxnSpPr>
        <p:spPr>
          <a:xfrm>
            <a:off x="2556387" y="5594486"/>
            <a:ext cx="42966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64B445-C6B3-41FC-B226-3A4E0CE02BE3}"/>
              </a:ext>
            </a:extLst>
          </p:cNvPr>
          <p:cNvCxnSpPr/>
          <p:nvPr/>
        </p:nvCxnSpPr>
        <p:spPr>
          <a:xfrm>
            <a:off x="4149213" y="5309351"/>
            <a:ext cx="0" cy="511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AD02C4-0E33-4494-B1DC-9E68CA3EAAF1}"/>
              </a:ext>
            </a:extLst>
          </p:cNvPr>
          <p:cNvCxnSpPr/>
          <p:nvPr/>
        </p:nvCxnSpPr>
        <p:spPr>
          <a:xfrm>
            <a:off x="5407742" y="5309351"/>
            <a:ext cx="0" cy="511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9D88AC-2BBA-452D-8339-9BF3D87F0749}"/>
              </a:ext>
            </a:extLst>
          </p:cNvPr>
          <p:cNvCxnSpPr/>
          <p:nvPr/>
        </p:nvCxnSpPr>
        <p:spPr>
          <a:xfrm>
            <a:off x="2974258" y="4385119"/>
            <a:ext cx="639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AF2878-8E7B-4025-92F8-6D053FC426CA}"/>
              </a:ext>
            </a:extLst>
          </p:cNvPr>
          <p:cNvCxnSpPr/>
          <p:nvPr/>
        </p:nvCxnSpPr>
        <p:spPr>
          <a:xfrm>
            <a:off x="2974258" y="5073376"/>
            <a:ext cx="639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EF748-81F3-4909-B9BD-3CDFD555173A}"/>
              </a:ext>
            </a:extLst>
          </p:cNvPr>
          <p:cNvSpPr/>
          <p:nvPr/>
        </p:nvSpPr>
        <p:spPr>
          <a:xfrm>
            <a:off x="4149213" y="4385118"/>
            <a:ext cx="1258529" cy="688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EB55F-EE3F-4911-8210-C5D8719B779C}"/>
              </a:ext>
            </a:extLst>
          </p:cNvPr>
          <p:cNvSpPr txBox="1"/>
          <p:nvPr/>
        </p:nvSpPr>
        <p:spPr>
          <a:xfrm>
            <a:off x="4001576" y="58467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683D3-989A-4B13-B226-3185002D32A8}"/>
              </a:ext>
            </a:extLst>
          </p:cNvPr>
          <p:cNvSpPr txBox="1"/>
          <p:nvPr/>
        </p:nvSpPr>
        <p:spPr>
          <a:xfrm>
            <a:off x="5254495" y="58467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EA15D6-9C42-4600-A16F-9D4DC25EA9A0}"/>
              </a:ext>
            </a:extLst>
          </p:cNvPr>
          <p:cNvSpPr txBox="1"/>
          <p:nvPr/>
        </p:nvSpPr>
        <p:spPr>
          <a:xfrm>
            <a:off x="2667764" y="42025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F4671-8ACF-4A8E-9921-5F050ECF87FF}"/>
              </a:ext>
            </a:extLst>
          </p:cNvPr>
          <p:cNvSpPr txBox="1"/>
          <p:nvPr/>
        </p:nvSpPr>
        <p:spPr>
          <a:xfrm>
            <a:off x="2679786" y="488870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718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100" dirty="0"/>
          </a:p>
          <a:p>
            <a:r>
              <a:rPr lang="en-US" sz="2600" dirty="0"/>
              <a:t>5-6 problem sets (70%) </a:t>
            </a:r>
          </a:p>
          <a:p>
            <a:endParaRPr lang="en-US" sz="1000" dirty="0"/>
          </a:p>
          <a:p>
            <a:pPr lvl="1"/>
            <a:r>
              <a:rPr lang="en-US" sz="2600" dirty="0"/>
              <a:t>See collaboration policy on the web</a:t>
            </a:r>
          </a:p>
          <a:p>
            <a:pPr lvl="1"/>
            <a:endParaRPr lang="en-US" sz="1100" dirty="0"/>
          </a:p>
          <a:p>
            <a:pPr lvl="1"/>
            <a:r>
              <a:rPr lang="en-US" sz="2600" dirty="0"/>
              <a:t>Mix of theory and programming (in Python)</a:t>
            </a:r>
          </a:p>
          <a:p>
            <a:pPr lvl="1"/>
            <a:endParaRPr lang="en-US" sz="1200" dirty="0"/>
          </a:p>
          <a:p>
            <a:pPr lvl="1"/>
            <a:r>
              <a:rPr lang="en-US" sz="2600" dirty="0"/>
              <a:t>Available and turned in on eLearning</a:t>
            </a:r>
          </a:p>
          <a:p>
            <a:pPr lvl="1"/>
            <a:endParaRPr lang="en-US" sz="1200" dirty="0"/>
          </a:p>
          <a:p>
            <a:pPr lvl="1"/>
            <a:r>
              <a:rPr lang="en-US" sz="2600" dirty="0"/>
              <a:t>Approximately one assignment every two weeks</a:t>
            </a:r>
          </a:p>
          <a:p>
            <a:endParaRPr lang="en-US" sz="1000" dirty="0"/>
          </a:p>
          <a:p>
            <a:r>
              <a:rPr lang="en-US" sz="2600" dirty="0"/>
              <a:t>2 Exams (30%)</a:t>
            </a:r>
          </a:p>
          <a:p>
            <a:endParaRPr lang="en-US" sz="1100" dirty="0"/>
          </a:p>
          <a:p>
            <a:r>
              <a:rPr lang="en-US" sz="2600" dirty="0"/>
              <a:t>Attendance policy?</a:t>
            </a:r>
            <a:br>
              <a:rPr lang="en-US" sz="2600" dirty="0"/>
            </a:br>
            <a:endParaRPr lang="en-US" sz="1000" dirty="0"/>
          </a:p>
          <a:p>
            <a:pPr marL="0" indent="0" algn="ctr">
              <a:buNone/>
            </a:pPr>
            <a:endParaRPr lang="en-US" sz="24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chemeClr val="accent2"/>
                </a:solidFill>
              </a:rPr>
              <a:t>-subject to change-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93E2-D414-4C10-9209-F4A0A66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course is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7648-F7A4-425F-A341-990378B1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Problem solving using techniques from continuous optimization</a:t>
            </a:r>
          </a:p>
          <a:p>
            <a:endParaRPr lang="en-US" sz="1000" dirty="0"/>
          </a:p>
          <a:p>
            <a:pPr lvl="1"/>
            <a:r>
              <a:rPr lang="en-US" dirty="0"/>
              <a:t>Growth of AI, ML, and Data Science means that you are likely to encounter these problems in the real-world</a:t>
            </a:r>
          </a:p>
          <a:p>
            <a:pPr lvl="1"/>
            <a:endParaRPr lang="en-US" sz="1000" dirty="0"/>
          </a:p>
          <a:p>
            <a:r>
              <a:rPr lang="en-US" dirty="0"/>
              <a:t>Understand how continuous optimization techniques work and how to interpret their outputs</a:t>
            </a:r>
          </a:p>
          <a:p>
            <a:endParaRPr lang="en-US" sz="1000" dirty="0"/>
          </a:p>
          <a:p>
            <a:r>
              <a:rPr lang="en-US" dirty="0"/>
              <a:t>Emphasis is on understanding how to formulate problems and apply existing tools to (approximately) solve them</a:t>
            </a:r>
          </a:p>
          <a:p>
            <a:endParaRPr lang="en-US" sz="1000" dirty="0"/>
          </a:p>
          <a:p>
            <a:pPr lvl="1"/>
            <a:r>
              <a:rPr lang="en-US" dirty="0"/>
              <a:t>We’ll see a bit of the theory behind these methods too, but the emphasis will be on applying them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278F-FCD7-4D19-805B-D852CC96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126"/>
            <a:ext cx="8229600" cy="5546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Part 1:  Numerical Optimization</a:t>
            </a:r>
          </a:p>
          <a:p>
            <a:r>
              <a:rPr lang="en-US" sz="2600" dirty="0"/>
              <a:t>Unconstrained optimization (partial derivatives, gradients, local versus global optimality)</a:t>
            </a:r>
          </a:p>
          <a:p>
            <a:r>
              <a:rPr lang="en-US" sz="2600" dirty="0"/>
              <a:t>Convex functions and gradient descent</a:t>
            </a:r>
          </a:p>
          <a:p>
            <a:r>
              <a:rPr lang="en-US" sz="2600" dirty="0"/>
              <a:t>Linear programming</a:t>
            </a:r>
          </a:p>
          <a:p>
            <a:r>
              <a:rPr lang="en-US" sz="2600" dirty="0"/>
              <a:t>Constrained convex optimization problems</a:t>
            </a:r>
          </a:p>
          <a:p>
            <a:r>
              <a:rPr lang="en-US" sz="2600" dirty="0"/>
              <a:t>Method of Lagrange multipliers</a:t>
            </a:r>
          </a:p>
          <a:p>
            <a:r>
              <a:rPr lang="en-US" sz="2600" dirty="0"/>
              <a:t>Projected gradient methods</a:t>
            </a:r>
          </a:p>
          <a:p>
            <a:r>
              <a:rPr lang="en-US" sz="2600" dirty="0"/>
              <a:t>Frank-Wolfe/Method of conditional gradients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Part 2:  Numerical Methods in Linear Algebra</a:t>
            </a:r>
          </a:p>
          <a:p>
            <a:r>
              <a:rPr lang="en-US" sz="2600" dirty="0"/>
              <a:t>Linear algebra review (matrices, vectors, dot products, inverses, rank)</a:t>
            </a:r>
          </a:p>
          <a:p>
            <a:r>
              <a:rPr lang="en-US" sz="2600" dirty="0"/>
              <a:t>Least squares regression (via gradient descent)</a:t>
            </a:r>
          </a:p>
          <a:p>
            <a:r>
              <a:rPr lang="en-US" sz="2600" dirty="0"/>
              <a:t>Matrix and vector norms</a:t>
            </a:r>
          </a:p>
          <a:p>
            <a:r>
              <a:rPr lang="en-US" sz="2600" dirty="0"/>
              <a:t>Eigenvalues and eigenvectors (Courant-Fisher Theorem and power iteration)</a:t>
            </a:r>
          </a:p>
          <a:p>
            <a:r>
              <a:rPr lang="en-US" sz="2600" dirty="0"/>
              <a:t>Singular value decomposition (SVD as a convex optimization problem)</a:t>
            </a:r>
          </a:p>
          <a:p>
            <a:r>
              <a:rPr lang="en-US" sz="2600" dirty="0"/>
              <a:t>Nonnegative matrix factorization (CUR decomposition, convex combinations)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2D4D6A5-376E-493D-8AA0-55C97A1B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22107"/>
            <a:ext cx="7772400" cy="1704226"/>
          </a:xfrm>
        </p:spPr>
        <p:txBody>
          <a:bodyPr/>
          <a:lstStyle/>
          <a:p>
            <a:r>
              <a:rPr lang="en-US" dirty="0"/>
              <a:t>Today: Calculus Refresher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B803F5A-D997-47BD-866B-1F37C941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68DACDF-E1A9-A04C-A5FF-FC2443684B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07B18-DB1A-4E3C-942F-81C1DA2C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91" y="2375390"/>
            <a:ext cx="7279860" cy="3934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4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2058</Words>
  <Application>Microsoft Office PowerPoint</Application>
  <PresentationFormat>On-screen Show (4:3)</PresentationFormat>
  <Paragraphs>348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CS 4301 Numerical Methods in Machine Learning and Data Science</vt:lpstr>
      <vt:lpstr>Course Info.</vt:lpstr>
      <vt:lpstr>Prerequisites</vt:lpstr>
      <vt:lpstr>Grading</vt:lpstr>
      <vt:lpstr>What this course is about...</vt:lpstr>
      <vt:lpstr>Course Topics</vt:lpstr>
      <vt:lpstr>Today: Calculus Refresher</vt:lpstr>
      <vt:lpstr>Univariate Calculus Review</vt:lpstr>
      <vt:lpstr>Univariate Calculus Review</vt:lpstr>
      <vt:lpstr>Univariate Calculus Review</vt:lpstr>
      <vt:lpstr>Univariate Calculus Review</vt:lpstr>
      <vt:lpstr>Simple Derivatives</vt:lpstr>
      <vt:lpstr>Min vs. Inf</vt:lpstr>
      <vt:lpstr>Min vs. Inf</vt:lpstr>
      <vt:lpstr>Min vs. Inf</vt:lpstr>
      <vt:lpstr>Optima Under Simple Constraints</vt:lpstr>
      <vt:lpstr>Optima Under Simple Constraints</vt:lpstr>
      <vt:lpstr>Optima Under Simple Constraints</vt:lpstr>
      <vt:lpstr>Multivariable Calculus Review</vt:lpstr>
      <vt:lpstr>Vectors and Matrices</vt:lpstr>
      <vt:lpstr>Partial Derivatives</vt:lpstr>
      <vt:lpstr>Multivariate Chain Rule</vt:lpstr>
      <vt:lpstr>Gradients</vt:lpstr>
      <vt:lpstr>Directional Derivatives</vt:lpstr>
      <vt:lpstr>Directional Derivatives</vt:lpstr>
      <vt:lpstr>Directional Derivatives</vt:lpstr>
      <vt:lpstr>Directional Derivatives</vt:lpstr>
      <vt:lpstr>Directional Derivatives</vt:lpstr>
      <vt:lpstr>Local Optima</vt:lpstr>
      <vt:lpstr>Local Optima</vt:lpstr>
      <vt:lpstr>Multivariable Calculus Review</vt:lpstr>
      <vt:lpstr>Hessian Matrix</vt:lpstr>
      <vt:lpstr>Hessian Matrix</vt:lpstr>
      <vt:lpstr>Constrained Optimization</vt:lpstr>
      <vt:lpstr>Constrained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4301 Numerical Methods in Machine Learning and Data Science</dc:title>
  <dc:creator>Nicholas Ruozzi</dc:creator>
  <cp:lastModifiedBy>Nicholas Ruozzi</cp:lastModifiedBy>
  <cp:revision>13</cp:revision>
  <dcterms:created xsi:type="dcterms:W3CDTF">2020-08-17T14:18:50Z</dcterms:created>
  <dcterms:modified xsi:type="dcterms:W3CDTF">2020-08-19T14:31:40Z</dcterms:modified>
</cp:coreProperties>
</file>