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16" r:id="rId3"/>
    <p:sldId id="299" r:id="rId4"/>
    <p:sldId id="317" r:id="rId5"/>
    <p:sldId id="318" r:id="rId6"/>
    <p:sldId id="300" r:id="rId7"/>
    <p:sldId id="301" r:id="rId8"/>
    <p:sldId id="302" r:id="rId9"/>
    <p:sldId id="304" r:id="rId10"/>
    <p:sldId id="305" r:id="rId11"/>
    <p:sldId id="306" r:id="rId12"/>
    <p:sldId id="309" r:id="rId13"/>
    <p:sldId id="313" r:id="rId14"/>
    <p:sldId id="312" r:id="rId15"/>
    <p:sldId id="311" r:id="rId16"/>
    <p:sldId id="322" r:id="rId17"/>
    <p:sldId id="323" r:id="rId18"/>
    <p:sldId id="324" r:id="rId19"/>
    <p:sldId id="325" r:id="rId20"/>
    <p:sldId id="328" r:id="rId21"/>
    <p:sldId id="314" r:id="rId22"/>
    <p:sldId id="294" r:id="rId23"/>
    <p:sldId id="295" r:id="rId24"/>
    <p:sldId id="296" r:id="rId25"/>
    <p:sldId id="273" r:id="rId26"/>
    <p:sldId id="274" r:id="rId27"/>
    <p:sldId id="275" r:id="rId28"/>
    <p:sldId id="276" r:id="rId29"/>
    <p:sldId id="293" r:id="rId30"/>
    <p:sldId id="330" r:id="rId31"/>
    <p:sldId id="329" r:id="rId32"/>
    <p:sldId id="319" r:id="rId33"/>
    <p:sldId id="327" r:id="rId34"/>
    <p:sldId id="310" r:id="rId35"/>
    <p:sldId id="320" r:id="rId36"/>
    <p:sldId id="315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14" d="100"/>
          <a:sy n="114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5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5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4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4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Gradient Descent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533" y="3671135"/>
                <a:ext cx="152932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=−1.44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3671135"/>
                <a:ext cx="1529329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7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D5A63351-6833-43B4-B67C-5B281830AC1F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BE55D9-DA2D-4853-B3C5-7E0EDFD290C4}"/>
              </a:ext>
            </a:extLst>
          </p:cNvPr>
          <p:cNvSpPr/>
          <p:nvPr/>
        </p:nvSpPr>
        <p:spPr>
          <a:xfrm>
            <a:off x="3971571" y="5439325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533" y="3671135"/>
                <a:ext cx="145238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1.44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3671135"/>
                <a:ext cx="1452385" cy="380810"/>
              </a:xfrm>
              <a:prstGeom prst="rect">
                <a:avLst/>
              </a:prstGeom>
              <a:blipFill>
                <a:blip r:embed="rId5"/>
                <a:stretch>
                  <a:fillRect t="-4762" r="-292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533" y="4775090"/>
                <a:ext cx="174092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=0.31104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4775090"/>
                <a:ext cx="1740926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775" y="4397063"/>
                <a:ext cx="178581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0.5184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4397063"/>
                <a:ext cx="1785810" cy="380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775" y="4019036"/>
                <a:ext cx="135620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.864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4019036"/>
                <a:ext cx="1356205" cy="380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69647" y="5501949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07674" y="5542400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3777" y="554946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75" y="6036489"/>
                <a:ext cx="245907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(30)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8.8429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−07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6036489"/>
                <a:ext cx="2459070" cy="380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12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756A2789-01C1-42FB-BF8C-F3F860366CD1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631670-D1D2-4E3E-8A9A-D47205C01203}"/>
              </a:ext>
            </a:extLst>
          </p:cNvPr>
          <p:cNvSpPr/>
          <p:nvPr/>
        </p:nvSpPr>
        <p:spPr>
          <a:xfrm>
            <a:off x="3971571" y="5439325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347954-70BA-4FFD-BF19-DFDCE287CC19}"/>
              </a:ext>
            </a:extLst>
          </p:cNvPr>
          <p:cNvSpPr/>
          <p:nvPr/>
        </p:nvSpPr>
        <p:spPr>
          <a:xfrm>
            <a:off x="4526668" y="5552232"/>
            <a:ext cx="151392" cy="13677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7B679B-56C7-4A38-8697-EB87FD90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[video-to-gif output image]">
            <a:extLst>
              <a:ext uri="{FF2B5EF4-FFF2-40B4-BE49-F238E27FC236}">
                <a16:creationId xmlns:a16="http://schemas.microsoft.com/office/drawing/2014/main" id="{221DD18B-F735-4CCB-AB3A-BC7680E88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63F333-07D5-4828-B6D2-E14186F14DE2}"/>
              </a:ext>
            </a:extLst>
          </p:cNvPr>
          <p:cNvSpPr txBox="1"/>
          <p:nvPr/>
        </p:nvSpPr>
        <p:spPr>
          <a:xfrm>
            <a:off x="3919593" y="5707563"/>
            <a:ext cx="12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size: .9</a:t>
            </a:r>
          </a:p>
        </p:txBody>
      </p:sp>
    </p:spTree>
    <p:extLst>
      <p:ext uri="{BB962C8B-B14F-4D97-AF65-F5344CB8AC3E}">
        <p14:creationId xmlns:p14="http://schemas.microsoft.com/office/powerpoint/2010/main" val="391196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7B679B-56C7-4A38-8697-EB87FD90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3F333-07D5-4828-B6D2-E14186F14DE2}"/>
              </a:ext>
            </a:extLst>
          </p:cNvPr>
          <p:cNvSpPr txBox="1"/>
          <p:nvPr/>
        </p:nvSpPr>
        <p:spPr>
          <a:xfrm>
            <a:off x="3919593" y="5707563"/>
            <a:ext cx="12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size: .2</a:t>
            </a:r>
          </a:p>
        </p:txBody>
      </p:sp>
      <p:pic>
        <p:nvPicPr>
          <p:cNvPr id="5122" name="Picture 2" descr="[video-to-gif output image]">
            <a:extLst>
              <a:ext uri="{FF2B5EF4-FFF2-40B4-BE49-F238E27FC236}">
                <a16:creationId xmlns:a16="http://schemas.microsoft.com/office/drawing/2014/main" id="{58EF4461-3BB5-45AA-8972-97198882B8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7B679B-56C7-4A38-8697-EB87FD90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[video-to-gif output image]">
            <a:extLst>
              <a:ext uri="{FF2B5EF4-FFF2-40B4-BE49-F238E27FC236}">
                <a16:creationId xmlns:a16="http://schemas.microsoft.com/office/drawing/2014/main" id="{F4E6F6DF-CEC8-4431-A7EF-3A5EC807A9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27C4F0-7895-4125-8A49-CF3603DEF13E}"/>
              </a:ext>
            </a:extLst>
          </p:cNvPr>
          <p:cNvSpPr txBox="1"/>
          <p:nvPr/>
        </p:nvSpPr>
        <p:spPr>
          <a:xfrm>
            <a:off x="3647067" y="5620347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 matters!</a:t>
            </a:r>
          </a:p>
        </p:txBody>
      </p:sp>
    </p:spTree>
    <p:extLst>
      <p:ext uri="{BB962C8B-B14F-4D97-AF65-F5344CB8AC3E}">
        <p14:creationId xmlns:p14="http://schemas.microsoft.com/office/powerpoint/2010/main" val="224537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47139-3E55-4BA5-A6B8-0DF73FB42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[video-to-gif output image]">
            <a:extLst>
              <a:ext uri="{FF2B5EF4-FFF2-40B4-BE49-F238E27FC236}">
                <a16:creationId xmlns:a16="http://schemas.microsoft.com/office/drawing/2014/main" id="{0011145D-30DF-4841-9C8B-B06AA49C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76E59-9A48-4199-9747-6E064DCF7900}"/>
              </a:ext>
            </a:extLst>
          </p:cNvPr>
          <p:cNvSpPr txBox="1"/>
          <p:nvPr/>
        </p:nvSpPr>
        <p:spPr>
          <a:xfrm>
            <a:off x="3647067" y="5620347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 matters!</a:t>
            </a:r>
          </a:p>
        </p:txBody>
      </p:sp>
    </p:spTree>
    <p:extLst>
      <p:ext uri="{BB962C8B-B14F-4D97-AF65-F5344CB8AC3E}">
        <p14:creationId xmlns:p14="http://schemas.microsoft.com/office/powerpoint/2010/main" val="396104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EC-4497-49EB-A8FB-C2E1E548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picking a fixed step size that may or may not actually result in a decrease in the function value, we can consider minimizing the function along the direction specified by the gradient to guarantee that the next iteration decreases the function value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other words choose,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 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is called exact </a:t>
                </a:r>
                <a:r>
                  <a:rPr lang="en-US" b="1" dirty="0">
                    <a:solidFill>
                      <a:srgbClr val="FF0000"/>
                    </a:solidFill>
                  </a:rPr>
                  <a:t>line search</a:t>
                </a:r>
              </a:p>
              <a:p>
                <a:pPr lvl="1"/>
                <a:endParaRPr lang="en-US" sz="10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This optimization problem can be expensive to solve exactly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However,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convex, this is a univariate convex optimization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A377-CC60-4A84-AB8C-F5D1D26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3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EC-4497-49EB-A8FB-C2E1E548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exact line search, could simply use a strategy that finds some step size that decreases the function value (one must exist)</a:t>
                </a:r>
              </a:p>
              <a:p>
                <a:endParaRPr lang="en-US" sz="1000" dirty="0"/>
              </a:p>
              <a:p>
                <a:r>
                  <a:rPr lang="en-US" dirty="0"/>
                  <a:t>Backtracking line search: start with a large step size,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and keep shrinking it until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This always guarantees a decrease, but it may not decrease as much as exact line search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Still, this is typically much faster in practice as it only requires a few function evaluations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A377-CC60-4A84-AB8C-F5D1D26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2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EC-4497-49EB-A8FB-C2E1E548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/>
                  <a:t>To implement backtracking line search, choose two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𝛽𝛾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A377-CC60-4A84-AB8C-F5D1D26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3BB80-2FC7-4FEF-9050-71E00B0D2D86}"/>
              </a:ext>
            </a:extLst>
          </p:cNvPr>
          <p:cNvSpPr txBox="1"/>
          <p:nvPr/>
        </p:nvSpPr>
        <p:spPr>
          <a:xfrm>
            <a:off x="5220442" y="4691900"/>
            <a:ext cx="2487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Iterations continue until a step size is found that decreases the function “enough”</a:t>
            </a:r>
          </a:p>
        </p:txBody>
      </p:sp>
    </p:spTree>
    <p:extLst>
      <p:ext uri="{BB962C8B-B14F-4D97-AF65-F5344CB8AC3E}">
        <p14:creationId xmlns:p14="http://schemas.microsoft.com/office/powerpoint/2010/main" val="145192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55A1-0343-4C3F-9750-BE005909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CDD4-6505-4134-9671-1E908A0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6AF621-38B4-4B7F-8D02-DFBD5022AF0E}"/>
                  </a:ext>
                </a:extLst>
              </p:cNvPr>
              <p:cNvSpPr txBox="1"/>
              <p:nvPr/>
            </p:nvSpPr>
            <p:spPr>
              <a:xfrm>
                <a:off x="3714793" y="5799245"/>
                <a:ext cx="1699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=.2,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6AF621-38B4-4B7F-8D02-DFBD5022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93" y="5799245"/>
                <a:ext cx="169905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[video-to-gif output image]">
            <a:extLst>
              <a:ext uri="{FF2B5EF4-FFF2-40B4-BE49-F238E27FC236}">
                <a16:creationId xmlns:a16="http://schemas.microsoft.com/office/drawing/2014/main" id="{2C1081C6-FCBF-4562-9512-A7349952DFAC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6168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Method to find local optima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 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Intuition: gradient tells us direction of greatest increase, negative gradient gives us direction of greatest decrease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Take steps in directions that reduce the function value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Definition of derivative guarantees that if we take a small enough step in the direction of the negative gradient, the function will decrease in value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How small is small enough?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55A1-0343-4C3F-9750-BE005909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CDD4-6505-4134-9671-1E908A0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BCD18E-0630-40B9-B012-E1D60CF57C4D}"/>
                  </a:ext>
                </a:extLst>
              </p:cNvPr>
              <p:cNvSpPr txBox="1"/>
              <p:nvPr/>
            </p:nvSpPr>
            <p:spPr>
              <a:xfrm>
                <a:off x="3803286" y="5799245"/>
                <a:ext cx="1570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BCD18E-0630-40B9-B012-E1D60CF5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86" y="5799245"/>
                <a:ext cx="157081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[video-to-gif output image]">
            <a:extLst>
              <a:ext uri="{FF2B5EF4-FFF2-40B4-BE49-F238E27FC236}">
                <a16:creationId xmlns:a16="http://schemas.microsoft.com/office/drawing/2014/main" id="{446FF153-9EAF-4CD7-89C3-AD78CBEC0D6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6168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3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C0D9-3CC9-4E0F-A90A-94728C7E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Descent: 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A4FF-ADFA-4CF1-B0C7-F18478E4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convex functions, local optima are always global optima (this follows from the definition of convexity)</a:t>
            </a:r>
          </a:p>
          <a:p>
            <a:endParaRPr lang="en-US" sz="1000" dirty="0"/>
          </a:p>
          <a:p>
            <a:pPr lvl="1"/>
            <a:r>
              <a:rPr lang="en-US" dirty="0"/>
              <a:t>If gradient descent converges to a critical point, then the result is a global minimizer</a:t>
            </a:r>
          </a:p>
          <a:p>
            <a:endParaRPr lang="en-US" dirty="0"/>
          </a:p>
          <a:p>
            <a:r>
              <a:rPr lang="en-US" dirty="0"/>
              <a:t>Not all convex functions are differentiable, can we still apply gradient descent?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B277C-399B-444E-8BAE-20E8E7E6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differentiable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 gradients yield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underestimators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2083C5-65C3-4656-BF6A-FB2B89D5D62C}"/>
              </a:ext>
            </a:extLst>
          </p:cNvPr>
          <p:cNvSpPr/>
          <p:nvPr/>
        </p:nvSpPr>
        <p:spPr>
          <a:xfrm>
            <a:off x="2615381" y="3382297"/>
            <a:ext cx="2585884" cy="1897765"/>
          </a:xfrm>
          <a:custGeom>
            <a:avLst/>
            <a:gdLst>
              <a:gd name="connsiteX0" fmla="*/ 0 w 2585884"/>
              <a:gd name="connsiteY0" fmla="*/ 78658 h 1897765"/>
              <a:gd name="connsiteX1" fmla="*/ 1278193 w 2585884"/>
              <a:gd name="connsiteY1" fmla="*/ 1897626 h 1897765"/>
              <a:gd name="connsiteX2" fmla="*/ 2585884 w 2585884"/>
              <a:gd name="connsiteY2" fmla="*/ 0 h 18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84" h="1897765">
                <a:moveTo>
                  <a:pt x="0" y="78658"/>
                </a:moveTo>
                <a:cubicBezTo>
                  <a:pt x="423606" y="994697"/>
                  <a:pt x="847212" y="1910736"/>
                  <a:pt x="1278193" y="1897626"/>
                </a:cubicBezTo>
                <a:cubicBezTo>
                  <a:pt x="1709174" y="1884516"/>
                  <a:pt x="2147529" y="942258"/>
                  <a:pt x="2585884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5CEA6-2653-4A2B-8FD6-5FB3F1C9A002}"/>
              </a:ext>
            </a:extLst>
          </p:cNvPr>
          <p:cNvCxnSpPr/>
          <p:nvPr/>
        </p:nvCxnSpPr>
        <p:spPr>
          <a:xfrm>
            <a:off x="1502852" y="4581053"/>
            <a:ext cx="4579029" cy="138518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4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differentiable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 gradients yield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underestimators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2083C5-65C3-4656-BF6A-FB2B89D5D62C}"/>
              </a:ext>
            </a:extLst>
          </p:cNvPr>
          <p:cNvSpPr/>
          <p:nvPr/>
        </p:nvSpPr>
        <p:spPr>
          <a:xfrm>
            <a:off x="2615381" y="3382297"/>
            <a:ext cx="2585884" cy="1897765"/>
          </a:xfrm>
          <a:custGeom>
            <a:avLst/>
            <a:gdLst>
              <a:gd name="connsiteX0" fmla="*/ 0 w 2585884"/>
              <a:gd name="connsiteY0" fmla="*/ 78658 h 1897765"/>
              <a:gd name="connsiteX1" fmla="*/ 1278193 w 2585884"/>
              <a:gd name="connsiteY1" fmla="*/ 1897626 h 1897765"/>
              <a:gd name="connsiteX2" fmla="*/ 2585884 w 2585884"/>
              <a:gd name="connsiteY2" fmla="*/ 0 h 18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84" h="1897765">
                <a:moveTo>
                  <a:pt x="0" y="78658"/>
                </a:moveTo>
                <a:cubicBezTo>
                  <a:pt x="423606" y="994697"/>
                  <a:pt x="847212" y="1910736"/>
                  <a:pt x="1278193" y="1897626"/>
                </a:cubicBezTo>
                <a:cubicBezTo>
                  <a:pt x="1709174" y="1884516"/>
                  <a:pt x="2147529" y="942258"/>
                  <a:pt x="2585884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5CEA6-2653-4A2B-8FD6-5FB3F1C9A002}"/>
              </a:ext>
            </a:extLst>
          </p:cNvPr>
          <p:cNvCxnSpPr>
            <a:cxnSpLocks/>
          </p:cNvCxnSpPr>
          <p:nvPr/>
        </p:nvCxnSpPr>
        <p:spPr>
          <a:xfrm flipH="1">
            <a:off x="3574655" y="3822140"/>
            <a:ext cx="1675771" cy="214148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0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differentiable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 gradients yield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underestimators</a:t>
                </a:r>
                <a:r>
                  <a:rPr lang="en-US" dirty="0"/>
                  <a:t>: zero gradient corresponds to a global optimum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2083C5-65C3-4656-BF6A-FB2B89D5D62C}"/>
              </a:ext>
            </a:extLst>
          </p:cNvPr>
          <p:cNvSpPr/>
          <p:nvPr/>
        </p:nvSpPr>
        <p:spPr>
          <a:xfrm>
            <a:off x="2615381" y="3382297"/>
            <a:ext cx="2585884" cy="1897765"/>
          </a:xfrm>
          <a:custGeom>
            <a:avLst/>
            <a:gdLst>
              <a:gd name="connsiteX0" fmla="*/ 0 w 2585884"/>
              <a:gd name="connsiteY0" fmla="*/ 78658 h 1897765"/>
              <a:gd name="connsiteX1" fmla="*/ 1278193 w 2585884"/>
              <a:gd name="connsiteY1" fmla="*/ 1897626 h 1897765"/>
              <a:gd name="connsiteX2" fmla="*/ 2585884 w 2585884"/>
              <a:gd name="connsiteY2" fmla="*/ 0 h 18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84" h="1897765">
                <a:moveTo>
                  <a:pt x="0" y="78658"/>
                </a:moveTo>
                <a:cubicBezTo>
                  <a:pt x="423606" y="994697"/>
                  <a:pt x="847212" y="1910736"/>
                  <a:pt x="1278193" y="1897626"/>
                </a:cubicBezTo>
                <a:cubicBezTo>
                  <a:pt x="1709174" y="1884516"/>
                  <a:pt x="2147529" y="942258"/>
                  <a:pt x="2585884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5CEA6-2653-4A2B-8FD6-5FB3F1C9A002}"/>
              </a:ext>
            </a:extLst>
          </p:cNvPr>
          <p:cNvCxnSpPr>
            <a:cxnSpLocks/>
          </p:cNvCxnSpPr>
          <p:nvPr/>
        </p:nvCxnSpPr>
        <p:spPr>
          <a:xfrm flipH="1" flipV="1">
            <a:off x="2172930" y="5280062"/>
            <a:ext cx="3284685" cy="1966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0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631648" y="4581053"/>
            <a:ext cx="4579029" cy="138518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765426" y="4852657"/>
            <a:ext cx="4063755" cy="889098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484768" y="5258324"/>
            <a:ext cx="4617268" cy="1253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4096" y="3670274"/>
                <a:ext cx="2421802" cy="105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 is a </a:t>
                </a:r>
                <a:r>
                  <a:rPr lang="en-US" sz="2000" dirty="0" err="1"/>
                  <a:t>subgradient</a:t>
                </a:r>
                <a:r>
                  <a:rPr lang="en-US" sz="2000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is a global minimum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96" y="3670274"/>
                <a:ext cx="2421802" cy="1055032"/>
              </a:xfrm>
              <a:prstGeom prst="rect">
                <a:avLst/>
              </a:prstGeom>
              <a:blipFill>
                <a:blip r:embed="rId6"/>
                <a:stretch>
                  <a:fillRect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348B-256D-44D0-98DD-5A770A33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8A299-101E-41EA-BAE2-E5F074BA5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a convex function is differentiable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it has a unique </a:t>
                </a:r>
                <a:r>
                  <a:rPr lang="en-US" dirty="0" err="1"/>
                  <a:t>subgradient</a:t>
                </a:r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given by the gradient</a:t>
                </a:r>
              </a:p>
              <a:p>
                <a:endParaRPr lang="en-US" sz="1000" dirty="0"/>
              </a:p>
              <a:p>
                <a:r>
                  <a:rPr lang="en-US" dirty="0"/>
                  <a:t>If a convex function is not differentiable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it can have many </a:t>
                </a:r>
                <a:r>
                  <a:rPr lang="en-US" dirty="0" err="1"/>
                  <a:t>subgradients</a:t>
                </a:r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E.g., the set of </a:t>
                </a:r>
                <a:r>
                  <a:rPr lang="en-US" dirty="0" err="1"/>
                  <a:t>subgradients</a:t>
                </a:r>
                <a:r>
                  <a:rPr lang="en-US" dirty="0"/>
                  <a:t> of the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given by the set of slopes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[−1,1]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set of all </a:t>
                </a:r>
                <a:r>
                  <a:rPr lang="en-US" dirty="0" err="1"/>
                  <a:t>subgradients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form a convex set,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subgradients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also a </a:t>
                </a:r>
                <a:r>
                  <a:rPr lang="en-US" dirty="0" err="1"/>
                  <a:t>subgradient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 err="1"/>
                  <a:t>Subgradients</a:t>
                </a:r>
                <a:r>
                  <a:rPr lang="en-US" dirty="0"/>
                  <a:t> only guaranteed to exist for convex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8A299-101E-41EA-BAE2-E5F074BA5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402D0-7116-4BBB-A1E2-4FE01CF9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D46B-8219-4FBE-A7EF-64BAB75E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convex functions?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C874-04E5-4F32-9F2B-ADEB0DC9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7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D46B-8219-4FBE-A7EF-64BAB75E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convex functions?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both </a:t>
                </a:r>
                <a:r>
                  <a:rPr lang="en-US" dirty="0" err="1"/>
                  <a:t>subgradients</a:t>
                </a:r>
                <a:r>
                  <a:rPr lang="en-US" dirty="0"/>
                  <a:t> (and so are all convex combinations of these)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C874-04E5-4F32-9F2B-ADEB0DC9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4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 err="1"/>
                  <a:t>Subgradient</a:t>
                </a:r>
                <a:r>
                  <a:rPr lang="en-US" dirty="0"/>
                  <a:t>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</a:t>
                </a:r>
                <a:br>
                  <a:rPr lang="en-US" dirty="0"/>
                </a:b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1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 err="1"/>
                  <a:t>Subgradient</a:t>
                </a:r>
                <a:r>
                  <a:rPr lang="en-US" dirty="0"/>
                  <a:t>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</a:t>
                </a:r>
                <a:br>
                  <a:rPr lang="en-US" dirty="0"/>
                </a:b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7A124-D756-4C20-8030-925D1B463656}"/>
              </a:ext>
            </a:extLst>
          </p:cNvPr>
          <p:cNvSpPr txBox="1"/>
          <p:nvPr/>
        </p:nvSpPr>
        <p:spPr>
          <a:xfrm>
            <a:off x="2930364" y="5138464"/>
            <a:ext cx="328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Can you use line search here?</a:t>
            </a:r>
          </a:p>
        </p:txBody>
      </p:sp>
    </p:spTree>
    <p:extLst>
      <p:ext uri="{BB962C8B-B14F-4D97-AF65-F5344CB8AC3E}">
        <p14:creationId xmlns:p14="http://schemas.microsoft.com/office/powerpoint/2010/main" val="76642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D963-AB4A-4ED0-9576-A1EFD913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0558-0375-4AB5-9213-9D502904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F0B88-A6BB-4B83-A9F3-54FBDB79F6C6}"/>
              </a:ext>
            </a:extLst>
          </p:cNvPr>
          <p:cNvSpPr txBox="1"/>
          <p:nvPr/>
        </p:nvSpPr>
        <p:spPr>
          <a:xfrm>
            <a:off x="3883538" y="5844654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Size: .9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17C3E2-930A-425F-B803-D2D7398B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[video-to-gif output image]">
            <a:extLst>
              <a:ext uri="{FF2B5EF4-FFF2-40B4-BE49-F238E27FC236}">
                <a16:creationId xmlns:a16="http://schemas.microsoft.com/office/drawing/2014/main" id="{154B0F70-1D9E-4A49-A1A0-748E999AC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0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0F8A-707E-44BD-BF71-A9390FD5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Step Size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A8105-109E-4637-A947-F9A567BA2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fixed step size may not result in convergence for non-differentiable functions</a:t>
                </a:r>
              </a:p>
              <a:p>
                <a:endParaRPr lang="en-US" sz="1000" dirty="0"/>
              </a:p>
              <a:p>
                <a:r>
                  <a:rPr lang="en-US" dirty="0"/>
                  <a:t>Instead, can use a diminishing step size: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Required property: step size must decrease as number of iterations increase but not too quickly that the algorithm fails to make progress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Common diminishing step size rules: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A8105-109E-4637-A947-F9A567BA2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E406C-3ED4-46FC-8B6E-F9758F2F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D963-AB4A-4ED0-9576-A1EFD913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0558-0375-4AB5-9213-9D502904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8" name="Picture 4" descr="[video-to-gif output image]">
            <a:extLst>
              <a:ext uri="{FF2B5EF4-FFF2-40B4-BE49-F238E27FC236}">
                <a16:creationId xmlns:a16="http://schemas.microsoft.com/office/drawing/2014/main" id="{FACDAB93-801F-4473-B450-A84780B6BA76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6168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F0B88-A6BB-4B83-A9F3-54FBDB79F6C6}"/>
              </a:ext>
            </a:extLst>
          </p:cNvPr>
          <p:cNvSpPr txBox="1"/>
          <p:nvPr/>
        </p:nvSpPr>
        <p:spPr>
          <a:xfrm>
            <a:off x="3486446" y="5852340"/>
            <a:ext cx="217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Diminishing Step Size</a:t>
            </a:r>
          </a:p>
        </p:txBody>
      </p:sp>
    </p:spTree>
    <p:extLst>
      <p:ext uri="{BB962C8B-B14F-4D97-AF65-F5344CB8AC3E}">
        <p14:creationId xmlns:p14="http://schemas.microsoft.com/office/powerpoint/2010/main" val="665128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468C-1056-4DEE-90FB-6185D6FA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Guarantees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726A5-D975-4EF8-91FD-3E0C46FEC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hard work in convex optimization is to identify conditions that guarantee quick convergence to within a small error of the optimum</a:t>
                </a:r>
              </a:p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∈{0,…,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For a fixed step size,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we are guaranteed that 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𝑏𝑒𝑠𝑡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some positive constant that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differentiable, then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small enough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726A5-D975-4EF8-91FD-3E0C46FEC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358A-4090-46BF-98CA-D2F3C7F1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7F048-A5A9-4704-9840-B5D5070A2C7D}"/>
              </a:ext>
            </a:extLst>
          </p:cNvPr>
          <p:cNvSpPr txBox="1"/>
          <p:nvPr/>
        </p:nvSpPr>
        <p:spPr>
          <a:xfrm>
            <a:off x="3470492" y="4634006"/>
            <a:ext cx="213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When do we stop?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/>
              <p:nvPr/>
            </p:nvSpPr>
            <p:spPr>
              <a:xfrm>
                <a:off x="1867981" y="4535684"/>
                <a:ext cx="54080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Possible Stopping Criteria:  iterate until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81" y="4535684"/>
                <a:ext cx="5408037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AD5E3-86F5-4B12-9D54-1620BE2794A1}"/>
                  </a:ext>
                </a:extLst>
              </p:cNvPr>
              <p:cNvSpPr txBox="1"/>
              <p:nvPr/>
            </p:nvSpPr>
            <p:spPr>
              <a:xfrm>
                <a:off x="3212248" y="5459050"/>
                <a:ext cx="2647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How small should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be?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AD5E3-86F5-4B12-9D54-1620BE2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48" y="5459050"/>
                <a:ext cx="2647584" cy="400110"/>
              </a:xfrm>
              <a:prstGeom prst="rect">
                <a:avLst/>
              </a:prstGeom>
              <a:blipFill>
                <a:blip r:embed="rId4"/>
                <a:stretch>
                  <a:fillRect l="-2535" t="-9231" r="-161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5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68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775" y="3293108"/>
                <a:ext cx="2686698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=−4− .8⋅2⋅(−4)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2686698" cy="380810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6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6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FB275486-9B37-4EFD-8B2E-FE9198C668B0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459" y="5700404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459" y="5700404"/>
                <a:ext cx="1227965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533" y="3671135"/>
                <a:ext cx="250074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=2.4− .8⋅2⋅2.4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3671135"/>
                <a:ext cx="2500749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9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971571" y="5439325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C9D5C4-7F48-4E5C-972F-2D99C3A37AA4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27888</TotalTime>
  <Words>1536</Words>
  <Application>Microsoft Office PowerPoint</Application>
  <PresentationFormat>On-screen Show (4:3)</PresentationFormat>
  <Paragraphs>297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Line Search</vt:lpstr>
      <vt:lpstr>Backtracking Line Search</vt:lpstr>
      <vt:lpstr>Backtracking Line Search</vt:lpstr>
      <vt:lpstr>Backtracking Line Search</vt:lpstr>
      <vt:lpstr>Backtracking Line Search</vt:lpstr>
      <vt:lpstr>Gradient Descent: Convex Functions</vt:lpstr>
      <vt:lpstr>Gradients of Convex Functions</vt:lpstr>
      <vt:lpstr>Gradients of Convex Functions</vt:lpstr>
      <vt:lpstr>Gradients of Convex Functions</vt:lpstr>
      <vt:lpstr>Subgradients</vt:lpstr>
      <vt:lpstr>Subgradients</vt:lpstr>
      <vt:lpstr>Subgradients</vt:lpstr>
      <vt:lpstr>Subgradients</vt:lpstr>
      <vt:lpstr>Subgradients</vt:lpstr>
      <vt:lpstr>Subgradient Example</vt:lpstr>
      <vt:lpstr>Subgradient Example</vt:lpstr>
      <vt:lpstr>Subgradient Descent</vt:lpstr>
      <vt:lpstr>Subgradient Descent</vt:lpstr>
      <vt:lpstr>Subgradient Descent</vt:lpstr>
      <vt:lpstr>Diminishing Step Size Rules</vt:lpstr>
      <vt:lpstr>Subgradient Descent</vt:lpstr>
      <vt:lpstr>Theoretical Guarantees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233</cp:revision>
  <dcterms:created xsi:type="dcterms:W3CDTF">2011-08-25T15:49:05Z</dcterms:created>
  <dcterms:modified xsi:type="dcterms:W3CDTF">2020-09-16T06:33:26Z</dcterms:modified>
</cp:coreProperties>
</file>