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36" r:id="rId3"/>
    <p:sldId id="337" r:id="rId4"/>
    <p:sldId id="338" r:id="rId5"/>
    <p:sldId id="368" r:id="rId6"/>
    <p:sldId id="369" r:id="rId7"/>
    <p:sldId id="370" r:id="rId8"/>
    <p:sldId id="372" r:id="rId9"/>
    <p:sldId id="371" r:id="rId10"/>
    <p:sldId id="373" r:id="rId11"/>
    <p:sldId id="374" r:id="rId12"/>
    <p:sldId id="375" r:id="rId13"/>
    <p:sldId id="376" r:id="rId14"/>
    <p:sldId id="377" r:id="rId15"/>
    <p:sldId id="378" r:id="rId16"/>
    <p:sldId id="380" r:id="rId17"/>
    <p:sldId id="379" r:id="rId18"/>
    <p:sldId id="385" r:id="rId19"/>
    <p:sldId id="381" r:id="rId20"/>
    <p:sldId id="382" r:id="rId21"/>
    <p:sldId id="383" r:id="rId22"/>
    <p:sldId id="386" r:id="rId23"/>
    <p:sldId id="387" r:id="rId24"/>
    <p:sldId id="38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8752"/>
    <a:srgbClr val="7AC043"/>
    <a:srgbClr val="7AC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 autoAdjust="0"/>
    <p:restoredTop sz="85270" autoAdjust="0"/>
  </p:normalViewPr>
  <p:slideViewPr>
    <p:cSldViewPr snapToGrid="0" snapToObjects="1">
      <p:cViewPr varScale="1">
        <p:scale>
          <a:sx n="97" d="100"/>
          <a:sy n="97" d="100"/>
        </p:scale>
        <p:origin x="12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9FED-4A5A-440E-9ADD-96E04009DFF9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E53-FB47-4CBB-8CE0-B6A37821A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2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6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9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9823"/>
            <a:ext cx="7772400" cy="1704226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587" y="4566863"/>
            <a:ext cx="6400800" cy="13065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CA7-7F8D-446F-8C20-873B6AB3D3CF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58" y="125794"/>
            <a:ext cx="2475215" cy="24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92D-B794-47F2-AE6D-993E638EF1B8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7229-FCBE-49F1-9156-901A69CE6A36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90080"/>
            <a:ext cx="8867775" cy="664929"/>
          </a:xfrm>
        </p:spPr>
        <p:txBody>
          <a:bodyPr>
            <a:noAutofit/>
          </a:bodyPr>
          <a:lstStyle>
            <a:lvl1pPr algn="l">
              <a:defRPr sz="400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02" y="965771"/>
            <a:ext cx="8517277" cy="530285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F4E-FAB0-40A4-A64B-22200FE4C09C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2779" y="6350453"/>
            <a:ext cx="2099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2963" y="6350454"/>
            <a:ext cx="882717" cy="365125"/>
          </a:xfrm>
        </p:spPr>
        <p:txBody>
          <a:bodyPr/>
          <a:lstStyle>
            <a:lvl1pPr algn="ctr">
              <a:defRPr/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www.utdallas.edu/brand/files/UTDmono_circle_flame.png">
            <a:extLst>
              <a:ext uri="{FF2B5EF4-FFF2-40B4-BE49-F238E27FC236}">
                <a16:creationId xmlns:a16="http://schemas.microsoft.com/office/drawing/2014/main" id="{47B3B7AB-3414-4F7C-8529-5FD009682A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78" y="67175"/>
            <a:ext cx="711972" cy="710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811662"/>
            <a:ext cx="9144000" cy="45719"/>
            <a:chOff x="0" y="791114"/>
            <a:chExt cx="9144000" cy="457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791114"/>
              <a:ext cx="1643865" cy="45719"/>
            </a:xfrm>
            <a:prstGeom prst="rect">
              <a:avLst/>
            </a:prstGeom>
            <a:solidFill>
              <a:srgbClr val="7AC04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643865" y="791114"/>
              <a:ext cx="7500135" cy="45719"/>
            </a:xfrm>
            <a:prstGeom prst="rect">
              <a:avLst/>
            </a:prstGeom>
            <a:solidFill>
              <a:srgbClr val="01875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14431"/>
            <a:ext cx="7772400" cy="12924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B21-F111-4302-AE96-9A81F70D9770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8701"/>
            <a:ext cx="2980896" cy="2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7ACB-CB82-4E63-BE58-837CC553A2E1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96F8-AD69-4411-8D19-9DBCBFF34953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27-A4EF-432B-AFDD-30E107B86B4C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A8FB-8FC7-4698-A439-8EC1CF4B6D54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D7BC-1CF9-41E0-92DB-F07C1E72FFA7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FACD-283A-43F2-824F-5EFF4A33B657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23DB-BB2A-4685-AE96-F8AD3E7470CF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lock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Convex Optimization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Nicholas </a:t>
            </a:r>
            <a:r>
              <a:rPr lang="en-US" dirty="0" err="1"/>
              <a:t>Ruozzi</a:t>
            </a:r>
            <a:endParaRPr lang="en-US" dirty="0"/>
          </a:p>
          <a:p>
            <a:r>
              <a:rPr lang="en-US" dirty="0"/>
              <a:t>University of Texas at Dallas</a:t>
            </a:r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71BD8-4500-413E-9236-8284D783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and Global Optima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CFE432-CE7B-43AE-889F-CD3ABA78FD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 local optimum of a convex optimization problem is a global optimum: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 local minimum,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 global minimum,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CFE432-CE7B-43AE-889F-CD3ABA78FD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920" r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49C25-B484-4C36-82B1-4636D6019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49B9FC-4F52-4B81-8675-C24A45E6A224}"/>
              </a:ext>
            </a:extLst>
          </p:cNvPr>
          <p:cNvSpPr/>
          <p:nvPr/>
        </p:nvSpPr>
        <p:spPr>
          <a:xfrm>
            <a:off x="1936955" y="4186084"/>
            <a:ext cx="1288026" cy="1172497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CECF6D-B435-47A5-96B8-9340F67D631D}"/>
                  </a:ext>
                </a:extLst>
              </p:cNvPr>
              <p:cNvSpPr txBox="1"/>
              <p:nvPr/>
            </p:nvSpPr>
            <p:spPr>
              <a:xfrm>
                <a:off x="2477729" y="4699819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CECF6D-B435-47A5-96B8-9340F67D6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729" y="4699819"/>
                <a:ext cx="36798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47C26F86-3043-4C8C-8340-0D2754A236EB}"/>
              </a:ext>
            </a:extLst>
          </p:cNvPr>
          <p:cNvSpPr/>
          <p:nvPr/>
        </p:nvSpPr>
        <p:spPr>
          <a:xfrm>
            <a:off x="2535248" y="4726612"/>
            <a:ext cx="9144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820B1D-F7F6-4881-91AE-5F24A6607649}"/>
                  </a:ext>
                </a:extLst>
              </p:cNvPr>
              <p:cNvSpPr txBox="1"/>
              <p:nvPr/>
            </p:nvSpPr>
            <p:spPr>
              <a:xfrm>
                <a:off x="4065444" y="3692012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820B1D-F7F6-4881-91AE-5F24A6607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444" y="3692012"/>
                <a:ext cx="371384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81A3255C-A057-4395-9A5F-994B056B311B}"/>
              </a:ext>
            </a:extLst>
          </p:cNvPr>
          <p:cNvSpPr/>
          <p:nvPr/>
        </p:nvSpPr>
        <p:spPr>
          <a:xfrm>
            <a:off x="4122963" y="3718805"/>
            <a:ext cx="9144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1A43F18-63BF-4C45-AC13-A38D5A796104}"/>
              </a:ext>
            </a:extLst>
          </p:cNvPr>
          <p:cNvSpPr/>
          <p:nvPr/>
        </p:nvSpPr>
        <p:spPr>
          <a:xfrm>
            <a:off x="963561" y="2399071"/>
            <a:ext cx="4827639" cy="3490452"/>
          </a:xfrm>
          <a:custGeom>
            <a:avLst/>
            <a:gdLst>
              <a:gd name="connsiteX0" fmla="*/ 2497394 w 4827639"/>
              <a:gd name="connsiteY0" fmla="*/ 0 h 3490452"/>
              <a:gd name="connsiteX1" fmla="*/ 4827639 w 4827639"/>
              <a:gd name="connsiteY1" fmla="*/ 688258 h 3490452"/>
              <a:gd name="connsiteX2" fmla="*/ 4572000 w 4827639"/>
              <a:gd name="connsiteY2" fmla="*/ 2566219 h 3490452"/>
              <a:gd name="connsiteX3" fmla="*/ 2536723 w 4827639"/>
              <a:gd name="connsiteY3" fmla="*/ 3490452 h 3490452"/>
              <a:gd name="connsiteX4" fmla="*/ 0 w 4827639"/>
              <a:gd name="connsiteY4" fmla="*/ 3254477 h 3490452"/>
              <a:gd name="connsiteX5" fmla="*/ 1160207 w 4827639"/>
              <a:gd name="connsiteY5" fmla="*/ 363794 h 3490452"/>
              <a:gd name="connsiteX6" fmla="*/ 2497394 w 4827639"/>
              <a:gd name="connsiteY6" fmla="*/ 0 h 349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27639" h="3490452">
                <a:moveTo>
                  <a:pt x="2497394" y="0"/>
                </a:moveTo>
                <a:lnTo>
                  <a:pt x="4827639" y="688258"/>
                </a:lnTo>
                <a:lnTo>
                  <a:pt x="4572000" y="2566219"/>
                </a:lnTo>
                <a:lnTo>
                  <a:pt x="2536723" y="3490452"/>
                </a:lnTo>
                <a:lnTo>
                  <a:pt x="0" y="3254477"/>
                </a:lnTo>
                <a:lnTo>
                  <a:pt x="1160207" y="363794"/>
                </a:lnTo>
                <a:lnTo>
                  <a:pt x="2497394" y="0"/>
                </a:lnTo>
                <a:close/>
              </a:path>
            </a:pathLst>
          </a:cu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538F03-7BD6-48DD-A9D5-B69F26C8FEB4}"/>
                  </a:ext>
                </a:extLst>
              </p:cNvPr>
              <p:cNvSpPr txBox="1"/>
              <p:nvPr/>
            </p:nvSpPr>
            <p:spPr>
              <a:xfrm>
                <a:off x="2520352" y="4286351"/>
                <a:ext cx="391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538F03-7BD6-48DD-A9D5-B69F26C8F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352" y="4286351"/>
                <a:ext cx="3917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E8BC32-DD80-4B31-A5CF-38B6F14474B4}"/>
                  </a:ext>
                </a:extLst>
              </p:cNvPr>
              <p:cNvSpPr txBox="1"/>
              <p:nvPr/>
            </p:nvSpPr>
            <p:spPr>
              <a:xfrm>
                <a:off x="6138237" y="3045681"/>
                <a:ext cx="219259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local minimum implies that there exists a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such that for all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dirty="0"/>
                  <a:t>within the ball of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E8BC32-DD80-4B31-A5CF-38B6F1447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237" y="3045681"/>
                <a:ext cx="2192593" cy="2031325"/>
              </a:xfrm>
              <a:prstGeom prst="rect">
                <a:avLst/>
              </a:prstGeom>
              <a:blipFill>
                <a:blip r:embed="rId6"/>
                <a:stretch>
                  <a:fillRect l="-1944" t="-1802" r="-3611" b="-1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600D15-6351-4122-A842-B7645E03FB33}"/>
              </a:ext>
            </a:extLst>
          </p:cNvPr>
          <p:cNvCxnSpPr>
            <a:cxnSpLocks/>
          </p:cNvCxnSpPr>
          <p:nvPr/>
        </p:nvCxnSpPr>
        <p:spPr>
          <a:xfrm flipV="1">
            <a:off x="2572495" y="4186084"/>
            <a:ext cx="8473" cy="5846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43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349B9FC-4F52-4B81-8675-C24A45E6A224}"/>
              </a:ext>
            </a:extLst>
          </p:cNvPr>
          <p:cNvSpPr/>
          <p:nvPr/>
        </p:nvSpPr>
        <p:spPr>
          <a:xfrm>
            <a:off x="1936955" y="4186084"/>
            <a:ext cx="1288026" cy="1172497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1F4750-903A-4E06-BB19-A31E7CDB464F}"/>
              </a:ext>
            </a:extLst>
          </p:cNvPr>
          <p:cNvCxnSpPr>
            <a:cxnSpLocks/>
          </p:cNvCxnSpPr>
          <p:nvPr/>
        </p:nvCxnSpPr>
        <p:spPr>
          <a:xfrm flipV="1">
            <a:off x="2586432" y="3791062"/>
            <a:ext cx="1541995" cy="96208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538F03-7BD6-48DD-A9D5-B69F26C8FEB4}"/>
                  </a:ext>
                </a:extLst>
              </p:cNvPr>
              <p:cNvSpPr txBox="1"/>
              <p:nvPr/>
            </p:nvSpPr>
            <p:spPr>
              <a:xfrm>
                <a:off x="2520352" y="4286351"/>
                <a:ext cx="391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538F03-7BD6-48DD-A9D5-B69F26C8F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352" y="4286351"/>
                <a:ext cx="39177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A2822B-7923-463A-A713-57BAEE84A82A}"/>
              </a:ext>
            </a:extLst>
          </p:cNvPr>
          <p:cNvCxnSpPr>
            <a:cxnSpLocks/>
            <a:endCxn id="5" idx="0"/>
          </p:cNvCxnSpPr>
          <p:nvPr/>
        </p:nvCxnSpPr>
        <p:spPr>
          <a:xfrm flipV="1">
            <a:off x="2572495" y="4186084"/>
            <a:ext cx="8473" cy="5846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6671BD8-4500-413E-9236-8284D783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and Global Optima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CFE432-CE7B-43AE-889F-CD3ABA78FD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 local optimum of a convex optimization problem is a global optimum: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 local minimum,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 global minimum,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CFE432-CE7B-43AE-889F-CD3ABA78FD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02" t="-920" r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49C25-B484-4C36-82B1-4636D6019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CECF6D-B435-47A5-96B8-9340F67D631D}"/>
                  </a:ext>
                </a:extLst>
              </p:cNvPr>
              <p:cNvSpPr txBox="1"/>
              <p:nvPr/>
            </p:nvSpPr>
            <p:spPr>
              <a:xfrm>
                <a:off x="2477729" y="4699819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CECF6D-B435-47A5-96B8-9340F67D6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729" y="4699819"/>
                <a:ext cx="36798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47C26F86-3043-4C8C-8340-0D2754A236EB}"/>
              </a:ext>
            </a:extLst>
          </p:cNvPr>
          <p:cNvSpPr/>
          <p:nvPr/>
        </p:nvSpPr>
        <p:spPr>
          <a:xfrm>
            <a:off x="2535248" y="4726612"/>
            <a:ext cx="9144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820B1D-F7F6-4881-91AE-5F24A6607649}"/>
                  </a:ext>
                </a:extLst>
              </p:cNvPr>
              <p:cNvSpPr txBox="1"/>
              <p:nvPr/>
            </p:nvSpPr>
            <p:spPr>
              <a:xfrm>
                <a:off x="4065444" y="3692012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820B1D-F7F6-4881-91AE-5F24A6607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444" y="3692012"/>
                <a:ext cx="371384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81A3255C-A057-4395-9A5F-994B056B311B}"/>
              </a:ext>
            </a:extLst>
          </p:cNvPr>
          <p:cNvSpPr/>
          <p:nvPr/>
        </p:nvSpPr>
        <p:spPr>
          <a:xfrm>
            <a:off x="4122963" y="3718805"/>
            <a:ext cx="9144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1A43F18-63BF-4C45-AC13-A38D5A796104}"/>
              </a:ext>
            </a:extLst>
          </p:cNvPr>
          <p:cNvSpPr/>
          <p:nvPr/>
        </p:nvSpPr>
        <p:spPr>
          <a:xfrm>
            <a:off x="963561" y="2399071"/>
            <a:ext cx="4827639" cy="3490452"/>
          </a:xfrm>
          <a:custGeom>
            <a:avLst/>
            <a:gdLst>
              <a:gd name="connsiteX0" fmla="*/ 2497394 w 4827639"/>
              <a:gd name="connsiteY0" fmla="*/ 0 h 3490452"/>
              <a:gd name="connsiteX1" fmla="*/ 4827639 w 4827639"/>
              <a:gd name="connsiteY1" fmla="*/ 688258 h 3490452"/>
              <a:gd name="connsiteX2" fmla="*/ 4572000 w 4827639"/>
              <a:gd name="connsiteY2" fmla="*/ 2566219 h 3490452"/>
              <a:gd name="connsiteX3" fmla="*/ 2536723 w 4827639"/>
              <a:gd name="connsiteY3" fmla="*/ 3490452 h 3490452"/>
              <a:gd name="connsiteX4" fmla="*/ 0 w 4827639"/>
              <a:gd name="connsiteY4" fmla="*/ 3254477 h 3490452"/>
              <a:gd name="connsiteX5" fmla="*/ 1160207 w 4827639"/>
              <a:gd name="connsiteY5" fmla="*/ 363794 h 3490452"/>
              <a:gd name="connsiteX6" fmla="*/ 2497394 w 4827639"/>
              <a:gd name="connsiteY6" fmla="*/ 0 h 349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27639" h="3490452">
                <a:moveTo>
                  <a:pt x="2497394" y="0"/>
                </a:moveTo>
                <a:lnTo>
                  <a:pt x="4827639" y="688258"/>
                </a:lnTo>
                <a:lnTo>
                  <a:pt x="4572000" y="2566219"/>
                </a:lnTo>
                <a:lnTo>
                  <a:pt x="2536723" y="3490452"/>
                </a:lnTo>
                <a:lnTo>
                  <a:pt x="0" y="3254477"/>
                </a:lnTo>
                <a:lnTo>
                  <a:pt x="1160207" y="363794"/>
                </a:lnTo>
                <a:lnTo>
                  <a:pt x="2497394" y="0"/>
                </a:lnTo>
                <a:close/>
              </a:path>
            </a:pathLst>
          </a:cu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E16769-FF5C-4FE9-823B-2296EF332D35}"/>
              </a:ext>
            </a:extLst>
          </p:cNvPr>
          <p:cNvSpPr/>
          <p:nvPr/>
        </p:nvSpPr>
        <p:spPr>
          <a:xfrm>
            <a:off x="2790689" y="4559468"/>
            <a:ext cx="9144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9A404D-CDAB-41EB-9B5C-B568D2048C6E}"/>
                  </a:ext>
                </a:extLst>
              </p:cNvPr>
              <p:cNvSpPr txBox="1"/>
              <p:nvPr/>
            </p:nvSpPr>
            <p:spPr>
              <a:xfrm>
                <a:off x="2815922" y="4493085"/>
                <a:ext cx="353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9A404D-CDAB-41EB-9B5C-B568D2048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922" y="4493085"/>
                <a:ext cx="35375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F772C1D-B6FB-4440-A9D8-99260DDD509D}"/>
                  </a:ext>
                </a:extLst>
              </p:cNvPr>
              <p:cNvSpPr txBox="1"/>
              <p:nvPr/>
            </p:nvSpPr>
            <p:spPr>
              <a:xfrm>
                <a:off x="5302183" y="3080584"/>
                <a:ext cx="3809723" cy="2559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then</a:t>
                </a:r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F772C1D-B6FB-4440-A9D8-99260DDD5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183" y="3080584"/>
                <a:ext cx="3809723" cy="2559932"/>
              </a:xfrm>
              <a:prstGeom prst="rect">
                <a:avLst/>
              </a:prstGeom>
              <a:blipFill>
                <a:blip r:embed="rId8"/>
                <a:stretch>
                  <a:fillRect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451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349B9FC-4F52-4B81-8675-C24A45E6A224}"/>
              </a:ext>
            </a:extLst>
          </p:cNvPr>
          <p:cNvSpPr/>
          <p:nvPr/>
        </p:nvSpPr>
        <p:spPr>
          <a:xfrm>
            <a:off x="1936955" y="4186084"/>
            <a:ext cx="1288026" cy="1172497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1F4750-903A-4E06-BB19-A31E7CDB464F}"/>
              </a:ext>
            </a:extLst>
          </p:cNvPr>
          <p:cNvCxnSpPr>
            <a:cxnSpLocks/>
          </p:cNvCxnSpPr>
          <p:nvPr/>
        </p:nvCxnSpPr>
        <p:spPr>
          <a:xfrm flipV="1">
            <a:off x="2586432" y="3791062"/>
            <a:ext cx="1541995" cy="96208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538F03-7BD6-48DD-A9D5-B69F26C8FEB4}"/>
                  </a:ext>
                </a:extLst>
              </p:cNvPr>
              <p:cNvSpPr txBox="1"/>
              <p:nvPr/>
            </p:nvSpPr>
            <p:spPr>
              <a:xfrm>
                <a:off x="2520352" y="4286351"/>
                <a:ext cx="391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538F03-7BD6-48DD-A9D5-B69F26C8F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352" y="4286351"/>
                <a:ext cx="39177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A2822B-7923-463A-A713-57BAEE84A82A}"/>
              </a:ext>
            </a:extLst>
          </p:cNvPr>
          <p:cNvCxnSpPr>
            <a:cxnSpLocks/>
            <a:endCxn id="5" idx="0"/>
          </p:cNvCxnSpPr>
          <p:nvPr/>
        </p:nvCxnSpPr>
        <p:spPr>
          <a:xfrm flipV="1">
            <a:off x="2572495" y="4186084"/>
            <a:ext cx="8473" cy="5846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6671BD8-4500-413E-9236-8284D783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and Global Optima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CFE432-CE7B-43AE-889F-CD3ABA78FD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 local optimum of a convex optimization problem is a global optimum: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 local minimum,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 global minimum,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CFE432-CE7B-43AE-889F-CD3ABA78FD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02" t="-920" r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49C25-B484-4C36-82B1-4636D6019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CECF6D-B435-47A5-96B8-9340F67D631D}"/>
                  </a:ext>
                </a:extLst>
              </p:cNvPr>
              <p:cNvSpPr txBox="1"/>
              <p:nvPr/>
            </p:nvSpPr>
            <p:spPr>
              <a:xfrm>
                <a:off x="2477729" y="4699819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CECF6D-B435-47A5-96B8-9340F67D6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729" y="4699819"/>
                <a:ext cx="36798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47C26F86-3043-4C8C-8340-0D2754A236EB}"/>
              </a:ext>
            </a:extLst>
          </p:cNvPr>
          <p:cNvSpPr/>
          <p:nvPr/>
        </p:nvSpPr>
        <p:spPr>
          <a:xfrm>
            <a:off x="2535248" y="4726612"/>
            <a:ext cx="9144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820B1D-F7F6-4881-91AE-5F24A6607649}"/>
                  </a:ext>
                </a:extLst>
              </p:cNvPr>
              <p:cNvSpPr txBox="1"/>
              <p:nvPr/>
            </p:nvSpPr>
            <p:spPr>
              <a:xfrm>
                <a:off x="4065444" y="3692012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820B1D-F7F6-4881-91AE-5F24A6607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444" y="3692012"/>
                <a:ext cx="371384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81A3255C-A057-4395-9A5F-994B056B311B}"/>
              </a:ext>
            </a:extLst>
          </p:cNvPr>
          <p:cNvSpPr/>
          <p:nvPr/>
        </p:nvSpPr>
        <p:spPr>
          <a:xfrm>
            <a:off x="4122963" y="3718805"/>
            <a:ext cx="9144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1A43F18-63BF-4C45-AC13-A38D5A796104}"/>
              </a:ext>
            </a:extLst>
          </p:cNvPr>
          <p:cNvSpPr/>
          <p:nvPr/>
        </p:nvSpPr>
        <p:spPr>
          <a:xfrm>
            <a:off x="963561" y="2399071"/>
            <a:ext cx="4827639" cy="3490452"/>
          </a:xfrm>
          <a:custGeom>
            <a:avLst/>
            <a:gdLst>
              <a:gd name="connsiteX0" fmla="*/ 2497394 w 4827639"/>
              <a:gd name="connsiteY0" fmla="*/ 0 h 3490452"/>
              <a:gd name="connsiteX1" fmla="*/ 4827639 w 4827639"/>
              <a:gd name="connsiteY1" fmla="*/ 688258 h 3490452"/>
              <a:gd name="connsiteX2" fmla="*/ 4572000 w 4827639"/>
              <a:gd name="connsiteY2" fmla="*/ 2566219 h 3490452"/>
              <a:gd name="connsiteX3" fmla="*/ 2536723 w 4827639"/>
              <a:gd name="connsiteY3" fmla="*/ 3490452 h 3490452"/>
              <a:gd name="connsiteX4" fmla="*/ 0 w 4827639"/>
              <a:gd name="connsiteY4" fmla="*/ 3254477 h 3490452"/>
              <a:gd name="connsiteX5" fmla="*/ 1160207 w 4827639"/>
              <a:gd name="connsiteY5" fmla="*/ 363794 h 3490452"/>
              <a:gd name="connsiteX6" fmla="*/ 2497394 w 4827639"/>
              <a:gd name="connsiteY6" fmla="*/ 0 h 349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27639" h="3490452">
                <a:moveTo>
                  <a:pt x="2497394" y="0"/>
                </a:moveTo>
                <a:lnTo>
                  <a:pt x="4827639" y="688258"/>
                </a:lnTo>
                <a:lnTo>
                  <a:pt x="4572000" y="2566219"/>
                </a:lnTo>
                <a:lnTo>
                  <a:pt x="2536723" y="3490452"/>
                </a:lnTo>
                <a:lnTo>
                  <a:pt x="0" y="3254477"/>
                </a:lnTo>
                <a:lnTo>
                  <a:pt x="1160207" y="363794"/>
                </a:lnTo>
                <a:lnTo>
                  <a:pt x="2497394" y="0"/>
                </a:lnTo>
                <a:close/>
              </a:path>
            </a:pathLst>
          </a:cu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A2A94A-FEA1-4F48-A4BC-BC5D09471B5A}"/>
                  </a:ext>
                </a:extLst>
              </p:cNvPr>
              <p:cNvSpPr txBox="1"/>
              <p:nvPr/>
            </p:nvSpPr>
            <p:spPr>
              <a:xfrm>
                <a:off x="5302183" y="3128634"/>
                <a:ext cx="380972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By convexity,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And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 contradiction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A2A94A-FEA1-4F48-A4BC-BC5D09471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183" y="3128634"/>
                <a:ext cx="3809723" cy="2031325"/>
              </a:xfrm>
              <a:prstGeom prst="rect">
                <a:avLst/>
              </a:prstGeom>
              <a:blipFill>
                <a:blip r:embed="rId7"/>
                <a:stretch>
                  <a:fillRect t="-15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54E16769-FF5C-4FE9-823B-2296EF332D35}"/>
              </a:ext>
            </a:extLst>
          </p:cNvPr>
          <p:cNvSpPr/>
          <p:nvPr/>
        </p:nvSpPr>
        <p:spPr>
          <a:xfrm>
            <a:off x="2790689" y="4559468"/>
            <a:ext cx="9144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9A404D-CDAB-41EB-9B5C-B568D2048C6E}"/>
                  </a:ext>
                </a:extLst>
              </p:cNvPr>
              <p:cNvSpPr txBox="1"/>
              <p:nvPr/>
            </p:nvSpPr>
            <p:spPr>
              <a:xfrm>
                <a:off x="2815922" y="4493085"/>
                <a:ext cx="353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9A404D-CDAB-41EB-9B5C-B568D2048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922" y="4493085"/>
                <a:ext cx="35375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354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E233A-2EDE-40C3-9CF2-49E17E583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Optima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66689E-13A5-4C53-8B78-FA62BF54D9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For convex differentiable functions,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FF0000"/>
                    </a:solidFill>
                  </a:rPr>
                  <a:t>local minimum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over a convex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the directional is nonnegative along any direction inside the constraint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Note that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then it must correspond to a descent direction, i.e., if we take a small enough step in this direction, the function will decrease in value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66689E-13A5-4C53-8B78-FA62BF54D9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7F6E9-FBC2-4273-8E42-8E9D35001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79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9A7B5-AC88-4B3D-9282-F32DB644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 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B860AA-7143-465F-93CC-B526EAE66C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		subject to: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B860AA-7143-465F-93CC-B526EAE66C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9DF27-4B33-4916-B151-30CA98F4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047B3A-1576-4B03-ACF3-E5A7C41A3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767" y="2772698"/>
            <a:ext cx="5162466" cy="33948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AE72D7-F25D-48E4-8DF0-17A7CFCEAFA0}"/>
                  </a:ext>
                </a:extLst>
              </p:cNvPr>
              <p:cNvSpPr txBox="1"/>
              <p:nvPr/>
            </p:nvSpPr>
            <p:spPr>
              <a:xfrm>
                <a:off x="2451636" y="1108112"/>
                <a:ext cx="42407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AE72D7-F25D-48E4-8DF0-17A7CFCEA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636" y="1108112"/>
                <a:ext cx="4240727" cy="461665"/>
              </a:xfrm>
              <a:prstGeom prst="rect">
                <a:avLst/>
              </a:prstGeom>
              <a:blipFill>
                <a:blip r:embed="rId4"/>
                <a:stretch>
                  <a:fillRect l="-215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411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437BF2-FDB1-4421-AD2D-23C4AE9CE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165" y="2748482"/>
            <a:ext cx="4253749" cy="38336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A9A7B5-AC88-4B3D-9282-F32DB644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Programming 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B860AA-7143-465F-93CC-B526EAE66C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		   subject to: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B860AA-7143-465F-93CC-B526EAE66C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9DF27-4B33-4916-B151-30CA98F4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AE72D7-F25D-48E4-8DF0-17A7CFCEAFA0}"/>
                  </a:ext>
                </a:extLst>
              </p:cNvPr>
              <p:cNvSpPr txBox="1"/>
              <p:nvPr/>
            </p:nvSpPr>
            <p:spPr>
              <a:xfrm>
                <a:off x="1920053" y="1108112"/>
                <a:ext cx="61712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For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AE72D7-F25D-48E4-8DF0-17A7CFCEA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053" y="1108112"/>
                <a:ext cx="6171254" cy="461665"/>
              </a:xfrm>
              <a:prstGeom prst="rect">
                <a:avLst/>
              </a:prstGeom>
              <a:blipFill>
                <a:blip r:embed="rId4"/>
                <a:stretch>
                  <a:fillRect l="-158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F8564C-58AF-4B31-A53B-C9D874EFB6CC}"/>
                  </a:ext>
                </a:extLst>
              </p:cNvPr>
              <p:cNvSpPr txBox="1"/>
              <p:nvPr/>
            </p:nvSpPr>
            <p:spPr>
              <a:xfrm>
                <a:off x="6547372" y="5292064"/>
                <a:ext cx="256287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Recall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must be positive semidefinite for this to be a convex optimization problem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F8564C-58AF-4B31-A53B-C9D874EFB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372" y="5292064"/>
                <a:ext cx="2562870" cy="1200329"/>
              </a:xfrm>
              <a:prstGeom prst="rect">
                <a:avLst/>
              </a:prstGeom>
              <a:blipFill>
                <a:blip r:embed="rId5"/>
                <a:stretch>
                  <a:fillRect l="-1905" t="-2538" r="-2619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001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183F5-086D-444C-AD29-4FAC05BF3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DE3F97-C310-4094-8CB5-69CAE8E22D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Given data points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, find the best fit line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DE3F97-C310-4094-8CB5-69CAE8E22D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3D9DD-87D7-4DB0-9428-3F25CBADC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184D7F-098E-4D99-96BF-A22C0CDD8C78}"/>
              </a:ext>
            </a:extLst>
          </p:cNvPr>
          <p:cNvCxnSpPr>
            <a:cxnSpLocks/>
          </p:cNvCxnSpPr>
          <p:nvPr/>
        </p:nvCxnSpPr>
        <p:spPr>
          <a:xfrm flipV="1">
            <a:off x="277402" y="2647838"/>
            <a:ext cx="7830154" cy="29552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4984E8-5630-4503-9153-E1406F962A50}"/>
              </a:ext>
            </a:extLst>
          </p:cNvPr>
          <p:cNvCxnSpPr/>
          <p:nvPr/>
        </p:nvCxnSpPr>
        <p:spPr>
          <a:xfrm>
            <a:off x="1201658" y="2569027"/>
            <a:ext cx="0" cy="38666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B4FF62-DD51-4A89-908D-137E93617B86}"/>
              </a:ext>
            </a:extLst>
          </p:cNvPr>
          <p:cNvCxnSpPr/>
          <p:nvPr/>
        </p:nvCxnSpPr>
        <p:spPr>
          <a:xfrm>
            <a:off x="444013" y="5521234"/>
            <a:ext cx="76635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B7ACE16-1222-4C25-98DC-C8530572C9A1}"/>
              </a:ext>
            </a:extLst>
          </p:cNvPr>
          <p:cNvSpPr/>
          <p:nvPr/>
        </p:nvSpPr>
        <p:spPr>
          <a:xfrm>
            <a:off x="1619671" y="4720044"/>
            <a:ext cx="122646" cy="1132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C00F865-F7FB-4FAC-BAAD-68D3F2225E7A}"/>
              </a:ext>
            </a:extLst>
          </p:cNvPr>
          <p:cNvSpPr/>
          <p:nvPr/>
        </p:nvSpPr>
        <p:spPr>
          <a:xfrm>
            <a:off x="1738326" y="5233849"/>
            <a:ext cx="122646" cy="1132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44D2D5-9E55-4D6C-A23C-8F45ABEF7FC3}"/>
              </a:ext>
            </a:extLst>
          </p:cNvPr>
          <p:cNvSpPr/>
          <p:nvPr/>
        </p:nvSpPr>
        <p:spPr>
          <a:xfrm>
            <a:off x="2166499" y="4621615"/>
            <a:ext cx="122646" cy="1132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B67B6B3-C248-46E5-8AA1-1F3C4310251B}"/>
              </a:ext>
            </a:extLst>
          </p:cNvPr>
          <p:cNvSpPr/>
          <p:nvPr/>
        </p:nvSpPr>
        <p:spPr>
          <a:xfrm>
            <a:off x="3121899" y="4807129"/>
            <a:ext cx="122646" cy="1132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FE5EF7F-82E6-4472-934A-C025B5706866}"/>
              </a:ext>
            </a:extLst>
          </p:cNvPr>
          <p:cNvSpPr/>
          <p:nvPr/>
        </p:nvSpPr>
        <p:spPr>
          <a:xfrm>
            <a:off x="2912894" y="4245427"/>
            <a:ext cx="122646" cy="1132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3A5D6D-15A0-4A83-85BF-EC13CAC3BAF5}"/>
              </a:ext>
            </a:extLst>
          </p:cNvPr>
          <p:cNvSpPr/>
          <p:nvPr/>
        </p:nvSpPr>
        <p:spPr>
          <a:xfrm>
            <a:off x="3679248" y="4302033"/>
            <a:ext cx="122646" cy="1132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376501-96BB-4A13-9F18-E9DE29170CDE}"/>
              </a:ext>
            </a:extLst>
          </p:cNvPr>
          <p:cNvSpPr/>
          <p:nvPr/>
        </p:nvSpPr>
        <p:spPr>
          <a:xfrm>
            <a:off x="4337515" y="3696787"/>
            <a:ext cx="122646" cy="1132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2DE8DBC-5C88-4D9E-8A5F-F3F6AA6E7BB7}"/>
              </a:ext>
            </a:extLst>
          </p:cNvPr>
          <p:cNvSpPr/>
          <p:nvPr/>
        </p:nvSpPr>
        <p:spPr>
          <a:xfrm>
            <a:off x="4889739" y="3857895"/>
            <a:ext cx="122646" cy="1132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96407AC-5CE1-4F0D-BE3E-FD6582907558}"/>
              </a:ext>
            </a:extLst>
          </p:cNvPr>
          <p:cNvSpPr/>
          <p:nvPr/>
        </p:nvSpPr>
        <p:spPr>
          <a:xfrm>
            <a:off x="5525465" y="3971107"/>
            <a:ext cx="122646" cy="1132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E39F464-3B27-48EA-8948-08ED037F21B7}"/>
              </a:ext>
            </a:extLst>
          </p:cNvPr>
          <p:cNvSpPr/>
          <p:nvPr/>
        </p:nvSpPr>
        <p:spPr>
          <a:xfrm>
            <a:off x="5847683" y="2958275"/>
            <a:ext cx="122646" cy="1132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2AC535F-18F8-405E-AA0F-7D64102AFA03}"/>
              </a:ext>
            </a:extLst>
          </p:cNvPr>
          <p:cNvSpPr/>
          <p:nvPr/>
        </p:nvSpPr>
        <p:spPr>
          <a:xfrm>
            <a:off x="5786360" y="3454665"/>
            <a:ext cx="122646" cy="1132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437AF69-1312-47AA-A5F6-B1A42F39D31A}"/>
              </a:ext>
            </a:extLst>
          </p:cNvPr>
          <p:cNvSpPr/>
          <p:nvPr/>
        </p:nvSpPr>
        <p:spPr>
          <a:xfrm>
            <a:off x="6627100" y="3162929"/>
            <a:ext cx="122646" cy="1132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CF4E246-906F-439E-8648-2F00724712DE}"/>
              </a:ext>
            </a:extLst>
          </p:cNvPr>
          <p:cNvSpPr/>
          <p:nvPr/>
        </p:nvSpPr>
        <p:spPr>
          <a:xfrm>
            <a:off x="7397808" y="2772360"/>
            <a:ext cx="122646" cy="1132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2B09E4E-694C-4211-9C0A-66312AF39EB4}"/>
              </a:ext>
            </a:extLst>
          </p:cNvPr>
          <p:cNvSpPr/>
          <p:nvPr/>
        </p:nvSpPr>
        <p:spPr>
          <a:xfrm>
            <a:off x="2600497" y="3507376"/>
            <a:ext cx="122646" cy="1132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629F376-2264-47B6-8A35-4CD3BC82F02C}"/>
              </a:ext>
            </a:extLst>
          </p:cNvPr>
          <p:cNvSpPr/>
          <p:nvPr/>
        </p:nvSpPr>
        <p:spPr>
          <a:xfrm>
            <a:off x="4750039" y="4550230"/>
            <a:ext cx="122646" cy="1132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B8B3585-FD58-40CA-B9C5-157354C6B14F}"/>
                  </a:ext>
                </a:extLst>
              </p:cNvPr>
              <p:cNvSpPr txBox="1"/>
              <p:nvPr/>
            </p:nvSpPr>
            <p:spPr>
              <a:xfrm>
                <a:off x="7180093" y="5290455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B8B3585-FD58-40CA-B9C5-157354C6B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093" y="5290455"/>
                <a:ext cx="227293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AB81F96-9063-4342-9854-EF90F5837C64}"/>
                  </a:ext>
                </a:extLst>
              </p:cNvPr>
              <p:cNvSpPr txBox="1"/>
              <p:nvPr/>
            </p:nvSpPr>
            <p:spPr>
              <a:xfrm>
                <a:off x="65189" y="2086483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AB81F96-9063-4342-9854-EF90F5837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9" y="2086483"/>
                <a:ext cx="2272938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480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183F5-086D-444C-AD29-4FAC05BF3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DE3F97-C310-4094-8CB5-69CAE8E22D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Given data points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, find the best fit line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DE3F97-C310-4094-8CB5-69CAE8E22D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3D9DD-87D7-4DB0-9428-3F25CBADC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B622C0-EA93-4E3F-ADE3-7E3F5BC5DABE}"/>
              </a:ext>
            </a:extLst>
          </p:cNvPr>
          <p:cNvSpPr txBox="1"/>
          <p:nvPr/>
        </p:nvSpPr>
        <p:spPr>
          <a:xfrm>
            <a:off x="2192438" y="4450603"/>
            <a:ext cx="4759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This is a convex optimization problem, why?</a:t>
            </a:r>
          </a:p>
        </p:txBody>
      </p:sp>
    </p:spTree>
    <p:extLst>
      <p:ext uri="{BB962C8B-B14F-4D97-AF65-F5344CB8AC3E}">
        <p14:creationId xmlns:p14="http://schemas.microsoft.com/office/powerpoint/2010/main" val="2227805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183F5-086D-444C-AD29-4FAC05BF3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DE3F97-C310-4094-8CB5-69CAE8E22D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Given data points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, find the best fit polynomial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=0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d>
                                                    <m:dPr>
                                                      <m:ctrlP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e>
                                                  </m:d>
                                                </m:sup>
                                              </m:sSup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p>
                                          </m:sSup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DE3F97-C310-4094-8CB5-69CAE8E22D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3D9DD-87D7-4DB0-9428-3F25CBADC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B622C0-EA93-4E3F-ADE3-7E3F5BC5DABE}"/>
              </a:ext>
            </a:extLst>
          </p:cNvPr>
          <p:cNvSpPr txBox="1"/>
          <p:nvPr/>
        </p:nvSpPr>
        <p:spPr>
          <a:xfrm>
            <a:off x="2192438" y="4450603"/>
            <a:ext cx="4759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This is a convex optimization problem, why?</a:t>
            </a:r>
          </a:p>
        </p:txBody>
      </p:sp>
    </p:spTree>
    <p:extLst>
      <p:ext uri="{BB962C8B-B14F-4D97-AF65-F5344CB8AC3E}">
        <p14:creationId xmlns:p14="http://schemas.microsoft.com/office/powerpoint/2010/main" val="2826145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C1AB4B-4062-48E6-B113-7E224A2BDD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bg1"/>
              </a:solidFill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the projection of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such that the distance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less than or equal to the distance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any other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C1AB4B-4062-48E6-B113-7E224A2BDD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7638B-B908-4ADA-8496-AE2C5050E8FD}"/>
              </a:ext>
            </a:extLst>
          </p:cNvPr>
          <p:cNvCxnSpPr>
            <a:cxnSpLocks/>
          </p:cNvCxnSpPr>
          <p:nvPr/>
        </p:nvCxnSpPr>
        <p:spPr>
          <a:xfrm flipV="1">
            <a:off x="2743200" y="3665931"/>
            <a:ext cx="5171349" cy="72656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8B6805F-07A5-4B28-B8BC-A54A12A4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D91CD-CC41-4D81-89CD-06C873711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D566037-50DF-4F16-8426-253EC0317473}"/>
              </a:ext>
            </a:extLst>
          </p:cNvPr>
          <p:cNvSpPr/>
          <p:nvPr/>
        </p:nvSpPr>
        <p:spPr>
          <a:xfrm>
            <a:off x="1681316" y="3126658"/>
            <a:ext cx="4798142" cy="2821858"/>
          </a:xfrm>
          <a:custGeom>
            <a:avLst/>
            <a:gdLst>
              <a:gd name="connsiteX0" fmla="*/ 1376516 w 4798142"/>
              <a:gd name="connsiteY0" fmla="*/ 0 h 2821858"/>
              <a:gd name="connsiteX1" fmla="*/ 0 w 4798142"/>
              <a:gd name="connsiteY1" fmla="*/ 1651819 h 2821858"/>
              <a:gd name="connsiteX2" fmla="*/ 3303639 w 4798142"/>
              <a:gd name="connsiteY2" fmla="*/ 2821858 h 2821858"/>
              <a:gd name="connsiteX3" fmla="*/ 4798142 w 4798142"/>
              <a:gd name="connsiteY3" fmla="*/ 1229032 h 2821858"/>
              <a:gd name="connsiteX4" fmla="*/ 4689987 w 4798142"/>
              <a:gd name="connsiteY4" fmla="*/ 393290 h 2821858"/>
              <a:gd name="connsiteX5" fmla="*/ 1376516 w 4798142"/>
              <a:gd name="connsiteY5" fmla="*/ 0 h 282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8142" h="2821858">
                <a:moveTo>
                  <a:pt x="1376516" y="0"/>
                </a:moveTo>
                <a:lnTo>
                  <a:pt x="0" y="1651819"/>
                </a:lnTo>
                <a:lnTo>
                  <a:pt x="3303639" y="2821858"/>
                </a:lnTo>
                <a:lnTo>
                  <a:pt x="4798142" y="1229032"/>
                </a:lnTo>
                <a:lnTo>
                  <a:pt x="4689987" y="393290"/>
                </a:lnTo>
                <a:lnTo>
                  <a:pt x="1376516" y="0"/>
                </a:lnTo>
                <a:close/>
              </a:path>
            </a:pathLst>
          </a:custGeom>
          <a:solidFill>
            <a:schemeClr val="bg1"/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9272A-D302-4175-89B1-7A7EAB3C022B}"/>
                  </a:ext>
                </a:extLst>
              </p:cNvPr>
              <p:cNvSpPr txBox="1"/>
              <p:nvPr/>
            </p:nvSpPr>
            <p:spPr>
              <a:xfrm>
                <a:off x="7625068" y="3603587"/>
                <a:ext cx="367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9272A-D302-4175-89B1-7A7EAB3C0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068" y="3603587"/>
                <a:ext cx="36798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B49CB860-0892-4707-A601-9ECE7CCC9AD2}"/>
              </a:ext>
            </a:extLst>
          </p:cNvPr>
          <p:cNvSpPr/>
          <p:nvPr/>
        </p:nvSpPr>
        <p:spPr>
          <a:xfrm>
            <a:off x="7866580" y="3603587"/>
            <a:ext cx="9144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5BBB6C-9C87-4AF1-9582-90AAD10407E2}"/>
                  </a:ext>
                </a:extLst>
              </p:cNvPr>
              <p:cNvSpPr txBox="1"/>
              <p:nvPr/>
            </p:nvSpPr>
            <p:spPr>
              <a:xfrm>
                <a:off x="6042109" y="3709775"/>
                <a:ext cx="367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5BBB6C-9C87-4AF1-9582-90AAD1040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109" y="3709775"/>
                <a:ext cx="36798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081DF448-7580-41FB-80CA-4296D7E4A97C}"/>
              </a:ext>
            </a:extLst>
          </p:cNvPr>
          <p:cNvSpPr/>
          <p:nvPr/>
        </p:nvSpPr>
        <p:spPr>
          <a:xfrm>
            <a:off x="6378186" y="3834268"/>
            <a:ext cx="9144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≤0,  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=1,…,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=0,  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=1,…,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8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6805F-07A5-4B28-B8BC-A54A12A4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C1AB4B-4062-48E6-B113-7E224A2BDD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the projection of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such that the distance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less than or equal to the distance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any other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C1AB4B-4062-48E6-B113-7E224A2BDD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D91CD-CC41-4D81-89CD-06C873711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06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6805F-07A5-4B28-B8BC-A54A12A4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C1AB4B-4062-48E6-B113-7E224A2BDD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the projection of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such that the distance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less than or equal to the distance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any other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C1AB4B-4062-48E6-B113-7E224A2BDD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D91CD-CC41-4D81-89CD-06C873711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CFEB5F-5BDA-43CC-A750-148AC7129CF6}"/>
                  </a:ext>
                </a:extLst>
              </p:cNvPr>
              <p:cNvSpPr txBox="1"/>
              <p:nvPr/>
            </p:nvSpPr>
            <p:spPr>
              <a:xfrm>
                <a:off x="1218902" y="4729766"/>
                <a:ext cx="67061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Convex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is a convex set, e.g.,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is a line or a plane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CFEB5F-5BDA-43CC-A750-148AC7129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902" y="4729766"/>
                <a:ext cx="6706195" cy="461665"/>
              </a:xfrm>
              <a:prstGeom prst="rect">
                <a:avLst/>
              </a:prstGeom>
              <a:blipFill>
                <a:blip r:embed="rId3"/>
                <a:stretch>
                  <a:fillRect l="-1455" t="-10526" r="-27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355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6805F-07A5-4B28-B8BC-A54A12A4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C1AB4B-4062-48E6-B113-7E224A2BDD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the projection of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such that the distance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less than or equal to the distance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any other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C1AB4B-4062-48E6-B113-7E224A2BDD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D91CD-CC41-4D81-89CD-06C873711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FEB5F-5BDA-43CC-A750-148AC7129CF6}"/>
              </a:ext>
            </a:extLst>
          </p:cNvPr>
          <p:cNvSpPr txBox="1"/>
          <p:nvPr/>
        </p:nvSpPr>
        <p:spPr>
          <a:xfrm>
            <a:off x="1061487" y="4960598"/>
            <a:ext cx="702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Can project under different notions of distance as well</a:t>
            </a:r>
          </a:p>
        </p:txBody>
      </p:sp>
    </p:spTree>
    <p:extLst>
      <p:ext uri="{BB962C8B-B14F-4D97-AF65-F5344CB8AC3E}">
        <p14:creationId xmlns:p14="http://schemas.microsoft.com/office/powerpoint/2010/main" val="286708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8E591-845E-489B-9894-7BF9A2B90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Smallest Enclosing Ball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6EE949-9587-4280-9143-E4A0627879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Find the ball of smallest radius that encloses a collection of points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6EE949-9587-4280-9143-E4A0627879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917CF-D2FC-4B4C-B42D-217E1E30F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25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8E591-845E-489B-9894-7BF9A2B90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Smallest Enclosing Ball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6EE949-9587-4280-9143-E4A0627879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Find the ball of smallest radius that encloses a collection of points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                      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6EE949-9587-4280-9143-E4A0627879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917CF-D2FC-4B4C-B42D-217E1E30F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73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≤0,  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=1,…,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=0,  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=1,…,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422648" y="1664089"/>
            <a:ext cx="914400" cy="6799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019800" y="1905000"/>
                <a:ext cx="2819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not necessarily convex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905000"/>
                <a:ext cx="2819400" cy="646331"/>
              </a:xfrm>
              <a:prstGeom prst="rect">
                <a:avLst/>
              </a:prstGeom>
              <a:blipFill>
                <a:blip r:embed="rId3"/>
                <a:stretch>
                  <a:fillRect l="-649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41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≤0,  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=1,…,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=0,  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=1,…,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493454" y="2514833"/>
            <a:ext cx="20574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2362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Constraints do not need to be linear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4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79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19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≤0,  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=1,…,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=0,  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=1,…,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In a convex optimization problem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must be convex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must be </a:t>
                </a:r>
                <a:r>
                  <a:rPr lang="en-US" b="1" dirty="0">
                    <a:solidFill>
                      <a:srgbClr val="FF0000"/>
                    </a:solidFill>
                  </a:rPr>
                  <a:t>affine</a:t>
                </a:r>
                <a:r>
                  <a:rPr lang="en-US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r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3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≤0,  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=1,…,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=0,  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=1,…,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The constraints form a convex set: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both satisfy all of the constraints, then so does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51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71BD8-4500-413E-9236-8284D783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and Global Optima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CFE432-CE7B-43AE-889F-CD3ABA78FD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 local optimum of a convex optimization problem is a global optimum: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 local minimum,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 global minimum,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CFE432-CE7B-43AE-889F-CD3ABA78FD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920" r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49C25-B484-4C36-82B1-4636D6019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49B9FC-4F52-4B81-8675-C24A45E6A224}"/>
              </a:ext>
            </a:extLst>
          </p:cNvPr>
          <p:cNvSpPr/>
          <p:nvPr/>
        </p:nvSpPr>
        <p:spPr>
          <a:xfrm>
            <a:off x="1936955" y="4186084"/>
            <a:ext cx="1288026" cy="1172497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CECF6D-B435-47A5-96B8-9340F67D631D}"/>
                  </a:ext>
                </a:extLst>
              </p:cNvPr>
              <p:cNvSpPr txBox="1"/>
              <p:nvPr/>
            </p:nvSpPr>
            <p:spPr>
              <a:xfrm>
                <a:off x="2477729" y="4699819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CECF6D-B435-47A5-96B8-9340F67D6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729" y="4699819"/>
                <a:ext cx="36798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47C26F86-3043-4C8C-8340-0D2754A236EB}"/>
              </a:ext>
            </a:extLst>
          </p:cNvPr>
          <p:cNvSpPr/>
          <p:nvPr/>
        </p:nvSpPr>
        <p:spPr>
          <a:xfrm>
            <a:off x="2535248" y="4726612"/>
            <a:ext cx="9144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820B1D-F7F6-4881-91AE-5F24A6607649}"/>
                  </a:ext>
                </a:extLst>
              </p:cNvPr>
              <p:cNvSpPr txBox="1"/>
              <p:nvPr/>
            </p:nvSpPr>
            <p:spPr>
              <a:xfrm>
                <a:off x="4065444" y="3692012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820B1D-F7F6-4881-91AE-5F24A6607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444" y="3692012"/>
                <a:ext cx="371384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81A3255C-A057-4395-9A5F-994B056B311B}"/>
              </a:ext>
            </a:extLst>
          </p:cNvPr>
          <p:cNvSpPr/>
          <p:nvPr/>
        </p:nvSpPr>
        <p:spPr>
          <a:xfrm>
            <a:off x="4122963" y="3718805"/>
            <a:ext cx="9144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1A43F18-63BF-4C45-AC13-A38D5A796104}"/>
              </a:ext>
            </a:extLst>
          </p:cNvPr>
          <p:cNvSpPr/>
          <p:nvPr/>
        </p:nvSpPr>
        <p:spPr>
          <a:xfrm>
            <a:off x="963561" y="2399071"/>
            <a:ext cx="4827639" cy="3490452"/>
          </a:xfrm>
          <a:custGeom>
            <a:avLst/>
            <a:gdLst>
              <a:gd name="connsiteX0" fmla="*/ 2497394 w 4827639"/>
              <a:gd name="connsiteY0" fmla="*/ 0 h 3490452"/>
              <a:gd name="connsiteX1" fmla="*/ 4827639 w 4827639"/>
              <a:gd name="connsiteY1" fmla="*/ 688258 h 3490452"/>
              <a:gd name="connsiteX2" fmla="*/ 4572000 w 4827639"/>
              <a:gd name="connsiteY2" fmla="*/ 2566219 h 3490452"/>
              <a:gd name="connsiteX3" fmla="*/ 2536723 w 4827639"/>
              <a:gd name="connsiteY3" fmla="*/ 3490452 h 3490452"/>
              <a:gd name="connsiteX4" fmla="*/ 0 w 4827639"/>
              <a:gd name="connsiteY4" fmla="*/ 3254477 h 3490452"/>
              <a:gd name="connsiteX5" fmla="*/ 1160207 w 4827639"/>
              <a:gd name="connsiteY5" fmla="*/ 363794 h 3490452"/>
              <a:gd name="connsiteX6" fmla="*/ 2497394 w 4827639"/>
              <a:gd name="connsiteY6" fmla="*/ 0 h 349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27639" h="3490452">
                <a:moveTo>
                  <a:pt x="2497394" y="0"/>
                </a:moveTo>
                <a:lnTo>
                  <a:pt x="4827639" y="688258"/>
                </a:lnTo>
                <a:lnTo>
                  <a:pt x="4572000" y="2566219"/>
                </a:lnTo>
                <a:lnTo>
                  <a:pt x="2536723" y="3490452"/>
                </a:lnTo>
                <a:lnTo>
                  <a:pt x="0" y="3254477"/>
                </a:lnTo>
                <a:lnTo>
                  <a:pt x="1160207" y="363794"/>
                </a:lnTo>
                <a:lnTo>
                  <a:pt x="2497394" y="0"/>
                </a:lnTo>
                <a:close/>
              </a:path>
            </a:pathLst>
          </a:cu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538F03-7BD6-48DD-A9D5-B69F26C8FEB4}"/>
                  </a:ext>
                </a:extLst>
              </p:cNvPr>
              <p:cNvSpPr txBox="1"/>
              <p:nvPr/>
            </p:nvSpPr>
            <p:spPr>
              <a:xfrm>
                <a:off x="2520352" y="4286351"/>
                <a:ext cx="391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538F03-7BD6-48DD-A9D5-B69F26C8F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352" y="4286351"/>
                <a:ext cx="3917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1419F3-DF6A-4499-9C8D-F1A826AD435A}"/>
              </a:ext>
            </a:extLst>
          </p:cNvPr>
          <p:cNvCxnSpPr>
            <a:cxnSpLocks/>
          </p:cNvCxnSpPr>
          <p:nvPr/>
        </p:nvCxnSpPr>
        <p:spPr>
          <a:xfrm flipV="1">
            <a:off x="2572495" y="4186084"/>
            <a:ext cx="8473" cy="5846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767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5238</TotalTime>
  <Words>1078</Words>
  <Application>Microsoft Office PowerPoint</Application>
  <PresentationFormat>On-screen Show (4:3)</PresentationFormat>
  <Paragraphs>203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Cambria Math</vt:lpstr>
      <vt:lpstr>Office Theme</vt:lpstr>
      <vt:lpstr>Convex Optimization</vt:lpstr>
      <vt:lpstr>General Optimization</vt:lpstr>
      <vt:lpstr>General Optimization</vt:lpstr>
      <vt:lpstr>General Optimization</vt:lpstr>
      <vt:lpstr>Example</vt:lpstr>
      <vt:lpstr>Example</vt:lpstr>
      <vt:lpstr>Convex Optimization</vt:lpstr>
      <vt:lpstr>Convex Optimization</vt:lpstr>
      <vt:lpstr>Local and Global Optima</vt:lpstr>
      <vt:lpstr>Local and Global Optima</vt:lpstr>
      <vt:lpstr>Local and Global Optima</vt:lpstr>
      <vt:lpstr>Local and Global Optima</vt:lpstr>
      <vt:lpstr>Local Optima</vt:lpstr>
      <vt:lpstr>Linear Programming Problems</vt:lpstr>
      <vt:lpstr>Quadratic Programming Problems</vt:lpstr>
      <vt:lpstr>Least Squares Regression</vt:lpstr>
      <vt:lpstr>Least Squares Regression</vt:lpstr>
      <vt:lpstr>Least Squares Regression</vt:lpstr>
      <vt:lpstr>Projections</vt:lpstr>
      <vt:lpstr>Projections</vt:lpstr>
      <vt:lpstr>Projections</vt:lpstr>
      <vt:lpstr>Projections</vt:lpstr>
      <vt:lpstr>Smallest Enclosing Ball</vt:lpstr>
      <vt:lpstr>Smallest Enclosing Ball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lxe072000</dc:creator>
  <cp:lastModifiedBy>Nicholas Ruozzi</cp:lastModifiedBy>
  <cp:revision>252</cp:revision>
  <dcterms:created xsi:type="dcterms:W3CDTF">2011-08-25T15:49:05Z</dcterms:created>
  <dcterms:modified xsi:type="dcterms:W3CDTF">2020-09-02T07:29:29Z</dcterms:modified>
</cp:coreProperties>
</file>