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370" r:id="rId3"/>
    <p:sldId id="373" r:id="rId4"/>
    <p:sldId id="374" r:id="rId5"/>
    <p:sldId id="385" r:id="rId6"/>
    <p:sldId id="384" r:id="rId7"/>
    <p:sldId id="376" r:id="rId8"/>
    <p:sldId id="377" r:id="rId9"/>
    <p:sldId id="378" r:id="rId10"/>
    <p:sldId id="263" r:id="rId11"/>
    <p:sldId id="380" r:id="rId12"/>
    <p:sldId id="381" r:id="rId13"/>
    <p:sldId id="264" r:id="rId14"/>
    <p:sldId id="265" r:id="rId15"/>
    <p:sldId id="266" r:id="rId16"/>
    <p:sldId id="267" r:id="rId17"/>
    <p:sldId id="268" r:id="rId18"/>
    <p:sldId id="382" r:id="rId19"/>
    <p:sldId id="383" r:id="rId20"/>
    <p:sldId id="37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18752"/>
    <a:srgbClr val="7AC043"/>
    <a:srgbClr val="7AC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5270" autoAdjust="0"/>
  </p:normalViewPr>
  <p:slideViewPr>
    <p:cSldViewPr snapToGrid="0" snapToObjects="1">
      <p:cViewPr varScale="1">
        <p:scale>
          <a:sx n="114" d="100"/>
          <a:sy n="114" d="100"/>
        </p:scale>
        <p:origin x="8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E9FED-4A5A-440E-9ADD-96E04009DFF9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8E53-FB47-4CBB-8CE0-B6A37821A0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2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85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696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3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9823"/>
            <a:ext cx="7772400" cy="1704226"/>
          </a:xfrm>
        </p:spPr>
        <p:txBody>
          <a:bodyPr>
            <a:normAutofit/>
          </a:bodyPr>
          <a:lstStyle>
            <a:lvl1pPr>
              <a:defRPr sz="36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587" y="4566863"/>
            <a:ext cx="6400800" cy="13065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6CA7-7F8D-446F-8C20-873B6AB3D3CF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58" y="125794"/>
            <a:ext cx="2475215" cy="247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4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D92D-B794-47F2-AE6D-993E638EF1B8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9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7229-FCBE-49F1-9156-901A69CE6A36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90080"/>
            <a:ext cx="8867775" cy="664929"/>
          </a:xfrm>
        </p:spPr>
        <p:txBody>
          <a:bodyPr>
            <a:noAutofit/>
          </a:bodyPr>
          <a:lstStyle>
            <a:lvl1pPr algn="l">
              <a:defRPr sz="400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02" y="965771"/>
            <a:ext cx="8517277" cy="530285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F4E-FAB0-40A4-A64B-22200FE4C09C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2779" y="6350453"/>
            <a:ext cx="2099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22963" y="6350454"/>
            <a:ext cx="882717" cy="365125"/>
          </a:xfrm>
        </p:spPr>
        <p:txBody>
          <a:bodyPr/>
          <a:lstStyle>
            <a:lvl1pPr algn="ctr">
              <a:defRPr/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https://www.utdallas.edu/brand/files/UTDmono_circle_flame.png">
            <a:extLst>
              <a:ext uri="{FF2B5EF4-FFF2-40B4-BE49-F238E27FC236}">
                <a16:creationId xmlns:a16="http://schemas.microsoft.com/office/drawing/2014/main" id="{47B3B7AB-3414-4F7C-8529-5FD009682A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578" y="67175"/>
            <a:ext cx="711972" cy="7107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0" y="811662"/>
            <a:ext cx="9144000" cy="45719"/>
            <a:chOff x="0" y="791114"/>
            <a:chExt cx="9144000" cy="4571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791114"/>
              <a:ext cx="1643865" cy="45719"/>
            </a:xfrm>
            <a:prstGeom prst="rect">
              <a:avLst/>
            </a:prstGeom>
            <a:solidFill>
              <a:srgbClr val="7AC04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643865" y="791114"/>
              <a:ext cx="7500135" cy="45719"/>
            </a:xfrm>
            <a:prstGeom prst="rect">
              <a:avLst/>
            </a:prstGeom>
            <a:solidFill>
              <a:srgbClr val="01875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795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14431"/>
            <a:ext cx="7772400" cy="12924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B21-F111-4302-AE96-9A81F70D9770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8701"/>
            <a:ext cx="2980896" cy="297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5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7ACB-CB82-4E63-BE58-837CC553A2E1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2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96F8-AD69-4411-8D19-9DBCBFF34953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3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B127-A4EF-432B-AFDD-30E107B86B4C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4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A8FB-8FC7-4698-A439-8EC1CF4B6D54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8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D7BC-1CF9-41E0-92DB-F07C1E72FFA7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9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FACD-283A-43F2-824F-5EFF4A33B657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3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B23DB-BB2A-4685-AE96-F8AD3E7470CF}" type="datetime1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lock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Gradient Descent with Constraints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Nicholas </a:t>
            </a:r>
            <a:r>
              <a:rPr lang="en-US" dirty="0" err="1"/>
              <a:t>Ruozzi</a:t>
            </a:r>
            <a:endParaRPr lang="en-US" dirty="0"/>
          </a:p>
          <a:p>
            <a:r>
              <a:rPr lang="en-US" dirty="0"/>
              <a:t>University of Texas at Dallas</a:t>
            </a:r>
          </a:p>
        </p:txBody>
      </p:sp>
    </p:spTree>
    <p:extLst>
      <p:ext uri="{BB962C8B-B14F-4D97-AF65-F5344CB8AC3E}">
        <p14:creationId xmlns:p14="http://schemas.microsoft.com/office/powerpoint/2010/main" val="1273440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Conditional Gradients (Franke-Wolfe)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sz="1000" dirty="0"/>
              </a:p>
              <a:p>
                <a:r>
                  <a:rPr lang="en-US" dirty="0"/>
                  <a:t>An alternative to projected gradient descent:  the Frank-Wolfe algorithm</a:t>
                </a:r>
              </a:p>
              <a:p>
                <a:endParaRPr lang="en-US" sz="1100" dirty="0"/>
              </a:p>
              <a:p>
                <a:pPr lvl="1"/>
                <a:r>
                  <a:rPr lang="en-US" dirty="0"/>
                  <a:t>To minimize a convex function over a convex set, it suffices to solve a series of linear optimization problems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Specifically, approximate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by its first order Taylor expansion at the current estimate, and minimize this function over the set of constraints</a:t>
                </a:r>
              </a:p>
              <a:p>
                <a:pPr lvl="1"/>
                <a:endParaRPr lang="en-US" sz="1000" dirty="0"/>
              </a:p>
              <a:p>
                <a:pPr lvl="2"/>
                <a:r>
                  <a:rPr lang="en-US" dirty="0"/>
                  <a:t>Take a step towards this new optimum</a:t>
                </a:r>
              </a:p>
              <a:p>
                <a:endParaRPr lang="en-US" dirty="0"/>
              </a:p>
              <a:p>
                <a:endParaRPr lang="en-US" sz="11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986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Conditional Gradients (Franke-Wolfe)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sz="1000" dirty="0"/>
              </a:p>
              <a:p>
                <a:r>
                  <a:rPr lang="en-US" dirty="0"/>
                  <a:t>Formally,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∇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sz="11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3B73A24-08AF-49FC-B589-4F41FBDC9D67}"/>
              </a:ext>
            </a:extLst>
          </p:cNvPr>
          <p:cNvSpPr/>
          <p:nvPr/>
        </p:nvSpPr>
        <p:spPr>
          <a:xfrm>
            <a:off x="1710813" y="2989006"/>
            <a:ext cx="5820697" cy="3529781"/>
          </a:xfrm>
          <a:custGeom>
            <a:avLst/>
            <a:gdLst>
              <a:gd name="connsiteX0" fmla="*/ 0 w 5820697"/>
              <a:gd name="connsiteY0" fmla="*/ 717755 h 3529781"/>
              <a:gd name="connsiteX1" fmla="*/ 4630993 w 5820697"/>
              <a:gd name="connsiteY1" fmla="*/ 0 h 3529781"/>
              <a:gd name="connsiteX2" fmla="*/ 5820697 w 5820697"/>
              <a:gd name="connsiteY2" fmla="*/ 2615381 h 3529781"/>
              <a:gd name="connsiteX3" fmla="*/ 1789471 w 5820697"/>
              <a:gd name="connsiteY3" fmla="*/ 3529781 h 3529781"/>
              <a:gd name="connsiteX4" fmla="*/ 0 w 5820697"/>
              <a:gd name="connsiteY4" fmla="*/ 717755 h 352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0697" h="3529781">
                <a:moveTo>
                  <a:pt x="0" y="717755"/>
                </a:moveTo>
                <a:lnTo>
                  <a:pt x="4630993" y="0"/>
                </a:lnTo>
                <a:lnTo>
                  <a:pt x="5820697" y="2615381"/>
                </a:lnTo>
                <a:lnTo>
                  <a:pt x="1789471" y="3529781"/>
                </a:lnTo>
                <a:lnTo>
                  <a:pt x="0" y="71775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FAA7A5-610A-4834-A662-0ACCF943011B}"/>
              </a:ext>
            </a:extLst>
          </p:cNvPr>
          <p:cNvSpPr/>
          <p:nvPr/>
        </p:nvSpPr>
        <p:spPr>
          <a:xfrm>
            <a:off x="4748980" y="4708176"/>
            <a:ext cx="95076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ABACF8-B3F4-41E4-8DB8-BFEF25B62B38}"/>
              </a:ext>
            </a:extLst>
          </p:cNvPr>
          <p:cNvSpPr/>
          <p:nvPr/>
        </p:nvSpPr>
        <p:spPr>
          <a:xfrm>
            <a:off x="7487268" y="5539003"/>
            <a:ext cx="95076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2E1A4C-750E-4580-A4B5-75DBDF46B25F}"/>
                  </a:ext>
                </a:extLst>
              </p:cNvPr>
              <p:cNvSpPr txBox="1"/>
              <p:nvPr/>
            </p:nvSpPr>
            <p:spPr>
              <a:xfrm>
                <a:off x="4620790" y="4799616"/>
                <a:ext cx="446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2E1A4C-750E-4580-A4B5-75DBDF46B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790" y="4799616"/>
                <a:ext cx="44653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40864E-AC7F-498B-BD97-C73D6477CB87}"/>
                  </a:ext>
                </a:extLst>
              </p:cNvPr>
              <p:cNvSpPr txBox="1"/>
              <p:nvPr/>
            </p:nvSpPr>
            <p:spPr>
              <a:xfrm>
                <a:off x="7433187" y="5630443"/>
                <a:ext cx="4271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40864E-AC7F-498B-BD97-C73D6477C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187" y="5630443"/>
                <a:ext cx="42710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579AF2-C4D7-4CA7-BB01-AA0B5BA720DD}"/>
              </a:ext>
            </a:extLst>
          </p:cNvPr>
          <p:cNvCxnSpPr>
            <a:cxnSpLocks/>
          </p:cNvCxnSpPr>
          <p:nvPr/>
        </p:nvCxnSpPr>
        <p:spPr>
          <a:xfrm>
            <a:off x="4844056" y="4779873"/>
            <a:ext cx="2662409" cy="778149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69BB532F-68B3-4744-94A5-6B4EA739A5F6}"/>
              </a:ext>
            </a:extLst>
          </p:cNvPr>
          <p:cNvSpPr/>
          <p:nvPr/>
        </p:nvSpPr>
        <p:spPr>
          <a:xfrm>
            <a:off x="5732206" y="5001775"/>
            <a:ext cx="95076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375491-A6D3-4D48-B758-14EB38FFFFD2}"/>
                  </a:ext>
                </a:extLst>
              </p:cNvPr>
              <p:cNvSpPr txBox="1"/>
              <p:nvPr/>
            </p:nvSpPr>
            <p:spPr>
              <a:xfrm>
                <a:off x="5604016" y="5093215"/>
                <a:ext cx="6661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375491-A6D3-4D48-B758-14EB38FFF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016" y="5093215"/>
                <a:ext cx="66614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B942B90-7465-4FA9-9D15-46B61F98FC85}"/>
                  </a:ext>
                </a:extLst>
              </p:cNvPr>
              <p:cNvSpPr txBox="1"/>
              <p:nvPr/>
            </p:nvSpPr>
            <p:spPr>
              <a:xfrm>
                <a:off x="2166964" y="3776832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B942B90-7465-4FA9-9D15-46B61F98F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964" y="3776832"/>
                <a:ext cx="38555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739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Conditional Gradients (Franke-Wolfe)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sz="1000" dirty="0"/>
              </a:p>
              <a:p>
                <a:r>
                  <a:rPr lang="en-US" dirty="0"/>
                  <a:t>Formally,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lim>
                            </m:limLow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∇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sz="11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B19D38-E6C4-4F47-B657-F9592B507F5D}"/>
              </a:ext>
            </a:extLst>
          </p:cNvPr>
          <p:cNvSpPr txBox="1"/>
          <p:nvPr/>
        </p:nvSpPr>
        <p:spPr>
          <a:xfrm>
            <a:off x="2718619" y="3955052"/>
            <a:ext cx="3706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Note: this only makes sense for constrained problems for which the minimum exists!</a:t>
            </a:r>
          </a:p>
        </p:txBody>
      </p:sp>
    </p:spTree>
    <p:extLst>
      <p:ext uri="{BB962C8B-B14F-4D97-AF65-F5344CB8AC3E}">
        <p14:creationId xmlns:p14="http://schemas.microsoft.com/office/powerpoint/2010/main" val="1593450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Conditional Gradients (Franke-Wolfe)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sz="1100" dirty="0"/>
              </a:p>
              <a:p>
                <a:r>
                  <a:rPr lang="en-US" dirty="0"/>
                  <a:t>Start with an initial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endParaRPr lang="en-US" sz="1100" dirty="0"/>
              </a:p>
              <a:p>
                <a:endParaRPr lang="en-US" sz="1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sz="12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sz="11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rgbClr val="FF0000"/>
                    </a:solidFill>
                  </a:rPr>
                  <a:t>step size  </a:t>
                </a:r>
              </a:p>
              <a:p>
                <a:endParaRPr lang="en-US" sz="120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/>
                  <a:t>The algorithm is guaranteed to converge under conditions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sz="1200" dirty="0"/>
              </a:p>
              <a:p>
                <a:pPr lvl="1"/>
                <a:r>
                  <a:rPr lang="en-US" dirty="0"/>
                  <a:t>Other diminishing step size choices also work, but it must be diminishing </a:t>
                </a:r>
                <a:r>
                  <a:rPr lang="en-US" dirty="0">
                    <a:solidFill>
                      <a:srgbClr val="FF0000"/>
                    </a:solidFill>
                  </a:rPr>
                  <a:t>– why?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56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6" y="1118665"/>
            <a:ext cx="5906791" cy="5204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Conditional Gradients (Franke-Wolfe)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79309" y="2248930"/>
                <a:ext cx="2924432" cy="1320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−.25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−.25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309" y="2248930"/>
                <a:ext cx="2924432" cy="1320426"/>
              </a:xfrm>
              <a:prstGeom prst="rect">
                <a:avLst/>
              </a:prstGeom>
              <a:blipFill rotWithShape="0">
                <a:blip r:embed="rId3"/>
                <a:stretch>
                  <a:fillRect l="-1667" b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1271543" y="2680210"/>
            <a:ext cx="148281" cy="13180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24216" y="1548714"/>
                <a:ext cx="2119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)=(.1,.7)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216" y="1548714"/>
                <a:ext cx="2119184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364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6" y="1118665"/>
            <a:ext cx="5906791" cy="5204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Conditional Gradients (Franke-Wolfe)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20411" y="2018087"/>
            <a:ext cx="5643784" cy="402848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79309" y="2248930"/>
                <a:ext cx="2924432" cy="1320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−.25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−.25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309" y="2248930"/>
                <a:ext cx="2924432" cy="1320426"/>
              </a:xfrm>
              <a:prstGeom prst="rect">
                <a:avLst/>
              </a:prstGeom>
              <a:blipFill rotWithShape="0">
                <a:blip r:embed="rId3"/>
                <a:stretch>
                  <a:fillRect l="-1667" b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1271543" y="2680210"/>
            <a:ext cx="148281" cy="13180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24216" y="1548714"/>
                <a:ext cx="211918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)=(.1,.7)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=(−.3,.9)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1,0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E4701D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E4701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E4701D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E4701D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E4701D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E4701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E4701D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E4701D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E4701D"/>
                          </a:solidFill>
                          <a:latin typeface="Cambria Math" panose="02040503050406030204" pitchFamily="18" charset="0"/>
                        </a:rPr>
                        <m:t>)=(.7,.23)</m:t>
                      </m:r>
                    </m:oMath>
                  </m:oMathPara>
                </a14:m>
                <a:endParaRPr lang="en-US" dirty="0">
                  <a:solidFill>
                    <a:srgbClr val="E4701D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216" y="1548714"/>
                <a:ext cx="2119184" cy="1200329"/>
              </a:xfrm>
              <a:prstGeom prst="rect">
                <a:avLst/>
              </a:prstGeom>
              <a:blipFill>
                <a:blip r:embed="rId5"/>
                <a:stretch>
                  <a:fillRect b="-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5482283" y="5692346"/>
            <a:ext cx="148281" cy="131806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094205" y="4707800"/>
            <a:ext cx="148281" cy="131806"/>
          </a:xfrm>
          <a:prstGeom prst="ellipse">
            <a:avLst/>
          </a:prstGeom>
          <a:solidFill>
            <a:srgbClr val="E470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01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6" y="1118665"/>
            <a:ext cx="5906791" cy="5204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Conditional Gradients (Franke-Wolfe)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01650" y="1123950"/>
            <a:ext cx="5537200" cy="552743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79309" y="2248930"/>
                <a:ext cx="2924432" cy="1320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−.25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−.25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309" y="2248930"/>
                <a:ext cx="2924432" cy="1320426"/>
              </a:xfrm>
              <a:prstGeom prst="rect">
                <a:avLst/>
              </a:prstGeom>
              <a:blipFill rotWithShape="0">
                <a:blip r:embed="rId3"/>
                <a:stretch>
                  <a:fillRect l="-1667" b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4094205" y="4707800"/>
            <a:ext cx="148281" cy="13180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18694" y="1548714"/>
                <a:ext cx="232155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)=(.7,.23)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=(.9,−.03)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E4701D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E4701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E4701D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E4701D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E4701D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E4701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E4701D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E4701D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E4701D"/>
                          </a:solidFill>
                          <a:latin typeface="Cambria Math" panose="02040503050406030204" pitchFamily="18" charset="0"/>
                        </a:rPr>
                        <m:t>)=(.45,.48)</m:t>
                      </m:r>
                    </m:oMath>
                  </m:oMathPara>
                </a14:m>
                <a:endParaRPr lang="en-US" dirty="0">
                  <a:solidFill>
                    <a:srgbClr val="E4701D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694" y="1548714"/>
                <a:ext cx="2321556" cy="1200329"/>
              </a:xfrm>
              <a:prstGeom prst="rect">
                <a:avLst/>
              </a:prstGeom>
              <a:blipFill>
                <a:blip r:embed="rId5"/>
                <a:stretch>
                  <a:fillRect b="-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815033" y="1416908"/>
            <a:ext cx="148281" cy="131806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914081" y="3547221"/>
            <a:ext cx="148281" cy="131806"/>
          </a:xfrm>
          <a:prstGeom prst="ellipse">
            <a:avLst/>
          </a:prstGeom>
          <a:solidFill>
            <a:srgbClr val="E470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271543" y="2680210"/>
            <a:ext cx="148281" cy="131806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stCxn id="34" idx="5"/>
            <a:endCxn id="11" idx="1"/>
          </p:cNvCxnSpPr>
          <p:nvPr/>
        </p:nvCxnSpPr>
        <p:spPr>
          <a:xfrm>
            <a:off x="1398109" y="2792713"/>
            <a:ext cx="2717811" cy="1934390"/>
          </a:xfrm>
          <a:prstGeom prst="line">
            <a:avLst/>
          </a:prstGeom>
          <a:ln>
            <a:solidFill>
              <a:srgbClr val="FFFF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898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6" y="1118665"/>
            <a:ext cx="5906791" cy="5204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Conditional Gradients (Franke-Wolfe)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54050" y="2762492"/>
            <a:ext cx="3155950" cy="323190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79309" y="2248930"/>
                <a:ext cx="2924432" cy="1320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−.25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−.25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309" y="2248930"/>
                <a:ext cx="2924432" cy="1320426"/>
              </a:xfrm>
              <a:prstGeom prst="rect">
                <a:avLst/>
              </a:prstGeom>
              <a:blipFill rotWithShape="0">
                <a:blip r:embed="rId3"/>
                <a:stretch>
                  <a:fillRect l="-1667" b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2914080" y="3547221"/>
            <a:ext cx="148281" cy="13180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18694" y="1548714"/>
                <a:ext cx="232155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)=(.45,.48)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=(.4,.47)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E4701D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E4701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E4701D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E4701D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E4701D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E4701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E4701D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E4701D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E4701D"/>
                          </a:solidFill>
                          <a:latin typeface="Cambria Math" panose="02040503050406030204" pitchFamily="18" charset="0"/>
                        </a:rPr>
                        <m:t>)=(.24,.28)</m:t>
                      </m:r>
                    </m:oMath>
                  </m:oMathPara>
                </a14:m>
                <a:endParaRPr lang="en-US" dirty="0">
                  <a:solidFill>
                    <a:srgbClr val="E4701D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694" y="1548714"/>
                <a:ext cx="2321556" cy="1200329"/>
              </a:xfrm>
              <a:prstGeom prst="rect">
                <a:avLst/>
              </a:prstGeom>
              <a:blipFill>
                <a:blip r:embed="rId5"/>
                <a:stretch>
                  <a:fillRect b="-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808683" y="5709508"/>
            <a:ext cx="148281" cy="131806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942845" y="4517300"/>
            <a:ext cx="148281" cy="131806"/>
          </a:xfrm>
          <a:prstGeom prst="ellipse">
            <a:avLst/>
          </a:prstGeom>
          <a:solidFill>
            <a:srgbClr val="E470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094205" y="4707800"/>
            <a:ext cx="148281" cy="131806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271543" y="2680210"/>
            <a:ext cx="148281" cy="131806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1398109" y="2792713"/>
            <a:ext cx="2717811" cy="1934390"/>
          </a:xfrm>
          <a:prstGeom prst="line">
            <a:avLst/>
          </a:prstGeom>
          <a:ln>
            <a:solidFill>
              <a:srgbClr val="FFFF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5"/>
            <a:endCxn id="19" idx="1"/>
          </p:cNvCxnSpPr>
          <p:nvPr/>
        </p:nvCxnSpPr>
        <p:spPr>
          <a:xfrm>
            <a:off x="3040646" y="3659724"/>
            <a:ext cx="1075274" cy="1067379"/>
          </a:xfrm>
          <a:prstGeom prst="line">
            <a:avLst/>
          </a:prstGeom>
          <a:ln>
            <a:solidFill>
              <a:srgbClr val="FFFF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170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[video-to-gif output image]">
            <a:extLst>
              <a:ext uri="{FF2B5EF4-FFF2-40B4-BE49-F238E27FC236}">
                <a16:creationId xmlns:a16="http://schemas.microsoft.com/office/drawing/2014/main" id="{7CC2C5FF-3550-44FB-AD24-AACCBAEBA3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2875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B9EC20-D65E-480E-B87E-BF93195E1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PGD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7E3F8-888A-4137-9FE8-78B492B54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3A5B67-4C5F-40D8-ADE7-C4DD9E996922}"/>
                  </a:ext>
                </a:extLst>
              </p:cNvPr>
              <p:cNvSpPr txBox="1"/>
              <p:nvPr/>
            </p:nvSpPr>
            <p:spPr>
              <a:xfrm>
                <a:off x="977302" y="5385015"/>
                <a:ext cx="7123176" cy="761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Frank-Wolfe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+.5(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−2)^2</m:t>
                    </m:r>
                  </m:oMath>
                </a14:m>
                <a:r>
                  <a:rPr lang="en-US" dirty="0"/>
                  <a:t> starting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diminishing step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3A5B67-4C5F-40D8-ADE7-C4DD9E996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02" y="5385015"/>
                <a:ext cx="7123176" cy="761042"/>
              </a:xfrm>
              <a:prstGeom prst="rect">
                <a:avLst/>
              </a:prstGeom>
              <a:blipFill>
                <a:blip r:embed="rId5"/>
                <a:stretch>
                  <a:fillRect t="-4000" b="-4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8AFA0F03-5E78-4417-81E4-959868694F14}"/>
              </a:ext>
            </a:extLst>
          </p:cNvPr>
          <p:cNvSpPr/>
          <p:nvPr/>
        </p:nvSpPr>
        <p:spPr>
          <a:xfrm>
            <a:off x="2608795" y="3353333"/>
            <a:ext cx="2057400" cy="1627632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B61F55C-8058-4698-B1BA-FCE1C03B252A}"/>
                  </a:ext>
                </a:extLst>
              </p:cNvPr>
              <p:cNvSpPr txBox="1"/>
              <p:nvPr/>
            </p:nvSpPr>
            <p:spPr>
              <a:xfrm>
                <a:off x="2856276" y="1061563"/>
                <a:ext cx="36198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Constraint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−5≤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≤0,−5≤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B61F55C-8058-4698-B1BA-FCE1C03B2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276" y="1061563"/>
                <a:ext cx="3619837" cy="369332"/>
              </a:xfrm>
              <a:prstGeom prst="rect">
                <a:avLst/>
              </a:prstGeom>
              <a:blipFill>
                <a:blip r:embed="rId4"/>
                <a:stretch>
                  <a:fillRect l="-151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5098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8159A-DE06-4564-AA6F-EABECBD7C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Stopping Criteria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146D8F-B224-498D-8429-65694C0954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∇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convex, we must have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Further,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feasible,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any minimizer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We can use this as a stopping criteria, in other words, stop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146D8F-B224-498D-8429-65694C0954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2" r="-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981EC-18F8-4E9A-A7DF-3B6F8FFC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65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 algn="ctr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subject to:</a:t>
                </a:r>
              </a:p>
              <a:p>
                <a:pPr marL="0" indent="0" algn="ctr">
                  <a:buNone/>
                </a:pPr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≤0,  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=1,…,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105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=0,  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=1,…,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In a convex optimization problem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must be convex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must be </a:t>
                </a:r>
                <a:r>
                  <a:rPr lang="en-US" b="1" dirty="0">
                    <a:solidFill>
                      <a:srgbClr val="FF0000"/>
                    </a:solidFill>
                  </a:rPr>
                  <a:t>affine</a:t>
                </a:r>
                <a:r>
                  <a:rPr lang="en-US" dirty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r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34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06B34-56EA-432D-8F73-9600E122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Conditional Gradients (Franke-Wolfe)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8B7FE0-7066-4EC4-8E7D-C2908CF654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Advantages:</a:t>
                </a:r>
              </a:p>
              <a:p>
                <a:pPr lvl="2"/>
                <a:endParaRPr lang="en-US" sz="1000" dirty="0"/>
              </a:p>
              <a:p>
                <a:pPr lvl="1"/>
                <a:r>
                  <a:rPr lang="en-US" dirty="0"/>
                  <a:t>Only one additional step on top of gradient descent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Fast for constraints in which the linear optimization can be computed efficiently, 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𝑐𝑜𝑛𝑣𝑒𝑥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h𝑢𝑙𝑙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r>
                  <a:rPr lang="en-US" dirty="0"/>
                  <a:t>Disadvantages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Can only be used for bounded constraint sets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Still requires solving an extra optimization problem at each iteration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8B7FE0-7066-4EC4-8E7D-C2908CF654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2E408-6BEF-44DE-9ADE-F2AA023D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831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D0FE6-2ED3-4126-81E9-EF9B0B96C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CA2C99-92E5-4413-8D53-BD59B77AAF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Projected Gradient Descent Algorithm: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Pick an initial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Iterate until convergence</a:t>
                </a:r>
              </a:p>
              <a:p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pro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𝛻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step size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pro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the projection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onto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pro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CA2C99-92E5-4413-8D53-BD59B77AAF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71687-0E62-48C5-9016-6B9858FD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594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D0FE6-2ED3-4126-81E9-EF9B0B96C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CA2C99-92E5-4413-8D53-BD59B77AAF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Projected Gradient Descent Algorithm: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Pick an initial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Iterate until convergence</a:t>
                </a:r>
              </a:p>
              <a:p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pro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𝛻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step size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pro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the projection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onto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pro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CA2C99-92E5-4413-8D53-BD59B77AAF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71687-0E62-48C5-9016-6B9858FD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29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3DE6CD-EEFD-45F9-855C-9CA848C72A62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3657600" y="3703168"/>
            <a:ext cx="4617398" cy="165806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ED79E3B9-7338-4AD3-8A27-3259B918C3D4}"/>
              </a:ext>
            </a:extLst>
          </p:cNvPr>
          <p:cNvSpPr/>
          <p:nvPr/>
        </p:nvSpPr>
        <p:spPr>
          <a:xfrm>
            <a:off x="2772697" y="4655907"/>
            <a:ext cx="3781577" cy="15875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7D0FE6-2ED3-4126-81E9-EF9B0B96C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Gradient Descent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71687-0E62-48C5-9016-6B9858FD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D418DE4-EC5F-410C-A7F4-F5E3346692F6}"/>
              </a:ext>
            </a:extLst>
          </p:cNvPr>
          <p:cNvSpPr/>
          <p:nvPr/>
        </p:nvSpPr>
        <p:spPr>
          <a:xfrm>
            <a:off x="1283708" y="1831449"/>
            <a:ext cx="5820697" cy="3529781"/>
          </a:xfrm>
          <a:custGeom>
            <a:avLst/>
            <a:gdLst>
              <a:gd name="connsiteX0" fmla="*/ 0 w 5820697"/>
              <a:gd name="connsiteY0" fmla="*/ 717755 h 3529781"/>
              <a:gd name="connsiteX1" fmla="*/ 4630993 w 5820697"/>
              <a:gd name="connsiteY1" fmla="*/ 0 h 3529781"/>
              <a:gd name="connsiteX2" fmla="*/ 5820697 w 5820697"/>
              <a:gd name="connsiteY2" fmla="*/ 2615381 h 3529781"/>
              <a:gd name="connsiteX3" fmla="*/ 1789471 w 5820697"/>
              <a:gd name="connsiteY3" fmla="*/ 3529781 h 3529781"/>
              <a:gd name="connsiteX4" fmla="*/ 0 w 5820697"/>
              <a:gd name="connsiteY4" fmla="*/ 717755 h 352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0697" h="3529781">
                <a:moveTo>
                  <a:pt x="0" y="717755"/>
                </a:moveTo>
                <a:lnTo>
                  <a:pt x="4630993" y="0"/>
                </a:lnTo>
                <a:lnTo>
                  <a:pt x="5820697" y="2615381"/>
                </a:lnTo>
                <a:lnTo>
                  <a:pt x="1789471" y="3529781"/>
                </a:lnTo>
                <a:lnTo>
                  <a:pt x="0" y="71775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C43DD5-AA0A-49D5-9777-BB2EE6C72F93}"/>
              </a:ext>
            </a:extLst>
          </p:cNvPr>
          <p:cNvSpPr/>
          <p:nvPr/>
        </p:nvSpPr>
        <p:spPr>
          <a:xfrm>
            <a:off x="4321875" y="3580115"/>
            <a:ext cx="95076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77A225D-200D-4095-A36A-255944CF2531}"/>
              </a:ext>
            </a:extLst>
          </p:cNvPr>
          <p:cNvSpPr/>
          <p:nvPr/>
        </p:nvSpPr>
        <p:spPr>
          <a:xfrm>
            <a:off x="8261074" y="3625119"/>
            <a:ext cx="95076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B37665-6ED8-407B-8842-68E2149E17C4}"/>
                  </a:ext>
                </a:extLst>
              </p:cNvPr>
              <p:cNvSpPr txBox="1"/>
              <p:nvPr/>
            </p:nvSpPr>
            <p:spPr>
              <a:xfrm>
                <a:off x="4193685" y="3642059"/>
                <a:ext cx="446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B37665-6ED8-407B-8842-68E2149E1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685" y="3642059"/>
                <a:ext cx="44653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C57ECE1-C518-4BC4-BF39-946F7D7E2694}"/>
              </a:ext>
            </a:extLst>
          </p:cNvPr>
          <p:cNvCxnSpPr>
            <a:cxnSpLocks/>
          </p:cNvCxnSpPr>
          <p:nvPr/>
        </p:nvCxnSpPr>
        <p:spPr>
          <a:xfrm>
            <a:off x="4416951" y="3622316"/>
            <a:ext cx="3852329" cy="48523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AB10F03E-76D4-48F3-8646-A41AAA046C1F}"/>
              </a:ext>
            </a:extLst>
          </p:cNvPr>
          <p:cNvSpPr/>
          <p:nvPr/>
        </p:nvSpPr>
        <p:spPr>
          <a:xfrm>
            <a:off x="6933381" y="4119731"/>
            <a:ext cx="95076" cy="9144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A6E81A-B116-4071-A86D-968C83351771}"/>
                  </a:ext>
                </a:extLst>
              </p:cNvPr>
              <p:cNvSpPr txBox="1"/>
              <p:nvPr/>
            </p:nvSpPr>
            <p:spPr>
              <a:xfrm>
                <a:off x="7051180" y="4046169"/>
                <a:ext cx="6661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A6E81A-B116-4071-A86D-968C83351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180" y="4046169"/>
                <a:ext cx="66614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9D3EA0-23C9-4E26-B175-C93A3AFEE944}"/>
                  </a:ext>
                </a:extLst>
              </p:cNvPr>
              <p:cNvSpPr txBox="1"/>
              <p:nvPr/>
            </p:nvSpPr>
            <p:spPr>
              <a:xfrm>
                <a:off x="1739859" y="2619275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9D3EA0-23C9-4E26-B175-C93A3AFEE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859" y="2619275"/>
                <a:ext cx="38555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2422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2ABB7-B300-456B-9083-6D9BD939E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Projections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1EABA3-5C48-4D96-9300-6D669330D6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Project 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≤0}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pro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  <m:brk m:alnAt="7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Project on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pro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j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  <m:brk m:alnAt="7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1EABA3-5C48-4D96-9300-6D669330D6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BA102-5794-467F-B640-E74FF0C59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158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9EC20-D65E-480E-B87E-BF93195E1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PGD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7E3F8-888A-4137-9FE8-78B492B54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3A5B67-4C5F-40D8-ADE7-C4DD9E996922}"/>
                  </a:ext>
                </a:extLst>
              </p:cNvPr>
              <p:cNvSpPr txBox="1"/>
              <p:nvPr/>
            </p:nvSpPr>
            <p:spPr>
              <a:xfrm>
                <a:off x="977302" y="5385015"/>
                <a:ext cx="71227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Gradient descent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+.5(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−2)^2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starting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step size .1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3A5B67-4C5F-40D8-ADE7-C4DD9E996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02" y="5385015"/>
                <a:ext cx="7122719" cy="646331"/>
              </a:xfrm>
              <a:prstGeom prst="rect">
                <a:avLst/>
              </a:prstGeom>
              <a:blipFill>
                <a:blip r:embed="rId2"/>
                <a:stretch>
                  <a:fillRect l="-684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 descr="[video-to-gif output image]">
            <a:extLst>
              <a:ext uri="{FF2B5EF4-FFF2-40B4-BE49-F238E27FC236}">
                <a16:creationId xmlns:a16="http://schemas.microsoft.com/office/drawing/2014/main" id="{52794F61-575D-4612-A06F-B53D385185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2875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273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[video-to-gif output image]">
            <a:extLst>
              <a:ext uri="{FF2B5EF4-FFF2-40B4-BE49-F238E27FC236}">
                <a16:creationId xmlns:a16="http://schemas.microsoft.com/office/drawing/2014/main" id="{ED6031B3-2D2B-4A33-A670-F6AED99FEC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2875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B9EC20-D65E-480E-B87E-BF93195E1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PGD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7E3F8-888A-4137-9FE8-78B492B54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3A5B67-4C5F-40D8-ADE7-C4DD9E996922}"/>
                  </a:ext>
                </a:extLst>
              </p:cNvPr>
              <p:cNvSpPr txBox="1"/>
              <p:nvPr/>
            </p:nvSpPr>
            <p:spPr>
              <a:xfrm>
                <a:off x="977302" y="5385015"/>
                <a:ext cx="7123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Projected gradient descent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+.5(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−2)^2</m:t>
                    </m:r>
                  </m:oMath>
                </a14:m>
                <a:r>
                  <a:rPr lang="en-US" dirty="0"/>
                  <a:t> starting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step size .1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3A5B67-4C5F-40D8-ADE7-C4DD9E996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02" y="5385015"/>
                <a:ext cx="7123176" cy="646331"/>
              </a:xfrm>
              <a:prstGeom prst="rect">
                <a:avLst/>
              </a:prstGeom>
              <a:blipFill>
                <a:blip r:embed="rId3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8AFA0F03-5E78-4417-81E4-959868694F14}"/>
              </a:ext>
            </a:extLst>
          </p:cNvPr>
          <p:cNvSpPr/>
          <p:nvPr/>
        </p:nvSpPr>
        <p:spPr>
          <a:xfrm>
            <a:off x="2608795" y="3353333"/>
            <a:ext cx="2057400" cy="1627632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B61F55C-8058-4698-B1BA-FCE1C03B252A}"/>
                  </a:ext>
                </a:extLst>
              </p:cNvPr>
              <p:cNvSpPr txBox="1"/>
              <p:nvPr/>
            </p:nvSpPr>
            <p:spPr>
              <a:xfrm>
                <a:off x="3331472" y="1024700"/>
                <a:ext cx="24143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Constraint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≤0,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B61F55C-8058-4698-B1BA-FCE1C03B2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472" y="1024700"/>
                <a:ext cx="2414379" cy="369332"/>
              </a:xfrm>
              <a:prstGeom prst="rect">
                <a:avLst/>
              </a:prstGeom>
              <a:blipFill>
                <a:blip r:embed="rId4"/>
                <a:stretch>
                  <a:fillRect l="-227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4603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06B34-56EA-432D-8F73-9600E122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8B7FE0-7066-4EC4-8E7D-C2908CF654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Advantages:</a:t>
                </a:r>
              </a:p>
              <a:p>
                <a:pPr lvl="2"/>
                <a:endParaRPr lang="en-US" sz="1000" dirty="0"/>
              </a:p>
              <a:p>
                <a:pPr lvl="1"/>
                <a:r>
                  <a:rPr lang="en-US" dirty="0"/>
                  <a:t>Only one additional step on top of gradient descent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Fast for simple constraints, 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Essentially the same convergence guarantees as gradient descent (if you can compute the projection)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Disadvantages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Can be expensive if every step takes you outside the set of constraints or if the constraint set is complicated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Inaccuracy of the projection computation can be a cause of convergence issues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8B7FE0-7066-4EC4-8E7D-C2908CF654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2" t="-920" b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2E408-6BEF-44DE-9ADE-F2AA023D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770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9393</TotalTime>
  <Words>975</Words>
  <Application>Microsoft Office PowerPoint</Application>
  <PresentationFormat>On-screen Show (4:3)</PresentationFormat>
  <Paragraphs>198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Cambria Math</vt:lpstr>
      <vt:lpstr>Office Theme</vt:lpstr>
      <vt:lpstr>Gradient Descent with Constraints</vt:lpstr>
      <vt:lpstr>Convex Optimization</vt:lpstr>
      <vt:lpstr>Projected Gradient Descent</vt:lpstr>
      <vt:lpstr>Projected Gradient Descent</vt:lpstr>
      <vt:lpstr>Projected Gradient Descent</vt:lpstr>
      <vt:lpstr>Examples of Projections</vt:lpstr>
      <vt:lpstr>Example of PGD</vt:lpstr>
      <vt:lpstr>Example of PGD</vt:lpstr>
      <vt:lpstr>Projected Gradient Descent</vt:lpstr>
      <vt:lpstr>Conditional Gradients (Franke-Wolfe)</vt:lpstr>
      <vt:lpstr>Conditional Gradients (Franke-Wolfe)</vt:lpstr>
      <vt:lpstr>Conditional Gradients (Franke-Wolfe)</vt:lpstr>
      <vt:lpstr>Conditional Gradients (Franke-Wolfe)</vt:lpstr>
      <vt:lpstr>Conditional Gradients (Franke-Wolfe)</vt:lpstr>
      <vt:lpstr>Conditional Gradients (Franke-Wolfe)</vt:lpstr>
      <vt:lpstr>Conditional Gradients (Franke-Wolfe)</vt:lpstr>
      <vt:lpstr>Conditional Gradients (Franke-Wolfe)</vt:lpstr>
      <vt:lpstr>Example of PGD</vt:lpstr>
      <vt:lpstr>Stopping Criteria</vt:lpstr>
      <vt:lpstr>Conditional Gradients (Franke-Wolfe)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lxe072000</dc:creator>
  <cp:lastModifiedBy>Nicholas Ruozzi</cp:lastModifiedBy>
  <cp:revision>231</cp:revision>
  <dcterms:created xsi:type="dcterms:W3CDTF">2011-08-25T15:49:05Z</dcterms:created>
  <dcterms:modified xsi:type="dcterms:W3CDTF">2020-09-10T17:51:13Z</dcterms:modified>
</cp:coreProperties>
</file>